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94" autoAdjust="0"/>
    <p:restoredTop sz="94660"/>
  </p:normalViewPr>
  <p:slideViewPr>
    <p:cSldViewPr>
      <p:cViewPr varScale="1">
        <p:scale>
          <a:sx n="107" d="100"/>
          <a:sy n="107" d="100"/>
        </p:scale>
        <p:origin x="-14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 userDrawn="1"/>
        </p:nvSpPr>
        <p:spPr>
          <a:xfrm flipH="1">
            <a:off x="0" y="0"/>
            <a:ext cx="9144000" cy="6858000"/>
          </a:xfrm>
          <a:prstGeom prst="round1Rect">
            <a:avLst>
              <a:gd name="adj" fmla="val 0"/>
            </a:avLst>
          </a:prstGeom>
          <a:solidFill>
            <a:srgbClr val="F5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둥근 사각형 7"/>
          <p:cNvSpPr/>
          <p:nvPr userDrawn="1"/>
        </p:nvSpPr>
        <p:spPr>
          <a:xfrm flipH="1" flipV="1">
            <a:off x="287078" y="785793"/>
            <a:ext cx="8718698" cy="99105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5087" y="782728"/>
            <a:ext cx="31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P</a:t>
            </a:r>
            <a:r>
              <a:rPr lang="en-US" altLang="ko-KR" dirty="0" smtClean="0">
                <a:solidFill>
                  <a:srgbClr val="A40000"/>
                </a:solidFill>
                <a:latin typeface="Constantia" pitchFamily="18" charset="0"/>
                <a:ea typeface="맑은 고딕"/>
              </a:rPr>
              <a:t>resentation Consulting</a:t>
            </a:r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 </a:t>
            </a:r>
            <a:endParaRPr lang="ko-KR" altLang="en-US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71472" y="1089052"/>
            <a:ext cx="821537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[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프레젠테이션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컨설팅의 결과 산출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방법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]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으로는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이론과 실습으로 나뉠 수 있는데 본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프로젝트의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제안범위인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기획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제안서 제작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리허설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발표의 이론 교육 후 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00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사의 실제 </a:t>
            </a:r>
            <a:r>
              <a:rPr lang="ko-KR" altLang="en-US" sz="1050" b="1" dirty="0" smtClean="0">
                <a:solidFill>
                  <a:srgbClr val="002060"/>
                </a:solidFill>
                <a:sym typeface="Wingdings" pitchFamily="2" charset="2"/>
              </a:rPr>
              <a:t>프로젝트를 함께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진행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함으로써 그 결과를 확인하는 것입니다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</p:txBody>
      </p:sp>
      <p:grpSp>
        <p:nvGrpSpPr>
          <p:cNvPr id="11" name="그룹 53"/>
          <p:cNvGrpSpPr/>
          <p:nvPr userDrawn="1"/>
        </p:nvGrpSpPr>
        <p:grpSpPr>
          <a:xfrm>
            <a:off x="8837190" y="586338"/>
            <a:ext cx="349374" cy="349374"/>
            <a:chOff x="8563292" y="1715282"/>
            <a:chExt cx="428628" cy="428628"/>
          </a:xfrm>
        </p:grpSpPr>
        <p:cxnSp>
          <p:nvCxnSpPr>
            <p:cNvPr id="12" name="직선 연결선 11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54"/>
          <p:cNvGrpSpPr/>
          <p:nvPr userDrawn="1"/>
        </p:nvGrpSpPr>
        <p:grpSpPr>
          <a:xfrm>
            <a:off x="160696" y="6366584"/>
            <a:ext cx="349374" cy="349374"/>
            <a:chOff x="8563292" y="1715282"/>
            <a:chExt cx="428628" cy="428628"/>
          </a:xfrm>
        </p:grpSpPr>
        <p:cxnSp>
          <p:nvCxnSpPr>
            <p:cNvPr id="15" name="직선 연결선 14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779101" y="55406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4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43713"/>
            <a:ext cx="1340444" cy="110476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280" y="357166"/>
            <a:ext cx="288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 userDrawn="1"/>
        </p:nvSpPr>
        <p:spPr>
          <a:xfrm flipV="1">
            <a:off x="308344" y="357166"/>
            <a:ext cx="1906202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008583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82104" y="343767"/>
            <a:ext cx="229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3.1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 방법론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323640" y="357166"/>
            <a:ext cx="1676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90D0"/>
                </a:solidFill>
                <a:latin typeface="+mn-ea"/>
              </a:rPr>
              <a:t>III. </a:t>
            </a:r>
            <a:r>
              <a:rPr lang="ko-KR" altLang="en-US" sz="1200" b="1" dirty="0" smtClean="0">
                <a:solidFill>
                  <a:srgbClr val="0090D0"/>
                </a:solidFill>
                <a:latin typeface="+mn-ea"/>
              </a:rPr>
              <a:t>사업추진관리</a:t>
            </a:r>
          </a:p>
        </p:txBody>
      </p:sp>
      <p:sp>
        <p:nvSpPr>
          <p:cNvPr id="25" name="이등변 삼각형 24"/>
          <p:cNvSpPr/>
          <p:nvPr userDrawn="1"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모서리가 둥근 직사각형 68"/>
          <p:cNvSpPr/>
          <p:nvPr/>
        </p:nvSpPr>
        <p:spPr>
          <a:xfrm>
            <a:off x="571472" y="5522979"/>
            <a:ext cx="7858180" cy="929985"/>
          </a:xfrm>
          <a:prstGeom prst="roundRect">
            <a:avLst>
              <a:gd name="adj" fmla="val 17807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1472" y="2141825"/>
            <a:ext cx="7858180" cy="929985"/>
          </a:xfrm>
          <a:prstGeom prst="roundRect">
            <a:avLst>
              <a:gd name="adj" fmla="val 17807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9624" y="2643182"/>
            <a:ext cx="8425780" cy="3643338"/>
          </a:xfrm>
          <a:prstGeom prst="roundRect">
            <a:avLst>
              <a:gd name="adj" fmla="val 353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29284" y="2211924"/>
            <a:ext cx="1414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HeartStormin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]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7" name="오각형 76"/>
          <p:cNvSpPr/>
          <p:nvPr/>
        </p:nvSpPr>
        <p:spPr>
          <a:xfrm>
            <a:off x="384493" y="2771764"/>
            <a:ext cx="1423133" cy="556125"/>
          </a:xfrm>
          <a:prstGeom prst="homePlate">
            <a:avLst/>
          </a:prstGeom>
          <a:solidFill>
            <a:srgbClr val="E6EDF8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srgbClr val="002060"/>
                </a:solidFill>
                <a:cs typeface="Times New Roman" pitchFamily="18" charset="0"/>
              </a:rPr>
              <a:t>STEP 1</a:t>
            </a:r>
          </a:p>
          <a:p>
            <a:pPr lvl="0" algn="ctr"/>
            <a:r>
              <a:rPr lang="en-US" altLang="ko-KR" sz="1050" b="1" dirty="0">
                <a:solidFill>
                  <a:srgbClr val="002060"/>
                </a:solidFill>
                <a:cs typeface="Times New Roman" pitchFamily="18" charset="0"/>
              </a:rPr>
              <a:t>PLANNING</a:t>
            </a:r>
            <a:endParaRPr lang="ko-KR" altLang="en-US" sz="105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78" name="갈매기형 수장 77"/>
          <p:cNvSpPr/>
          <p:nvPr/>
        </p:nvSpPr>
        <p:spPr>
          <a:xfrm>
            <a:off x="1615516" y="2771764"/>
            <a:ext cx="1423133" cy="556125"/>
          </a:xfrm>
          <a:prstGeom prst="chevron">
            <a:avLst/>
          </a:prstGeom>
          <a:solidFill>
            <a:srgbClr val="D3E1F4"/>
          </a:solidFill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schemeClr val="bg1"/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schemeClr val="bg1"/>
                </a:solidFill>
                <a:cs typeface="Times New Roman" pitchFamily="18" charset="0"/>
              </a:rPr>
              <a:t>2</a:t>
            </a:r>
            <a:endParaRPr lang="en-US" altLang="ko-KR" sz="1050" dirty="0">
              <a:solidFill>
                <a:schemeClr val="bg1"/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schemeClr val="bg1"/>
                </a:solidFill>
                <a:cs typeface="Times New Roman" pitchFamily="18" charset="0"/>
              </a:rPr>
              <a:t>DESIGN</a:t>
            </a:r>
            <a:endParaRPr lang="ko-KR" altLang="en-US" sz="105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9" name="갈매기형 수장 78"/>
          <p:cNvSpPr/>
          <p:nvPr/>
        </p:nvSpPr>
        <p:spPr>
          <a:xfrm>
            <a:off x="2846539" y="2771764"/>
            <a:ext cx="1423133" cy="556125"/>
          </a:xfrm>
          <a:prstGeom prst="chevron">
            <a:avLst/>
          </a:prstGeom>
          <a:solidFill>
            <a:srgbClr val="BBD3E7"/>
          </a:solidFill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schemeClr val="bg1"/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schemeClr val="bg1"/>
                </a:solidFill>
                <a:cs typeface="Times New Roman" pitchFamily="18" charset="0"/>
              </a:rPr>
              <a:t>3</a:t>
            </a:r>
            <a:endParaRPr lang="en-US" altLang="ko-KR" sz="1050" dirty="0">
              <a:solidFill>
                <a:schemeClr val="bg1"/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schemeClr val="bg1"/>
                </a:solidFill>
                <a:cs typeface="Times New Roman" pitchFamily="18" charset="0"/>
              </a:rPr>
              <a:t>REHEASAL</a:t>
            </a:r>
            <a:endParaRPr lang="ko-KR" altLang="en-US" sz="105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80" name="갈매기형 수장 79"/>
          <p:cNvSpPr/>
          <p:nvPr/>
        </p:nvSpPr>
        <p:spPr>
          <a:xfrm>
            <a:off x="4077562" y="2771764"/>
            <a:ext cx="1423133" cy="556125"/>
          </a:xfrm>
          <a:prstGeom prst="chevron">
            <a:avLst/>
          </a:prstGeom>
          <a:solidFill>
            <a:srgbClr val="AED2E9"/>
          </a:solidFill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050" dirty="0">
                <a:solidFill>
                  <a:schemeClr val="bg1"/>
                </a:solidFill>
                <a:cs typeface="Times New Roman" pitchFamily="18" charset="0"/>
              </a:rPr>
              <a:t>STEP </a:t>
            </a:r>
            <a:r>
              <a:rPr lang="en-US" altLang="ko-KR" sz="1050" dirty="0" smtClean="0">
                <a:solidFill>
                  <a:schemeClr val="bg1"/>
                </a:solidFill>
                <a:cs typeface="Times New Roman" pitchFamily="18" charset="0"/>
              </a:rPr>
              <a:t>4</a:t>
            </a:r>
            <a:endParaRPr lang="en-US" altLang="ko-KR" sz="1050" dirty="0">
              <a:solidFill>
                <a:schemeClr val="bg1"/>
              </a:solidFill>
              <a:cs typeface="Times New Roman" pitchFamily="18" charset="0"/>
            </a:endParaRPr>
          </a:p>
          <a:p>
            <a:pPr lvl="0" algn="ctr"/>
            <a:r>
              <a:rPr lang="en-US" altLang="ko-KR" sz="1050" b="1" dirty="0" smtClean="0">
                <a:solidFill>
                  <a:schemeClr val="bg1"/>
                </a:solidFill>
                <a:cs typeface="Times New Roman" pitchFamily="18" charset="0"/>
              </a:rPr>
              <a:t>DELIVERY</a:t>
            </a:r>
            <a:endParaRPr lang="ko-KR" altLang="en-US" sz="105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481423" y="3595463"/>
            <a:ext cx="198784" cy="253852"/>
          </a:xfrm>
          <a:prstGeom prst="rightArrow">
            <a:avLst/>
          </a:prstGeom>
          <a:solidFill>
            <a:srgbClr val="C0000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475429" y="3595463"/>
            <a:ext cx="198784" cy="253852"/>
          </a:xfrm>
          <a:prstGeom prst="rightArrow">
            <a:avLst/>
          </a:prstGeom>
          <a:solidFill>
            <a:srgbClr val="C0000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6469435" y="3595463"/>
            <a:ext cx="198784" cy="253852"/>
          </a:xfrm>
          <a:prstGeom prst="rightArrow">
            <a:avLst/>
          </a:prstGeom>
          <a:solidFill>
            <a:srgbClr val="C00000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9"/>
          <p:cNvSpPr/>
          <p:nvPr/>
        </p:nvSpPr>
        <p:spPr>
          <a:xfrm>
            <a:off x="774269" y="3500438"/>
            <a:ext cx="1609095" cy="404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목표설</a:t>
            </a:r>
            <a:r>
              <a:rPr lang="ko-KR" altLang="en-US" sz="1200" b="1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42" name="직사각형 9"/>
          <p:cNvSpPr/>
          <p:nvPr/>
        </p:nvSpPr>
        <p:spPr>
          <a:xfrm flipV="1">
            <a:off x="774269" y="3965918"/>
            <a:ext cx="1609095" cy="2152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614" y="3979238"/>
            <a:ext cx="1691489" cy="178895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목표설정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- who? Why? How? 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- 1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차 목표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목표 세분화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자료수집</a:t>
            </a:r>
            <a:endParaRPr lang="en-US" altLang="ko-KR" sz="105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목표에 따른 자료수집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contents folder</a:t>
            </a:r>
            <a:endParaRPr lang="ko-KR" altLang="en-US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4" name="직사각형 10"/>
          <p:cNvSpPr/>
          <p:nvPr/>
        </p:nvSpPr>
        <p:spPr>
          <a:xfrm>
            <a:off x="2769725" y="3500438"/>
            <a:ext cx="1609095" cy="404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brainstorming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직사각형 9"/>
          <p:cNvSpPr/>
          <p:nvPr/>
        </p:nvSpPr>
        <p:spPr>
          <a:xfrm flipV="1">
            <a:off x="2766971" y="3965918"/>
            <a:ext cx="1609095" cy="2152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4765181" y="3500438"/>
            <a:ext cx="1609095" cy="404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1page table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직사각형 9"/>
          <p:cNvSpPr/>
          <p:nvPr/>
        </p:nvSpPr>
        <p:spPr>
          <a:xfrm flipV="1">
            <a:off x="4759673" y="3965918"/>
            <a:ext cx="1609095" cy="2152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12"/>
          <p:cNvSpPr/>
          <p:nvPr/>
        </p:nvSpPr>
        <p:spPr>
          <a:xfrm>
            <a:off x="6760636" y="3500438"/>
            <a:ext cx="1609095" cy="4049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제안서 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9"/>
          <p:cNvSpPr/>
          <p:nvPr/>
        </p:nvSpPr>
        <p:spPr>
          <a:xfrm flipV="1">
            <a:off x="6761002" y="3965918"/>
            <a:ext cx="1609095" cy="2152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82201" y="3979238"/>
            <a:ext cx="1564852" cy="15465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brainstorming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자유롭게 생각하기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bs - framework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- 30% 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자료 요약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grouping / MECE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- 7 steps </a:t>
            </a:r>
            <a:endParaRPr lang="ko-KR" altLang="en-US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81122" y="3979238"/>
            <a:ext cx="1630575" cy="130420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3Depth + 1 Message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- by EXCEL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storytelling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시나리오</a:t>
            </a:r>
            <a:endParaRPr lang="en-US" altLang="ko-KR" sz="1050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감성적 접근</a:t>
            </a:r>
            <a:endParaRPr lang="ko-KR" altLang="en-US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37513" y="3979238"/>
            <a:ext cx="1532792" cy="178895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contents </a:t>
            </a:r>
            <a:r>
              <a:rPr lang="ko-KR" altLang="en-US" sz="1050" b="1" dirty="0" smtClean="0">
                <a:solidFill>
                  <a:prstClr val="white">
                    <a:lumMod val="50000"/>
                  </a:prstClr>
                </a:solidFill>
              </a:rPr>
              <a:t>구성</a:t>
            </a:r>
            <a:endParaRPr lang="en-US" altLang="ko-KR" sz="1050" b="1" dirty="0">
              <a:solidFill>
                <a:prstClr val="white">
                  <a:lumMod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- by PowerPoint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메인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&gt;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목차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&gt;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간지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&gt;..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message</a:t>
            </a:r>
          </a:p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 - 1page message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design</a:t>
            </a:r>
          </a:p>
          <a:p>
            <a:pPr lvl="0">
              <a:lnSpc>
                <a:spcPct val="150000"/>
              </a:lnSpc>
            </a:pPr>
            <a:r>
              <a:rPr lang="en-US" altLang="ko-KR" sz="105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050" b="1" dirty="0" smtClean="0">
                <a:solidFill>
                  <a:prstClr val="white">
                    <a:lumMod val="50000"/>
                  </a:prstClr>
                </a:solidFill>
              </a:rPr>
              <a:t> - 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다이어그램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050" dirty="0" smtClean="0">
                <a:solidFill>
                  <a:prstClr val="white">
                    <a:lumMod val="50000"/>
                  </a:prstClr>
                </a:solidFill>
              </a:rPr>
              <a:t>차트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..</a:t>
            </a:r>
            <a:endParaRPr lang="ko-KR" altLang="en-US" sz="105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99392" y="2275359"/>
            <a:ext cx="6492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dirty="0" smtClean="0"/>
              <a:t>  </a:t>
            </a:r>
            <a:r>
              <a:rPr lang="ko-KR" altLang="en-US" sz="1050" dirty="0" smtClean="0"/>
              <a:t>기획은 우리의 컨셉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아이디어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시스템을 감성적</a:t>
            </a:r>
            <a:r>
              <a:rPr lang="en-US" altLang="ko-KR" sz="1050" dirty="0" smtClean="0"/>
              <a:t>·</a:t>
            </a:r>
            <a:r>
              <a:rPr lang="ko-KR" altLang="en-US" sz="1050" dirty="0" smtClean="0"/>
              <a:t>긍정적으로 표현하기 위해  끝까지 생각하는 것입니다</a:t>
            </a:r>
            <a:r>
              <a:rPr lang="en-US" altLang="ko-KR" sz="10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140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88</cp:revision>
  <dcterms:created xsi:type="dcterms:W3CDTF">2008-09-30T15:48:23Z</dcterms:created>
  <dcterms:modified xsi:type="dcterms:W3CDTF">2009-04-20T07:10:57Z</dcterms:modified>
</cp:coreProperties>
</file>