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2" autoAdjust="0"/>
    <p:restoredTop sz="94660"/>
  </p:normalViewPr>
  <p:slideViewPr>
    <p:cSldViewPr>
      <p:cViewPr varScale="1">
        <p:scale>
          <a:sx n="107" d="100"/>
          <a:sy n="107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HGK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/>
            </a:p>
          </p:txBody>
        </p:sp>
        <p:grpSp>
          <p:nvGrpSpPr>
            <p:cNvPr id="10" name="그룹 62"/>
            <p:cNvGrpSpPr/>
            <p:nvPr/>
          </p:nvGrpSpPr>
          <p:grpSpPr>
            <a:xfrm>
              <a:off x="8808812" y="3124776"/>
              <a:ext cx="325952" cy="328434"/>
              <a:chOff x="8808812" y="3124776"/>
              <a:chExt cx="325952" cy="32843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8808812" y="3143248"/>
                <a:ext cx="309962" cy="30996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09034" y="3124776"/>
                <a:ext cx="32573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smtClean="0">
                    <a:latin typeface="Constantia" pitchFamily="18" charset="0"/>
                  </a:rPr>
                  <a:t>14</a:t>
                </a:r>
                <a:endParaRPr lang="ko-KR" altLang="en-US" sz="1300" dirty="0">
                  <a:latin typeface="Constantia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14595" y="785794"/>
              <a:ext cx="8472247" cy="697132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200000"/>
                </a:lnSpc>
              </a:pP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P·PLUS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는 ‘고객만족도 증대를 통한 제품판매확대’라는 목표를 위해 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00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기업 마케팅 연구소의 시스템구축 안정화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품질향상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</a:p>
            <a:p>
              <a:pPr lvl="0" algn="ctr">
                <a:lnSpc>
                  <a:spcPct val="200000"/>
                </a:lnSpc>
              </a:pP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00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시스템 역량강화 라는 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3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단계의 사업추진 전략에 따라 아래와 같이 각 단계별 운영 목표를 수립하여 운영합니다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2886060" y="6624634"/>
              <a:ext cx="3371880" cy="212608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rgbClr val="EDED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4673" y="323847"/>
              <a:ext cx="3000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4684"/>
                  </a:solidFill>
                  <a:latin typeface="+mn-ea"/>
                </a:rPr>
                <a:t>3.2 </a:t>
              </a:r>
              <a:r>
                <a:rPr lang="ko-KR" altLang="en-US" sz="1600" b="1" dirty="0" smtClean="0">
                  <a:solidFill>
                    <a:srgbClr val="004684"/>
                  </a:solidFill>
                  <a:latin typeface="+mn-ea"/>
                </a:rPr>
                <a:t>사업수행전략 및 운영전략</a:t>
              </a:r>
              <a:endParaRPr lang="ko-KR" altLang="en-US" sz="1600" b="1" dirty="0">
                <a:solidFill>
                  <a:srgbClr val="004684"/>
                </a:solidFill>
                <a:latin typeface="+mn-ea"/>
              </a:endParaRPr>
            </a:p>
          </p:txBody>
        </p:sp>
        <p:grpSp>
          <p:nvGrpSpPr>
            <p:cNvPr id="14" name="그룹 29"/>
            <p:cNvGrpSpPr/>
            <p:nvPr/>
          </p:nvGrpSpPr>
          <p:grpSpPr>
            <a:xfrm>
              <a:off x="5605383" y="233773"/>
              <a:ext cx="3305599" cy="491313"/>
              <a:chOff x="5594992" y="357166"/>
              <a:chExt cx="3305599" cy="49131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5594992" y="571480"/>
                <a:ext cx="225403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PROPOSAL  INFORMATION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751175" y="581871"/>
                <a:ext cx="114941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0070C0"/>
                    </a:solidFill>
                  </a:rPr>
                  <a:t>III. </a:t>
                </a:r>
                <a:r>
                  <a:rPr lang="ko-KR" altLang="en-US" sz="1000" b="1" dirty="0" smtClean="0">
                    <a:solidFill>
                      <a:srgbClr val="0070C0"/>
                    </a:solidFill>
                  </a:rPr>
                  <a:t>사업추진관리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732886" y="592950"/>
                <a:ext cx="72000" cy="1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732887" y="469017"/>
                <a:ext cx="72000" cy="72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769768" y="357166"/>
                <a:ext cx="845103" cy="27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/>
                    </a:solidFill>
                  </a:rPr>
                  <a:t>WORK AREA</a:t>
                </a:r>
              </a:p>
            </p:txBody>
          </p:sp>
          <p:grpSp>
            <p:nvGrpSpPr>
              <p:cNvPr id="21" name="그룹 28"/>
              <p:cNvGrpSpPr/>
              <p:nvPr/>
            </p:nvGrpSpPr>
            <p:grpSpPr>
              <a:xfrm>
                <a:off x="5697085" y="467231"/>
                <a:ext cx="1979999" cy="72000"/>
                <a:chOff x="176183" y="183117"/>
                <a:chExt cx="2885228" cy="14287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76183" y="183117"/>
                  <a:ext cx="720000" cy="142876"/>
                </a:xfrm>
                <a:prstGeom prst="rect">
                  <a:avLst/>
                </a:prstGeom>
                <a:solidFill>
                  <a:srgbClr val="0099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899799" y="183117"/>
                  <a:ext cx="720000" cy="142876"/>
                </a:xfrm>
                <a:prstGeom prst="rect">
                  <a:avLst/>
                </a:prstGeom>
                <a:solidFill>
                  <a:srgbClr val="4BB0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614179" y="183117"/>
                  <a:ext cx="720000" cy="142876"/>
                </a:xfrm>
                <a:prstGeom prst="rect">
                  <a:avLst/>
                </a:prstGeom>
                <a:solidFill>
                  <a:srgbClr val="9CC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341411" y="183117"/>
                  <a:ext cx="720000" cy="142876"/>
                </a:xfrm>
                <a:prstGeom prst="rect">
                  <a:avLst/>
                </a:prstGeom>
                <a:solidFill>
                  <a:srgbClr val="E4EF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94366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5"/>
          <p:cNvSpPr/>
          <p:nvPr/>
        </p:nvSpPr>
        <p:spPr>
          <a:xfrm>
            <a:off x="590796" y="3601612"/>
            <a:ext cx="1620000" cy="404780"/>
          </a:xfrm>
          <a:prstGeom prst="homePlate">
            <a:avLst/>
          </a:prstGeom>
          <a:solidFill>
            <a:srgbClr val="F6F5EE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fr-FR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직사각형 5"/>
          <p:cNvSpPr/>
          <p:nvPr/>
        </p:nvSpPr>
        <p:spPr>
          <a:xfrm>
            <a:off x="6274203" y="1834515"/>
            <a:ext cx="1664122" cy="3863641"/>
          </a:xfrm>
          <a:prstGeom prst="roundRect">
            <a:avLst>
              <a:gd name="adj" fmla="val 3975"/>
            </a:avLst>
          </a:prstGeom>
          <a:solidFill>
            <a:srgbClr val="F6F5EE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fr-FR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"/>
          <p:cNvSpPr/>
          <p:nvPr/>
        </p:nvSpPr>
        <p:spPr>
          <a:xfrm>
            <a:off x="2541189" y="3601611"/>
            <a:ext cx="1664122" cy="2113405"/>
          </a:xfrm>
          <a:prstGeom prst="roundRect">
            <a:avLst>
              <a:gd name="adj" fmla="val 3975"/>
            </a:avLst>
          </a:prstGeom>
          <a:solidFill>
            <a:srgbClr val="F6F5EE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fr-FR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직사각형 5"/>
          <p:cNvSpPr/>
          <p:nvPr/>
        </p:nvSpPr>
        <p:spPr>
          <a:xfrm>
            <a:off x="4407696" y="2710625"/>
            <a:ext cx="1664122" cy="3006781"/>
          </a:xfrm>
          <a:prstGeom prst="roundRect">
            <a:avLst>
              <a:gd name="adj" fmla="val 3975"/>
            </a:avLst>
          </a:prstGeom>
          <a:solidFill>
            <a:srgbClr val="F6F5EE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fr-FR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41542" y="2286434"/>
            <a:ext cx="5845234" cy="1762659"/>
            <a:chOff x="1649383" y="2489490"/>
            <a:chExt cx="5845234" cy="1762659"/>
          </a:xfrm>
        </p:grpSpPr>
        <p:grpSp>
          <p:nvGrpSpPr>
            <p:cNvPr id="43" name="그룹 42"/>
            <p:cNvGrpSpPr/>
            <p:nvPr/>
          </p:nvGrpSpPr>
          <p:grpSpPr>
            <a:xfrm>
              <a:off x="1649383" y="2523711"/>
              <a:ext cx="3730960" cy="1728438"/>
              <a:chOff x="1269636" y="2405375"/>
              <a:chExt cx="3086921" cy="1728438"/>
            </a:xfrm>
          </p:grpSpPr>
          <p:cxnSp>
            <p:nvCxnSpPr>
              <p:cNvPr id="44" name="꺾인 연결선 43"/>
              <p:cNvCxnSpPr/>
              <p:nvPr/>
            </p:nvCxnSpPr>
            <p:spPr>
              <a:xfrm rot="10800000" flipV="1">
                <a:off x="1269636" y="3233628"/>
                <a:ext cx="3086919" cy="90018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2">
                    <a:lumMod val="50000"/>
                  </a:schemeClr>
                </a:solidFill>
                <a:prstDash val="sysDash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rot="16200000" flipH="1">
                <a:off x="3935087" y="2821589"/>
                <a:ext cx="837683" cy="5256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화살표 연결선 47"/>
            <p:cNvCxnSpPr/>
            <p:nvPr/>
          </p:nvCxnSpPr>
          <p:spPr>
            <a:xfrm flipV="1">
              <a:off x="5364159" y="2489490"/>
              <a:ext cx="2130458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모서리가 둥근 직사각형 55"/>
          <p:cNvSpPr/>
          <p:nvPr/>
        </p:nvSpPr>
        <p:spPr>
          <a:xfrm>
            <a:off x="2580440" y="3639319"/>
            <a:ext cx="1574002" cy="353979"/>
          </a:xfrm>
          <a:prstGeom prst="roundRect">
            <a:avLst>
              <a:gd name="adj" fmla="val 60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100" b="1" kern="1200" dirty="0" smtClean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시스템 구축 안정화</a:t>
            </a:r>
            <a:endParaRPr lang="ko-KR" altLang="en-US" sz="1100" b="1" kern="1200" dirty="0">
              <a:solidFill>
                <a:srgbClr val="C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62022" y="2744355"/>
            <a:ext cx="1568354" cy="353979"/>
          </a:xfrm>
          <a:prstGeom prst="roundRect">
            <a:avLst>
              <a:gd name="adj" fmla="val 33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100" b="1" kern="1200" dirty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품질 향상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318048" y="1877672"/>
            <a:ext cx="1578836" cy="353979"/>
          </a:xfrm>
          <a:prstGeom prst="roundRect">
            <a:avLst>
              <a:gd name="adj" fmla="val 60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100" b="1" kern="1200" dirty="0" smtClean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100" b="1" kern="1200" dirty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역량 강화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483352" y="3368443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>
              <a:spcBef>
                <a:spcPct val="50000"/>
              </a:spcBef>
            </a:pPr>
            <a:r>
              <a:rPr lang="en-US" altLang="ko-KR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</a:t>
            </a:r>
            <a:r>
              <a: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단계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340740" y="2477457"/>
            <a:ext cx="5325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>
              <a:spcBef>
                <a:spcPct val="50000"/>
              </a:spcBef>
            </a:pPr>
            <a:r>
              <a:rPr lang="en-US" altLang="ko-KR" sz="105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ko-KR" altLang="en-US" sz="105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단계</a:t>
            </a:r>
            <a:endParaRPr lang="ko-KR" altLang="en-US" sz="105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35527" y="1590026"/>
            <a:ext cx="5325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>
              <a:spcBef>
                <a:spcPct val="50000"/>
              </a:spcBef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ko-KR" altLang="en-US" sz="105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단계</a:t>
            </a:r>
            <a:endParaRPr lang="ko-KR" altLang="en-US" sz="105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85742" y="4093427"/>
            <a:ext cx="1559982" cy="353979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조기 안정화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470087" y="3195048"/>
            <a:ext cx="1559982" cy="353979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05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운영 </a:t>
            </a:r>
            <a:r>
              <a: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효율성 극대화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327475" y="2337792"/>
            <a:ext cx="1559982" cy="353979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운영 고도화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2808159" y="4391407"/>
            <a:ext cx="1143570" cy="1323439"/>
            <a:chOff x="2071108" y="4557132"/>
            <a:chExt cx="1143570" cy="1323439"/>
          </a:xfrm>
        </p:grpSpPr>
        <p:sp>
          <p:nvSpPr>
            <p:cNvPr id="70" name="직사각형 69"/>
            <p:cNvSpPr/>
            <p:nvPr/>
          </p:nvSpPr>
          <p:spPr>
            <a:xfrm>
              <a:off x="2153701" y="4557132"/>
              <a:ext cx="10609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20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CONTENTS 01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solidFill>
                    <a:prstClr val="black"/>
                  </a:solidFill>
                </a:rPr>
                <a:t>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02</a:t>
              </a:r>
              <a:endParaRPr lang="ko-KR" altLang="en-US" sz="1000" dirty="0">
                <a:solidFill>
                  <a:prstClr val="black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solidFill>
                    <a:prstClr val="black"/>
                  </a:solidFill>
                </a:rPr>
                <a:t>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03</a:t>
              </a:r>
              <a:endParaRPr lang="ko-KR" altLang="en-US" sz="1000" dirty="0">
                <a:solidFill>
                  <a:prstClr val="black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solidFill>
                    <a:prstClr val="black"/>
                  </a:solidFill>
                </a:rPr>
                <a:t>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04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2071108" y="4744771"/>
              <a:ext cx="72000" cy="989099"/>
              <a:chOff x="1767323" y="4744771"/>
              <a:chExt cx="72000" cy="989099"/>
            </a:xfrm>
          </p:grpSpPr>
          <p:sp>
            <p:nvSpPr>
              <p:cNvPr id="71" name="타원 70"/>
              <p:cNvSpPr/>
              <p:nvPr/>
            </p:nvSpPr>
            <p:spPr>
              <a:xfrm flipV="1">
                <a:off x="1767323" y="4744771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 flipV="1">
                <a:off x="1767323" y="5050471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 flipV="1">
                <a:off x="1767323" y="5356171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 flipV="1">
                <a:off x="1767323" y="5661870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4766432" y="3487016"/>
            <a:ext cx="1060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200000"/>
              </a:lnSpc>
            </a:pP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CONTENTS 01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02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03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04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05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06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 flipV="1">
            <a:off x="4683839" y="367465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1" name="타원 90"/>
          <p:cNvSpPr/>
          <p:nvPr/>
        </p:nvSpPr>
        <p:spPr>
          <a:xfrm flipV="1">
            <a:off x="4683839" y="398035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683839" y="4286055"/>
            <a:ext cx="72000" cy="377699"/>
            <a:chOff x="4683839" y="4286055"/>
            <a:chExt cx="72000" cy="377699"/>
          </a:xfrm>
        </p:grpSpPr>
        <p:sp>
          <p:nvSpPr>
            <p:cNvPr id="92" name="타원 91"/>
            <p:cNvSpPr/>
            <p:nvPr/>
          </p:nvSpPr>
          <p:spPr>
            <a:xfrm flipV="1">
              <a:off x="4683839" y="4286055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 flipV="1">
              <a:off x="4683839" y="4591754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642674" y="2620333"/>
            <a:ext cx="10609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200000"/>
              </a:lnSpc>
            </a:pP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CONTENTS 01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02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03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04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05</a:t>
            </a:r>
            <a:endParaRPr lang="en-US" altLang="ko-KR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06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07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CONTENTS </a:t>
            </a:r>
            <a:r>
              <a:rPr lang="en-US" altLang="ko-KR" sz="1000" dirty="0" smtClean="0">
                <a:solidFill>
                  <a:prstClr val="black"/>
                </a:solidFill>
              </a:rPr>
              <a:t>08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560081" y="2807972"/>
            <a:ext cx="72000" cy="989099"/>
            <a:chOff x="1767323" y="4744771"/>
            <a:chExt cx="72000" cy="989099"/>
          </a:xfrm>
        </p:grpSpPr>
        <p:sp>
          <p:nvSpPr>
            <p:cNvPr id="97" name="타원 96"/>
            <p:cNvSpPr/>
            <p:nvPr/>
          </p:nvSpPr>
          <p:spPr>
            <a:xfrm flipV="1">
              <a:off x="1767323" y="4744771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 flipV="1">
              <a:off x="1767323" y="5050471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 flipV="1">
              <a:off x="1767323" y="5356171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 flipV="1">
              <a:off x="1767323" y="5661870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11" name="오각형 110"/>
          <p:cNvSpPr/>
          <p:nvPr/>
        </p:nvSpPr>
        <p:spPr>
          <a:xfrm>
            <a:off x="583126" y="4093427"/>
            <a:ext cx="1620000" cy="353979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05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단계별 운영 목표</a:t>
            </a:r>
            <a:endParaRPr lang="ko-KR" altLang="en-US" sz="105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91384" y="3629496"/>
            <a:ext cx="1574002" cy="353979"/>
          </a:xfrm>
          <a:prstGeom prst="roundRect">
            <a:avLst>
              <a:gd name="adj" fmla="val 60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100" b="1" kern="1200" dirty="0" smtClean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사업추진 </a:t>
            </a:r>
            <a:r>
              <a:rPr lang="ko-KR" altLang="en-US" sz="1100" b="1" dirty="0">
                <a:solidFill>
                  <a:srgbClr val="C00000"/>
                </a:solidFill>
                <a:latin typeface="맑은 고딕"/>
                <a:ea typeface="맑은 고딕"/>
              </a:rPr>
              <a:t>전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략</a:t>
            </a:r>
            <a:endParaRPr lang="ko-KR" altLang="en-US" sz="1100" b="1" kern="1200" dirty="0">
              <a:solidFill>
                <a:srgbClr val="C00000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459257" y="5960595"/>
            <a:ext cx="5490168" cy="548865"/>
            <a:chOff x="2450631" y="5880333"/>
            <a:chExt cx="5490168" cy="548865"/>
          </a:xfrm>
        </p:grpSpPr>
        <p:cxnSp>
          <p:nvCxnSpPr>
            <p:cNvPr id="102" name="직선 연결선 101"/>
            <p:cNvCxnSpPr/>
            <p:nvPr/>
          </p:nvCxnSpPr>
          <p:spPr>
            <a:xfrm rot="5400000">
              <a:off x="2261123" y="6142708"/>
              <a:ext cx="432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5400000">
              <a:off x="7724005" y="6147837"/>
              <a:ext cx="432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 flipH="1" flipV="1">
              <a:off x="5210936" y="3429524"/>
              <a:ext cx="1588" cy="54360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4238084" y="6034708"/>
              <a:ext cx="216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5963045" y="6034708"/>
              <a:ext cx="216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741249" y="6152199"/>
              <a:ext cx="29738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/>
                <a:t>고객 만족도 증대를 통한 제품 판로 확대</a:t>
              </a:r>
              <a:endParaRPr lang="ko-KR" altLang="en-US" sz="1200" b="1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450631" y="5880333"/>
              <a:ext cx="7761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100" kern="1200" dirty="0" smtClean="0">
                  <a:latin typeface="맑은 고딕"/>
                  <a:ea typeface="맑은 고딕"/>
                  <a:cs typeface="+mn-cs"/>
                </a:rPr>
                <a:t>2009.03~</a:t>
              </a:r>
              <a:endParaRPr lang="ko-KR" altLang="en-US" sz="1100" kern="1200" dirty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308307" y="5880333"/>
              <a:ext cx="7761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100" kern="1200" dirty="0" smtClean="0">
                  <a:latin typeface="맑은 고딕"/>
                  <a:ea typeface="맑은 고딕"/>
                  <a:cs typeface="+mn-cs"/>
                </a:rPr>
                <a:t>2009.04~</a:t>
              </a:r>
              <a:endParaRPr lang="ko-KR" altLang="en-US" sz="1100" kern="1200" dirty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040854" y="5880333"/>
              <a:ext cx="7761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100" kern="1200" dirty="0" smtClean="0">
                  <a:latin typeface="맑은 고딕"/>
                  <a:ea typeface="맑은 고딕"/>
                  <a:cs typeface="+mn-cs"/>
                </a:rPr>
                <a:t>2009.05~</a:t>
              </a:r>
              <a:endParaRPr lang="ko-KR" altLang="en-US" sz="1100" kern="1200" dirty="0"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686568" y="4900063"/>
            <a:ext cx="72000" cy="377699"/>
            <a:chOff x="4683839" y="4286055"/>
            <a:chExt cx="72000" cy="377699"/>
          </a:xfrm>
        </p:grpSpPr>
        <p:sp>
          <p:nvSpPr>
            <p:cNvPr id="122" name="타원 121"/>
            <p:cNvSpPr/>
            <p:nvPr/>
          </p:nvSpPr>
          <p:spPr>
            <a:xfrm flipV="1">
              <a:off x="4683839" y="4286055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 flipV="1">
              <a:off x="4683839" y="4591754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560081" y="4024297"/>
            <a:ext cx="72000" cy="989099"/>
            <a:chOff x="1767323" y="4744771"/>
            <a:chExt cx="72000" cy="989099"/>
          </a:xfrm>
        </p:grpSpPr>
        <p:sp>
          <p:nvSpPr>
            <p:cNvPr id="131" name="타원 130"/>
            <p:cNvSpPr/>
            <p:nvPr/>
          </p:nvSpPr>
          <p:spPr>
            <a:xfrm flipV="1">
              <a:off x="1767323" y="4744771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 flipV="1">
              <a:off x="1767323" y="5050471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 flipV="1">
              <a:off x="1767323" y="5356171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 flipV="1">
              <a:off x="1767323" y="5661870"/>
              <a:ext cx="72000" cy="72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64</cp:revision>
  <dcterms:created xsi:type="dcterms:W3CDTF">2008-10-01T18:32:24Z</dcterms:created>
  <dcterms:modified xsi:type="dcterms:W3CDTF">2009-08-20T06:27:32Z</dcterms:modified>
</cp:coreProperties>
</file>