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42" autoAdjust="0"/>
    <p:restoredTop sz="94660"/>
  </p:normalViewPr>
  <p:slideViewPr>
    <p:cSldViewPr>
      <p:cViewPr varScale="1">
        <p:scale>
          <a:sx n="107" d="100"/>
          <a:sy n="107" d="100"/>
        </p:scale>
        <p:origin x="-154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47B0C43-0DA7-43E3-86BC-E40551CE0D73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A2BE76-623D-4D10-84A9-6F8940824B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47B0C43-0DA7-43E3-86BC-E40551CE0D73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A2BE76-623D-4D10-84A9-6F8940824B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47B0C43-0DA7-43E3-86BC-E40551CE0D73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A2BE76-623D-4D10-84A9-6F8940824B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47B0C43-0DA7-43E3-86BC-E40551CE0D73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A2BE76-623D-4D10-84A9-6F8940824B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47B0C43-0DA7-43E3-86BC-E40551CE0D73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A2BE76-623D-4D10-84A9-6F8940824B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47B0C43-0DA7-43E3-86BC-E40551CE0D73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A2BE76-623D-4D10-84A9-6F8940824B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47B0C43-0DA7-43E3-86BC-E40551CE0D73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A2BE76-623D-4D10-84A9-6F8940824B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47B0C43-0DA7-43E3-86BC-E40551CE0D73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A2BE76-623D-4D10-84A9-6F8940824B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47B0C43-0DA7-43E3-86BC-E40551CE0D73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A2BE76-623D-4D10-84A9-6F8940824B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47B0C43-0DA7-43E3-86BC-E40551CE0D73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A2BE76-623D-4D10-84A9-6F8940824B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47B0C43-0DA7-43E3-86BC-E40551CE0D73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A2BE76-623D-4D10-84A9-6F8940824B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직사각형 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HGK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78579" y="178583"/>
              <a:ext cx="8786842" cy="65008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dirty="0"/>
            </a:p>
          </p:txBody>
        </p:sp>
        <p:grpSp>
          <p:nvGrpSpPr>
            <p:cNvPr id="10" name="그룹 62"/>
            <p:cNvGrpSpPr/>
            <p:nvPr/>
          </p:nvGrpSpPr>
          <p:grpSpPr>
            <a:xfrm>
              <a:off x="8808812" y="3124776"/>
              <a:ext cx="325952" cy="328434"/>
              <a:chOff x="8808812" y="3124776"/>
              <a:chExt cx="325952" cy="328434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8808812" y="3143248"/>
                <a:ext cx="309962" cy="30996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8809034" y="3124776"/>
                <a:ext cx="325730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dirty="0" smtClean="0">
                    <a:latin typeface="Constantia" pitchFamily="18" charset="0"/>
                  </a:rPr>
                  <a:t>14</a:t>
                </a:r>
                <a:endParaRPr lang="ko-KR" altLang="en-US" sz="1300" dirty="0">
                  <a:latin typeface="Constantia" pitchFamily="18" charset="0"/>
                </a:endParaRPr>
              </a:p>
            </p:txBody>
          </p:sp>
        </p:grpSp>
        <p:sp>
          <p:nvSpPr>
            <p:cNvPr id="12" name="사다리꼴 11"/>
            <p:cNvSpPr/>
            <p:nvPr/>
          </p:nvSpPr>
          <p:spPr>
            <a:xfrm>
              <a:off x="2886060" y="6624634"/>
              <a:ext cx="3371880" cy="212608"/>
            </a:xfrm>
            <a:prstGeom prst="trapezoid">
              <a:avLst/>
            </a:prstGeom>
            <a:solidFill>
              <a:schemeClr val="bg1"/>
            </a:solidFill>
            <a:ln w="9525">
              <a:solidFill>
                <a:srgbClr val="EDED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24673" y="323847"/>
              <a:ext cx="300039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004684"/>
                  </a:solidFill>
                  <a:latin typeface="+mn-ea"/>
                </a:rPr>
                <a:t>3.2 </a:t>
              </a:r>
              <a:r>
                <a:rPr lang="ko-KR" altLang="en-US" sz="1600" b="1" dirty="0" smtClean="0">
                  <a:solidFill>
                    <a:srgbClr val="004684"/>
                  </a:solidFill>
                  <a:latin typeface="+mn-ea"/>
                </a:rPr>
                <a:t>사업수행전략 및 운영전략</a:t>
              </a:r>
              <a:endParaRPr lang="ko-KR" altLang="en-US" sz="1600" b="1" dirty="0">
                <a:solidFill>
                  <a:srgbClr val="004684"/>
                </a:solidFill>
                <a:latin typeface="+mn-ea"/>
              </a:endParaRPr>
            </a:p>
          </p:txBody>
        </p:sp>
        <p:grpSp>
          <p:nvGrpSpPr>
            <p:cNvPr id="14" name="그룹 29"/>
            <p:cNvGrpSpPr/>
            <p:nvPr/>
          </p:nvGrpSpPr>
          <p:grpSpPr>
            <a:xfrm>
              <a:off x="5605383" y="233773"/>
              <a:ext cx="3305599" cy="491313"/>
              <a:chOff x="5594992" y="357166"/>
              <a:chExt cx="3305599" cy="491313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5594992" y="571480"/>
                <a:ext cx="225403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bg1">
                        <a:lumMod val="65000"/>
                      </a:schemeClr>
                    </a:solidFill>
                    <a:latin typeface="+mn-ea"/>
                  </a:rPr>
                  <a:t>PROPOSAL  INFORMATION</a:t>
                </a:r>
                <a:endParaRPr lang="ko-KR" altLang="en-US" sz="1200" dirty="0">
                  <a:solidFill>
                    <a:schemeClr val="bg1">
                      <a:lumMod val="6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7751175" y="581871"/>
                <a:ext cx="1149416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000" b="1" dirty="0" smtClean="0">
                    <a:solidFill>
                      <a:srgbClr val="0070C0"/>
                    </a:solidFill>
                  </a:rPr>
                  <a:t>III. </a:t>
                </a:r>
                <a:r>
                  <a:rPr lang="ko-KR" altLang="en-US" sz="1000" b="1" dirty="0" smtClean="0">
                    <a:solidFill>
                      <a:srgbClr val="0070C0"/>
                    </a:solidFill>
                  </a:rPr>
                  <a:t>사업추진관리</a:t>
                </a:r>
                <a:endParaRPr lang="ko-KR" altLang="en-US" sz="10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7732886" y="592950"/>
                <a:ext cx="72000" cy="18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7732887" y="469017"/>
                <a:ext cx="72000" cy="720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7769768" y="357166"/>
                <a:ext cx="845103" cy="2732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en-US" altLang="ko-KR" sz="900" dirty="0" smtClean="0">
                    <a:solidFill>
                      <a:prstClr val="black"/>
                    </a:solidFill>
                  </a:rPr>
                  <a:t>WORK AREA</a:t>
                </a:r>
              </a:p>
            </p:txBody>
          </p:sp>
          <p:grpSp>
            <p:nvGrpSpPr>
              <p:cNvPr id="21" name="그룹 28"/>
              <p:cNvGrpSpPr/>
              <p:nvPr/>
            </p:nvGrpSpPr>
            <p:grpSpPr>
              <a:xfrm>
                <a:off x="5697085" y="467231"/>
                <a:ext cx="1979999" cy="72000"/>
                <a:chOff x="176183" y="183117"/>
                <a:chExt cx="2885228" cy="142876"/>
              </a:xfrm>
            </p:grpSpPr>
            <p:sp>
              <p:nvSpPr>
                <p:cNvPr id="22" name="직사각형 21"/>
                <p:cNvSpPr/>
                <p:nvPr/>
              </p:nvSpPr>
              <p:spPr>
                <a:xfrm>
                  <a:off x="176183" y="183117"/>
                  <a:ext cx="720000" cy="142876"/>
                </a:xfrm>
                <a:prstGeom prst="rect">
                  <a:avLst/>
                </a:prstGeom>
                <a:solidFill>
                  <a:srgbClr val="0099D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>
                  <a:off x="899799" y="183117"/>
                  <a:ext cx="720000" cy="142876"/>
                </a:xfrm>
                <a:prstGeom prst="rect">
                  <a:avLst/>
                </a:prstGeom>
                <a:solidFill>
                  <a:srgbClr val="4BB0E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직사각형 23"/>
                <p:cNvSpPr/>
                <p:nvPr/>
              </p:nvSpPr>
              <p:spPr>
                <a:xfrm>
                  <a:off x="1614179" y="183117"/>
                  <a:ext cx="720000" cy="142876"/>
                </a:xfrm>
                <a:prstGeom prst="rect">
                  <a:avLst/>
                </a:prstGeom>
                <a:solidFill>
                  <a:srgbClr val="9CCCE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직사각형 24"/>
                <p:cNvSpPr/>
                <p:nvPr/>
              </p:nvSpPr>
              <p:spPr>
                <a:xfrm>
                  <a:off x="2341411" y="183117"/>
                  <a:ext cx="720000" cy="142876"/>
                </a:xfrm>
                <a:prstGeom prst="rect">
                  <a:avLst/>
                </a:prstGeom>
                <a:solidFill>
                  <a:srgbClr val="E4EF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pic>
          <p:nvPicPr>
            <p:cNvPr id="15" name="그림 14" descr="logo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901778" y="6694366"/>
              <a:ext cx="1340444" cy="110476"/>
            </a:xfrm>
            <a:prstGeom prst="rect">
              <a:avLst/>
            </a:prstGeom>
          </p:spPr>
        </p:pic>
      </p:grpSp>
      <p:sp>
        <p:nvSpPr>
          <p:cNvPr id="28" name="TextBox 27"/>
          <p:cNvSpPr txBox="1"/>
          <p:nvPr userDrawn="1"/>
        </p:nvSpPr>
        <p:spPr>
          <a:xfrm>
            <a:off x="314595" y="785794"/>
            <a:ext cx="8472247" cy="697132"/>
          </a:xfrm>
          <a:prstGeom prst="roundRect">
            <a:avLst>
              <a:gd name="adj" fmla="val 9630"/>
            </a:avLst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lvl="0" algn="ctr">
              <a:lnSpc>
                <a:spcPct val="200000"/>
              </a:lnSpc>
            </a:pPr>
            <a:r>
              <a:rPr lang="en-US" altLang="ko-KR" sz="10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P·PLUS</a:t>
            </a:r>
            <a:r>
              <a:rPr lang="ko-KR" altLang="en-US" sz="10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는 ‘고객만족도 증대를 통한 제품판매확대’라는 목표를 위해 </a:t>
            </a:r>
            <a:r>
              <a:rPr lang="en-US" altLang="ko-KR" sz="10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00</a:t>
            </a:r>
            <a:r>
              <a:rPr lang="ko-KR" altLang="en-US" sz="10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기업 마케팅 연구소의 시스템구축 안정화</a:t>
            </a:r>
            <a:r>
              <a:rPr lang="en-US" altLang="ko-KR" sz="10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, </a:t>
            </a:r>
            <a:r>
              <a:rPr lang="ko-KR" altLang="en-US" sz="10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품질향상</a:t>
            </a:r>
            <a:r>
              <a:rPr lang="en-US" altLang="ko-KR" sz="10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, </a:t>
            </a:r>
          </a:p>
          <a:p>
            <a:pPr lvl="0" algn="ctr">
              <a:lnSpc>
                <a:spcPct val="200000"/>
              </a:lnSpc>
            </a:pPr>
            <a:r>
              <a:rPr lang="en-US" altLang="ko-KR" sz="10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00 </a:t>
            </a:r>
            <a:r>
              <a:rPr lang="ko-KR" altLang="en-US" sz="10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시스템 역량강화 라는 </a:t>
            </a:r>
            <a:r>
              <a:rPr lang="en-US" altLang="ko-KR" sz="10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3</a:t>
            </a:r>
            <a:r>
              <a:rPr lang="ko-KR" altLang="en-US" sz="10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단계의 사업추진 전략에 따라 아래와 같이 각 단계별 운영 목표를 수립하여 운영합니다</a:t>
            </a:r>
            <a:r>
              <a:rPr lang="en-US" altLang="ko-KR" sz="10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그룹 63"/>
          <p:cNvGrpSpPr/>
          <p:nvPr/>
        </p:nvGrpSpPr>
        <p:grpSpPr>
          <a:xfrm>
            <a:off x="714348" y="1785926"/>
            <a:ext cx="8063892" cy="4653095"/>
            <a:chOff x="714348" y="1785926"/>
            <a:chExt cx="8063892" cy="4653095"/>
          </a:xfrm>
        </p:grpSpPr>
        <p:cxnSp>
          <p:nvCxnSpPr>
            <p:cNvPr id="53" name="꺾인 연결선 52"/>
            <p:cNvCxnSpPr/>
            <p:nvPr/>
          </p:nvCxnSpPr>
          <p:spPr>
            <a:xfrm rot="10800000" flipV="1">
              <a:off x="5195257" y="2439577"/>
              <a:ext cx="0" cy="3204000"/>
            </a:xfrm>
            <a:prstGeom prst="bentConnector2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/>
            <p:cNvGrpSpPr/>
            <p:nvPr/>
          </p:nvGrpSpPr>
          <p:grpSpPr>
            <a:xfrm>
              <a:off x="3857620" y="2971497"/>
              <a:ext cx="2891275" cy="276999"/>
              <a:chOff x="3857620" y="2971497"/>
              <a:chExt cx="2891275" cy="276999"/>
            </a:xfrm>
          </p:grpSpPr>
          <p:cxnSp>
            <p:nvCxnSpPr>
              <p:cNvPr id="29" name="직선 연결선 28"/>
              <p:cNvCxnSpPr/>
              <p:nvPr/>
            </p:nvCxnSpPr>
            <p:spPr>
              <a:xfrm>
                <a:off x="3857620" y="3099334"/>
                <a:ext cx="1332000" cy="158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직사각형 29"/>
              <p:cNvSpPr/>
              <p:nvPr/>
            </p:nvSpPr>
            <p:spPr>
              <a:xfrm>
                <a:off x="5204882" y="2971497"/>
                <a:ext cx="154401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ko-KR" altLang="en-US" sz="1200" b="1" dirty="0" smtClean="0">
                    <a:solidFill>
                      <a:srgbClr val="00B0F0"/>
                    </a:solidFill>
                  </a:rPr>
                  <a:t>조기 안정화 </a:t>
                </a:r>
                <a:r>
                  <a:rPr lang="en-US" altLang="ko-KR" sz="1000" dirty="0" smtClean="0">
                    <a:solidFill>
                      <a:srgbClr val="00B0F0"/>
                    </a:solidFill>
                  </a:rPr>
                  <a:t>(2009/3)</a:t>
                </a:r>
                <a:endParaRPr lang="ko-KR" altLang="en-US" sz="1000" dirty="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3857620" y="3991775"/>
              <a:ext cx="3407442" cy="276999"/>
              <a:chOff x="3857620" y="2971497"/>
              <a:chExt cx="3407442" cy="276999"/>
            </a:xfrm>
          </p:grpSpPr>
          <p:cxnSp>
            <p:nvCxnSpPr>
              <p:cNvPr id="33" name="직선 연결선 32"/>
              <p:cNvCxnSpPr/>
              <p:nvPr/>
            </p:nvCxnSpPr>
            <p:spPr>
              <a:xfrm>
                <a:off x="3857620" y="3099334"/>
                <a:ext cx="1332000" cy="158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직사각형 33"/>
              <p:cNvSpPr/>
              <p:nvPr/>
            </p:nvSpPr>
            <p:spPr>
              <a:xfrm>
                <a:off x="5204882" y="2971497"/>
                <a:ext cx="206018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200" b="1" dirty="0" smtClean="0">
                    <a:solidFill>
                      <a:srgbClr val="0070C0"/>
                    </a:solidFill>
                  </a:rPr>
                  <a:t>운영 효율성 극대화 </a:t>
                </a:r>
                <a:r>
                  <a:rPr lang="en-US" altLang="ko-KR" sz="1000" dirty="0" smtClean="0">
                    <a:solidFill>
                      <a:srgbClr val="0070C0"/>
                    </a:solidFill>
                  </a:rPr>
                  <a:t>(2009/6)</a:t>
                </a:r>
                <a:endParaRPr lang="ko-KR" altLang="en-US" sz="10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3857620" y="5021678"/>
              <a:ext cx="2891274" cy="276999"/>
              <a:chOff x="3857620" y="2971497"/>
              <a:chExt cx="2891274" cy="276999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3857620" y="3099334"/>
                <a:ext cx="1332000" cy="158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직사각형 36"/>
              <p:cNvSpPr/>
              <p:nvPr/>
            </p:nvSpPr>
            <p:spPr>
              <a:xfrm>
                <a:off x="5204882" y="2971497"/>
                <a:ext cx="154401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2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운영 고도화 </a:t>
                </a:r>
                <a:r>
                  <a:rPr lang="en-US" altLang="ko-KR" sz="10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(2009/8)</a:t>
                </a:r>
                <a:endParaRPr lang="ko-KR" altLang="en-US" sz="10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59" name="직사각형 58"/>
            <p:cNvSpPr/>
            <p:nvPr/>
          </p:nvSpPr>
          <p:spPr>
            <a:xfrm>
              <a:off x="714348" y="1785926"/>
              <a:ext cx="4000528" cy="714380"/>
            </a:xfrm>
            <a:prstGeom prst="rect">
              <a:avLst/>
            </a:prstGeom>
            <a:solidFill>
              <a:srgbClr val="00B0F0"/>
            </a:solidFill>
            <a:ln w="34925">
              <a:solidFill>
                <a:srgbClr val="FFFF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schemeClr val="bg1"/>
                  </a:solidFill>
                </a:rPr>
                <a:t>단계별 사업추진전략</a:t>
              </a:r>
            </a:p>
          </p:txBody>
        </p:sp>
        <p:grpSp>
          <p:nvGrpSpPr>
            <p:cNvPr id="2" name="그룹 88"/>
            <p:cNvGrpSpPr/>
            <p:nvPr/>
          </p:nvGrpSpPr>
          <p:grpSpPr>
            <a:xfrm>
              <a:off x="928662" y="2734299"/>
              <a:ext cx="3001520" cy="730236"/>
              <a:chOff x="928662" y="3019217"/>
              <a:chExt cx="3001520" cy="730236"/>
            </a:xfrm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grpSpPr>
          <p:sp>
            <p:nvSpPr>
              <p:cNvPr id="69" name="이등변 삼각형 68"/>
              <p:cNvSpPr/>
              <p:nvPr/>
            </p:nvSpPr>
            <p:spPr>
              <a:xfrm rot="16200000" flipV="1">
                <a:off x="3750182" y="3312336"/>
                <a:ext cx="216000" cy="144000"/>
              </a:xfrm>
              <a:prstGeom prst="triangle">
                <a:avLst/>
              </a:prstGeom>
              <a:solidFill>
                <a:srgbClr val="00B0F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0" name="직사각형 5"/>
              <p:cNvSpPr/>
              <p:nvPr/>
            </p:nvSpPr>
            <p:spPr>
              <a:xfrm>
                <a:off x="928662" y="3019217"/>
                <a:ext cx="2838456" cy="730236"/>
              </a:xfrm>
              <a:prstGeom prst="rect">
                <a:avLst/>
              </a:prstGeom>
              <a:solidFill>
                <a:srgbClr val="D3F0D5"/>
              </a:solidFill>
              <a:ln w="34925">
                <a:solidFill>
                  <a:srgbClr val="FFFFFF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400" b="1" dirty="0" smtClean="0">
                    <a:solidFill>
                      <a:schemeClr val="tx1"/>
                    </a:solidFill>
                  </a:rPr>
                  <a:t>시스템 구축 안정화</a:t>
                </a:r>
              </a:p>
            </p:txBody>
          </p:sp>
        </p:grpSp>
        <p:grpSp>
          <p:nvGrpSpPr>
            <p:cNvPr id="3" name="그룹 80"/>
            <p:cNvGrpSpPr/>
            <p:nvPr/>
          </p:nvGrpSpPr>
          <p:grpSpPr>
            <a:xfrm>
              <a:off x="1366822" y="3760727"/>
              <a:ext cx="3015747" cy="730236"/>
              <a:chOff x="1366822" y="4162010"/>
              <a:chExt cx="3015747" cy="730236"/>
            </a:xfrm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grpSpPr>
          <p:sp>
            <p:nvSpPr>
              <p:cNvPr id="78" name="이등변 삼각형 77"/>
              <p:cNvSpPr/>
              <p:nvPr/>
            </p:nvSpPr>
            <p:spPr>
              <a:xfrm rot="16200000" flipV="1">
                <a:off x="4202569" y="4455129"/>
                <a:ext cx="216000" cy="144000"/>
              </a:xfrm>
              <a:prstGeom prst="triangle">
                <a:avLst/>
              </a:prstGeom>
              <a:solidFill>
                <a:srgbClr val="00B0F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1" name="직사각형 6"/>
              <p:cNvSpPr/>
              <p:nvPr/>
            </p:nvSpPr>
            <p:spPr>
              <a:xfrm>
                <a:off x="1366822" y="4162010"/>
                <a:ext cx="2838456" cy="730236"/>
              </a:xfrm>
              <a:prstGeom prst="rect">
                <a:avLst/>
              </a:prstGeom>
              <a:solidFill>
                <a:srgbClr val="D3F0D5"/>
              </a:solidFill>
              <a:ln w="34925">
                <a:solidFill>
                  <a:srgbClr val="FFFFFF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400" b="1" dirty="0" smtClean="0">
                    <a:solidFill>
                      <a:schemeClr val="tx1"/>
                    </a:solidFill>
                  </a:rPr>
                  <a:t>품질 향상</a:t>
                </a:r>
              </a:p>
            </p:txBody>
          </p:sp>
        </p:grpSp>
        <p:grpSp>
          <p:nvGrpSpPr>
            <p:cNvPr id="4" name="그룹 79"/>
            <p:cNvGrpSpPr/>
            <p:nvPr/>
          </p:nvGrpSpPr>
          <p:grpSpPr>
            <a:xfrm>
              <a:off x="1804982" y="4787156"/>
              <a:ext cx="3010724" cy="730236"/>
              <a:chOff x="1804982" y="5304804"/>
              <a:chExt cx="3010724" cy="730236"/>
            </a:xfrm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grpSpPr>
          <p:sp>
            <p:nvSpPr>
              <p:cNvPr id="79" name="이등변 삼각형 78"/>
              <p:cNvSpPr/>
              <p:nvPr/>
            </p:nvSpPr>
            <p:spPr>
              <a:xfrm rot="16200000" flipV="1">
                <a:off x="4635706" y="5597923"/>
                <a:ext cx="216000" cy="144000"/>
              </a:xfrm>
              <a:prstGeom prst="triangle">
                <a:avLst/>
              </a:prstGeom>
              <a:solidFill>
                <a:srgbClr val="00B0F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1804982" y="5304804"/>
                <a:ext cx="2838456" cy="730236"/>
              </a:xfrm>
              <a:prstGeom prst="rect">
                <a:avLst/>
              </a:prstGeom>
              <a:solidFill>
                <a:srgbClr val="D3F0D5"/>
              </a:solidFill>
              <a:ln w="34925">
                <a:solidFill>
                  <a:srgbClr val="FFFFFF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400" b="1" dirty="0" smtClean="0">
                    <a:solidFill>
                      <a:schemeClr val="tx1"/>
                    </a:solidFill>
                  </a:rPr>
                  <a:t>역량 강화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 </a:t>
                </a:r>
                <a:endParaRPr lang="en-US" altLang="ko-KR" sz="1100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3" name="꺾인 연결선 82"/>
            <p:cNvCxnSpPr/>
            <p:nvPr/>
          </p:nvCxnSpPr>
          <p:spPr>
            <a:xfrm rot="10800000" flipH="1" flipV="1">
              <a:off x="928662" y="3030081"/>
              <a:ext cx="438160" cy="1026428"/>
            </a:xfrm>
            <a:prstGeom prst="bentConnector3">
              <a:avLst>
                <a:gd name="adj1" fmla="val -76337"/>
              </a:avLst>
            </a:prstGeom>
            <a:ln w="1905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꺾인 연결선 85"/>
            <p:cNvCxnSpPr/>
            <p:nvPr/>
          </p:nvCxnSpPr>
          <p:spPr>
            <a:xfrm rot="10800000" flipH="1" flipV="1">
              <a:off x="1386257" y="4136986"/>
              <a:ext cx="438160" cy="1026428"/>
            </a:xfrm>
            <a:prstGeom prst="bentConnector3">
              <a:avLst>
                <a:gd name="adj1" fmla="val -87320"/>
              </a:avLst>
            </a:prstGeom>
            <a:ln w="1905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961934" y="2714620"/>
              <a:ext cx="46679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sz="4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395071" y="3760004"/>
              <a:ext cx="46679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sz="4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837833" y="4757447"/>
              <a:ext cx="46679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ko-KR" altLang="en-US" sz="4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2489512" y="6069689"/>
              <a:ext cx="4509568" cy="369332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ko-KR" altLang="en-US" b="1" spc="50" dirty="0" smtClean="0">
                  <a:ln w="11430"/>
                  <a:solidFill>
                    <a:srgbClr val="00B0F0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고객 만족도 증대를 통한 제품 판로 확대</a:t>
              </a:r>
              <a:endParaRPr lang="ko-KR" altLang="en-US" b="1" spc="50" dirty="0">
                <a:ln w="11430"/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cxnSp>
          <p:nvCxnSpPr>
            <p:cNvPr id="128" name="꺾인 연결선 127"/>
            <p:cNvCxnSpPr/>
            <p:nvPr/>
          </p:nvCxnSpPr>
          <p:spPr>
            <a:xfrm rot="10800000" flipH="1" flipV="1">
              <a:off x="1786011" y="5243892"/>
              <a:ext cx="438160" cy="1026428"/>
            </a:xfrm>
            <a:prstGeom prst="bentConnector3">
              <a:avLst>
                <a:gd name="adj1" fmla="val -87320"/>
              </a:avLst>
            </a:prstGeom>
            <a:ln w="1905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직사각형 140"/>
            <p:cNvSpPr/>
            <p:nvPr/>
          </p:nvSpPr>
          <p:spPr>
            <a:xfrm>
              <a:off x="7511551" y="2938559"/>
              <a:ext cx="1203853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rtl="0" latinLnBrk="1"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>
                      <a:lumMod val="50000"/>
                    </a:schemeClr>
                  </a:solidFill>
                  <a:latin typeface="맑은 고딕"/>
                  <a:ea typeface="맑은 고딕"/>
                </a:rPr>
                <a:t>- CONTENTS 01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>
                      <a:lumMod val="50000"/>
                    </a:schemeClr>
                  </a:solidFill>
                </a:rPr>
                <a:t>- CONTENTS 02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>
                      <a:lumMod val="50000"/>
                    </a:schemeClr>
                  </a:solidFill>
                </a:rPr>
                <a:t>- CONTENTS 03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510989" y="3968462"/>
              <a:ext cx="1267251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rtl="0" latinLnBrk="1"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>
                      <a:lumMod val="50000"/>
                    </a:schemeClr>
                  </a:solidFill>
                  <a:latin typeface="맑은 고딕"/>
                  <a:ea typeface="맑은 고딕"/>
                </a:rPr>
                <a:t>- CONTENTS 01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>
                      <a:lumMod val="50000"/>
                    </a:schemeClr>
                  </a:solidFill>
                </a:rPr>
                <a:t>- CONTENTS 02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>
                      <a:lumMod val="50000"/>
                    </a:schemeClr>
                  </a:solidFill>
                </a:rPr>
                <a:t>- CONTENTS 03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7501364" y="4998365"/>
              <a:ext cx="1267251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rtl="0" latinLnBrk="1"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>
                      <a:lumMod val="50000"/>
                    </a:schemeClr>
                  </a:solidFill>
                  <a:latin typeface="맑은 고딕"/>
                  <a:ea typeface="맑은 고딕"/>
                </a:rPr>
                <a:t>- CONTENTS 01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>
                      <a:lumMod val="50000"/>
                    </a:schemeClr>
                  </a:solidFill>
                </a:rPr>
                <a:t>- CONTENTS 02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>
                      <a:lumMod val="50000"/>
                    </a:schemeClr>
                  </a:solidFill>
                </a:rPr>
                <a:t>- CONTENTS 03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243817" y="3200998"/>
              <a:ext cx="215956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ko-KR" sz="1000" dirty="0" smtClean="0"/>
                <a:t>P-Plus</a:t>
              </a:r>
              <a:r>
                <a:rPr lang="ko-KR" altLang="en-US" sz="1000" dirty="0" smtClean="0"/>
                <a:t>는 </a:t>
              </a:r>
              <a:r>
                <a:rPr lang="en-US" altLang="ko-KR" sz="1000" dirty="0" smtClean="0"/>
                <a:t>00</a:t>
              </a:r>
              <a:r>
                <a:rPr lang="ko-KR" altLang="en-US" sz="1000" dirty="0" smtClean="0"/>
                <a:t>기업 마케팅 연구소의</a:t>
              </a:r>
              <a:endParaRPr lang="en-US" altLang="ko-KR" sz="1000" dirty="0" smtClean="0"/>
            </a:p>
            <a:p>
              <a:pPr lvl="0"/>
              <a:r>
                <a:rPr lang="ko-KR" altLang="en-US" sz="1000" dirty="0" smtClean="0"/>
                <a:t>시스템 구축 조기 안정화를 위하여</a:t>
              </a:r>
              <a:endParaRPr lang="en-US" altLang="ko-KR" sz="1000" dirty="0" smtClean="0"/>
            </a:p>
            <a:p>
              <a:pPr lvl="0"/>
              <a:r>
                <a:rPr lang="ko-KR" altLang="en-US" sz="1000" dirty="0" smtClean="0"/>
                <a:t>다음과 같은 </a:t>
              </a:r>
              <a:r>
                <a:rPr lang="en-US" altLang="ko-KR" sz="1000" dirty="0" smtClean="0"/>
                <a:t>……</a:t>
              </a:r>
              <a:endParaRPr lang="en-US" altLang="ko-KR" sz="1000" dirty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243817" y="4214818"/>
              <a:ext cx="2105063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ko-KR" sz="1000" dirty="0" smtClean="0"/>
                <a:t>P-Plus</a:t>
              </a:r>
              <a:r>
                <a:rPr lang="ko-KR" altLang="en-US" sz="1000" dirty="0" smtClean="0"/>
                <a:t>는 </a:t>
              </a:r>
              <a:r>
                <a:rPr lang="en-US" altLang="ko-KR" sz="1000" dirty="0" smtClean="0"/>
                <a:t>00</a:t>
              </a:r>
              <a:r>
                <a:rPr lang="ko-KR" altLang="en-US" sz="1000" dirty="0" smtClean="0"/>
                <a:t>기업 마케팅 연구소의</a:t>
              </a:r>
              <a:endParaRPr lang="en-US" altLang="ko-KR" sz="1000" dirty="0" smtClean="0"/>
            </a:p>
            <a:p>
              <a:pPr lvl="0"/>
              <a:r>
                <a:rPr lang="ko-KR" altLang="en-US" sz="1000" dirty="0" smtClean="0"/>
                <a:t>서비스 품질 향상을 위하여</a:t>
              </a:r>
              <a:endParaRPr lang="en-US" altLang="ko-KR" sz="1000" dirty="0" smtClean="0"/>
            </a:p>
            <a:p>
              <a:pPr lvl="0"/>
              <a:r>
                <a:rPr lang="ko-KR" altLang="en-US" sz="1000" dirty="0" smtClean="0"/>
                <a:t>다음과 같은 </a:t>
              </a:r>
              <a:r>
                <a:rPr lang="en-US" altLang="ko-KR" sz="1000" dirty="0" smtClean="0"/>
                <a:t>……</a:t>
              </a:r>
              <a:endParaRPr lang="en-US" altLang="ko-KR" sz="1000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243817" y="5244721"/>
              <a:ext cx="215956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ko-KR" sz="1000" dirty="0" smtClean="0"/>
                <a:t>P-Plus</a:t>
              </a:r>
              <a:r>
                <a:rPr lang="ko-KR" altLang="en-US" sz="1000" dirty="0" smtClean="0"/>
                <a:t>는 </a:t>
              </a:r>
              <a:r>
                <a:rPr lang="en-US" altLang="ko-KR" sz="1000" dirty="0" smtClean="0"/>
                <a:t>00</a:t>
              </a:r>
              <a:r>
                <a:rPr lang="ko-KR" altLang="en-US" sz="1000" dirty="0" smtClean="0"/>
                <a:t>기업 마케팅 연구소의</a:t>
              </a:r>
              <a:endParaRPr lang="en-US" altLang="ko-KR" sz="1000" dirty="0" smtClean="0"/>
            </a:p>
            <a:p>
              <a:pPr lvl="0"/>
              <a:r>
                <a:rPr lang="ko-KR" altLang="en-US" sz="1000" dirty="0" smtClean="0"/>
                <a:t>시스템 운영 및 마케팅 역량강화를</a:t>
              </a:r>
              <a:endParaRPr lang="en-US" altLang="ko-KR" sz="1000" dirty="0" smtClean="0"/>
            </a:p>
            <a:p>
              <a:pPr lvl="0"/>
              <a:r>
                <a:rPr lang="ko-KR" altLang="en-US" sz="1000" dirty="0" smtClean="0"/>
                <a:t>위하여 다음과 같은</a:t>
              </a:r>
              <a:r>
                <a:rPr lang="en-US" altLang="ko-KR" sz="1000" dirty="0" smtClean="0"/>
                <a:t>……</a:t>
              </a:r>
              <a:endParaRPr lang="en-US" altLang="ko-KR" sz="1000" dirty="0"/>
            </a:p>
          </p:txBody>
        </p:sp>
        <p:cxnSp>
          <p:nvCxnSpPr>
            <p:cNvPr id="54" name="직선 연결선 53"/>
            <p:cNvCxnSpPr/>
            <p:nvPr/>
          </p:nvCxnSpPr>
          <p:spPr>
            <a:xfrm>
              <a:off x="5192905" y="2622521"/>
              <a:ext cx="317414" cy="141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  <a:tailEnd type="oval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5541630" y="2489809"/>
              <a:ext cx="13163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단계별 운영전략</a:t>
              </a:r>
              <a:endParaRPr lang="ko-KR" altLang="en-US" sz="12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56" name="직선 연결선 55"/>
            <p:cNvCxnSpPr/>
            <p:nvPr/>
          </p:nvCxnSpPr>
          <p:spPr>
            <a:xfrm>
              <a:off x="5389480" y="2428868"/>
              <a:ext cx="3168000" cy="141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5389480" y="2816467"/>
              <a:ext cx="3168000" cy="141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106</Words>
  <Application>Microsoft Office PowerPoint</Application>
  <PresentationFormat>화면 슬라이드 쇼(4:3)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116</cp:revision>
  <dcterms:created xsi:type="dcterms:W3CDTF">2008-10-01T18:32:24Z</dcterms:created>
  <dcterms:modified xsi:type="dcterms:W3CDTF">2009-08-20T06:27:56Z</dcterms:modified>
</cp:coreProperties>
</file>