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42" autoAdjust="0"/>
    <p:restoredTop sz="94660"/>
  </p:normalViewPr>
  <p:slideViewPr>
    <p:cSldViewPr>
      <p:cViewPr varScale="1">
        <p:scale>
          <a:sx n="107" d="100"/>
          <a:sy n="107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HGK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8579" y="178583"/>
              <a:ext cx="8786842" cy="6500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/>
            </a:p>
          </p:txBody>
        </p:sp>
        <p:grpSp>
          <p:nvGrpSpPr>
            <p:cNvPr id="10" name="그룹 62"/>
            <p:cNvGrpSpPr/>
            <p:nvPr/>
          </p:nvGrpSpPr>
          <p:grpSpPr>
            <a:xfrm>
              <a:off x="8808812" y="3124776"/>
              <a:ext cx="325952" cy="328434"/>
              <a:chOff x="8808812" y="3124776"/>
              <a:chExt cx="325952" cy="32843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8808812" y="3143248"/>
                <a:ext cx="309962" cy="30996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09034" y="3124776"/>
                <a:ext cx="32573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smtClean="0">
                    <a:latin typeface="Constantia" pitchFamily="18" charset="0"/>
                  </a:rPr>
                  <a:t>14</a:t>
                </a:r>
                <a:endParaRPr lang="ko-KR" altLang="en-US" sz="1300" dirty="0">
                  <a:latin typeface="Constantia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14595" y="785794"/>
              <a:ext cx="8472247" cy="748963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200000"/>
                </a:lnSpc>
              </a:pP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P-Plus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는 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"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고객만족도 증대를 통한 제품판매확대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"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라는 목표를 위해 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00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기업 마케팅 연구소의 시스템구축 안정화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품질향상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00 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시스템 역량강화 라는 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3</a:t>
              </a:r>
              <a:r>
                <a:rPr lang="ko-KR" altLang="en-US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단계의 사업추진 전략에 따라 아래와 같이 각 단계별 운영 목표를 수립하여 운영합니다</a:t>
              </a:r>
              <a:r>
                <a:rPr lang="en-US" altLang="ko-KR" sz="10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 </a:t>
              </a:r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2886060" y="6624634"/>
              <a:ext cx="3371880" cy="212608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rgbClr val="EDED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4673" y="323847"/>
              <a:ext cx="3000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4684"/>
                  </a:solidFill>
                  <a:latin typeface="+mn-ea"/>
                </a:rPr>
                <a:t>3.2 </a:t>
              </a:r>
              <a:r>
                <a:rPr lang="ko-KR" altLang="en-US" sz="1600" b="1" dirty="0" smtClean="0">
                  <a:solidFill>
                    <a:srgbClr val="004684"/>
                  </a:solidFill>
                  <a:latin typeface="+mn-ea"/>
                </a:rPr>
                <a:t>사업수행전략 및 운영전략</a:t>
              </a:r>
              <a:endParaRPr lang="ko-KR" altLang="en-US" sz="1600" b="1" dirty="0">
                <a:solidFill>
                  <a:srgbClr val="004684"/>
                </a:solidFill>
                <a:latin typeface="+mn-ea"/>
              </a:endParaRPr>
            </a:p>
          </p:txBody>
        </p:sp>
        <p:grpSp>
          <p:nvGrpSpPr>
            <p:cNvPr id="14" name="그룹 29"/>
            <p:cNvGrpSpPr/>
            <p:nvPr/>
          </p:nvGrpSpPr>
          <p:grpSpPr>
            <a:xfrm>
              <a:off x="5605383" y="233773"/>
              <a:ext cx="3305599" cy="491313"/>
              <a:chOff x="5594992" y="357166"/>
              <a:chExt cx="3305599" cy="49131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5594992" y="571480"/>
                <a:ext cx="225403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PROPOSAL  INFORMATION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751175" y="581871"/>
                <a:ext cx="114941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0070C0"/>
                    </a:solidFill>
                  </a:rPr>
                  <a:t>III. </a:t>
                </a:r>
                <a:r>
                  <a:rPr lang="ko-KR" altLang="en-US" sz="1000" b="1" dirty="0" smtClean="0">
                    <a:solidFill>
                      <a:srgbClr val="0070C0"/>
                    </a:solidFill>
                  </a:rPr>
                  <a:t>사업추진관리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732886" y="592950"/>
                <a:ext cx="72000" cy="18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732887" y="469017"/>
                <a:ext cx="72000" cy="72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769768" y="357166"/>
                <a:ext cx="845103" cy="273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prstClr val="black"/>
                    </a:solidFill>
                  </a:rPr>
                  <a:t>WORK AREA</a:t>
                </a:r>
              </a:p>
            </p:txBody>
          </p:sp>
          <p:grpSp>
            <p:nvGrpSpPr>
              <p:cNvPr id="21" name="그룹 28"/>
              <p:cNvGrpSpPr/>
              <p:nvPr/>
            </p:nvGrpSpPr>
            <p:grpSpPr>
              <a:xfrm>
                <a:off x="5697085" y="467231"/>
                <a:ext cx="1979999" cy="72000"/>
                <a:chOff x="176183" y="183117"/>
                <a:chExt cx="2885228" cy="14287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76183" y="183117"/>
                  <a:ext cx="720000" cy="142876"/>
                </a:xfrm>
                <a:prstGeom prst="rect">
                  <a:avLst/>
                </a:prstGeom>
                <a:solidFill>
                  <a:srgbClr val="0099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899799" y="183117"/>
                  <a:ext cx="720000" cy="142876"/>
                </a:xfrm>
                <a:prstGeom prst="rect">
                  <a:avLst/>
                </a:prstGeom>
                <a:solidFill>
                  <a:srgbClr val="4BB0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614179" y="183117"/>
                  <a:ext cx="720000" cy="142876"/>
                </a:xfrm>
                <a:prstGeom prst="rect">
                  <a:avLst/>
                </a:prstGeom>
                <a:solidFill>
                  <a:srgbClr val="9CC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341411" y="183117"/>
                  <a:ext cx="720000" cy="142876"/>
                </a:xfrm>
                <a:prstGeom prst="rect">
                  <a:avLst/>
                </a:prstGeom>
                <a:solidFill>
                  <a:srgbClr val="E4EF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5" name="그림 14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94366"/>
              <a:ext cx="1340444" cy="11047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249794" y="1929015"/>
            <a:ext cx="8393758" cy="4571819"/>
            <a:chOff x="249794" y="1929015"/>
            <a:chExt cx="8393758" cy="4571819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722590" y="5969160"/>
              <a:ext cx="5064120" cy="531674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none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ko-KR" altLang="en-US" sz="2000" b="1" spc="50" dirty="0" smtClean="0">
                  <a:ln w="11430"/>
                  <a:solidFill>
                    <a:schemeClr val="accent5">
                      <a:lumMod val="50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고객 만족도 증대를 통한 제품 판로 확대</a:t>
              </a:r>
              <a:endParaRPr lang="ko-KR" altLang="en-US" sz="2000" b="1" spc="50" dirty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07" name="자유형 106"/>
            <p:cNvSpPr/>
            <p:nvPr/>
          </p:nvSpPr>
          <p:spPr>
            <a:xfrm flipV="1">
              <a:off x="3773090" y="4438010"/>
              <a:ext cx="2924294" cy="1626689"/>
            </a:xfrm>
            <a:custGeom>
              <a:avLst/>
              <a:gdLst>
                <a:gd name="connsiteX0" fmla="*/ 0 w 3000396"/>
                <a:gd name="connsiteY0" fmla="*/ 586105 h 2643206"/>
                <a:gd name="connsiteX1" fmla="*/ 1500198 w 3000396"/>
                <a:gd name="connsiteY1" fmla="*/ 0 h 2643206"/>
                <a:gd name="connsiteX2" fmla="*/ 3000396 w 3000396"/>
                <a:gd name="connsiteY2" fmla="*/ 586105 h 2643206"/>
                <a:gd name="connsiteX3" fmla="*/ 2508721 w 3000396"/>
                <a:gd name="connsiteY3" fmla="*/ 586105 h 2643206"/>
                <a:gd name="connsiteX4" fmla="*/ 2508721 w 3000396"/>
                <a:gd name="connsiteY4" fmla="*/ 2643206 h 2643206"/>
                <a:gd name="connsiteX5" fmla="*/ 491675 w 3000396"/>
                <a:gd name="connsiteY5" fmla="*/ 2643206 h 2643206"/>
                <a:gd name="connsiteX6" fmla="*/ 491675 w 3000396"/>
                <a:gd name="connsiteY6" fmla="*/ 586105 h 2643206"/>
                <a:gd name="connsiteX7" fmla="*/ 0 w 3000396"/>
                <a:gd name="connsiteY7" fmla="*/ 586105 h 2643206"/>
                <a:gd name="connsiteX0" fmla="*/ 1008344 w 4008740"/>
                <a:gd name="connsiteY0" fmla="*/ 586105 h 2643206"/>
                <a:gd name="connsiteX1" fmla="*/ 2508542 w 4008740"/>
                <a:gd name="connsiteY1" fmla="*/ 0 h 2643206"/>
                <a:gd name="connsiteX2" fmla="*/ 4008740 w 4008740"/>
                <a:gd name="connsiteY2" fmla="*/ 586105 h 2643206"/>
                <a:gd name="connsiteX3" fmla="*/ 3517065 w 4008740"/>
                <a:gd name="connsiteY3" fmla="*/ 586105 h 2643206"/>
                <a:gd name="connsiteX4" fmla="*/ 3517065 w 4008740"/>
                <a:gd name="connsiteY4" fmla="*/ 2643206 h 2643206"/>
                <a:gd name="connsiteX5" fmla="*/ 1500019 w 4008740"/>
                <a:gd name="connsiteY5" fmla="*/ 2643206 h 2643206"/>
                <a:gd name="connsiteX6" fmla="*/ 105 w 4008740"/>
                <a:gd name="connsiteY6" fmla="*/ 2636979 h 2643206"/>
                <a:gd name="connsiteX7" fmla="*/ 1500019 w 4008740"/>
                <a:gd name="connsiteY7" fmla="*/ 586105 h 2643206"/>
                <a:gd name="connsiteX8" fmla="*/ 1008344 w 4008740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793" h="2643206">
                  <a:moveTo>
                    <a:pt x="1008344" y="586105"/>
                  </a:moveTo>
                  <a:lnTo>
                    <a:pt x="2508542" y="0"/>
                  </a:lnTo>
                  <a:lnTo>
                    <a:pt x="4008740" y="586105"/>
                  </a:lnTo>
                  <a:lnTo>
                    <a:pt x="3517065" y="586105"/>
                  </a:lnTo>
                  <a:cubicBezTo>
                    <a:pt x="3949807" y="1360630"/>
                    <a:pt x="4469550" y="1957506"/>
                    <a:pt x="4945793" y="2643206"/>
                  </a:cubicBezTo>
                  <a:lnTo>
                    <a:pt x="1500019" y="2643206"/>
                  </a:lnTo>
                  <a:cubicBezTo>
                    <a:pt x="1500124" y="2641130"/>
                    <a:pt x="0" y="2639055"/>
                    <a:pt x="105" y="2636979"/>
                  </a:cubicBezTo>
                  <a:cubicBezTo>
                    <a:pt x="528027" y="1906133"/>
                    <a:pt x="1114370" y="1347363"/>
                    <a:pt x="1500019" y="586105"/>
                  </a:cubicBezTo>
                  <a:lnTo>
                    <a:pt x="1008344" y="5861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34000">
                  <a:schemeClr val="tx2">
                    <a:lumMod val="60000"/>
                    <a:lumOff val="40000"/>
                    <a:shade val="67500"/>
                    <a:satMod val="115000"/>
                    <a:alpha val="8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249794" y="1929015"/>
              <a:ext cx="8393758" cy="2999971"/>
              <a:chOff x="178770" y="1660806"/>
              <a:chExt cx="8393758" cy="2999971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4348808" y="1660806"/>
                <a:ext cx="1713392" cy="2999971"/>
                <a:chOff x="1899820" y="1660806"/>
                <a:chExt cx="1713392" cy="2999971"/>
              </a:xfrm>
            </p:grpSpPr>
            <p:sp>
              <p:nvSpPr>
                <p:cNvPr id="92" name="대각선 방향의 모서리가 둥근 사각형 91"/>
                <p:cNvSpPr/>
                <p:nvPr/>
              </p:nvSpPr>
              <p:spPr>
                <a:xfrm>
                  <a:off x="1899820" y="1660806"/>
                  <a:ext cx="1713392" cy="2999971"/>
                </a:xfrm>
                <a:prstGeom prst="round2DiagRect">
                  <a:avLst>
                    <a:gd name="adj1" fmla="val 9749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2431927" y="1701341"/>
                  <a:ext cx="70243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2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Step </a:t>
                  </a:r>
                  <a:r>
                    <a:rPr lang="en-US" altLang="ko-KR" sz="14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ko-KR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169742" y="2580208"/>
                  <a:ext cx="1203853" cy="7848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</a:rPr>
                    <a:t>CONTENTS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</a:rPr>
                    <a:t>01</a:t>
                  </a:r>
                </a:p>
                <a:p>
                  <a:pPr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CONTENTS 02</a:t>
                  </a:r>
                  <a:endParaRPr lang="ko-KR" altLang="en-US" sz="10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CONTENTS 03</a:t>
                  </a:r>
                  <a:endParaRPr lang="ko-KR" altLang="en-US" sz="10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1903490" y="3785940"/>
                  <a:ext cx="1592103" cy="7848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P-Plus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는 </a:t>
                  </a: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00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기업 마케팅 </a:t>
                  </a:r>
                  <a:endPara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연구소의</a:t>
                  </a: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운영효율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성</a:t>
                  </a:r>
                  <a:endPara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극대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화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를 위하여</a:t>
                  </a: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……</a:t>
                  </a:r>
                  <a:endParaRPr lang="en-US" altLang="ko-KR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6797796" y="1660806"/>
                <a:ext cx="1713392" cy="2999971"/>
                <a:chOff x="1899820" y="1660806"/>
                <a:chExt cx="1713392" cy="2999971"/>
              </a:xfrm>
            </p:grpSpPr>
            <p:sp>
              <p:nvSpPr>
                <p:cNvPr id="97" name="대각선 방향의 모서리가 둥근 사각형 96"/>
                <p:cNvSpPr/>
                <p:nvPr/>
              </p:nvSpPr>
              <p:spPr>
                <a:xfrm>
                  <a:off x="1899820" y="1660806"/>
                  <a:ext cx="1713392" cy="2999971"/>
                </a:xfrm>
                <a:prstGeom prst="round2DiagRect">
                  <a:avLst>
                    <a:gd name="adj1" fmla="val 9749"/>
                    <a:gd name="adj2" fmla="val 0"/>
                  </a:avLst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2431927" y="1701341"/>
                  <a:ext cx="70243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2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Step </a:t>
                  </a:r>
                  <a:r>
                    <a:rPr lang="en-US" altLang="ko-KR" sz="14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ko-KR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2169742" y="2580208"/>
                  <a:ext cx="1203853" cy="7848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</a:rPr>
                    <a:t>CONTENTS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</a:rPr>
                    <a:t>01</a:t>
                  </a:r>
                </a:p>
                <a:p>
                  <a:pPr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CONTENTS 02</a:t>
                  </a:r>
                  <a:endParaRPr lang="ko-KR" altLang="en-US" sz="10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CONTENTS 03</a:t>
                  </a:r>
                  <a:endParaRPr lang="ko-KR" altLang="en-US" sz="10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1903490" y="3785940"/>
                  <a:ext cx="1685077" cy="7848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P-Plus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는 </a:t>
                  </a: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00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기업 마케팅 </a:t>
                  </a:r>
                  <a:endPara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연구소의</a:t>
                  </a: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시스템 운영 및 </a:t>
                  </a:r>
                  <a:endPara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마케팅 역량강화를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위하여</a:t>
                  </a:r>
                  <a:endParaRPr lang="en-US" altLang="ko-KR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899820" y="1660806"/>
                <a:ext cx="1778515" cy="2999971"/>
                <a:chOff x="1899820" y="1660806"/>
                <a:chExt cx="1778515" cy="2999971"/>
              </a:xfrm>
            </p:grpSpPr>
            <p:sp>
              <p:nvSpPr>
                <p:cNvPr id="85" name="대각선 방향의 모서리가 둥근 사각형 84"/>
                <p:cNvSpPr/>
                <p:nvPr/>
              </p:nvSpPr>
              <p:spPr>
                <a:xfrm>
                  <a:off x="1899820" y="1660806"/>
                  <a:ext cx="1713392" cy="2999971"/>
                </a:xfrm>
                <a:prstGeom prst="round2DiagRect">
                  <a:avLst>
                    <a:gd name="adj1" fmla="val 9749"/>
                    <a:gd name="adj2" fmla="val 0"/>
                  </a:avLst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431927" y="1701341"/>
                  <a:ext cx="70243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2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Step </a:t>
                  </a:r>
                  <a:r>
                    <a:rPr lang="en-US" altLang="ko-KR" sz="14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ko-KR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169742" y="2580208"/>
                  <a:ext cx="1203853" cy="7848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</a:rPr>
                    <a:t>CONTENTS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</a:rPr>
                    <a:t>01</a:t>
                  </a:r>
                </a:p>
                <a:p>
                  <a:pPr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CONTENTS 02</a:t>
                  </a:r>
                  <a:endParaRPr lang="ko-KR" altLang="en-US" sz="10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CONTENTS 03</a:t>
                  </a:r>
                  <a:endParaRPr lang="ko-KR" altLang="en-US" sz="10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903490" y="3785940"/>
                  <a:ext cx="1774845" cy="7848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P-Plus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는 </a:t>
                  </a: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00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기업 마케팅 </a:t>
                  </a:r>
                  <a:endPara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연구소의</a:t>
                  </a: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시스템 </a:t>
                  </a: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구축 조기 </a:t>
                  </a:r>
                  <a:endParaRPr lang="en-US" altLang="ko-KR" sz="10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ko-KR" altLang="en-US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안정화를 위하여</a:t>
                  </a: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……</a:t>
                  </a:r>
                  <a:endParaRPr lang="en-US" altLang="ko-KR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1862002" y="2037060"/>
                <a:ext cx="6710526" cy="534684"/>
                <a:chOff x="1862002" y="3357562"/>
                <a:chExt cx="6710526" cy="534684"/>
              </a:xfrm>
            </p:grpSpPr>
            <p:sp>
              <p:nvSpPr>
                <p:cNvPr id="52" name="타원 5"/>
                <p:cNvSpPr/>
                <p:nvPr/>
              </p:nvSpPr>
              <p:spPr>
                <a:xfrm>
                  <a:off x="3756379" y="3400206"/>
                  <a:ext cx="449397" cy="449395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5400000">
                  <a:off x="3886359" y="3515096"/>
                  <a:ext cx="260516" cy="217097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6209361" y="3400206"/>
                  <a:ext cx="449397" cy="449395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55" name="이등변 삼각형 54"/>
                <p:cNvSpPr/>
                <p:nvPr/>
              </p:nvSpPr>
              <p:spPr>
                <a:xfrm rot="5400000">
                  <a:off x="6339341" y="3515096"/>
                  <a:ext cx="260516" cy="217097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56" name="그룹 22"/>
                <p:cNvGrpSpPr/>
                <p:nvPr/>
              </p:nvGrpSpPr>
              <p:grpSpPr>
                <a:xfrm>
                  <a:off x="1862002" y="3357562"/>
                  <a:ext cx="6710526" cy="534684"/>
                  <a:chOff x="1456531" y="2842149"/>
                  <a:chExt cx="5563842" cy="443319"/>
                </a:xfrm>
              </p:grpSpPr>
              <p:sp>
                <p:nvSpPr>
                  <p:cNvPr id="67" name="모서리가 둥근 직사각형 4"/>
                  <p:cNvSpPr/>
                  <p:nvPr/>
                </p:nvSpPr>
                <p:spPr>
                  <a:xfrm>
                    <a:off x="1456531" y="2842149"/>
                    <a:ext cx="1496204" cy="4433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시스템구축안정화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8" name="모서리가 둥근 직사각형 67"/>
                  <p:cNvSpPr/>
                  <p:nvPr/>
                </p:nvSpPr>
                <p:spPr>
                  <a:xfrm>
                    <a:off x="3490351" y="2842149"/>
                    <a:ext cx="1496204" cy="4433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품질향상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모서리가 둥근 직사각형 68"/>
                  <p:cNvSpPr/>
                  <p:nvPr/>
                </p:nvSpPr>
                <p:spPr>
                  <a:xfrm>
                    <a:off x="5524169" y="2842149"/>
                    <a:ext cx="1496204" cy="4433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역량강화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1" name="직사각형 70"/>
              <p:cNvSpPr/>
              <p:nvPr/>
            </p:nvSpPr>
            <p:spPr>
              <a:xfrm>
                <a:off x="216258" y="2126254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사업추진전략</a:t>
                </a:r>
                <a:endParaRPr lang="ko-KR" alt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모서리가 둥근 직사각형 4"/>
              <p:cNvSpPr/>
              <p:nvPr/>
            </p:nvSpPr>
            <p:spPr>
              <a:xfrm>
                <a:off x="1929307" y="3368302"/>
                <a:ext cx="1660664" cy="3464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조기안정화</a:t>
                </a:r>
                <a:endParaRPr lang="ko-KR" altLang="en-US" sz="12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4382288" y="3368302"/>
                <a:ext cx="1660664" cy="3464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운영효율성 극대화</a:t>
                </a:r>
                <a:endParaRPr lang="ko-KR" altLang="en-US" sz="12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6835267" y="3368302"/>
                <a:ext cx="1660664" cy="3464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운영 고도화</a:t>
                </a:r>
                <a:endParaRPr lang="ko-KR" altLang="en-US" sz="12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78770" y="3373916"/>
                <a:ext cx="16930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</a:rPr>
                  <a:t>단계별 운영목표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85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190</cp:revision>
  <dcterms:created xsi:type="dcterms:W3CDTF">2008-10-01T18:32:24Z</dcterms:created>
  <dcterms:modified xsi:type="dcterms:W3CDTF">2009-04-24T08:31:00Z</dcterms:modified>
</cp:coreProperties>
</file>