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51C17-E570-43B4-ADFC-ED9257BED88D}" type="datetimeFigureOut">
              <a:rPr lang="ko-KR" altLang="en-US" smtClean="0"/>
              <a:t>2009-08-11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612C7-3CD9-45B6-9AF3-C0C48FEE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 userDrawn="1"/>
        </p:nvGrpSpPr>
        <p:grpSpPr>
          <a:xfrm>
            <a:off x="-32" y="-25"/>
            <a:ext cx="9144064" cy="6858047"/>
            <a:chOff x="-32" y="-25"/>
            <a:chExt cx="9144064" cy="6858047"/>
          </a:xfrm>
        </p:grpSpPr>
        <p:sp>
          <p:nvSpPr>
            <p:cNvPr id="8" name="직사각형 7"/>
            <p:cNvSpPr/>
            <p:nvPr/>
          </p:nvSpPr>
          <p:spPr>
            <a:xfrm>
              <a:off x="285720" y="680719"/>
              <a:ext cx="8286808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전체적인 프로젝트의 </a:t>
              </a:r>
              <a:r>
                <a:rPr lang="ko-KR" altLang="en-US" sz="1050" b="1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일정 및 진도 관리를 위한 </a:t>
              </a:r>
              <a:r>
                <a:rPr lang="en-US" altLang="ko-KR" sz="1050" b="1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5</a:t>
              </a:r>
              <a:r>
                <a:rPr lang="ko-KR" altLang="en-US" sz="1050" b="1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단계의 관리방안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은 </a:t>
              </a:r>
            </a:p>
            <a:p>
              <a:pPr algn="l" rtl="0" latinLnBrk="1">
                <a:lnSpc>
                  <a:spcPct val="150000"/>
                </a:lnSpc>
              </a:pP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철저한 준비와 계획수립</a:t>
              </a:r>
              <a:r>
                <a:rPr lang="en-US" altLang="ko-KR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, 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이에 대한 체계적인 실행 및 통제절차를 통해 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프로젝트의 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전 과정에 대한 기간 및 진도의 최적화를 추구하며 </a:t>
              </a:r>
              <a:endParaRPr lang="en-US" altLang="ko-KR" sz="105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endParaRPr>
            </a:p>
            <a:p>
              <a:pPr algn="l" rtl="0" latinLnBrk="1">
                <a:lnSpc>
                  <a:spcPct val="150000"/>
                </a:lnSpc>
              </a:pP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각 단계 사이의 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검증 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시스템은 </a:t>
              </a:r>
              <a:r>
                <a:rPr lang="ko-KR" altLang="en-US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본 프로젝트의 리스크를 최소화합니다</a:t>
              </a:r>
              <a:r>
                <a:rPr lang="en-US" altLang="ko-KR" sz="1050" kern="1200" dirty="0">
                  <a:solidFill>
                    <a:srgbClr val="EEECE1">
                      <a:lumMod val="25000"/>
                    </a:srgbClr>
                  </a:solidFill>
                  <a:latin typeface="맑은 고딕"/>
                  <a:ea typeface="맑은 고딕"/>
                  <a:cs typeface="+mn-cs"/>
                  <a:sym typeface="Wingdings" pitchFamily="2" charset="2"/>
                </a:rPr>
                <a:t>.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 rot="16200000" flipH="1">
              <a:off x="4393421" y="-4144605"/>
              <a:ext cx="357190" cy="91439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4504573" y="-4427555"/>
              <a:ext cx="134822" cy="91439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4546093" y="-4546117"/>
              <a:ext cx="51783" cy="91439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170" y="251137"/>
              <a:ext cx="2497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latinLnBrk="1"/>
              <a:r>
                <a:rPr lang="en-US" altLang="ko-KR" sz="1600" kern="1200" dirty="0">
                  <a:solidFill>
                    <a:prstClr val="white"/>
                  </a:solidFill>
                  <a:latin typeface="HY동녘M" pitchFamily="18" charset="-127"/>
                  <a:ea typeface="HY동녘M" pitchFamily="18" charset="-127"/>
                  <a:cs typeface="+mn-cs"/>
                </a:rPr>
                <a:t>3.1  </a:t>
              </a:r>
              <a:r>
                <a:rPr lang="ko-KR" altLang="en-US" sz="1600" kern="1200" dirty="0">
                  <a:solidFill>
                    <a:prstClr val="white"/>
                  </a:solidFill>
                  <a:latin typeface="HY동녘M" pitchFamily="18" charset="-127"/>
                  <a:ea typeface="HY동녘M" pitchFamily="18" charset="-127"/>
                  <a:cs typeface="+mn-cs"/>
                </a:rPr>
                <a:t>프로젝트 관리방안</a:t>
              </a:r>
              <a:endParaRPr lang="ko-KR" altLang="en-US" sz="1600" kern="1200" dirty="0">
                <a:solidFill>
                  <a:prstClr val="white"/>
                </a:solidFill>
                <a:latin typeface="HY동녘M" pitchFamily="18" charset="-127"/>
                <a:ea typeface="HY동녘M" pitchFamily="18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29586" y="295384"/>
              <a:ext cx="121444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/>
              <a:r>
                <a:rPr lang="en-US" altLang="ko-KR" sz="105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III</a:t>
              </a:r>
              <a:r>
                <a:rPr lang="en-US" altLang="ko-KR" sz="1050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. </a:t>
              </a:r>
              <a:r>
                <a:rPr lang="ko-KR" altLang="en-US" sz="105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사업추진관</a:t>
              </a:r>
              <a:r>
                <a:rPr lang="ko-KR" altLang="en-US" sz="105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리</a:t>
              </a:r>
              <a:r>
                <a:rPr lang="ko-KR" altLang="en-US" sz="105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  </a:t>
              </a:r>
              <a:endParaRPr lang="ko-KR" altLang="en-US" sz="105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-32" y="5786454"/>
              <a:ext cx="3143272" cy="1071568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V="1">
              <a:off x="0" y="5643578"/>
              <a:ext cx="8501090" cy="1214420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071670" y="5176872"/>
              <a:ext cx="7072362" cy="1671625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17" name="그림 16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81390"/>
              <a:ext cx="1340444" cy="11047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561477" y="6555245"/>
              <a:ext cx="32573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300" kern="1200" dirty="0">
                  <a:solidFill>
                    <a:prstClr val="black"/>
                  </a:solidFill>
                  <a:latin typeface="Constantia" pitchFamily="18" charset="0"/>
                  <a:ea typeface="맑은 고딕"/>
                  <a:cs typeface="+mn-cs"/>
                </a:rPr>
                <a:t>14</a:t>
              </a:r>
              <a:endParaRPr lang="ko-KR" altLang="en-US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꺾인 연결선 372"/>
          <p:cNvCxnSpPr/>
          <p:nvPr/>
        </p:nvCxnSpPr>
        <p:spPr>
          <a:xfrm rot="10800000" flipH="1" flipV="1">
            <a:off x="6069429" y="2220247"/>
            <a:ext cx="20217" cy="3754120"/>
          </a:xfrm>
          <a:prstGeom prst="bentConnector3">
            <a:avLst>
              <a:gd name="adj1" fmla="val -5610993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761011" y="2210154"/>
            <a:ext cx="687255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727645" y="2228046"/>
            <a:ext cx="1020152" cy="7915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1100" b="1" kern="1200" dirty="0">
              <a:solidFill>
                <a:srgbClr val="4BACC6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455011" y="2228046"/>
            <a:ext cx="1020152" cy="7915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1100" b="1" kern="1200" dirty="0">
              <a:solidFill>
                <a:srgbClr val="4BACC6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727645" y="3361217"/>
            <a:ext cx="1020152" cy="947939"/>
            <a:chOff x="3060827" y="3643314"/>
            <a:chExt cx="1122195" cy="1042759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060827" y="3815322"/>
              <a:ext cx="1122195" cy="8707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100" b="1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060827" y="3643314"/>
              <a:ext cx="1122195" cy="324837"/>
            </a:xfrm>
            <a:prstGeom prst="roundRect">
              <a:avLst>
                <a:gd name="adj" fmla="val 24051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100" b="1" kern="1200" dirty="0">
                  <a:solidFill>
                    <a:prstClr val="white">
                      <a:lumMod val="75000"/>
                    </a:prstClr>
                  </a:solidFill>
                  <a:latin typeface="맑은 고딕"/>
                  <a:ea typeface="맑은 고딕"/>
                  <a:cs typeface="+mn-cs"/>
                </a:rPr>
                <a:t>실행</a:t>
              </a:r>
              <a:endParaRPr lang="ko-KR" altLang="en-US" sz="1100" b="1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" name="그룹 67"/>
          <p:cNvGrpSpPr/>
          <p:nvPr/>
        </p:nvGrpSpPr>
        <p:grpSpPr>
          <a:xfrm>
            <a:off x="2455011" y="3361217"/>
            <a:ext cx="1020152" cy="947939"/>
            <a:chOff x="4960978" y="3643314"/>
            <a:chExt cx="1122195" cy="1042759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4960978" y="3815322"/>
              <a:ext cx="1122195" cy="8707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100" b="1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960978" y="3643314"/>
              <a:ext cx="1122195" cy="324837"/>
            </a:xfrm>
            <a:prstGeom prst="roundRect">
              <a:avLst>
                <a:gd name="adj" fmla="val 21044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100" b="1" kern="1200" dirty="0">
                  <a:solidFill>
                    <a:prstClr val="white">
                      <a:lumMod val="75000"/>
                    </a:prstClr>
                  </a:solidFill>
                  <a:latin typeface="맑은 고딕"/>
                  <a:ea typeface="맑은 고딕"/>
                  <a:cs typeface="+mn-cs"/>
                </a:rPr>
                <a:t>통제</a:t>
              </a:r>
              <a:endParaRPr lang="ko-KR" altLang="en-US" sz="1100" b="1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" name="그룹 68"/>
          <p:cNvGrpSpPr/>
          <p:nvPr/>
        </p:nvGrpSpPr>
        <p:grpSpPr>
          <a:xfrm>
            <a:off x="1591329" y="4709315"/>
            <a:ext cx="1020152" cy="947939"/>
            <a:chOff x="4010903" y="5224509"/>
            <a:chExt cx="1122195" cy="1042759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4010903" y="5396517"/>
              <a:ext cx="1122195" cy="8707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100" b="1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10903" y="5224509"/>
              <a:ext cx="1122195" cy="324837"/>
            </a:xfrm>
            <a:prstGeom prst="roundRect">
              <a:avLst>
                <a:gd name="adj" fmla="val 18038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100" b="1" kern="1200" dirty="0">
                  <a:solidFill>
                    <a:prstClr val="white">
                      <a:lumMod val="75000"/>
                    </a:prstClr>
                  </a:solidFill>
                  <a:latin typeface="맑은 고딕"/>
                  <a:ea typeface="맑은 고딕"/>
                  <a:cs typeface="+mn-cs"/>
                </a:rPr>
                <a:t>완료</a:t>
              </a:r>
              <a:endParaRPr lang="ko-KR" altLang="en-US" sz="1100" b="1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 rot="16200000" flipH="1">
            <a:off x="2817367" y="3188375"/>
            <a:ext cx="29453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61011" y="3897494"/>
            <a:ext cx="68725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39"/>
          <p:cNvCxnSpPr/>
          <p:nvPr/>
        </p:nvCxnSpPr>
        <p:spPr>
          <a:xfrm rot="16200000" flipH="1">
            <a:off x="1469484" y="4077393"/>
            <a:ext cx="400160" cy="8636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98268" y="2385888"/>
            <a:ext cx="8322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</a:p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  <a:endParaRPr lang="ko-KR" altLang="en-US" sz="1100" kern="1200" dirty="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  <a:endParaRPr lang="ko-KR" altLang="en-US" sz="1100" kern="1200" dirty="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40804" y="2385888"/>
            <a:ext cx="8322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</a:p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  <a:endParaRPr lang="ko-KR" altLang="en-US" sz="1100" kern="1200" dirty="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  <a:endParaRPr lang="ko-KR" altLang="en-US" sz="1100" kern="1200" dirty="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8268" y="3679851"/>
            <a:ext cx="8322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</a:p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  <a:endParaRPr lang="ko-KR" altLang="en-US" sz="1100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  <a:endParaRPr lang="ko-KR" altLang="en-US" sz="1100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40804" y="3679851"/>
            <a:ext cx="8322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</a:p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  <a:endParaRPr lang="ko-KR" altLang="en-US" sz="1100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  <a:endParaRPr lang="ko-KR" altLang="en-US" sz="1100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89127" y="5025571"/>
            <a:ext cx="8322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</a:p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  <a:endParaRPr lang="ko-KR" altLang="en-US" sz="1100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buFont typeface="Arial" pitchFamily="34" charset="0"/>
              <a:buChar char="•"/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 contents</a:t>
            </a:r>
            <a:endParaRPr lang="ko-KR" altLang="en-US" sz="1100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1761011" y="2951044"/>
            <a:ext cx="68725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761011" y="3451110"/>
            <a:ext cx="68725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 flipH="1">
            <a:off x="2368032" y="3181746"/>
            <a:ext cx="32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244147" y="1643050"/>
            <a:ext cx="1428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 latinLnBrk="1"/>
            <a:r>
              <a:rPr lang="en-US" altLang="ko-KR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5</a:t>
            </a:r>
            <a:r>
              <a:rPr lang="ko-KR" altLang="en-US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단계 관리방안</a:t>
            </a:r>
            <a:endParaRPr lang="ko-KR" altLang="en-US" sz="14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156"/>
          <p:cNvGrpSpPr/>
          <p:nvPr/>
        </p:nvGrpSpPr>
        <p:grpSpPr>
          <a:xfrm>
            <a:off x="727645" y="2053508"/>
            <a:ext cx="1020152" cy="338554"/>
            <a:chOff x="727645" y="2053508"/>
            <a:chExt cx="1020152" cy="338554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727645" y="2071679"/>
              <a:ext cx="1020152" cy="295299"/>
            </a:xfrm>
            <a:prstGeom prst="roundRect">
              <a:avLst>
                <a:gd name="adj" fmla="val 24051"/>
              </a:avLst>
            </a:prstGeom>
            <a:solidFill>
              <a:srgbClr val="C00000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1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준비</a:t>
              </a:r>
              <a:endParaRPr lang="ko-KR" altLang="en-US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61838" y="205350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 latinLnBrk="1"/>
              <a:r>
                <a:rPr lang="en-US" altLang="ko-KR" sz="1600" b="1" kern="1200" dirty="0">
                  <a:solidFill>
                    <a:prstClr val="white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1</a:t>
              </a:r>
              <a:endParaRPr lang="ko-KR" altLang="en-US" sz="1600" b="1" kern="1200" dirty="0">
                <a:solidFill>
                  <a:prstClr val="white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</p:grpSp>
      <p:grpSp>
        <p:nvGrpSpPr>
          <p:cNvPr id="6" name="그룹 160"/>
          <p:cNvGrpSpPr/>
          <p:nvPr/>
        </p:nvGrpSpPr>
        <p:grpSpPr>
          <a:xfrm>
            <a:off x="2455011" y="2053508"/>
            <a:ext cx="1020152" cy="338554"/>
            <a:chOff x="2455011" y="2053508"/>
            <a:chExt cx="1020152" cy="33855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455011" y="2071679"/>
              <a:ext cx="1020152" cy="295299"/>
            </a:xfrm>
            <a:prstGeom prst="roundRect">
              <a:avLst>
                <a:gd name="adj" fmla="val 21044"/>
              </a:avLst>
            </a:prstGeom>
            <a:solidFill>
              <a:srgbClr val="C00000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1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계획</a:t>
              </a:r>
              <a:endParaRPr lang="ko-KR" altLang="en-US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475228" y="205350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 latinLnBrk="1"/>
              <a:r>
                <a:rPr lang="en-US" altLang="ko-KR" sz="1600" b="1" kern="1200" dirty="0">
                  <a:solidFill>
                    <a:prstClr val="white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2</a:t>
              </a:r>
              <a:endParaRPr lang="ko-KR" altLang="en-US" sz="1600" b="1" kern="1200" dirty="0">
                <a:solidFill>
                  <a:prstClr val="white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2475228" y="334077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 latinLnBrk="1"/>
            <a:r>
              <a:rPr lang="en-US" altLang="ko-KR" sz="1600" b="1" kern="1200" dirty="0">
                <a:solidFill>
                  <a:prstClr val="white">
                    <a:lumMod val="75000"/>
                  </a:prstClr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3</a:t>
            </a:r>
            <a:endParaRPr lang="ko-KR" altLang="en-US" sz="1600" b="1" kern="1200" dirty="0">
              <a:solidFill>
                <a:prstClr val="white">
                  <a:lumMod val="75000"/>
                </a:prstClr>
              </a:solidFill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44082" y="334077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 latinLnBrk="1"/>
            <a:r>
              <a:rPr lang="en-US" altLang="ko-KR" sz="1600" b="1" kern="1200" dirty="0">
                <a:solidFill>
                  <a:prstClr val="white">
                    <a:lumMod val="75000"/>
                  </a:prstClr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4</a:t>
            </a:r>
            <a:endParaRPr lang="ko-KR" altLang="en-US" sz="1600" b="1" kern="1200" dirty="0">
              <a:solidFill>
                <a:prstClr val="white">
                  <a:lumMod val="75000"/>
                </a:prstClr>
              </a:solidFill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609695" y="469017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 latinLnBrk="1"/>
            <a:r>
              <a:rPr lang="en-US" altLang="ko-KR" sz="1600" b="1" kern="1200" dirty="0">
                <a:solidFill>
                  <a:prstClr val="white">
                    <a:lumMod val="75000"/>
                  </a:prstClr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5</a:t>
            </a:r>
            <a:endParaRPr lang="ko-KR" altLang="en-US" sz="1600" b="1" kern="1200" dirty="0">
              <a:solidFill>
                <a:prstClr val="white">
                  <a:lumMod val="75000"/>
                </a:prstClr>
              </a:solidFill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37936" y="3017395"/>
            <a:ext cx="814647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>
              <a:lnSpc>
                <a:spcPct val="150000"/>
              </a:lnSpc>
            </a:pPr>
            <a:r>
              <a:rPr lang="en-US" altLang="ko-KR" sz="1100" b="1" kern="1200" dirty="0">
                <a:solidFill>
                  <a:srgbClr val="C00000"/>
                </a:solidFill>
                <a:latin typeface="맑은 고딕"/>
                <a:ea typeface="맑은 고딕"/>
                <a:cs typeface="+mn-cs"/>
              </a:rPr>
              <a:t>① </a:t>
            </a:r>
            <a:r>
              <a:rPr lang="en-US" altLang="ko-KR" sz="1000" b="1" kern="1200" dirty="0">
                <a:solidFill>
                  <a:srgbClr val="C00000"/>
                </a:solidFill>
                <a:latin typeface="맑은 고딕"/>
                <a:ea typeface="맑은 고딕"/>
                <a:cs typeface="+mn-cs"/>
              </a:rPr>
              <a:t>System</a:t>
            </a:r>
            <a:endParaRPr lang="en-US" altLang="ko-KR" sz="1100" b="1" kern="1200" dirty="0">
              <a:solidFill>
                <a:srgbClr val="C00000"/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lnSpc>
                <a:spcPct val="150000"/>
              </a:lnSpc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②</a:t>
            </a:r>
            <a:r>
              <a:rPr lang="en-US" altLang="ko-KR" sz="10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 System</a:t>
            </a:r>
            <a:endParaRPr lang="en-US" altLang="ko-KR" sz="1100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lnSpc>
                <a:spcPct val="150000"/>
              </a:lnSpc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③ </a:t>
            </a:r>
            <a:r>
              <a:rPr lang="en-US" altLang="ko-KR" sz="10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System</a:t>
            </a:r>
            <a:endParaRPr lang="en-US" altLang="ko-KR" sz="1100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lnSpc>
                <a:spcPct val="150000"/>
              </a:lnSpc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④</a:t>
            </a:r>
            <a:r>
              <a:rPr lang="en-US" altLang="ko-KR" sz="10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 System</a:t>
            </a:r>
            <a:endParaRPr lang="en-US" altLang="ko-KR" sz="1100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lnSpc>
                <a:spcPct val="150000"/>
              </a:lnSpc>
            </a:pPr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⑤</a:t>
            </a:r>
            <a:r>
              <a:rPr lang="en-US" altLang="ko-KR" sz="10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 System</a:t>
            </a:r>
            <a:endParaRPr lang="ko-KR" altLang="en-US" sz="1100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49650" y="34083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⑤</a:t>
            </a:r>
            <a:endParaRPr lang="ko-KR" altLang="en-US" sz="1100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958528" y="2732376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en-US" altLang="ko-KR" sz="1100" b="1" kern="1200" dirty="0">
                <a:solidFill>
                  <a:srgbClr val="C00000"/>
                </a:solidFill>
                <a:latin typeface="맑은 고딕"/>
                <a:ea typeface="맑은 고딕"/>
                <a:cs typeface="+mn-cs"/>
              </a:rPr>
              <a:t>①</a:t>
            </a:r>
            <a:endParaRPr lang="ko-KR" altLang="en-US" b="1" kern="1200" dirty="0">
              <a:solidFill>
                <a:srgbClr val="C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958528" y="2901886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en-US" altLang="ko-KR" sz="1100" kern="1200" dirty="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  <a:cs typeface="+mn-cs"/>
              </a:rPr>
              <a:t>②</a:t>
            </a:r>
            <a:endParaRPr lang="ko-KR" altLang="en-US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467472" y="3054054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en-US" altLang="ko-KR" sz="1100" b="1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③</a:t>
            </a:r>
            <a:endParaRPr lang="ko-KR" altLang="en-US" b="1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949650" y="3244334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en-US" altLang="ko-KR" sz="1100" kern="1200" dirty="0">
                <a:solidFill>
                  <a:prstClr val="white">
                    <a:lumMod val="75000"/>
                  </a:prstClr>
                </a:solidFill>
                <a:latin typeface="맑은 고딕"/>
                <a:ea typeface="맑은 고딕"/>
                <a:cs typeface="+mn-cs"/>
              </a:rPr>
              <a:t>④</a:t>
            </a:r>
            <a:endParaRPr lang="ko-KR" altLang="en-US" kern="1200" dirty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H="1">
            <a:off x="3714744" y="2951044"/>
            <a:ext cx="25200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946814" y="2830448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ko-KR" altLang="en-US" sz="9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검증 시스템</a:t>
            </a:r>
            <a:endParaRPr lang="ko-KR" altLang="en-US" sz="12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6" name="타원 4"/>
          <p:cNvSpPr/>
          <p:nvPr/>
        </p:nvSpPr>
        <p:spPr>
          <a:xfrm>
            <a:off x="6312422" y="2597622"/>
            <a:ext cx="569290" cy="569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B</a:t>
            </a: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7339548" y="4401266"/>
            <a:ext cx="569290" cy="569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C</a:t>
            </a: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236396" y="4404672"/>
            <a:ext cx="569290" cy="569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A</a:t>
            </a: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rot="10820380" flipH="1">
            <a:off x="5902951" y="4607492"/>
            <a:ext cx="1316857" cy="104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rot="18020380">
            <a:off x="5385122" y="3788945"/>
            <a:ext cx="1316857" cy="104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6371290" y="4745257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700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465351" y="4416043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700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559412" y="4745257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700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 flipV="1">
            <a:off x="5900984" y="4697596"/>
            <a:ext cx="1321868" cy="63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39"/>
          <p:cNvGrpSpPr/>
          <p:nvPr/>
        </p:nvGrpSpPr>
        <p:grpSpPr>
          <a:xfrm>
            <a:off x="7031710" y="3082255"/>
            <a:ext cx="160943" cy="1415452"/>
            <a:chOff x="5320519" y="1830632"/>
            <a:chExt cx="244474" cy="2150026"/>
          </a:xfrm>
          <a:solidFill>
            <a:schemeClr val="bg1"/>
          </a:solidFill>
        </p:grpSpPr>
        <p:cxnSp>
          <p:nvCxnSpPr>
            <p:cNvPr id="145" name="직선 화살표 연결선 144"/>
            <p:cNvCxnSpPr/>
            <p:nvPr/>
          </p:nvCxnSpPr>
          <p:spPr>
            <a:xfrm rot="3620380">
              <a:off x="4564067" y="2829970"/>
              <a:ext cx="2000264" cy="1588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 rot="3620380" flipH="1">
              <a:off x="4439911" y="2900674"/>
              <a:ext cx="2000264" cy="1588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/>
            <p:nvPr/>
          </p:nvCxnSpPr>
          <p:spPr>
            <a:xfrm rot="3620380">
              <a:off x="4321181" y="2979732"/>
              <a:ext cx="2000264" cy="1588"/>
            </a:xfrm>
            <a:prstGeom prst="straightConnector1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타원 121"/>
          <p:cNvSpPr/>
          <p:nvPr/>
        </p:nvSpPr>
        <p:spPr>
          <a:xfrm>
            <a:off x="7029718" y="3703686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700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794565" y="3703686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700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7264871" y="3703686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700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5853953" y="3703686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700" kern="1200" dirty="0">
              <a:solidFill>
                <a:prstClr val="white"/>
              </a:solidFill>
              <a:latin typeface="HY울릉도M" pitchFamily="18" charset="-127"/>
              <a:ea typeface="HY울릉도M" pitchFamily="18" charset="-127"/>
              <a:cs typeface="+mn-cs"/>
            </a:endParaRPr>
          </a:p>
        </p:txBody>
      </p:sp>
      <p:sp>
        <p:nvSpPr>
          <p:cNvPr id="128" name="타원 27"/>
          <p:cNvSpPr/>
          <p:nvPr/>
        </p:nvSpPr>
        <p:spPr>
          <a:xfrm>
            <a:off x="8048196" y="2836180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latinLnBrk="1"/>
            <a:endParaRPr lang="ko-KR" altLang="en-US" sz="800" kern="1200" dirty="0">
              <a:solidFill>
                <a:prstClr val="white"/>
              </a:solidFill>
              <a:latin typeface="맑은 고딕"/>
              <a:ea typeface="HY울릉도M" pitchFamily="18" charset="-127"/>
              <a:cs typeface="+mn-cs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8048196" y="3035889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latinLnBrk="1"/>
            <a:endParaRPr lang="ko-KR" altLang="en-US" sz="800" kern="1200" dirty="0">
              <a:solidFill>
                <a:prstClr val="white"/>
              </a:solidFill>
              <a:latin typeface="맑은 고딕"/>
              <a:ea typeface="HY울릉도M" pitchFamily="18" charset="-127"/>
              <a:cs typeface="+mn-cs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8048196" y="3235598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latinLnBrk="1"/>
            <a:endParaRPr lang="ko-KR" altLang="en-US" sz="800" kern="1200" dirty="0">
              <a:solidFill>
                <a:prstClr val="white"/>
              </a:solidFill>
              <a:latin typeface="맑은 고딕"/>
              <a:ea typeface="HY울릉도M" pitchFamily="18" charset="-127"/>
              <a:cs typeface="+mn-cs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048196" y="3435307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latinLnBrk="1"/>
            <a:endParaRPr lang="ko-KR" altLang="en-US" sz="800" kern="1200" dirty="0">
              <a:solidFill>
                <a:prstClr val="white"/>
              </a:solidFill>
              <a:latin typeface="맑은 고딕"/>
              <a:ea typeface="HY울릉도M" pitchFamily="18" charset="-127"/>
              <a:cs typeface="+mn-cs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048196" y="3635016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latinLnBrk="1"/>
            <a:endParaRPr lang="ko-KR" altLang="en-US" sz="800" kern="1200" dirty="0">
              <a:solidFill>
                <a:prstClr val="white"/>
              </a:solidFill>
              <a:latin typeface="맑은 고딕"/>
              <a:ea typeface="HY울릉도M" pitchFamily="18" charset="-127"/>
              <a:cs typeface="+mn-cs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048196" y="3834726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latinLnBrk="1"/>
            <a:endParaRPr lang="ko-KR" altLang="en-US" sz="800" kern="1200" dirty="0">
              <a:solidFill>
                <a:prstClr val="white"/>
              </a:solidFill>
              <a:latin typeface="맑은 고딕"/>
              <a:ea typeface="HY울릉도M" pitchFamily="18" charset="-127"/>
              <a:cs typeface="+mn-cs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048196" y="4034435"/>
            <a:ext cx="154045" cy="1540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latinLnBrk="1"/>
            <a:endParaRPr lang="ko-KR" altLang="en-US" sz="800" kern="1200" dirty="0">
              <a:solidFill>
                <a:prstClr val="white"/>
              </a:solidFill>
              <a:latin typeface="맑은 고딕"/>
              <a:ea typeface="HY울릉도M" pitchFamily="18" charset="-127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177667" y="2794684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STEP 01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177667" y="2994572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STEP 02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177667" y="3194459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STEP 03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177667" y="3394347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STEP 04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177667" y="3594234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STEP 05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177667" y="3794122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STEP 06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177667" y="3994009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STEP 07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001024" y="2794684"/>
            <a:ext cx="2487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001024" y="2994572"/>
            <a:ext cx="2487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2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001024" y="3194459"/>
            <a:ext cx="2487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001024" y="3394347"/>
            <a:ext cx="2487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4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001024" y="3594234"/>
            <a:ext cx="2487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5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001024" y="3794122"/>
            <a:ext cx="2487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6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001024" y="3994009"/>
            <a:ext cx="2487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7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" name="그룹 157"/>
          <p:cNvGrpSpPr/>
          <p:nvPr/>
        </p:nvGrpSpPr>
        <p:grpSpPr>
          <a:xfrm>
            <a:off x="6103934" y="2054426"/>
            <a:ext cx="1020152" cy="338554"/>
            <a:chOff x="727645" y="2053508"/>
            <a:chExt cx="1020152" cy="338554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727645" y="2071679"/>
              <a:ext cx="1020152" cy="295299"/>
            </a:xfrm>
            <a:prstGeom prst="roundRect">
              <a:avLst>
                <a:gd name="adj" fmla="val 24051"/>
              </a:avLst>
            </a:prstGeom>
            <a:solidFill>
              <a:srgbClr val="C00000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1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준비</a:t>
              </a:r>
              <a:endParaRPr lang="ko-KR" altLang="en-US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61838" y="205350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 latinLnBrk="1"/>
              <a:r>
                <a:rPr lang="en-US" altLang="ko-KR" sz="1600" b="1" kern="1200" dirty="0">
                  <a:solidFill>
                    <a:prstClr val="white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1</a:t>
              </a:r>
              <a:endParaRPr lang="ko-KR" altLang="en-US" sz="1600" b="1" kern="1200" dirty="0">
                <a:solidFill>
                  <a:prstClr val="white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</p:grpSp>
      <p:grpSp>
        <p:nvGrpSpPr>
          <p:cNvPr id="9" name="그룹 169"/>
          <p:cNvGrpSpPr/>
          <p:nvPr/>
        </p:nvGrpSpPr>
        <p:grpSpPr>
          <a:xfrm>
            <a:off x="6103934" y="5805090"/>
            <a:ext cx="1020152" cy="338554"/>
            <a:chOff x="2455011" y="2053508"/>
            <a:chExt cx="1020152" cy="338554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2455011" y="2071679"/>
              <a:ext cx="1020152" cy="295299"/>
            </a:xfrm>
            <a:prstGeom prst="roundRect">
              <a:avLst>
                <a:gd name="adj" fmla="val 21044"/>
              </a:avLst>
            </a:prstGeom>
            <a:solidFill>
              <a:srgbClr val="C00000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1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계획</a:t>
              </a:r>
              <a:endParaRPr lang="ko-KR" altLang="en-US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475228" y="205350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 latinLnBrk="1"/>
              <a:r>
                <a:rPr lang="en-US" altLang="ko-KR" sz="1600" b="1" kern="1200" dirty="0">
                  <a:solidFill>
                    <a:prstClr val="white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2</a:t>
              </a:r>
              <a:endParaRPr lang="ko-KR" altLang="en-US" sz="1600" b="1" kern="1200" dirty="0">
                <a:solidFill>
                  <a:prstClr val="white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5812324" y="3660566"/>
            <a:ext cx="2487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752105" y="366056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2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993645" y="366056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5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217932" y="366056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6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6409706" y="437494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6329642" y="470274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4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6519422" y="470274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7</a:t>
            </a:r>
            <a:endParaRPr lang="ko-KR" altLang="en-US" sz="9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76" name="모서리가 둥근 직사각형 375"/>
          <p:cNvSpPr/>
          <p:nvPr/>
        </p:nvSpPr>
        <p:spPr>
          <a:xfrm>
            <a:off x="5295006" y="5160764"/>
            <a:ext cx="3429024" cy="571504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1100" b="1" kern="1200" dirty="0">
              <a:solidFill>
                <a:srgbClr val="4BACC6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301259" y="5209738"/>
            <a:ext cx="3357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srgbClr val="4BACC6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* </a:t>
            </a:r>
            <a:r>
              <a:rPr lang="ko-KR" altLang="en-US" sz="900" kern="1200" dirty="0">
                <a:solidFill>
                  <a:srgbClr val="4BACC6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준비에서 계획단계에서의 검증 시스템은 </a:t>
            </a:r>
            <a:r>
              <a:rPr lang="en-US" altLang="ko-KR" sz="900" kern="1200" dirty="0">
                <a:solidFill>
                  <a:srgbClr val="4BACC6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……  contents &amp; ….</a:t>
            </a:r>
            <a:endParaRPr lang="ko-KR" altLang="en-US" sz="900" kern="1200" dirty="0">
              <a:solidFill>
                <a:srgbClr val="4BACC6">
                  <a:lumMod val="5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78" name="직사각형 377"/>
          <p:cNvSpPr/>
          <p:nvPr/>
        </p:nvSpPr>
        <p:spPr>
          <a:xfrm>
            <a:off x="5952624" y="1643050"/>
            <a:ext cx="1334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 latinLnBrk="1"/>
            <a:r>
              <a:rPr lang="ko-KR" altLang="en-US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검증 시스템 </a:t>
            </a:r>
            <a:r>
              <a:rPr lang="en-US" altLang="ko-KR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</a:t>
            </a:r>
            <a:endParaRPr lang="ko-KR" altLang="en-US" sz="14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5301259" y="5451278"/>
            <a:ext cx="3357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900" kern="1200" dirty="0">
                <a:solidFill>
                  <a:srgbClr val="4BACC6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* </a:t>
            </a:r>
            <a:r>
              <a:rPr lang="ko-KR" altLang="en-US" sz="900" kern="1200" dirty="0">
                <a:solidFill>
                  <a:srgbClr val="4BACC6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준비에서 계획단계에서의 검증 시스템은 </a:t>
            </a:r>
            <a:r>
              <a:rPr lang="en-US" altLang="ko-KR" sz="900" kern="1200" dirty="0">
                <a:solidFill>
                  <a:srgbClr val="4BACC6">
                    <a:lumMod val="50000"/>
                  </a:srgbClr>
                </a:solidFill>
                <a:latin typeface="맑은 고딕"/>
                <a:ea typeface="맑은 고딕"/>
                <a:cs typeface="+mn-cs"/>
              </a:rPr>
              <a:t>……  contents &amp; ….</a:t>
            </a:r>
            <a:endParaRPr lang="ko-KR" altLang="en-US" sz="900" kern="1200" dirty="0">
              <a:solidFill>
                <a:srgbClr val="4BACC6">
                  <a:lumMod val="5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화면 슬라이드 쇼(4:3)</PresentationFormat>
  <Paragraphs>68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</cp:revision>
  <dcterms:created xsi:type="dcterms:W3CDTF">2009-08-11T05:37:05Z</dcterms:created>
  <dcterms:modified xsi:type="dcterms:W3CDTF">2009-08-11T05:38:40Z</dcterms:modified>
</cp:coreProperties>
</file>