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76" autoAdjust="0"/>
    <p:restoredTop sz="94660"/>
  </p:normalViewPr>
  <p:slideViewPr>
    <p:cSldViewPr>
      <p:cViewPr varScale="1">
        <p:scale>
          <a:sx n="107" d="100"/>
          <a:sy n="107" d="100"/>
        </p:scale>
        <p:origin x="-165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179EE-068A-440F-BC83-1A1AFA4D82FE}" type="datetimeFigureOut">
              <a:rPr lang="ko-KR" altLang="en-US" smtClean="0"/>
              <a:pPr/>
              <a:t>2009-08-11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F9A8AA-B474-4183-BA56-0D0D231110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9A8AA-B474-4183-BA56-0D0D231110EC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2009-08-11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2009-08-11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2009-08-11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2009-08-11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2009-08-11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2009-08-11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2009-08-11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2009-08-11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2009-08-11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2009-08-11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2009-08-11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2" y="-25"/>
            <a:ext cx="9144064" cy="6858047"/>
            <a:chOff x="-32" y="-25"/>
            <a:chExt cx="9144064" cy="6858047"/>
          </a:xfrm>
        </p:grpSpPr>
        <p:sp>
          <p:nvSpPr>
            <p:cNvPr id="8" name="직사각형 7"/>
            <p:cNvSpPr/>
            <p:nvPr/>
          </p:nvSpPr>
          <p:spPr>
            <a:xfrm>
              <a:off x="285720" y="680719"/>
              <a:ext cx="8286808" cy="8194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50" dirty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전체적인 프로젝트의 </a:t>
              </a:r>
              <a:r>
                <a:rPr lang="ko-KR" altLang="en-US" sz="1050" b="1" dirty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일정 및 진도 관리를 위한 </a:t>
              </a:r>
              <a:r>
                <a:rPr lang="en-US" altLang="ko-KR" sz="1050" b="1" dirty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5</a:t>
              </a:r>
              <a:r>
                <a:rPr lang="ko-KR" altLang="en-US" sz="1050" b="1" dirty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단계의 관리방안</a:t>
              </a:r>
              <a:r>
                <a:rPr lang="ko-KR" altLang="en-US" sz="1050" dirty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은 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050" dirty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철저한 준비와 계획수립</a:t>
              </a:r>
              <a:r>
                <a:rPr lang="en-US" altLang="ko-KR" sz="1050" dirty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, </a:t>
              </a:r>
              <a:r>
                <a:rPr lang="ko-KR" altLang="en-US" sz="1050" dirty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이에 대한 체계적인 실행 및 통제절차를 통해 </a:t>
              </a:r>
              <a:r>
                <a:rPr lang="ko-KR" altLang="en-US" sz="1050" dirty="0" smtClean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프로젝트의 </a:t>
              </a:r>
              <a:r>
                <a:rPr lang="ko-KR" altLang="en-US" sz="1050" dirty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전 과정에 대한 기간 및 진도의 최적화를 추구하며 </a:t>
              </a:r>
              <a:endParaRPr lang="en-US" altLang="ko-KR" sz="105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050" dirty="0" smtClean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각 단계 사이의 </a:t>
              </a:r>
              <a:r>
                <a:rPr lang="ko-KR" altLang="en-US" sz="1050" dirty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검증 </a:t>
              </a:r>
              <a:r>
                <a:rPr lang="ko-KR" altLang="en-US" sz="1050" dirty="0" smtClean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시스템은 </a:t>
              </a:r>
              <a:r>
                <a:rPr lang="ko-KR" altLang="en-US" sz="1050" dirty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본 프로젝트의 리스크를 최소화합니다</a:t>
              </a:r>
              <a:r>
                <a:rPr lang="en-US" altLang="ko-KR" sz="1050" dirty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. 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 rot="16200000" flipH="1">
              <a:off x="4393421" y="-4144605"/>
              <a:ext cx="357190" cy="9143968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tx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tx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kern="12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 rot="16200000">
              <a:off x="4504573" y="-4427555"/>
              <a:ext cx="134822" cy="9143968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tx2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tx2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kern="12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 rot="16200000">
              <a:off x="4546093" y="-4546117"/>
              <a:ext cx="51783" cy="9143968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tx2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tx2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kern="12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8170" y="251137"/>
              <a:ext cx="24978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 latinLnBrk="1"/>
              <a:r>
                <a:rPr lang="en-US" altLang="ko-KR" sz="1600" kern="1200" dirty="0" smtClean="0">
                  <a:solidFill>
                    <a:schemeClr val="bg1"/>
                  </a:solidFill>
                  <a:latin typeface="HY동녘M" pitchFamily="18" charset="-127"/>
                  <a:ea typeface="HY동녘M" pitchFamily="18" charset="-127"/>
                  <a:cs typeface="+mn-cs"/>
                </a:rPr>
                <a:t>3.1  </a:t>
              </a:r>
              <a:r>
                <a:rPr lang="ko-KR" altLang="en-US" sz="1600" kern="1200" dirty="0" smtClean="0">
                  <a:solidFill>
                    <a:schemeClr val="bg1"/>
                  </a:solidFill>
                  <a:latin typeface="HY동녘M" pitchFamily="18" charset="-127"/>
                  <a:ea typeface="HY동녘M" pitchFamily="18" charset="-127"/>
                  <a:cs typeface="+mn-cs"/>
                </a:rPr>
                <a:t>프로젝트 관리방안</a:t>
              </a:r>
              <a:endParaRPr lang="ko-KR" altLang="en-US" sz="1600" kern="1200" dirty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  <a:cs typeface="+mn-cs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929586" y="295384"/>
              <a:ext cx="1214446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rtl="0" latinLnBrk="1"/>
              <a:r>
                <a:rPr lang="en-US" altLang="ko-KR" sz="1050" kern="1200" dirty="0" smtClean="0">
                  <a:solidFill>
                    <a:schemeClr val="bg1"/>
                  </a:solidFill>
                  <a:latin typeface="맑은 고딕"/>
                  <a:ea typeface="맑은 고딕"/>
                  <a:cs typeface="+mn-cs"/>
                </a:rPr>
                <a:t>III</a:t>
              </a:r>
              <a:r>
                <a:rPr lang="en-US" altLang="ko-KR" sz="1050" kern="1200" smtClean="0">
                  <a:solidFill>
                    <a:schemeClr val="bg1"/>
                  </a:solidFill>
                  <a:latin typeface="맑은 고딕"/>
                  <a:ea typeface="맑은 고딕"/>
                  <a:cs typeface="+mn-cs"/>
                </a:rPr>
                <a:t>. </a:t>
              </a:r>
              <a:r>
                <a:rPr lang="ko-KR" altLang="en-US" sz="1050" dirty="0" smtClean="0">
                  <a:solidFill>
                    <a:schemeClr val="bg1"/>
                  </a:solidFill>
                  <a:latin typeface="맑은 고딕"/>
                  <a:ea typeface="맑은 고딕"/>
                </a:rPr>
                <a:t>사업추진관</a:t>
              </a:r>
              <a:r>
                <a:rPr lang="ko-KR" altLang="en-US" sz="1050" dirty="0">
                  <a:solidFill>
                    <a:schemeClr val="bg1"/>
                  </a:solidFill>
                  <a:latin typeface="맑은 고딕"/>
                  <a:ea typeface="맑은 고딕"/>
                </a:rPr>
                <a:t>리</a:t>
              </a:r>
              <a:r>
                <a:rPr lang="ko-KR" altLang="en-US" sz="1050" kern="1200" dirty="0" smtClean="0">
                  <a:solidFill>
                    <a:schemeClr val="bg1"/>
                  </a:solidFill>
                  <a:latin typeface="맑은 고딕"/>
                  <a:ea typeface="맑은 고딕"/>
                  <a:cs typeface="+mn-cs"/>
                </a:rPr>
                <a:t>  </a:t>
              </a:r>
              <a:endParaRPr lang="ko-KR" altLang="en-US" sz="1050" kern="1200" dirty="0">
                <a:solidFill>
                  <a:schemeClr val="bg1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-32" y="5786454"/>
              <a:ext cx="3143272" cy="1071568"/>
            </a:xfrm>
            <a:custGeom>
              <a:avLst/>
              <a:gdLst>
                <a:gd name="connsiteX0" fmla="*/ 5038725 w 5038725"/>
                <a:gd name="connsiteY0" fmla="*/ 9525 h 990600"/>
                <a:gd name="connsiteX1" fmla="*/ 0 w 5038725"/>
                <a:gd name="connsiteY1" fmla="*/ 0 h 990600"/>
                <a:gd name="connsiteX2" fmla="*/ 0 w 5038725"/>
                <a:gd name="connsiteY2" fmla="*/ 990600 h 990600"/>
                <a:gd name="connsiteX3" fmla="*/ 5038725 w 5038725"/>
                <a:gd name="connsiteY3" fmla="*/ 9525 h 990600"/>
                <a:gd name="connsiteX0" fmla="*/ 5038725 w 5038725"/>
                <a:gd name="connsiteY0" fmla="*/ 9525 h 990600"/>
                <a:gd name="connsiteX1" fmla="*/ 0 w 5038725"/>
                <a:gd name="connsiteY1" fmla="*/ 0 h 990600"/>
                <a:gd name="connsiteX2" fmla="*/ 0 w 5038725"/>
                <a:gd name="connsiteY2" fmla="*/ 990600 h 990600"/>
                <a:gd name="connsiteX3" fmla="*/ 5038725 w 5038725"/>
                <a:gd name="connsiteY3" fmla="*/ 9525 h 990600"/>
                <a:gd name="connsiteX0" fmla="*/ 5038725 w 5038725"/>
                <a:gd name="connsiteY0" fmla="*/ 9525 h 990600"/>
                <a:gd name="connsiteX1" fmla="*/ 0 w 5038725"/>
                <a:gd name="connsiteY1" fmla="*/ 0 h 990600"/>
                <a:gd name="connsiteX2" fmla="*/ 0 w 5038725"/>
                <a:gd name="connsiteY2" fmla="*/ 990600 h 990600"/>
                <a:gd name="connsiteX3" fmla="*/ 5038725 w 5038725"/>
                <a:gd name="connsiteY3" fmla="*/ 9525 h 990600"/>
                <a:gd name="connsiteX0" fmla="*/ 5038725 w 5038725"/>
                <a:gd name="connsiteY0" fmla="*/ 9525 h 990600"/>
                <a:gd name="connsiteX1" fmla="*/ 0 w 5038725"/>
                <a:gd name="connsiteY1" fmla="*/ 0 h 990600"/>
                <a:gd name="connsiteX2" fmla="*/ 0 w 5038725"/>
                <a:gd name="connsiteY2" fmla="*/ 990600 h 990600"/>
                <a:gd name="connsiteX3" fmla="*/ 5038725 w 5038725"/>
                <a:gd name="connsiteY3" fmla="*/ 9525 h 990600"/>
                <a:gd name="connsiteX0" fmla="*/ 5038725 w 5038725"/>
                <a:gd name="connsiteY0" fmla="*/ 9525 h 990600"/>
                <a:gd name="connsiteX1" fmla="*/ 0 w 5038725"/>
                <a:gd name="connsiteY1" fmla="*/ 0 h 990600"/>
                <a:gd name="connsiteX2" fmla="*/ 0 w 5038725"/>
                <a:gd name="connsiteY2" fmla="*/ 990600 h 990600"/>
                <a:gd name="connsiteX3" fmla="*/ 5038725 w 5038725"/>
                <a:gd name="connsiteY3" fmla="*/ 9525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38725" h="990600">
                  <a:moveTo>
                    <a:pt x="5038725" y="9525"/>
                  </a:moveTo>
                  <a:lnTo>
                    <a:pt x="0" y="0"/>
                  </a:lnTo>
                  <a:lnTo>
                    <a:pt x="0" y="990600"/>
                  </a:lnTo>
                  <a:cubicBezTo>
                    <a:pt x="969983" y="939815"/>
                    <a:pt x="4259278" y="627113"/>
                    <a:pt x="5038725" y="9525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자유형 14"/>
            <p:cNvSpPr/>
            <p:nvPr/>
          </p:nvSpPr>
          <p:spPr>
            <a:xfrm flipV="1">
              <a:off x="0" y="5643578"/>
              <a:ext cx="8501090" cy="1214420"/>
            </a:xfrm>
            <a:custGeom>
              <a:avLst/>
              <a:gdLst>
                <a:gd name="connsiteX0" fmla="*/ 5038725 w 5038725"/>
                <a:gd name="connsiteY0" fmla="*/ 9525 h 990600"/>
                <a:gd name="connsiteX1" fmla="*/ 0 w 5038725"/>
                <a:gd name="connsiteY1" fmla="*/ 0 h 990600"/>
                <a:gd name="connsiteX2" fmla="*/ 0 w 5038725"/>
                <a:gd name="connsiteY2" fmla="*/ 990600 h 990600"/>
                <a:gd name="connsiteX3" fmla="*/ 5038725 w 5038725"/>
                <a:gd name="connsiteY3" fmla="*/ 9525 h 990600"/>
                <a:gd name="connsiteX0" fmla="*/ 5038725 w 5038725"/>
                <a:gd name="connsiteY0" fmla="*/ 9525 h 990600"/>
                <a:gd name="connsiteX1" fmla="*/ 0 w 5038725"/>
                <a:gd name="connsiteY1" fmla="*/ 0 h 990600"/>
                <a:gd name="connsiteX2" fmla="*/ 0 w 5038725"/>
                <a:gd name="connsiteY2" fmla="*/ 990600 h 990600"/>
                <a:gd name="connsiteX3" fmla="*/ 5038725 w 5038725"/>
                <a:gd name="connsiteY3" fmla="*/ 9525 h 990600"/>
                <a:gd name="connsiteX0" fmla="*/ 5038725 w 5038725"/>
                <a:gd name="connsiteY0" fmla="*/ 9525 h 990600"/>
                <a:gd name="connsiteX1" fmla="*/ 0 w 5038725"/>
                <a:gd name="connsiteY1" fmla="*/ 0 h 990600"/>
                <a:gd name="connsiteX2" fmla="*/ 0 w 5038725"/>
                <a:gd name="connsiteY2" fmla="*/ 990600 h 990600"/>
                <a:gd name="connsiteX3" fmla="*/ 5038725 w 5038725"/>
                <a:gd name="connsiteY3" fmla="*/ 9525 h 990600"/>
                <a:gd name="connsiteX0" fmla="*/ 5038725 w 5038725"/>
                <a:gd name="connsiteY0" fmla="*/ 9525 h 990600"/>
                <a:gd name="connsiteX1" fmla="*/ 0 w 5038725"/>
                <a:gd name="connsiteY1" fmla="*/ 0 h 990600"/>
                <a:gd name="connsiteX2" fmla="*/ 0 w 5038725"/>
                <a:gd name="connsiteY2" fmla="*/ 990600 h 990600"/>
                <a:gd name="connsiteX3" fmla="*/ 5038725 w 5038725"/>
                <a:gd name="connsiteY3" fmla="*/ 9525 h 990600"/>
                <a:gd name="connsiteX0" fmla="*/ 5038725 w 5038725"/>
                <a:gd name="connsiteY0" fmla="*/ 9525 h 990600"/>
                <a:gd name="connsiteX1" fmla="*/ 0 w 5038725"/>
                <a:gd name="connsiteY1" fmla="*/ 0 h 990600"/>
                <a:gd name="connsiteX2" fmla="*/ 0 w 5038725"/>
                <a:gd name="connsiteY2" fmla="*/ 990600 h 990600"/>
                <a:gd name="connsiteX3" fmla="*/ 5038725 w 5038725"/>
                <a:gd name="connsiteY3" fmla="*/ 9525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38725" h="990600">
                  <a:moveTo>
                    <a:pt x="5038725" y="9525"/>
                  </a:moveTo>
                  <a:lnTo>
                    <a:pt x="0" y="0"/>
                  </a:lnTo>
                  <a:lnTo>
                    <a:pt x="0" y="990600"/>
                  </a:lnTo>
                  <a:cubicBezTo>
                    <a:pt x="969983" y="939815"/>
                    <a:pt x="4259278" y="627113"/>
                    <a:pt x="5038725" y="9525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 15"/>
            <p:cNvSpPr/>
            <p:nvPr/>
          </p:nvSpPr>
          <p:spPr>
            <a:xfrm flipH="1" flipV="1">
              <a:off x="2071670" y="5176872"/>
              <a:ext cx="7072362" cy="1671625"/>
            </a:xfrm>
            <a:custGeom>
              <a:avLst/>
              <a:gdLst>
                <a:gd name="connsiteX0" fmla="*/ 5038725 w 5038725"/>
                <a:gd name="connsiteY0" fmla="*/ 9525 h 990600"/>
                <a:gd name="connsiteX1" fmla="*/ 0 w 5038725"/>
                <a:gd name="connsiteY1" fmla="*/ 0 h 990600"/>
                <a:gd name="connsiteX2" fmla="*/ 0 w 5038725"/>
                <a:gd name="connsiteY2" fmla="*/ 990600 h 990600"/>
                <a:gd name="connsiteX3" fmla="*/ 5038725 w 5038725"/>
                <a:gd name="connsiteY3" fmla="*/ 9525 h 990600"/>
                <a:gd name="connsiteX0" fmla="*/ 5038725 w 5038725"/>
                <a:gd name="connsiteY0" fmla="*/ 9525 h 990600"/>
                <a:gd name="connsiteX1" fmla="*/ 0 w 5038725"/>
                <a:gd name="connsiteY1" fmla="*/ 0 h 990600"/>
                <a:gd name="connsiteX2" fmla="*/ 0 w 5038725"/>
                <a:gd name="connsiteY2" fmla="*/ 990600 h 990600"/>
                <a:gd name="connsiteX3" fmla="*/ 5038725 w 5038725"/>
                <a:gd name="connsiteY3" fmla="*/ 9525 h 990600"/>
                <a:gd name="connsiteX0" fmla="*/ 5038725 w 5038725"/>
                <a:gd name="connsiteY0" fmla="*/ 9525 h 990600"/>
                <a:gd name="connsiteX1" fmla="*/ 0 w 5038725"/>
                <a:gd name="connsiteY1" fmla="*/ 0 h 990600"/>
                <a:gd name="connsiteX2" fmla="*/ 0 w 5038725"/>
                <a:gd name="connsiteY2" fmla="*/ 990600 h 990600"/>
                <a:gd name="connsiteX3" fmla="*/ 5038725 w 5038725"/>
                <a:gd name="connsiteY3" fmla="*/ 9525 h 990600"/>
                <a:gd name="connsiteX0" fmla="*/ 5038725 w 5038725"/>
                <a:gd name="connsiteY0" fmla="*/ 9525 h 990600"/>
                <a:gd name="connsiteX1" fmla="*/ 0 w 5038725"/>
                <a:gd name="connsiteY1" fmla="*/ 0 h 990600"/>
                <a:gd name="connsiteX2" fmla="*/ 0 w 5038725"/>
                <a:gd name="connsiteY2" fmla="*/ 990600 h 990600"/>
                <a:gd name="connsiteX3" fmla="*/ 5038725 w 5038725"/>
                <a:gd name="connsiteY3" fmla="*/ 9525 h 990600"/>
                <a:gd name="connsiteX0" fmla="*/ 5038725 w 5038725"/>
                <a:gd name="connsiteY0" fmla="*/ 9525 h 990600"/>
                <a:gd name="connsiteX1" fmla="*/ 0 w 5038725"/>
                <a:gd name="connsiteY1" fmla="*/ 0 h 990600"/>
                <a:gd name="connsiteX2" fmla="*/ 0 w 5038725"/>
                <a:gd name="connsiteY2" fmla="*/ 990600 h 990600"/>
                <a:gd name="connsiteX3" fmla="*/ 5038725 w 5038725"/>
                <a:gd name="connsiteY3" fmla="*/ 9525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38725" h="990600">
                  <a:moveTo>
                    <a:pt x="5038725" y="9525"/>
                  </a:moveTo>
                  <a:lnTo>
                    <a:pt x="0" y="0"/>
                  </a:lnTo>
                  <a:lnTo>
                    <a:pt x="0" y="990600"/>
                  </a:lnTo>
                  <a:cubicBezTo>
                    <a:pt x="969983" y="939815"/>
                    <a:pt x="4259278" y="627113"/>
                    <a:pt x="5038725" y="9525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그림 16" descr="logo.png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901778" y="6681390"/>
              <a:ext cx="1340444" cy="110476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3561477" y="6555245"/>
              <a:ext cx="32573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 smtClean="0">
                  <a:latin typeface="Constantia" pitchFamily="18" charset="0"/>
                </a:rPr>
                <a:t>14</a:t>
              </a:r>
              <a:endParaRPr lang="ko-KR" altLang="en-US" sz="1300" dirty="0">
                <a:latin typeface="Constantia" pitchFamily="18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그룹 127"/>
          <p:cNvGrpSpPr/>
          <p:nvPr/>
        </p:nvGrpSpPr>
        <p:grpSpPr>
          <a:xfrm>
            <a:off x="857224" y="1778349"/>
            <a:ext cx="6824817" cy="4150981"/>
            <a:chOff x="1159592" y="1778349"/>
            <a:chExt cx="6824817" cy="4150981"/>
          </a:xfrm>
        </p:grpSpPr>
        <p:sp>
          <p:nvSpPr>
            <p:cNvPr id="58" name="직사각형 57"/>
            <p:cNvSpPr/>
            <p:nvPr/>
          </p:nvSpPr>
          <p:spPr>
            <a:xfrm>
              <a:off x="1991012" y="2184723"/>
              <a:ext cx="5993397" cy="37446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2108967" y="3906154"/>
              <a:ext cx="5784904" cy="4276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1892241" y="1778349"/>
              <a:ext cx="142859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b="1" dirty="0" smtClean="0"/>
                <a:t>5</a:t>
              </a:r>
              <a:r>
                <a:rPr lang="ko-KR" altLang="en-US" sz="1400" b="1" dirty="0" smtClean="0"/>
                <a:t>단계 관리방안</a:t>
              </a:r>
              <a:endParaRPr lang="ko-KR" altLang="en-US" sz="1400" b="1" dirty="0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109116" y="2400628"/>
              <a:ext cx="5775702" cy="14916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2108967" y="4836682"/>
              <a:ext cx="5784904" cy="427631"/>
            </a:xfrm>
            <a:prstGeom prst="rect">
              <a:avLst/>
            </a:prstGeom>
            <a:solidFill>
              <a:srgbClr val="BAC7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2118019" y="5155673"/>
              <a:ext cx="5776293" cy="186090"/>
            </a:xfrm>
            <a:prstGeom prst="rect">
              <a:avLst/>
            </a:prstGeom>
            <a:solidFill>
              <a:srgbClr val="90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6" name="직선 연결선 125"/>
            <p:cNvCxnSpPr/>
            <p:nvPr/>
          </p:nvCxnSpPr>
          <p:spPr>
            <a:xfrm rot="5400000" flipH="1">
              <a:off x="5041830" y="-158742"/>
              <a:ext cx="0" cy="5832000"/>
            </a:xfrm>
            <a:prstGeom prst="line">
              <a:avLst/>
            </a:prstGeom>
            <a:ln w="28575">
              <a:solidFill>
                <a:schemeClr val="bg1"/>
              </a:solidFill>
              <a:headEnd type="triangle" w="med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 rot="16200000" flipH="1">
              <a:off x="1138069" y="3369510"/>
              <a:ext cx="1940943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rot="16200000" flipH="1">
              <a:off x="1370620" y="3881823"/>
              <a:ext cx="2952000" cy="0"/>
            </a:xfrm>
            <a:prstGeom prst="line">
              <a:avLst/>
            </a:prstGeom>
            <a:ln w="952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rot="16200000" flipH="1">
              <a:off x="2547605" y="3881824"/>
              <a:ext cx="2952000" cy="0"/>
            </a:xfrm>
            <a:prstGeom prst="line">
              <a:avLst/>
            </a:prstGeom>
            <a:ln w="952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rot="16200000" flipH="1">
              <a:off x="3378383" y="3881825"/>
              <a:ext cx="2952000" cy="0"/>
            </a:xfrm>
            <a:prstGeom prst="line">
              <a:avLst/>
            </a:prstGeom>
            <a:ln w="952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rot="16200000" flipH="1">
              <a:off x="5782513" y="3881826"/>
              <a:ext cx="2952000" cy="0"/>
            </a:xfrm>
            <a:prstGeom prst="line">
              <a:avLst/>
            </a:prstGeom>
            <a:ln w="952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/>
            <p:cNvSpPr/>
            <p:nvPr/>
          </p:nvSpPr>
          <p:spPr>
            <a:xfrm>
              <a:off x="1528410" y="2494618"/>
              <a:ext cx="50847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b="1" dirty="0" smtClean="0"/>
                <a:t>STEP</a:t>
              </a:r>
              <a:endParaRPr lang="ko-KR" altLang="en-US" b="1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347872" y="2494618"/>
              <a:ext cx="26642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 smtClean="0"/>
                <a:t>1</a:t>
              </a:r>
              <a:endParaRPr lang="ko-KR" altLang="en-US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280510" y="2494618"/>
              <a:ext cx="26642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 smtClean="0"/>
                <a:t>2</a:t>
              </a:r>
              <a:endParaRPr lang="ko-KR" altLang="en-US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306264" y="2494618"/>
              <a:ext cx="26642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 smtClean="0"/>
                <a:t>3</a:t>
              </a:r>
              <a:endParaRPr lang="ko-KR" altLang="en-US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926178" y="2494618"/>
              <a:ext cx="26642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 smtClean="0"/>
                <a:t>4</a:t>
              </a:r>
              <a:endParaRPr lang="ko-KR" altLang="en-US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454529" y="2494618"/>
              <a:ext cx="26642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 smtClean="0"/>
                <a:t>5</a:t>
              </a:r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239850" y="2836292"/>
              <a:ext cx="46679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100" b="1" smtClean="0"/>
                <a:t>준비</a:t>
              </a:r>
              <a:endParaRPr lang="ko-KR" altLang="en-US" b="1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169530" y="2836292"/>
              <a:ext cx="46679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100" b="1" dirty="0" smtClean="0"/>
                <a:t>계획</a:t>
              </a:r>
              <a:endParaRPr lang="ko-KR" altLang="en-US" b="1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204192" y="2836292"/>
              <a:ext cx="46679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100" b="1" dirty="0" smtClean="0"/>
                <a:t>통제</a:t>
              </a:r>
              <a:endParaRPr lang="ko-KR" altLang="en-US" b="1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828161" y="2836292"/>
              <a:ext cx="46679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100" b="1" dirty="0" smtClean="0"/>
                <a:t>실행</a:t>
              </a:r>
              <a:endParaRPr lang="ko-KR" altLang="en-US" b="1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7352318" y="2836292"/>
              <a:ext cx="46679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100" b="1" dirty="0" smtClean="0"/>
                <a:t>완료</a:t>
              </a:r>
              <a:endParaRPr lang="ko-KR" altLang="en-US" b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085039" y="3156196"/>
              <a:ext cx="782587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bg1">
                      <a:lumMod val="50000"/>
                    </a:schemeClr>
                  </a:solidFill>
                </a:rPr>
                <a:t> contents</a:t>
              </a:r>
            </a:p>
            <a:p>
              <a:r>
                <a:rPr lang="en-US" altLang="ko-KR" sz="1100" dirty="0" smtClean="0">
                  <a:solidFill>
                    <a:schemeClr val="bg1">
                      <a:lumMod val="50000"/>
                    </a:schemeClr>
                  </a:solidFill>
                </a:rPr>
                <a:t> contents</a:t>
              </a:r>
              <a:endParaRPr lang="ko-KR" altLang="en-US" sz="110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en-US" altLang="ko-KR" sz="1100" dirty="0" smtClean="0">
                  <a:solidFill>
                    <a:schemeClr val="bg1">
                      <a:lumMod val="50000"/>
                    </a:schemeClr>
                  </a:solidFill>
                </a:rPr>
                <a:t> contents</a:t>
              </a:r>
              <a:endParaRPr lang="ko-KR" altLang="en-US" sz="11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017546" y="3156196"/>
              <a:ext cx="782587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bg1">
                      <a:lumMod val="50000"/>
                    </a:schemeClr>
                  </a:solidFill>
                </a:rPr>
                <a:t> contents</a:t>
              </a:r>
            </a:p>
            <a:p>
              <a:r>
                <a:rPr lang="en-US" altLang="ko-KR" sz="1100" dirty="0" smtClean="0">
                  <a:solidFill>
                    <a:schemeClr val="bg1">
                      <a:lumMod val="50000"/>
                    </a:schemeClr>
                  </a:solidFill>
                </a:rPr>
                <a:t> contents</a:t>
              </a:r>
              <a:endParaRPr lang="ko-KR" altLang="en-US" sz="110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en-US" altLang="ko-KR" sz="1100" dirty="0" smtClean="0">
                  <a:solidFill>
                    <a:schemeClr val="bg1">
                      <a:lumMod val="50000"/>
                    </a:schemeClr>
                  </a:solidFill>
                </a:rPr>
                <a:t> contents</a:t>
              </a:r>
              <a:endParaRPr lang="ko-KR" altLang="en-US" sz="11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046846" y="3156196"/>
              <a:ext cx="782587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bg1">
                      <a:lumMod val="50000"/>
                    </a:schemeClr>
                  </a:solidFill>
                </a:rPr>
                <a:t> contents</a:t>
              </a:r>
            </a:p>
            <a:p>
              <a:r>
                <a:rPr lang="en-US" altLang="ko-KR" sz="1100" dirty="0" smtClean="0">
                  <a:solidFill>
                    <a:schemeClr val="bg1">
                      <a:lumMod val="50000"/>
                    </a:schemeClr>
                  </a:solidFill>
                </a:rPr>
                <a:t> contents</a:t>
              </a:r>
              <a:endParaRPr lang="ko-KR" altLang="en-US" sz="110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en-US" altLang="ko-KR" sz="1100" dirty="0" smtClean="0">
                  <a:solidFill>
                    <a:schemeClr val="bg1">
                      <a:lumMod val="50000"/>
                    </a:schemeClr>
                  </a:solidFill>
                </a:rPr>
                <a:t> contents</a:t>
              </a:r>
              <a:endParaRPr lang="ko-KR" altLang="en-US" sz="11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675045" y="3156196"/>
              <a:ext cx="782587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bg1">
                      <a:lumMod val="50000"/>
                    </a:schemeClr>
                  </a:solidFill>
                </a:rPr>
                <a:t> contents</a:t>
              </a:r>
            </a:p>
            <a:p>
              <a:r>
                <a:rPr lang="en-US" altLang="ko-KR" sz="1100" dirty="0" smtClean="0">
                  <a:solidFill>
                    <a:schemeClr val="bg1">
                      <a:lumMod val="50000"/>
                    </a:schemeClr>
                  </a:solidFill>
                </a:rPr>
                <a:t> contents</a:t>
              </a:r>
              <a:endParaRPr lang="ko-KR" altLang="en-US" sz="110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en-US" altLang="ko-KR" sz="1100" dirty="0" smtClean="0">
                  <a:solidFill>
                    <a:schemeClr val="bg1">
                      <a:lumMod val="50000"/>
                    </a:schemeClr>
                  </a:solidFill>
                </a:rPr>
                <a:t> contents</a:t>
              </a:r>
              <a:endParaRPr lang="ko-KR" altLang="en-US" sz="11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180079" y="3156196"/>
              <a:ext cx="782587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bg1">
                      <a:lumMod val="50000"/>
                    </a:schemeClr>
                  </a:solidFill>
                </a:rPr>
                <a:t> contents</a:t>
              </a:r>
            </a:p>
            <a:p>
              <a:r>
                <a:rPr lang="en-US" altLang="ko-KR" sz="1100" dirty="0" smtClean="0">
                  <a:solidFill>
                    <a:schemeClr val="bg1">
                      <a:lumMod val="50000"/>
                    </a:schemeClr>
                  </a:solidFill>
                </a:rPr>
                <a:t> contents</a:t>
              </a:r>
              <a:endParaRPr lang="ko-KR" altLang="en-US" sz="110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en-US" altLang="ko-KR" sz="1100" dirty="0" smtClean="0">
                  <a:solidFill>
                    <a:schemeClr val="bg1">
                      <a:lumMod val="50000"/>
                    </a:schemeClr>
                  </a:solidFill>
                </a:rPr>
                <a:t> contents</a:t>
              </a:r>
              <a:endParaRPr lang="ko-KR" altLang="en-US" sz="11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533998" y="5139555"/>
              <a:ext cx="45397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 dirty="0" smtClean="0"/>
                <a:t>2009</a:t>
              </a:r>
              <a:endParaRPr lang="ko-KR" altLang="en-US" sz="1200" b="1" dirty="0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544444" y="5139555"/>
              <a:ext cx="35939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dirty="0" smtClean="0">
                  <a:solidFill>
                    <a:schemeClr val="bg1"/>
                  </a:solidFill>
                </a:rPr>
                <a:t>2/5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671550" y="5139555"/>
              <a:ext cx="42351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dirty="0" smtClean="0">
                  <a:solidFill>
                    <a:schemeClr val="bg1"/>
                  </a:solidFill>
                </a:rPr>
                <a:t>2/12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4486362" y="5139555"/>
              <a:ext cx="42351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dirty="0" smtClean="0">
                  <a:solidFill>
                    <a:schemeClr val="bg1"/>
                  </a:solidFill>
                </a:rPr>
                <a:t>2/16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964547" y="5139555"/>
              <a:ext cx="35939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dirty="0" smtClean="0">
                  <a:solidFill>
                    <a:schemeClr val="bg1"/>
                  </a:solidFill>
                </a:rPr>
                <a:t>3/3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7538255" y="5139555"/>
              <a:ext cx="42351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dirty="0" smtClean="0">
                  <a:solidFill>
                    <a:schemeClr val="bg1"/>
                  </a:solidFill>
                </a:rPr>
                <a:t>3/10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69" name="직선 연결선 68"/>
            <p:cNvCxnSpPr/>
            <p:nvPr/>
          </p:nvCxnSpPr>
          <p:spPr>
            <a:xfrm flipH="1">
              <a:off x="2852394" y="5247205"/>
              <a:ext cx="900000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flipH="1">
              <a:off x="2120874" y="5247205"/>
              <a:ext cx="504000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flipH="1">
              <a:off x="4025874" y="5247205"/>
              <a:ext cx="540000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 flipH="1">
              <a:off x="4847401" y="5247205"/>
              <a:ext cx="2160000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 flipH="1">
              <a:off x="7264374" y="5247205"/>
              <a:ext cx="360000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직사각형 73"/>
            <p:cNvSpPr/>
            <p:nvPr/>
          </p:nvSpPr>
          <p:spPr>
            <a:xfrm>
              <a:off x="1231030" y="4899068"/>
              <a:ext cx="76815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 dirty="0" smtClean="0"/>
                <a:t>SCHEDULE</a:t>
              </a:r>
              <a:endParaRPr lang="ko-KR" altLang="en-US" sz="1200" b="1" dirty="0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2260896" y="4890015"/>
              <a:ext cx="44916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dirty="0" smtClean="0">
                  <a:solidFill>
                    <a:schemeClr val="accent3">
                      <a:lumMod val="50000"/>
                    </a:schemeClr>
                  </a:solidFill>
                </a:rPr>
                <a:t>0.5W</a:t>
              </a:r>
              <a:endParaRPr lang="ko-KR" altLang="en-US" sz="12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3273897" y="4890015"/>
              <a:ext cx="35939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dirty="0" smtClean="0">
                  <a:solidFill>
                    <a:schemeClr val="accent3">
                      <a:lumMod val="50000"/>
                    </a:schemeClr>
                  </a:solidFill>
                </a:rPr>
                <a:t>1W</a:t>
              </a:r>
              <a:endParaRPr lang="ko-KR" altLang="en-US" sz="12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207391" y="4890015"/>
              <a:ext cx="44916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dirty="0" smtClean="0">
                  <a:solidFill>
                    <a:schemeClr val="accent3">
                      <a:lumMod val="50000"/>
                    </a:schemeClr>
                  </a:solidFill>
                </a:rPr>
                <a:t>0.7W</a:t>
              </a:r>
              <a:endParaRPr lang="ko-KR" altLang="en-US" sz="12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5899402" y="4890015"/>
              <a:ext cx="35939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dirty="0" smtClean="0">
                  <a:solidFill>
                    <a:schemeClr val="accent3">
                      <a:lumMod val="50000"/>
                    </a:schemeClr>
                  </a:solidFill>
                </a:rPr>
                <a:t>5W</a:t>
              </a:r>
              <a:endParaRPr lang="ko-KR" altLang="en-US" sz="12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7402277" y="4890015"/>
              <a:ext cx="35939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dirty="0" smtClean="0">
                  <a:solidFill>
                    <a:schemeClr val="accent3">
                      <a:lumMod val="50000"/>
                    </a:schemeClr>
                  </a:solidFill>
                </a:rPr>
                <a:t>1W</a:t>
              </a:r>
              <a:endParaRPr lang="ko-KR" altLang="en-US" sz="12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rot="5400000" flipH="1">
              <a:off x="4987830" y="2716468"/>
              <a:ext cx="0" cy="594000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직사각형 80"/>
            <p:cNvSpPr/>
            <p:nvPr/>
          </p:nvSpPr>
          <p:spPr>
            <a:xfrm>
              <a:off x="3786219" y="5532957"/>
              <a:ext cx="2403222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chemeClr val="tx2">
                      <a:lumMod val="75000"/>
                    </a:schemeClr>
                  </a:solidFill>
                </a:rPr>
                <a:t>프로젝트 기간 및 진도의 최적화</a:t>
              </a:r>
              <a:endParaRPr lang="ko-KR" altLang="en-US" sz="20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2685963" y="3851940"/>
              <a:ext cx="32573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 smtClean="0"/>
                <a:t>①</a:t>
              </a:r>
              <a:endParaRPr lang="ko-KR" altLang="en-US" dirty="0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3874236" y="3851940"/>
              <a:ext cx="32573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 smtClean="0"/>
                <a:t>②</a:t>
              </a:r>
              <a:endParaRPr lang="ko-KR" altLang="en-US" dirty="0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4704333" y="3851940"/>
              <a:ext cx="32573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 smtClean="0"/>
                <a:t>③</a:t>
              </a:r>
              <a:endParaRPr lang="ko-KR" altLang="en-US" dirty="0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7107052" y="3851940"/>
              <a:ext cx="32573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 smtClean="0"/>
                <a:t>④</a:t>
              </a:r>
              <a:endParaRPr lang="ko-KR" altLang="en-US" dirty="0"/>
            </a:p>
          </p:txBody>
        </p:sp>
        <p:grpSp>
          <p:nvGrpSpPr>
            <p:cNvPr id="94" name="그룹 93"/>
            <p:cNvGrpSpPr/>
            <p:nvPr/>
          </p:nvGrpSpPr>
          <p:grpSpPr>
            <a:xfrm>
              <a:off x="2037102" y="2684790"/>
              <a:ext cx="5289959" cy="142826"/>
              <a:chOff x="1949048" y="3071860"/>
              <a:chExt cx="5289959" cy="142826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1949048" y="3071860"/>
                <a:ext cx="138538" cy="1385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타원 85"/>
              <p:cNvSpPr/>
              <p:nvPr/>
            </p:nvSpPr>
            <p:spPr>
              <a:xfrm>
                <a:off x="2691431" y="3071860"/>
                <a:ext cx="138538" cy="1385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3868381" y="3071860"/>
                <a:ext cx="138538" cy="1385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타원 89"/>
              <p:cNvSpPr/>
              <p:nvPr/>
            </p:nvSpPr>
            <p:spPr>
              <a:xfrm>
                <a:off x="4692247" y="3071860"/>
                <a:ext cx="138538" cy="1385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타원 90"/>
              <p:cNvSpPr/>
              <p:nvPr/>
            </p:nvSpPr>
            <p:spPr>
              <a:xfrm>
                <a:off x="7100469" y="3076148"/>
                <a:ext cx="138538" cy="1385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95" name="직선 연결선 94"/>
            <p:cNvCxnSpPr/>
            <p:nvPr/>
          </p:nvCxnSpPr>
          <p:spPr>
            <a:xfrm flipH="1">
              <a:off x="7087960" y="3891164"/>
              <a:ext cx="3600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flipH="1">
              <a:off x="4679738" y="3891164"/>
              <a:ext cx="3600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flipH="1">
              <a:off x="3846819" y="3891164"/>
              <a:ext cx="3600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flipH="1">
              <a:off x="2660815" y="3891164"/>
              <a:ext cx="3600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직사각형 110"/>
            <p:cNvSpPr/>
            <p:nvPr/>
          </p:nvSpPr>
          <p:spPr>
            <a:xfrm>
              <a:off x="1159592" y="4006886"/>
              <a:ext cx="87075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b="1" smtClean="0"/>
                <a:t>검증 시스템</a:t>
              </a:r>
              <a:endParaRPr lang="ko-KR" altLang="en-US" sz="1000" b="1" dirty="0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2490741" y="4042112"/>
              <a:ext cx="72808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 smtClean="0"/>
                <a:t>System A</a:t>
              </a:r>
              <a:endParaRPr lang="ko-KR" altLang="en-US" dirty="0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3658638" y="4042112"/>
              <a:ext cx="72808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 smtClean="0"/>
                <a:t>System B</a:t>
              </a:r>
              <a:endParaRPr lang="ko-KR" altLang="en-US" dirty="0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4491557" y="4042112"/>
              <a:ext cx="72808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 smtClean="0"/>
                <a:t>System C</a:t>
              </a:r>
              <a:endParaRPr lang="ko-KR" altLang="en-US" dirty="0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899778" y="4042112"/>
              <a:ext cx="72808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 smtClean="0"/>
                <a:t>System D</a:t>
              </a:r>
              <a:endParaRPr lang="ko-KR" altLang="en-US" dirty="0"/>
            </a:p>
          </p:txBody>
        </p:sp>
        <p:sp>
          <p:nvSpPr>
            <p:cNvPr id="117" name="이등변 삼각형 116"/>
            <p:cNvSpPr/>
            <p:nvPr/>
          </p:nvSpPr>
          <p:spPr>
            <a:xfrm flipV="1">
              <a:off x="4916165" y="4344846"/>
              <a:ext cx="180000" cy="108000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2118019" y="4324733"/>
              <a:ext cx="5776293" cy="36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4079497" y="4478807"/>
              <a:ext cx="1832554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200" b="1" smtClean="0">
                  <a:solidFill>
                    <a:schemeClr val="tx2">
                      <a:lumMod val="75000"/>
                    </a:schemeClr>
                  </a:solidFill>
                </a:rPr>
                <a:t>프로젝트 리스크 최소화</a:t>
              </a:r>
              <a:endParaRPr lang="ko-KR" altLang="en-US" sz="20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cxnSp>
          <p:nvCxnSpPr>
            <p:cNvPr id="123" name="꺾인 연결선 122"/>
            <p:cNvCxnSpPr/>
            <p:nvPr/>
          </p:nvCxnSpPr>
          <p:spPr>
            <a:xfrm>
              <a:off x="2857488" y="4357694"/>
              <a:ext cx="1153197" cy="259573"/>
            </a:xfrm>
            <a:prstGeom prst="bentConnector3">
              <a:avLst>
                <a:gd name="adj1" fmla="val -1030"/>
              </a:avLst>
            </a:prstGeom>
            <a:ln w="28575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꺾인 연결선 126"/>
            <p:cNvCxnSpPr/>
            <p:nvPr/>
          </p:nvCxnSpPr>
          <p:spPr>
            <a:xfrm flipH="1">
              <a:off x="5990571" y="4357694"/>
              <a:ext cx="1153197" cy="259573"/>
            </a:xfrm>
            <a:prstGeom prst="bentConnector3">
              <a:avLst>
                <a:gd name="adj1" fmla="val -1030"/>
              </a:avLst>
            </a:prstGeom>
            <a:ln w="28575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79</Words>
  <Application>Microsoft Office PowerPoint</Application>
  <PresentationFormat>화면 슬라이드 쇼(4:3)</PresentationFormat>
  <Paragraphs>51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1_Office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201</cp:revision>
  <dcterms:created xsi:type="dcterms:W3CDTF">2008-10-02T14:16:22Z</dcterms:created>
  <dcterms:modified xsi:type="dcterms:W3CDTF">2009-08-11T05:38:09Z</dcterms:modified>
</cp:coreProperties>
</file>