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51C17-E570-43B4-ADFC-ED9257BED88D}" type="datetimeFigureOut">
              <a:rPr lang="ko-KR" altLang="en-US" smtClean="0"/>
              <a:t>2009-08-11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12C7-3CD9-45B6-9AF3-C0C48FEE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CAF9A8AA-B474-4183-BA56-0D0D231110EC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</a:t>
            </a:fld>
            <a:endParaRPr lang="ko-KR" altLang="en-US" sz="1200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32" y="-25"/>
            <a:ext cx="9144064" cy="6858047"/>
            <a:chOff x="-32" y="-25"/>
            <a:chExt cx="9144064" cy="6858047"/>
          </a:xfrm>
        </p:grpSpPr>
        <p:sp>
          <p:nvSpPr>
            <p:cNvPr id="8" name="직사각형 7"/>
            <p:cNvSpPr/>
            <p:nvPr/>
          </p:nvSpPr>
          <p:spPr>
            <a:xfrm>
              <a:off x="285720" y="680719"/>
              <a:ext cx="8286808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전체적인 프로젝트의 </a:t>
              </a:r>
              <a:r>
                <a:rPr lang="ko-KR" altLang="en-US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일정 및 진도 관리를 위한 </a:t>
              </a:r>
              <a:r>
                <a:rPr lang="en-US" altLang="ko-KR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5</a:t>
              </a:r>
              <a:r>
                <a:rPr lang="ko-KR" altLang="en-US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단계의 관리방안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은 </a:t>
              </a:r>
            </a:p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철저한 준비와 계획수립</a:t>
              </a:r>
              <a:r>
                <a:rPr lang="en-US" altLang="ko-KR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,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이에 대한 체계적인 실행 및 통제절차를 통해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프로젝트의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전 과정에 대한 기간 및 진도의 최적화를 추구하며 </a:t>
              </a:r>
              <a:endParaRPr lang="en-US" altLang="ko-KR" sz="105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각 단계 사이의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검증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시스템은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본 프로젝트의 리스크를 최소화합니다</a:t>
              </a:r>
              <a:r>
                <a:rPr lang="en-US" altLang="ko-KR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.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 rot="16200000" flipH="1">
              <a:off x="4393421" y="-4144605"/>
              <a:ext cx="357190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504573" y="-4427555"/>
              <a:ext cx="134822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546093" y="-4546117"/>
              <a:ext cx="51783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70" y="251137"/>
              <a:ext cx="24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kern="1200" dirty="0">
                  <a:solidFill>
                    <a:prstClr val="white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3.1  </a:t>
              </a:r>
              <a:r>
                <a:rPr lang="ko-KR" altLang="en-US" sz="1600" kern="1200" dirty="0">
                  <a:solidFill>
                    <a:prstClr val="white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프로젝트 관리방안</a:t>
              </a:r>
              <a:endParaRPr lang="ko-KR" altLang="en-US" sz="1600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29586" y="295384"/>
              <a:ext cx="121444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III</a:t>
              </a:r>
              <a:r>
                <a:rPr lang="en-US" altLang="ko-KR" sz="1050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사업추진관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리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 </a:t>
              </a:r>
              <a:endParaRPr lang="ko-KR" altLang="en-US" sz="105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-32" y="5786454"/>
              <a:ext cx="3143272" cy="1071568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0" y="5643578"/>
              <a:ext cx="8501090" cy="1214420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071670" y="5176872"/>
              <a:ext cx="7072362" cy="1671625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81390"/>
              <a:ext cx="1340444" cy="11047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61477" y="6555245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3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rPr>
                <a:t>14</a:t>
              </a:r>
              <a:endParaRPr lang="ko-KR" altLang="en-US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9"/>
          <p:cNvGrpSpPr/>
          <p:nvPr/>
        </p:nvGrpSpPr>
        <p:grpSpPr>
          <a:xfrm>
            <a:off x="857224" y="1714488"/>
            <a:ext cx="6798238" cy="4508171"/>
            <a:chOff x="857224" y="1778349"/>
            <a:chExt cx="6798238" cy="4508171"/>
          </a:xfrm>
        </p:grpSpPr>
        <p:sp>
          <p:nvSpPr>
            <p:cNvPr id="59" name="직사각형 58"/>
            <p:cNvSpPr/>
            <p:nvPr/>
          </p:nvSpPr>
          <p:spPr>
            <a:xfrm>
              <a:off x="1806748" y="2216144"/>
              <a:ext cx="5775702" cy="813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25180" y="2217225"/>
              <a:ext cx="1904848" cy="8133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806599" y="3022031"/>
              <a:ext cx="5784904" cy="427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589873" y="1778349"/>
              <a:ext cx="1428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5</a:t>
              </a:r>
              <a:r>
                <a:rPr lang="ko-KR" altLang="en-US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단계 관리방안</a:t>
              </a:r>
              <a:endPara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 rot="5400000" flipH="1">
              <a:off x="4739462" y="-343226"/>
              <a:ext cx="0" cy="5832000"/>
            </a:xfrm>
            <a:prstGeom prst="line">
              <a:avLst/>
            </a:prstGeom>
            <a:ln w="28575">
              <a:solidFill>
                <a:schemeClr val="bg1"/>
              </a:solidFill>
              <a:headEnd type="triangl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6200000" flipH="1">
              <a:off x="835701" y="3185026"/>
              <a:ext cx="1940943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H="1">
              <a:off x="2148252" y="2616598"/>
              <a:ext cx="79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 flipH="1">
              <a:off x="3325237" y="2616599"/>
              <a:ext cx="79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 flipH="1">
              <a:off x="4156015" y="2616600"/>
              <a:ext cx="79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6560145" y="2616601"/>
              <a:ext cx="79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226042" y="2310134"/>
              <a:ext cx="5084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STEP</a:t>
              </a:r>
              <a:endParaRPr lang="ko-KR" altLang="en-US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45504" y="2310134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</a:t>
              </a:r>
              <a:endParaRPr lang="ko-KR" altLang="en-US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78142" y="2310134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2</a:t>
              </a:r>
              <a:endParaRPr lang="ko-KR" altLang="en-US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03896" y="2310134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3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23810" y="2310134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4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52161" y="2310134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5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37482" y="265180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준비</a:t>
              </a:r>
              <a:endParaRPr lang="ko-KR" altLang="en-US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67162" y="265180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계획</a:t>
              </a:r>
              <a:endParaRPr lang="ko-KR" altLang="en-US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1824" y="265180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통제</a:t>
              </a:r>
              <a:endParaRPr lang="ko-KR" altLang="en-US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25793" y="265180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실행</a:t>
              </a:r>
              <a:endParaRPr lang="ko-KR" altLang="en-US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49950" y="265180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완료</a:t>
              </a:r>
              <a:endParaRPr lang="ko-KR" altLang="en-US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383595" y="2967817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①</a:t>
              </a:r>
              <a:endParaRPr lang="ko-KR" altLang="en-US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571868" y="2967817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②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01965" y="2967817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③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804684" y="2967817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④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3" name="그룹 93"/>
            <p:cNvGrpSpPr/>
            <p:nvPr/>
          </p:nvGrpSpPr>
          <p:grpSpPr>
            <a:xfrm>
              <a:off x="1734734" y="2500306"/>
              <a:ext cx="5289959" cy="142826"/>
              <a:chOff x="1949048" y="3071860"/>
              <a:chExt cx="5289959" cy="14282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949048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691431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868381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692247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7100469" y="3076148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95" name="직선 연결선 94"/>
            <p:cNvCxnSpPr/>
            <p:nvPr/>
          </p:nvCxnSpPr>
          <p:spPr>
            <a:xfrm flipH="1">
              <a:off x="6785592" y="3007041"/>
              <a:ext cx="36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4377370" y="3007041"/>
              <a:ext cx="36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544451" y="3007041"/>
              <a:ext cx="36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358447" y="3007041"/>
              <a:ext cx="36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857224" y="3122763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000" b="1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검증 시스템</a:t>
              </a:r>
              <a:endParaRPr lang="ko-KR" altLang="en-US" sz="1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88373" y="3157989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System A</a:t>
              </a:r>
              <a:endParaRPr lang="ko-KR" altLang="en-US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356270" y="3157989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System B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89189" y="3157989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System C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597410" y="3157989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System D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2456019" y="3460723"/>
              <a:ext cx="180000" cy="1080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815651" y="3440610"/>
              <a:ext cx="5776293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910820" y="1782007"/>
              <a:ext cx="1334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ko-KR" altLang="en-US" sz="1400" b="1" kern="1200" dirty="0">
                  <a:solidFill>
                    <a:srgbClr val="0070C0"/>
                  </a:solidFill>
                  <a:latin typeface="맑은 고딕"/>
                  <a:ea typeface="맑은 고딕"/>
                  <a:cs typeface="+mn-cs"/>
                </a:rPr>
                <a:t>검증 시스템 </a:t>
              </a:r>
              <a:r>
                <a:rPr lang="en-US" altLang="ko-KR" sz="1400" b="1" kern="1200" dirty="0">
                  <a:solidFill>
                    <a:srgbClr val="0070C0"/>
                  </a:solidFill>
                  <a:latin typeface="맑은 고딕"/>
                  <a:ea typeface="맑은 고딕"/>
                  <a:cs typeface="+mn-cs"/>
                </a:rPr>
                <a:t>A</a:t>
              </a:r>
              <a:endParaRPr lang="ko-KR" altLang="en-US" sz="1400" b="1" kern="1200" dirty="0">
                <a:solidFill>
                  <a:srgbClr val="0070C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822130" y="3673144"/>
              <a:ext cx="5760000" cy="26133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100" b="1" kern="1200" dirty="0">
                <a:solidFill>
                  <a:srgbClr val="4BACC6">
                    <a:lumMod val="7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28383" y="3769672"/>
              <a:ext cx="28280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900" kern="1200" dirty="0">
                  <a:solidFill>
                    <a:srgbClr val="4BACC6">
                      <a:lumMod val="50000"/>
                    </a:srgbClr>
                  </a:solidFill>
                  <a:latin typeface="맑은 고딕"/>
                  <a:ea typeface="맑은 고딕"/>
                  <a:cs typeface="+mn-cs"/>
                </a:rPr>
                <a:t>* </a:t>
              </a:r>
              <a:r>
                <a:rPr lang="ko-KR" altLang="en-US" sz="900" kern="1200" dirty="0">
                  <a:solidFill>
                    <a:srgbClr val="4BACC6">
                      <a:lumMod val="50000"/>
                    </a:srgbClr>
                  </a:solidFill>
                  <a:latin typeface="맑은 고딕"/>
                  <a:ea typeface="맑은 고딕"/>
                  <a:cs typeface="+mn-cs"/>
                </a:rPr>
                <a:t>준비에서 계획단계에서의 검증 시스템</a:t>
              </a:r>
              <a:r>
                <a:rPr lang="en-US" altLang="ko-KR" sz="900" kern="1200" dirty="0">
                  <a:solidFill>
                    <a:srgbClr val="4BACC6">
                      <a:lumMod val="50000"/>
                    </a:srgbClr>
                  </a:solidFill>
                  <a:latin typeface="맑은 고딕"/>
                  <a:ea typeface="맑은 고딕"/>
                  <a:cs typeface="+mn-cs"/>
                </a:rPr>
                <a:t>A</a:t>
              </a:r>
              <a:r>
                <a:rPr lang="ko-KR" altLang="en-US" sz="900" kern="1200" dirty="0">
                  <a:solidFill>
                    <a:srgbClr val="4BACC6">
                      <a:lumMod val="50000"/>
                    </a:srgbClr>
                  </a:solidFill>
                  <a:latin typeface="맑은 고딕"/>
                  <a:ea typeface="맑은 고딕"/>
                  <a:cs typeface="+mn-cs"/>
                </a:rPr>
                <a:t>는 </a:t>
              </a:r>
              <a:r>
                <a:rPr lang="en-US" altLang="ko-KR" sz="900" kern="1200" dirty="0">
                  <a:solidFill>
                    <a:srgbClr val="4BACC6">
                      <a:lumMod val="50000"/>
                    </a:srgbClr>
                  </a:solidFill>
                  <a:latin typeface="맑은 고딕"/>
                  <a:ea typeface="맑은 고딕"/>
                  <a:cs typeface="+mn-cs"/>
                </a:rPr>
                <a:t>…….. &amp;</a:t>
              </a:r>
              <a:endParaRPr lang="ko-KR" altLang="en-US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4" name="그룹 152"/>
            <p:cNvGrpSpPr/>
            <p:nvPr/>
          </p:nvGrpSpPr>
          <p:grpSpPr>
            <a:xfrm>
              <a:off x="2071670" y="4214818"/>
              <a:ext cx="4043332" cy="1788764"/>
              <a:chOff x="2500298" y="4214818"/>
              <a:chExt cx="4043332" cy="1788764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3703564" y="4555038"/>
                <a:ext cx="494360" cy="4564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a</a:t>
                </a:r>
                <a:endParaRPr lang="ko-KR" altLang="en-US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4858960" y="4555038"/>
                <a:ext cx="494360" cy="4564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b</a:t>
                </a:r>
                <a:endParaRPr lang="ko-KR" altLang="en-US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4858960" y="5547142"/>
                <a:ext cx="494360" cy="4564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e</a:t>
                </a:r>
                <a:endParaRPr lang="ko-KR" altLang="en-US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41" name="타원 7"/>
              <p:cNvSpPr/>
              <p:nvPr/>
            </p:nvSpPr>
            <p:spPr>
              <a:xfrm>
                <a:off x="3706567" y="5547142"/>
                <a:ext cx="494360" cy="4564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d</a:t>
                </a:r>
                <a:endParaRPr lang="ko-KR" altLang="en-US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4288030" y="5049791"/>
                <a:ext cx="494360" cy="4564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c</a:t>
                </a:r>
                <a:endParaRPr lang="ko-KR" altLang="en-US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94" name="직선 화살표 연결선 93"/>
              <p:cNvCxnSpPr/>
              <p:nvPr/>
            </p:nvCxnSpPr>
            <p:spPr>
              <a:xfrm>
                <a:off x="4844319" y="5282280"/>
                <a:ext cx="770604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/>
              <p:nvPr/>
            </p:nvCxnSpPr>
            <p:spPr>
              <a:xfrm rot="5400000">
                <a:off x="3747996" y="5280072"/>
                <a:ext cx="405490" cy="9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/>
              <p:nvPr/>
            </p:nvCxnSpPr>
            <p:spPr>
              <a:xfrm rot="5400000">
                <a:off x="4933181" y="5280072"/>
                <a:ext cx="405490" cy="9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>
                <a:off x="4331947" y="5799670"/>
                <a:ext cx="439177" cy="90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19"/>
              <p:cNvGrpSpPr/>
              <p:nvPr/>
            </p:nvGrpSpPr>
            <p:grpSpPr>
              <a:xfrm>
                <a:off x="4165645" y="4973018"/>
                <a:ext cx="731372" cy="627695"/>
                <a:chOff x="2801298" y="2007852"/>
                <a:chExt cx="1189674" cy="1105854"/>
              </a:xfrm>
            </p:grpSpPr>
            <p:cxnSp>
              <p:nvCxnSpPr>
                <p:cNvPr id="135" name="직선 화살표 연결선 134"/>
                <p:cNvCxnSpPr/>
                <p:nvPr/>
              </p:nvCxnSpPr>
              <p:spPr>
                <a:xfrm rot="16200000" flipH="1">
                  <a:off x="2801298" y="2007852"/>
                  <a:ext cx="214314" cy="21431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/>
                <p:cNvCxnSpPr/>
                <p:nvPr/>
              </p:nvCxnSpPr>
              <p:spPr>
                <a:xfrm rot="16200000" flipH="1">
                  <a:off x="3776658" y="2899392"/>
                  <a:ext cx="214314" cy="21431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화살표 연결선 99"/>
              <p:cNvCxnSpPr/>
              <p:nvPr/>
            </p:nvCxnSpPr>
            <p:spPr>
              <a:xfrm rot="5400000" flipH="1" flipV="1">
                <a:off x="4170698" y="5482127"/>
                <a:ext cx="121647" cy="13175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 rot="5400000" flipH="1" flipV="1">
                <a:off x="4770318" y="4976079"/>
                <a:ext cx="121647" cy="13175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28"/>
              <p:cNvGrpSpPr/>
              <p:nvPr/>
            </p:nvGrpSpPr>
            <p:grpSpPr>
              <a:xfrm>
                <a:off x="2500298" y="4615658"/>
                <a:ext cx="875422" cy="1353247"/>
                <a:chOff x="92390" y="1378266"/>
                <a:chExt cx="1423990" cy="2384109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92390" y="1378266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92390" y="2287904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92390" y="3197541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7" name="그룹 29"/>
              <p:cNvGrpSpPr/>
              <p:nvPr/>
            </p:nvGrpSpPr>
            <p:grpSpPr>
              <a:xfrm>
                <a:off x="5668208" y="4615658"/>
                <a:ext cx="875422" cy="1353247"/>
                <a:chOff x="92390" y="1378266"/>
                <a:chExt cx="1423990" cy="2384109"/>
              </a:xfrm>
            </p:grpSpPr>
            <p:sp>
              <p:nvSpPr>
                <p:cNvPr id="129" name="직사각형 128"/>
                <p:cNvSpPr/>
                <p:nvPr/>
              </p:nvSpPr>
              <p:spPr>
                <a:xfrm>
                  <a:off x="92390" y="1378266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92390" y="2287904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92390" y="3197541"/>
                  <a:ext cx="1423990" cy="564834"/>
                </a:xfrm>
                <a:prstGeom prst="rect">
                  <a:avLst/>
                </a:prstGeom>
                <a:solidFill>
                  <a:schemeClr val="bg1"/>
                </a:solidFill>
                <a:ln w="12700" cmpd="dbl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cxnSp>
            <p:nvCxnSpPr>
              <p:cNvPr id="119" name="직선 화살표 연결선 118"/>
              <p:cNvCxnSpPr/>
              <p:nvPr/>
            </p:nvCxnSpPr>
            <p:spPr>
              <a:xfrm>
                <a:off x="3462384" y="5282280"/>
                <a:ext cx="770604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/>
              <p:nvPr/>
            </p:nvCxnSpPr>
            <p:spPr>
              <a:xfrm>
                <a:off x="3462384" y="4763257"/>
                <a:ext cx="199092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>
                <a:off x="5394750" y="4763257"/>
                <a:ext cx="199092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/>
              <p:nvPr/>
            </p:nvCxnSpPr>
            <p:spPr>
              <a:xfrm>
                <a:off x="5394750" y="5779678"/>
                <a:ext cx="199092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>
                <a:off x="3474095" y="5779678"/>
                <a:ext cx="199092" cy="9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/>
              <p:cNvCxnSpPr/>
              <p:nvPr/>
            </p:nvCxnSpPr>
            <p:spPr>
              <a:xfrm>
                <a:off x="4331947" y="4761623"/>
                <a:ext cx="439177" cy="90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직사각형 142"/>
              <p:cNvSpPr/>
              <p:nvPr/>
            </p:nvSpPr>
            <p:spPr>
              <a:xfrm>
                <a:off x="2718264" y="4214818"/>
                <a:ext cx="4667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lang="ko-KR" altLang="en-US" sz="11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준비</a:t>
                </a:r>
                <a:endParaRPr lang="ko-KR" altLang="en-US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851466" y="4214818"/>
                <a:ext cx="4667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lang="ko-KR" altLang="en-US" sz="11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계획</a:t>
                </a:r>
                <a:endParaRPr lang="ko-KR" altLang="en-US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5400000" flipH="1">
                <a:off x="4517858" y="2965444"/>
                <a:ext cx="0" cy="2772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2523420" y="4637532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523420" y="5163743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523420" y="5681328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697942" y="4637532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697942" y="5163743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697942" y="5681328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100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contents</a:t>
                </a:r>
              </a:p>
            </p:txBody>
          </p:sp>
        </p:grpSp>
        <p:grpSp>
          <p:nvGrpSpPr>
            <p:cNvPr id="8" name="그룹 167"/>
            <p:cNvGrpSpPr/>
            <p:nvPr/>
          </p:nvGrpSpPr>
          <p:grpSpPr>
            <a:xfrm>
              <a:off x="4000496" y="4509196"/>
              <a:ext cx="248787" cy="230832"/>
              <a:chOff x="5812324" y="3799059"/>
              <a:chExt cx="248787" cy="230832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5853953" y="3842179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HY울릉도M" pitchFamily="18" charset="-127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812324" y="3799059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9" name="그룹 169"/>
            <p:cNvGrpSpPr/>
            <p:nvPr/>
          </p:nvGrpSpPr>
          <p:grpSpPr>
            <a:xfrm>
              <a:off x="3251644" y="5160764"/>
              <a:ext cx="248786" cy="230832"/>
              <a:chOff x="6752105" y="3799059"/>
              <a:chExt cx="248786" cy="230832"/>
            </a:xfrm>
          </p:grpSpPr>
          <p:sp>
            <p:nvSpPr>
              <p:cNvPr id="158" name="타원 157"/>
              <p:cNvSpPr/>
              <p:nvPr/>
            </p:nvSpPr>
            <p:spPr>
              <a:xfrm>
                <a:off x="6794565" y="3842179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752105" y="3799059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0" name="그룹 170"/>
            <p:cNvGrpSpPr/>
            <p:nvPr/>
          </p:nvGrpSpPr>
          <p:grpSpPr>
            <a:xfrm>
              <a:off x="3786182" y="4794948"/>
              <a:ext cx="248786" cy="230832"/>
              <a:chOff x="6993645" y="3799059"/>
              <a:chExt cx="248786" cy="230832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7029718" y="3842179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993645" y="3799059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5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1" name="그룹 171"/>
            <p:cNvGrpSpPr/>
            <p:nvPr/>
          </p:nvGrpSpPr>
          <p:grpSpPr>
            <a:xfrm>
              <a:off x="4169250" y="4803574"/>
              <a:ext cx="248786" cy="230832"/>
              <a:chOff x="7217932" y="3799059"/>
              <a:chExt cx="248786" cy="230832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7264871" y="3842179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7217932" y="3799059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6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2" name="그룹 168"/>
            <p:cNvGrpSpPr/>
            <p:nvPr/>
          </p:nvGrpSpPr>
          <p:grpSpPr>
            <a:xfrm>
              <a:off x="4734558" y="5143512"/>
              <a:ext cx="248786" cy="230832"/>
              <a:chOff x="6409706" y="4513439"/>
              <a:chExt cx="248786" cy="230832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6465351" y="4554536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409706" y="4513439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3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3" name="그룹 173"/>
            <p:cNvGrpSpPr/>
            <p:nvPr/>
          </p:nvGrpSpPr>
          <p:grpSpPr>
            <a:xfrm>
              <a:off x="4000496" y="5820958"/>
              <a:ext cx="248786" cy="230832"/>
              <a:chOff x="6329642" y="4841242"/>
              <a:chExt cx="248786" cy="230832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6371290" y="4883750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6329642" y="4841242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4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4" name="그룹 172"/>
            <p:cNvGrpSpPr/>
            <p:nvPr/>
          </p:nvGrpSpPr>
          <p:grpSpPr>
            <a:xfrm>
              <a:off x="3786182" y="5543832"/>
              <a:ext cx="248786" cy="230832"/>
              <a:chOff x="6519422" y="4841242"/>
              <a:chExt cx="248786" cy="230832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6559412" y="4883750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519422" y="4841242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7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21" name="그룹 174"/>
            <p:cNvGrpSpPr/>
            <p:nvPr/>
          </p:nvGrpSpPr>
          <p:grpSpPr>
            <a:xfrm>
              <a:off x="4182996" y="5543832"/>
              <a:ext cx="248786" cy="230832"/>
              <a:chOff x="6519422" y="4841242"/>
              <a:chExt cx="248786" cy="230832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6559412" y="4883750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7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519422" y="4841242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8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22" name="그룹 177"/>
            <p:cNvGrpSpPr/>
            <p:nvPr/>
          </p:nvGrpSpPr>
          <p:grpSpPr>
            <a:xfrm>
              <a:off x="6357950" y="4553359"/>
              <a:ext cx="778090" cy="1430157"/>
              <a:chOff x="8001024" y="2794684"/>
              <a:chExt cx="778090" cy="1430157"/>
            </a:xfrm>
          </p:grpSpPr>
          <p:sp>
            <p:nvSpPr>
              <p:cNvPr id="179" name="타원 27"/>
              <p:cNvSpPr/>
              <p:nvPr/>
            </p:nvSpPr>
            <p:spPr>
              <a:xfrm>
                <a:off x="8048196" y="2836180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8048196" y="3035889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8048196" y="3235598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8048196" y="3435307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8048196" y="3635016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8048196" y="3834726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8048196" y="4034435"/>
                <a:ext cx="154045" cy="15404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 latinLnBrk="1"/>
                <a:endParaRPr lang="ko-KR" altLang="en-US" sz="800" kern="1200" dirty="0">
                  <a:solidFill>
                    <a:prstClr val="white"/>
                  </a:solidFill>
                  <a:latin typeface="맑은 고딕"/>
                  <a:ea typeface="HY울릉도M" pitchFamily="18" charset="-127"/>
                  <a:cs typeface="+mn-cs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177667" y="2794684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01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177667" y="2994572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02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8177667" y="3194459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03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8177667" y="3394347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04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8177667" y="3594234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05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177667" y="3794122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06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177667" y="3994009"/>
                <a:ext cx="601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STEP 07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001024" y="2794684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001024" y="2994572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8001024" y="3194459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3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001024" y="3394347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4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001024" y="3594234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5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001024" y="3794122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6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8001024" y="3994009"/>
                <a:ext cx="2487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9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7</a:t>
                </a:r>
                <a:endParaRPr lang="ko-KR" altLang="en-US" sz="9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화면 슬라이드 쇼(4:3)</PresentationFormat>
  <Paragraphs>59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2009-08-11T05:37:05Z</dcterms:created>
  <dcterms:modified xsi:type="dcterms:W3CDTF">2009-08-11T05:37:47Z</dcterms:modified>
</cp:coreProperties>
</file>