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E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3" autoAdjust="0"/>
    <p:restoredTop sz="97967" autoAdjust="0"/>
  </p:normalViewPr>
  <p:slideViewPr>
    <p:cSldViewPr>
      <p:cViewPr varScale="1">
        <p:scale>
          <a:sx n="110" d="100"/>
          <a:sy n="110" d="100"/>
        </p:scale>
        <p:origin x="-4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2" y="0"/>
            <a:ext cx="9144032" cy="6858000"/>
            <a:chOff x="-32" y="0"/>
            <a:chExt cx="9144032" cy="6858000"/>
          </a:xfrm>
        </p:grpSpPr>
        <p:sp>
          <p:nvSpPr>
            <p:cNvPr id="8" name="한쪽 모서리가 둥근 사각형 7"/>
            <p:cNvSpPr/>
            <p:nvPr/>
          </p:nvSpPr>
          <p:spPr>
            <a:xfrm flipH="1">
              <a:off x="0" y="0"/>
              <a:ext cx="9144000" cy="6858000"/>
            </a:xfrm>
            <a:prstGeom prst="round1Rect">
              <a:avLst>
                <a:gd name="adj" fmla="val 0"/>
              </a:avLst>
            </a:prstGeom>
            <a:solidFill>
              <a:srgbClr val="F6F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한쪽 모서리가 둥근 사각형 8"/>
            <p:cNvSpPr/>
            <p:nvPr/>
          </p:nvSpPr>
          <p:spPr>
            <a:xfrm flipH="1" flipV="1">
              <a:off x="356086" y="785794"/>
              <a:ext cx="8424000" cy="1093595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한쪽 모서리가 둥근 사각형 9"/>
            <p:cNvSpPr/>
            <p:nvPr/>
          </p:nvSpPr>
          <p:spPr>
            <a:xfrm flipH="1">
              <a:off x="348994" y="1870152"/>
              <a:ext cx="8424000" cy="4677297"/>
            </a:xfrm>
            <a:prstGeom prst="round1Rect">
              <a:avLst>
                <a:gd name="adj" fmla="val 43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53"/>
            <p:cNvGrpSpPr/>
            <p:nvPr/>
          </p:nvGrpSpPr>
          <p:grpSpPr>
            <a:xfrm>
              <a:off x="8591645" y="6376165"/>
              <a:ext cx="349272" cy="349374"/>
              <a:chOff x="8563292" y="1715282"/>
              <a:chExt cx="428628" cy="428628"/>
            </a:xfrm>
          </p:grpSpPr>
          <p:cxnSp>
            <p:nvCxnSpPr>
              <p:cNvPr id="23" name="직선 연결선 22"/>
              <p:cNvCxnSpPr/>
              <p:nvPr/>
            </p:nvCxnSpPr>
            <p:spPr>
              <a:xfrm rot="5400000">
                <a:off x="8563292" y="1928802"/>
                <a:ext cx="428628" cy="158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rot="10800000">
                <a:off x="8563292" y="1928802"/>
                <a:ext cx="428628" cy="158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54"/>
            <p:cNvGrpSpPr/>
            <p:nvPr/>
          </p:nvGrpSpPr>
          <p:grpSpPr>
            <a:xfrm>
              <a:off x="158658" y="6366584"/>
              <a:ext cx="349272" cy="349374"/>
              <a:chOff x="8563292" y="1715282"/>
              <a:chExt cx="428628" cy="428628"/>
            </a:xfrm>
          </p:grpSpPr>
          <p:cxnSp>
            <p:nvCxnSpPr>
              <p:cNvPr id="21" name="직선 연결선 20"/>
              <p:cNvCxnSpPr/>
              <p:nvPr/>
            </p:nvCxnSpPr>
            <p:spPr>
              <a:xfrm rot="5400000">
                <a:off x="8563292" y="1928802"/>
                <a:ext cx="428628" cy="158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0800000">
                <a:off x="8563292" y="1928802"/>
                <a:ext cx="428628" cy="158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8706073" y="6468586"/>
              <a:ext cx="33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Constantia" pitchFamily="18" charset="0"/>
                </a:rPr>
                <a:t>14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endParaRPr>
            </a:p>
          </p:txBody>
        </p:sp>
        <p:pic>
          <p:nvPicPr>
            <p:cNvPr id="14" name="그림 13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1778" y="6643713"/>
              <a:ext cx="1340444" cy="110476"/>
            </a:xfrm>
            <a:prstGeom prst="rect">
              <a:avLst/>
            </a:prstGeom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572798" y="907888"/>
              <a:ext cx="8020512" cy="784830"/>
            </a:xfrm>
            <a:prstGeom prst="roundRect">
              <a:avLst>
                <a:gd name="adj" fmla="val 0"/>
              </a:avLst>
            </a:prstGeom>
            <a:solidFill>
              <a:srgbClr val="F6F5EE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txBody>
            <a:bodyPr wrap="square" anchor="ctr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본 프로젝트 수행과정 중 프로젝트 진행관리자에 대한 보고 절차를 아래와 같이 체계화하고 사용자</a:t>
              </a:r>
              <a:r>
                <a:rPr lang="en-US" altLang="ko-KR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, </a:t>
              </a:r>
              <a:r>
                <a:rPr lang="ko-KR" altLang="en-US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프로젝트 관리자</a:t>
              </a:r>
              <a:r>
                <a:rPr lang="en-US" altLang="ko-KR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, </a:t>
              </a:r>
              <a:r>
                <a:rPr lang="ko-KR" altLang="en-US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부분별 책임자</a:t>
              </a:r>
              <a:r>
                <a:rPr lang="en-US" altLang="ko-KR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, </a:t>
              </a:r>
            </a:p>
            <a:p>
              <a:pPr lvl="0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협력 업체 등 관련 조직의 상호 유기적인 협력 채널을 구축함으로써</a:t>
              </a:r>
              <a:r>
                <a:rPr lang="en-US" altLang="ko-KR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, </a:t>
              </a:r>
              <a:r>
                <a:rPr lang="ko-KR" altLang="en-US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위험요소를 사전에 감지하고 최소화하여 프로젝트의 납기와 품질을 </a:t>
              </a:r>
            </a:p>
            <a:p>
              <a:pPr lvl="0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확보합니다</a:t>
              </a:r>
              <a:r>
                <a:rPr lang="en-US" altLang="ko-KR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.</a:t>
              </a: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29488" y="390645"/>
              <a:ext cx="81720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0816" y="368996"/>
              <a:ext cx="2428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rgbClr val="004C83"/>
                  </a:solidFill>
                  <a:latin typeface="HY동녘M" pitchFamily="18" charset="-127"/>
                  <a:ea typeface="HY동녘M" pitchFamily="18" charset="-127"/>
                </a:rPr>
                <a:t>3.9   </a:t>
              </a:r>
              <a:r>
                <a:rPr lang="ko-KR" altLang="en-US" sz="1600" dirty="0" smtClean="0">
                  <a:solidFill>
                    <a:srgbClr val="004C83"/>
                  </a:solidFill>
                  <a:latin typeface="HY동녘M" pitchFamily="18" charset="-127"/>
                  <a:ea typeface="HY동녘M" pitchFamily="18" charset="-127"/>
                </a:rPr>
                <a:t>프로젝트 보고절차</a:t>
              </a:r>
              <a:endParaRPr lang="ko-KR" altLang="en-US" sz="1600" dirty="0">
                <a:solidFill>
                  <a:srgbClr val="004C83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-32" y="239832"/>
              <a:ext cx="342932" cy="1134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07479" y="392232"/>
              <a:ext cx="72000" cy="252000"/>
            </a:xfrm>
            <a:prstGeom prst="rect">
              <a:avLst/>
            </a:prstGeom>
            <a:solidFill>
              <a:srgbClr val="004C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5357" y="127696"/>
              <a:ext cx="19842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4C83"/>
                  </a:solidFill>
                </a:rPr>
                <a:t>III. </a:t>
              </a:r>
              <a:r>
                <a:rPr lang="ko-KR" altLang="en-US" sz="1200" b="1" dirty="0" smtClean="0">
                  <a:solidFill>
                    <a:srgbClr val="004C83"/>
                  </a:solidFill>
                </a:rPr>
                <a:t>사업추진관리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570172" y="2061796"/>
          <a:ext cx="8002357" cy="5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399"/>
                <a:gridCol w="1126752"/>
                <a:gridCol w="2014136"/>
                <a:gridCol w="71907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3B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3B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3BB"/>
                    </a:solidFill>
                  </a:tcPr>
                </a:tc>
              </a:tr>
              <a:tr h="1627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담당자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5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5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위험요소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5E4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5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5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5E4"/>
                    </a:solidFill>
                  </a:tcPr>
                </a:tc>
              </a:tr>
            </a:tbl>
          </a:graphicData>
        </a:graphic>
      </p:graphicFrame>
      <p:grpSp>
        <p:nvGrpSpPr>
          <p:cNvPr id="157" name="그룹 156"/>
          <p:cNvGrpSpPr/>
          <p:nvPr/>
        </p:nvGrpSpPr>
        <p:grpSpPr>
          <a:xfrm>
            <a:off x="481562" y="1746170"/>
            <a:ext cx="8066090" cy="4689068"/>
            <a:chOff x="481562" y="1746170"/>
            <a:chExt cx="8066090" cy="4689068"/>
          </a:xfrm>
        </p:grpSpPr>
        <p:cxnSp>
          <p:nvCxnSpPr>
            <p:cNvPr id="133" name="직선 연결선 132"/>
            <p:cNvCxnSpPr/>
            <p:nvPr/>
          </p:nvCxnSpPr>
          <p:spPr>
            <a:xfrm flipV="1">
              <a:off x="576470" y="5973419"/>
              <a:ext cx="79711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flipV="1">
              <a:off x="576470" y="4959628"/>
              <a:ext cx="79711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flipV="1">
              <a:off x="576470" y="3925958"/>
              <a:ext cx="79711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576470" y="3399183"/>
              <a:ext cx="79711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481562" y="1746170"/>
              <a:ext cx="20018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solidFill>
                    <a:srgbClr val="0070C0"/>
                  </a:solidFill>
                  <a:latin typeface="Constantia" pitchFamily="18" charset="0"/>
                </a:rPr>
                <a:t>Reporting Process </a:t>
              </a:r>
              <a:endParaRPr lang="ko-KR" altLang="en-US" dirty="0">
                <a:solidFill>
                  <a:srgbClr val="0070C0"/>
                </a:solidFill>
                <a:latin typeface="Constantia" pitchFamily="18" charset="0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 rot="5400000">
              <a:off x="1224837" y="2403711"/>
              <a:ext cx="72000" cy="15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5400000">
              <a:off x="1841408" y="2475711"/>
              <a:ext cx="216000" cy="1588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5400000">
              <a:off x="2529979" y="2475711"/>
              <a:ext cx="216000" cy="1588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400000">
              <a:off x="3218550" y="2475711"/>
              <a:ext cx="216000" cy="1588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5400000">
              <a:off x="3979121" y="2403711"/>
              <a:ext cx="72000" cy="15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897489" y="2092969"/>
              <a:ext cx="72327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1050" smtClean="0">
                  <a:solidFill>
                    <a:schemeClr val="bg1"/>
                  </a:solidFill>
                </a:rPr>
                <a:t>착수보고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1592386" y="2092969"/>
              <a:ext cx="2052155" cy="253916"/>
              <a:chOff x="1592386" y="2357430"/>
              <a:chExt cx="2052155" cy="253916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592386" y="2357430"/>
                <a:ext cx="66236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1050" b="1" dirty="0" smtClean="0">
                    <a:solidFill>
                      <a:srgbClr val="FFFF00"/>
                    </a:solidFill>
                  </a:rPr>
                  <a:t>1</a:t>
                </a:r>
                <a:r>
                  <a:rPr lang="ko-KR" altLang="en-US" sz="1050" b="1" dirty="0" smtClean="0">
                    <a:solidFill>
                      <a:srgbClr val="FFFF00"/>
                    </a:solidFill>
                  </a:rPr>
                  <a:t>차보고</a:t>
                </a:r>
                <a:endParaRPr lang="ko-KR" altLang="en-US" sz="105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287283" y="2357430"/>
                <a:ext cx="66236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1050" b="1" dirty="0" smtClean="0">
                    <a:solidFill>
                      <a:srgbClr val="FFFF00"/>
                    </a:solidFill>
                  </a:rPr>
                  <a:t>2</a:t>
                </a:r>
                <a:r>
                  <a:rPr lang="ko-KR" altLang="en-US" sz="1050" b="1" dirty="0" smtClean="0">
                    <a:solidFill>
                      <a:srgbClr val="FFFF00"/>
                    </a:solidFill>
                  </a:rPr>
                  <a:t>차보고</a:t>
                </a:r>
                <a:endParaRPr lang="ko-KR" altLang="en-US" sz="105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982180" y="2357430"/>
                <a:ext cx="66236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1050" b="1" dirty="0" smtClean="0">
                    <a:solidFill>
                      <a:srgbClr val="FFFF00"/>
                    </a:solidFill>
                  </a:rPr>
                  <a:t>3</a:t>
                </a:r>
                <a:r>
                  <a:rPr lang="ko-KR" altLang="en-US" sz="1050" b="1" dirty="0" smtClean="0">
                    <a:solidFill>
                      <a:srgbClr val="FFFF00"/>
                    </a:solidFill>
                  </a:rPr>
                  <a:t>차보고</a:t>
                </a:r>
                <a:endParaRPr lang="ko-KR" altLang="en-US" sz="1050" b="1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3656295" y="2092969"/>
              <a:ext cx="72327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1050" dirty="0" smtClean="0">
                  <a:solidFill>
                    <a:schemeClr val="bg1"/>
                  </a:solidFill>
                </a:rPr>
                <a:t>최종보고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1234292" y="2768045"/>
              <a:ext cx="2799940" cy="3605438"/>
              <a:chOff x="1234292" y="2847557"/>
              <a:chExt cx="2799940" cy="3605438"/>
            </a:xfrm>
          </p:grpSpPr>
          <p:cxnSp>
            <p:nvCxnSpPr>
              <p:cNvPr id="60" name="꺾인 연결선 39"/>
              <p:cNvCxnSpPr>
                <a:stCxn id="114" idx="3"/>
                <a:endCxn id="97" idx="3"/>
              </p:cNvCxnSpPr>
              <p:nvPr/>
            </p:nvCxnSpPr>
            <p:spPr>
              <a:xfrm flipV="1">
                <a:off x="2932043" y="4243167"/>
                <a:ext cx="268358" cy="1530463"/>
              </a:xfrm>
              <a:prstGeom prst="bentConnector3">
                <a:avLst>
                  <a:gd name="adj1" fmla="val 225926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 rot="16200000" flipH="1">
                <a:off x="2489932" y="5986527"/>
                <a:ext cx="288000" cy="1391"/>
              </a:xfrm>
              <a:prstGeom prst="line">
                <a:avLst/>
              </a:prstGeom>
              <a:ln w="19050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대각선 방향의 모서리가 둥근 사각형 61"/>
              <p:cNvSpPr/>
              <p:nvPr/>
            </p:nvSpPr>
            <p:spPr>
              <a:xfrm>
                <a:off x="2059139" y="6134153"/>
                <a:ext cx="1141262" cy="31884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587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완료</a:t>
                </a:r>
                <a:endParaRPr lang="ko-KR" altLang="en-US" sz="11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 rot="16200000" flipH="1">
                <a:off x="2489932" y="5436930"/>
                <a:ext cx="288000" cy="1391"/>
              </a:xfrm>
              <a:prstGeom prst="line">
                <a:avLst/>
              </a:prstGeom>
              <a:ln w="19050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대각선 방향의 모서리가 둥근 사각형 61"/>
              <p:cNvSpPr/>
              <p:nvPr/>
            </p:nvSpPr>
            <p:spPr>
              <a:xfrm>
                <a:off x="2347375" y="5614209"/>
                <a:ext cx="584668" cy="318842"/>
              </a:xfrm>
              <a:prstGeom prst="flowChartDecisio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587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16200000" flipH="1">
                <a:off x="2489932" y="4393321"/>
                <a:ext cx="288000" cy="1391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16200000" flipH="1">
                <a:off x="2489932" y="4962796"/>
                <a:ext cx="288000" cy="1391"/>
              </a:xfrm>
              <a:prstGeom prst="line">
                <a:avLst/>
              </a:prstGeom>
              <a:ln w="19050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16200000" flipH="1">
                <a:off x="2489931" y="3937363"/>
                <a:ext cx="288000" cy="1391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16200000" flipH="1">
                <a:off x="1951170" y="3361746"/>
                <a:ext cx="216000" cy="1391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16200000" flipH="1">
                <a:off x="3096043" y="3371685"/>
                <a:ext cx="216000" cy="1391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rot="16200000" flipH="1">
                <a:off x="3688817" y="3371685"/>
                <a:ext cx="216000" cy="1391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rot="16200000" flipH="1">
                <a:off x="1402801" y="3361746"/>
                <a:ext cx="216000" cy="1391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 rot="16200000" flipH="1">
                <a:off x="2362539" y="3362857"/>
                <a:ext cx="540000" cy="1391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꺾인 연결선 39"/>
              <p:cNvCxnSpPr>
                <a:stCxn id="103" idx="1"/>
                <a:endCxn id="67" idx="1"/>
              </p:cNvCxnSpPr>
              <p:nvPr/>
            </p:nvCxnSpPr>
            <p:spPr>
              <a:xfrm rot="10800000">
                <a:off x="2059140" y="3802734"/>
                <a:ext cx="349843" cy="917348"/>
              </a:xfrm>
              <a:prstGeom prst="bentConnector3">
                <a:avLst>
                  <a:gd name="adj1" fmla="val 165344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대각선 방향의 모서리가 둥근 사각형 61"/>
              <p:cNvSpPr/>
              <p:nvPr/>
            </p:nvSpPr>
            <p:spPr>
              <a:xfrm>
                <a:off x="2059139" y="3643313"/>
                <a:ext cx="1141262" cy="318842"/>
              </a:xfrm>
              <a:prstGeom prst="roundRect">
                <a:avLst/>
              </a:prstGeom>
              <a:solidFill>
                <a:schemeClr val="bg1"/>
              </a:solid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587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보고서 작성</a:t>
                </a:r>
                <a:endParaRPr lang="ko-KR" altLang="en-US" sz="11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1234292" y="2847557"/>
                <a:ext cx="504000" cy="504000"/>
                <a:chOff x="1281918" y="2918996"/>
                <a:chExt cx="504000" cy="504000"/>
              </a:xfrm>
            </p:grpSpPr>
            <p:sp>
              <p:nvSpPr>
                <p:cNvPr id="65" name="대각선 방향의 모서리가 둥근 사각형 66"/>
                <p:cNvSpPr/>
                <p:nvPr/>
              </p:nvSpPr>
              <p:spPr>
                <a:xfrm>
                  <a:off x="1281918" y="2918996"/>
                  <a:ext cx="504000" cy="50400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5875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1300521" y="2955553"/>
                  <a:ext cx="466794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ko-KR" altLang="en-US" sz="1050" dirty="0" smtClean="0">
                      <a:solidFill>
                        <a:srgbClr val="4F81BD">
                          <a:lumMod val="75000"/>
                        </a:srgbClr>
                      </a:solidFill>
                    </a:rPr>
                    <a:t>진행</a:t>
                  </a:r>
                  <a:endParaRPr lang="en-US" altLang="ko-KR" sz="1050" dirty="0" smtClean="0">
                    <a:solidFill>
                      <a:srgbClr val="4F81BD">
                        <a:lumMod val="75000"/>
                      </a:srgbClr>
                    </a:solidFill>
                  </a:endParaRPr>
                </a:p>
                <a:p>
                  <a:pPr lvl="0" algn="ctr"/>
                  <a:r>
                    <a:rPr lang="ko-KR" altLang="en-US" sz="1050" dirty="0" smtClean="0">
                      <a:solidFill>
                        <a:srgbClr val="4F81BD">
                          <a:lumMod val="75000"/>
                        </a:srgbClr>
                      </a:solidFill>
                    </a:rPr>
                    <a:t>관</a:t>
                  </a:r>
                  <a:r>
                    <a:rPr lang="ko-KR" altLang="en-US" sz="1050" dirty="0">
                      <a:solidFill>
                        <a:srgbClr val="4F81BD">
                          <a:lumMod val="75000"/>
                        </a:srgbClr>
                      </a:solidFill>
                    </a:rPr>
                    <a:t>리</a:t>
                  </a:r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1808277" y="2847557"/>
                <a:ext cx="504000" cy="504000"/>
                <a:chOff x="1281918" y="2918996"/>
                <a:chExt cx="504000" cy="504000"/>
              </a:xfrm>
            </p:grpSpPr>
            <p:sp>
              <p:nvSpPr>
                <p:cNvPr id="75" name="대각선 방향의 모서리가 둥근 사각형 66"/>
                <p:cNvSpPr/>
                <p:nvPr/>
              </p:nvSpPr>
              <p:spPr>
                <a:xfrm>
                  <a:off x="1281918" y="2918996"/>
                  <a:ext cx="504000" cy="50400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5875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1300521" y="2955553"/>
                  <a:ext cx="453970" cy="4154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ko-KR" altLang="en-US" sz="1050" dirty="0" smtClean="0">
                      <a:solidFill>
                        <a:srgbClr val="4F81BD">
                          <a:lumMod val="75000"/>
                        </a:srgbClr>
                      </a:solidFill>
                    </a:rPr>
                    <a:t>자원</a:t>
                  </a:r>
                  <a:endParaRPr lang="en-US" altLang="ko-KR" sz="1050" dirty="0" smtClean="0">
                    <a:solidFill>
                      <a:srgbClr val="4F81BD">
                        <a:lumMod val="75000"/>
                      </a:srgbClr>
                    </a:solidFill>
                  </a:endParaRPr>
                </a:p>
                <a:p>
                  <a:pPr lvl="0" algn="ctr"/>
                  <a:r>
                    <a:rPr lang="ko-KR" altLang="en-US" sz="1050" dirty="0" smtClean="0">
                      <a:solidFill>
                        <a:srgbClr val="4F81BD">
                          <a:lumMod val="75000"/>
                        </a:srgbClr>
                      </a:solidFill>
                    </a:rPr>
                    <a:t>관</a:t>
                  </a:r>
                  <a:r>
                    <a:rPr lang="ko-KR" altLang="en-US" sz="1050" dirty="0">
                      <a:solidFill>
                        <a:srgbClr val="4F81BD">
                          <a:lumMod val="75000"/>
                        </a:srgbClr>
                      </a:solidFill>
                    </a:rPr>
                    <a:t>리</a:t>
                  </a:r>
                </a:p>
              </p:txBody>
            </p:sp>
          </p:grpSp>
          <p:grpSp>
            <p:nvGrpSpPr>
              <p:cNvPr id="77" name="그룹 76"/>
              <p:cNvGrpSpPr/>
              <p:nvPr/>
            </p:nvGrpSpPr>
            <p:grpSpPr>
              <a:xfrm>
                <a:off x="2382262" y="2847557"/>
                <a:ext cx="504000" cy="504000"/>
                <a:chOff x="1281918" y="2918996"/>
                <a:chExt cx="504000" cy="504000"/>
              </a:xfrm>
            </p:grpSpPr>
            <p:sp>
              <p:nvSpPr>
                <p:cNvPr id="78" name="대각선 방향의 모서리가 둥근 사각형 66"/>
                <p:cNvSpPr/>
                <p:nvPr/>
              </p:nvSpPr>
              <p:spPr>
                <a:xfrm>
                  <a:off x="1281918" y="2918996"/>
                  <a:ext cx="504000" cy="50400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5875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1300521" y="2955553"/>
                  <a:ext cx="453970" cy="4154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ko-KR" altLang="en-US" sz="1050" dirty="0" smtClean="0">
                      <a:solidFill>
                        <a:srgbClr val="4F81BD">
                          <a:lumMod val="75000"/>
                        </a:srgbClr>
                      </a:solidFill>
                    </a:rPr>
                    <a:t>수정</a:t>
                  </a:r>
                  <a:endParaRPr lang="en-US" altLang="ko-KR" sz="1050" dirty="0" smtClean="0">
                    <a:solidFill>
                      <a:srgbClr val="4F81BD">
                        <a:lumMod val="75000"/>
                      </a:srgbClr>
                    </a:solidFill>
                  </a:endParaRPr>
                </a:p>
                <a:p>
                  <a:pPr lvl="0" algn="ctr"/>
                  <a:r>
                    <a:rPr lang="ko-KR" altLang="en-US" sz="1050" dirty="0" smtClean="0">
                      <a:solidFill>
                        <a:srgbClr val="4F81BD">
                          <a:lumMod val="75000"/>
                        </a:srgbClr>
                      </a:solidFill>
                    </a:rPr>
                    <a:t>관</a:t>
                  </a:r>
                  <a:r>
                    <a:rPr lang="ko-KR" altLang="en-US" sz="1050" dirty="0">
                      <a:solidFill>
                        <a:srgbClr val="4F81BD">
                          <a:lumMod val="75000"/>
                        </a:srgbClr>
                      </a:solidFill>
                    </a:rPr>
                    <a:t>리</a:t>
                  </a:r>
                </a:p>
              </p:txBody>
            </p:sp>
          </p:grpSp>
          <p:grpSp>
            <p:nvGrpSpPr>
              <p:cNvPr id="80" name="그룹 79"/>
              <p:cNvGrpSpPr/>
              <p:nvPr/>
            </p:nvGrpSpPr>
            <p:grpSpPr>
              <a:xfrm>
                <a:off x="2956247" y="2847557"/>
                <a:ext cx="504000" cy="504000"/>
                <a:chOff x="1281918" y="2918996"/>
                <a:chExt cx="504000" cy="504000"/>
              </a:xfrm>
            </p:grpSpPr>
            <p:sp>
              <p:nvSpPr>
                <p:cNvPr id="81" name="대각선 방향의 모서리가 둥근 사각형 66"/>
                <p:cNvSpPr/>
                <p:nvPr/>
              </p:nvSpPr>
              <p:spPr>
                <a:xfrm>
                  <a:off x="1281918" y="2918996"/>
                  <a:ext cx="504000" cy="50400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5875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1300521" y="2955553"/>
                  <a:ext cx="453970" cy="4154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ko-KR" altLang="en-US" sz="1050" dirty="0" smtClean="0">
                      <a:solidFill>
                        <a:srgbClr val="4F81BD">
                          <a:lumMod val="75000"/>
                        </a:srgbClr>
                      </a:solidFill>
                    </a:rPr>
                    <a:t>품질</a:t>
                  </a:r>
                  <a:endParaRPr lang="en-US" altLang="ko-KR" sz="1050" dirty="0" smtClean="0">
                    <a:solidFill>
                      <a:srgbClr val="4F81BD">
                        <a:lumMod val="75000"/>
                      </a:srgbClr>
                    </a:solidFill>
                  </a:endParaRPr>
                </a:p>
                <a:p>
                  <a:pPr lvl="0" algn="ctr"/>
                  <a:r>
                    <a:rPr lang="ko-KR" altLang="en-US" sz="1050" dirty="0" smtClean="0">
                      <a:solidFill>
                        <a:srgbClr val="4F81BD">
                          <a:lumMod val="75000"/>
                        </a:srgbClr>
                      </a:solidFill>
                    </a:rPr>
                    <a:t>관리</a:t>
                  </a:r>
                  <a:endParaRPr lang="ko-KR" altLang="en-US" sz="1050" dirty="0">
                    <a:solidFill>
                      <a:srgbClr val="4F81BD">
                        <a:lumMod val="75000"/>
                      </a:srgbClr>
                    </a:solidFill>
                  </a:endParaRPr>
                </a:p>
              </p:txBody>
            </p:sp>
          </p:grpSp>
          <p:grpSp>
            <p:nvGrpSpPr>
              <p:cNvPr id="83" name="그룹 82"/>
              <p:cNvGrpSpPr/>
              <p:nvPr/>
            </p:nvGrpSpPr>
            <p:grpSpPr>
              <a:xfrm>
                <a:off x="3530232" y="2847557"/>
                <a:ext cx="504000" cy="504000"/>
                <a:chOff x="1281918" y="2918996"/>
                <a:chExt cx="504000" cy="504000"/>
              </a:xfrm>
            </p:grpSpPr>
            <p:sp>
              <p:nvSpPr>
                <p:cNvPr id="84" name="대각선 방향의 모서리가 둥근 사각형 66"/>
                <p:cNvSpPr/>
                <p:nvPr/>
              </p:nvSpPr>
              <p:spPr>
                <a:xfrm>
                  <a:off x="1281918" y="2918996"/>
                  <a:ext cx="504000" cy="50400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5875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1300521" y="2955553"/>
                  <a:ext cx="453970" cy="4154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ko-KR" altLang="en-US" sz="1050" dirty="0" smtClean="0">
                      <a:solidFill>
                        <a:srgbClr val="4F81BD">
                          <a:lumMod val="75000"/>
                        </a:srgbClr>
                      </a:solidFill>
                    </a:rPr>
                    <a:t>인력</a:t>
                  </a:r>
                  <a:endParaRPr lang="en-US" altLang="ko-KR" sz="1050" dirty="0" smtClean="0">
                    <a:solidFill>
                      <a:srgbClr val="4F81BD">
                        <a:lumMod val="75000"/>
                      </a:srgbClr>
                    </a:solidFill>
                  </a:endParaRPr>
                </a:p>
                <a:p>
                  <a:pPr lvl="0" algn="ctr"/>
                  <a:r>
                    <a:rPr lang="ko-KR" altLang="en-US" sz="1050" dirty="0" smtClean="0">
                      <a:solidFill>
                        <a:srgbClr val="4F81BD">
                          <a:lumMod val="75000"/>
                        </a:srgbClr>
                      </a:solidFill>
                    </a:rPr>
                    <a:t>관리</a:t>
                  </a:r>
                  <a:endParaRPr lang="ko-KR" altLang="en-US" sz="1050" dirty="0">
                    <a:solidFill>
                      <a:srgbClr val="4F81BD">
                        <a:lumMod val="75000"/>
                      </a:srgbClr>
                    </a:solidFill>
                  </a:endParaRPr>
                </a:p>
              </p:txBody>
            </p:sp>
          </p:grpSp>
          <p:cxnSp>
            <p:nvCxnSpPr>
              <p:cNvPr id="90" name="직선 연결선 89"/>
              <p:cNvCxnSpPr/>
              <p:nvPr/>
            </p:nvCxnSpPr>
            <p:spPr>
              <a:xfrm flipH="1">
                <a:off x="1500166" y="3480559"/>
                <a:ext cx="2304000" cy="1391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대각선 방향의 모서리가 둥근 사각형 61"/>
              <p:cNvSpPr/>
              <p:nvPr/>
            </p:nvSpPr>
            <p:spPr>
              <a:xfrm>
                <a:off x="2059139" y="4083746"/>
                <a:ext cx="1141262" cy="318842"/>
              </a:xfrm>
              <a:prstGeom prst="roundRect">
                <a:avLst/>
              </a:prstGeom>
              <a:solidFill>
                <a:schemeClr val="bg1"/>
              </a:solid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587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PM </a:t>
                </a:r>
                <a:r>
                  <a:rPr lang="ko-KR" altLang="en-US" sz="11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보고</a:t>
                </a:r>
                <a:endParaRPr lang="ko-KR" altLang="en-US" sz="11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2" name="대각선 방향의 모서리가 둥근 사각형 61"/>
              <p:cNvSpPr/>
              <p:nvPr/>
            </p:nvSpPr>
            <p:spPr>
              <a:xfrm>
                <a:off x="2059139" y="5110422"/>
                <a:ext cx="1141262" cy="318842"/>
              </a:xfrm>
              <a:prstGeom prst="roundRect">
                <a:avLst/>
              </a:prstGeom>
              <a:solidFill>
                <a:schemeClr val="bg1"/>
              </a:solid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587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책임</a:t>
                </a:r>
                <a:r>
                  <a:rPr lang="ko-KR" altLang="en-US" sz="1100" dirty="0">
                    <a:solidFill>
                      <a:schemeClr val="accent1">
                        <a:lumMod val="75000"/>
                      </a:schemeClr>
                    </a:solidFill>
                  </a:rPr>
                  <a:t>자</a:t>
                </a:r>
                <a:r>
                  <a:rPr lang="ko-KR" altLang="en-US" sz="11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보고</a:t>
                </a:r>
                <a:endParaRPr lang="ko-KR" altLang="en-US" sz="11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대각선 방향의 모서리가 둥근 사각형 61"/>
              <p:cNvSpPr/>
              <p:nvPr/>
            </p:nvSpPr>
            <p:spPr>
              <a:xfrm>
                <a:off x="2347375" y="4570600"/>
                <a:ext cx="584668" cy="318842"/>
              </a:xfrm>
              <a:prstGeom prst="flowChartDecisio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587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2408982" y="4589277"/>
                <a:ext cx="46679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ko-KR" altLang="en-US" sz="1100" dirty="0">
                    <a:solidFill>
                      <a:srgbClr val="4F81BD">
                        <a:lumMod val="75000"/>
                      </a:srgbClr>
                    </a:solidFill>
                  </a:rPr>
                  <a:t>검토</a:t>
                </a: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2836858" y="4781433"/>
                <a:ext cx="492750" cy="275102"/>
                <a:chOff x="2816980" y="5311316"/>
                <a:chExt cx="492750" cy="275102"/>
              </a:xfrm>
            </p:grpSpPr>
            <p:sp>
              <p:nvSpPr>
                <p:cNvPr id="105" name="대각선 방향의 모서리가 둥근 사각형 61"/>
                <p:cNvSpPr/>
                <p:nvPr/>
              </p:nvSpPr>
              <p:spPr>
                <a:xfrm>
                  <a:off x="2816980" y="5317702"/>
                  <a:ext cx="492750" cy="26871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3810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5875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2855623" y="5311316"/>
                  <a:ext cx="415499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1100" dirty="0" smtClean="0">
                      <a:solidFill>
                        <a:srgbClr val="4F81BD">
                          <a:lumMod val="75000"/>
                        </a:srgbClr>
                      </a:solidFill>
                    </a:rPr>
                    <a:t>YES</a:t>
                  </a:r>
                  <a:endParaRPr lang="ko-KR" altLang="en-US" sz="1100" dirty="0">
                    <a:solidFill>
                      <a:srgbClr val="4F81BD">
                        <a:lumMod val="75000"/>
                      </a:srgbClr>
                    </a:solidFill>
                  </a:endParaRPr>
                </a:p>
              </p:txBody>
            </p:sp>
          </p:grpSp>
          <p:grpSp>
            <p:nvGrpSpPr>
              <p:cNvPr id="108" name="그룹 107"/>
              <p:cNvGrpSpPr/>
              <p:nvPr/>
            </p:nvGrpSpPr>
            <p:grpSpPr>
              <a:xfrm>
                <a:off x="1812005" y="4771494"/>
                <a:ext cx="492750" cy="275102"/>
                <a:chOff x="2816980" y="5311316"/>
                <a:chExt cx="492750" cy="275102"/>
              </a:xfrm>
            </p:grpSpPr>
            <p:sp>
              <p:nvSpPr>
                <p:cNvPr id="109" name="대각선 방향의 모서리가 둥근 사각형 61"/>
                <p:cNvSpPr/>
                <p:nvPr/>
              </p:nvSpPr>
              <p:spPr>
                <a:xfrm>
                  <a:off x="2816980" y="5317702"/>
                  <a:ext cx="492750" cy="26871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810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5875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2855623" y="5311316"/>
                  <a:ext cx="40107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1100" dirty="0" smtClean="0">
                      <a:solidFill>
                        <a:srgbClr val="4F81BD">
                          <a:lumMod val="75000"/>
                        </a:srgbClr>
                      </a:solidFill>
                    </a:rPr>
                    <a:t>NO</a:t>
                  </a:r>
                  <a:endParaRPr lang="ko-KR" altLang="en-US" sz="1100" dirty="0">
                    <a:solidFill>
                      <a:srgbClr val="4F81BD">
                        <a:lumMod val="75000"/>
                      </a:srgbClr>
                    </a:solidFill>
                  </a:endParaRPr>
                </a:p>
              </p:txBody>
            </p:sp>
          </p:grpSp>
          <p:sp>
            <p:nvSpPr>
              <p:cNvPr id="116" name="직사각형 115"/>
              <p:cNvSpPr/>
              <p:nvPr/>
            </p:nvSpPr>
            <p:spPr>
              <a:xfrm>
                <a:off x="2408982" y="5632886"/>
                <a:ext cx="46679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ko-KR" altLang="en-US" sz="1100" dirty="0">
                    <a:solidFill>
                      <a:srgbClr val="4F81BD">
                        <a:lumMod val="75000"/>
                      </a:srgbClr>
                    </a:solidFill>
                  </a:rPr>
                  <a:t>검토</a:t>
                </a:r>
              </a:p>
            </p:txBody>
          </p:sp>
          <p:grpSp>
            <p:nvGrpSpPr>
              <p:cNvPr id="120" name="그룹 119"/>
              <p:cNvGrpSpPr/>
              <p:nvPr/>
            </p:nvGrpSpPr>
            <p:grpSpPr>
              <a:xfrm>
                <a:off x="3017619" y="5467233"/>
                <a:ext cx="492750" cy="275102"/>
                <a:chOff x="2816980" y="5311316"/>
                <a:chExt cx="492750" cy="275102"/>
              </a:xfrm>
            </p:grpSpPr>
            <p:sp>
              <p:nvSpPr>
                <p:cNvPr id="121" name="대각선 방향의 모서리가 둥근 사각형 61"/>
                <p:cNvSpPr/>
                <p:nvPr/>
              </p:nvSpPr>
              <p:spPr>
                <a:xfrm>
                  <a:off x="2816980" y="5317702"/>
                  <a:ext cx="492750" cy="26871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810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5875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2855623" y="5311316"/>
                  <a:ext cx="40107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1100" dirty="0" smtClean="0">
                      <a:solidFill>
                        <a:srgbClr val="4F81BD">
                          <a:lumMod val="75000"/>
                        </a:srgbClr>
                      </a:solidFill>
                    </a:rPr>
                    <a:t>NO</a:t>
                  </a:r>
                  <a:endParaRPr lang="ko-KR" altLang="en-US" sz="1100" dirty="0">
                    <a:solidFill>
                      <a:srgbClr val="4F81BD">
                        <a:lumMod val="75000"/>
                      </a:srgbClr>
                    </a:solidFill>
                  </a:endParaRPr>
                </a:p>
              </p:txBody>
            </p:sp>
          </p:grpSp>
          <p:grpSp>
            <p:nvGrpSpPr>
              <p:cNvPr id="123" name="그룹 122"/>
              <p:cNvGrpSpPr/>
              <p:nvPr/>
            </p:nvGrpSpPr>
            <p:grpSpPr>
              <a:xfrm>
                <a:off x="3017619" y="5805164"/>
                <a:ext cx="492750" cy="275102"/>
                <a:chOff x="2816980" y="5311316"/>
                <a:chExt cx="492750" cy="275102"/>
              </a:xfrm>
            </p:grpSpPr>
            <p:sp>
              <p:nvSpPr>
                <p:cNvPr id="124" name="대각선 방향의 모서리가 둥근 사각형 61"/>
                <p:cNvSpPr/>
                <p:nvPr/>
              </p:nvSpPr>
              <p:spPr>
                <a:xfrm>
                  <a:off x="2816980" y="5317702"/>
                  <a:ext cx="492750" cy="26871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3810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5875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2855623" y="5311316"/>
                  <a:ext cx="415499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1100" dirty="0" smtClean="0">
                      <a:solidFill>
                        <a:srgbClr val="4F81BD">
                          <a:lumMod val="75000"/>
                        </a:srgbClr>
                      </a:solidFill>
                    </a:rPr>
                    <a:t>YES</a:t>
                  </a:r>
                  <a:endParaRPr lang="ko-KR" altLang="en-US" sz="1100" dirty="0">
                    <a:solidFill>
                      <a:srgbClr val="4F81BD">
                        <a:lumMod val="75000"/>
                      </a:srgbClr>
                    </a:solidFill>
                  </a:endParaRPr>
                </a:p>
              </p:txBody>
            </p:sp>
          </p:grpSp>
        </p:grpSp>
        <p:cxnSp>
          <p:nvCxnSpPr>
            <p:cNvPr id="134" name="직선 연결선 133"/>
            <p:cNvCxnSpPr/>
            <p:nvPr/>
          </p:nvCxnSpPr>
          <p:spPr>
            <a:xfrm rot="5400000" flipV="1">
              <a:off x="2824461" y="4545238"/>
              <a:ext cx="378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rot="5400000" flipV="1">
              <a:off x="3896446" y="4545238"/>
              <a:ext cx="378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/>
            <p:cNvSpPr/>
            <p:nvPr/>
          </p:nvSpPr>
          <p:spPr>
            <a:xfrm>
              <a:off x="4704716" y="2889178"/>
              <a:ext cx="108876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1050" dirty="0" smtClean="0"/>
                <a:t>각 부서 책임자</a:t>
              </a:r>
              <a:endParaRPr lang="ko-KR" altLang="en-US" sz="1050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771061" y="3539418"/>
              <a:ext cx="95410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1050" dirty="0" smtClean="0"/>
                <a:t>각 부서 팀장</a:t>
              </a:r>
              <a:endParaRPr lang="ko-KR" altLang="en-US" sz="1050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653916" y="4311578"/>
              <a:ext cx="117532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1050" dirty="0" smtClean="0"/>
                <a:t>프로젝트 매니저</a:t>
              </a:r>
              <a:endParaRPr lang="ko-KR" altLang="en-US" sz="1050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664076" y="5347898"/>
              <a:ext cx="117532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1050" dirty="0" smtClean="0"/>
                <a:t>프로젝트 책임자</a:t>
              </a:r>
              <a:endParaRPr lang="ko-KR" altLang="en-US" sz="1050" dirty="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664076" y="6068595"/>
              <a:ext cx="117532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1050" dirty="0" smtClean="0"/>
                <a:t>프로젝트 주관사</a:t>
              </a:r>
              <a:endParaRPr lang="ko-KR" altLang="en-US" sz="1050" dirty="0"/>
            </a:p>
          </p:txBody>
        </p:sp>
        <p:cxnSp>
          <p:nvCxnSpPr>
            <p:cNvPr id="142" name="직선 연결선 141"/>
            <p:cNvCxnSpPr/>
            <p:nvPr/>
          </p:nvCxnSpPr>
          <p:spPr>
            <a:xfrm rot="5400000" flipV="1">
              <a:off x="5958926" y="4545238"/>
              <a:ext cx="378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직사각형 142"/>
            <p:cNvSpPr/>
            <p:nvPr/>
          </p:nvSpPr>
          <p:spPr>
            <a:xfrm>
              <a:off x="5786446" y="2603426"/>
              <a:ext cx="1656223" cy="8194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 smtClean="0"/>
                <a:t> 각 업무 </a:t>
              </a:r>
              <a:r>
                <a:rPr lang="en-US" altLang="ko-KR" sz="1050" dirty="0" smtClean="0"/>
                <a:t>CONTENTS 01</a:t>
              </a:r>
            </a:p>
            <a:p>
              <a:pPr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 smtClean="0"/>
                <a:t> 각 업무 </a:t>
              </a:r>
              <a:r>
                <a:rPr lang="en-US" altLang="ko-KR" sz="1050" dirty="0" smtClean="0"/>
                <a:t>CONTENTS 02</a:t>
              </a:r>
              <a:endParaRPr lang="ko-KR" altLang="en-US" sz="1050" dirty="0" smtClean="0"/>
            </a:p>
            <a:p>
              <a:pPr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 smtClean="0"/>
                <a:t> 각 업무 </a:t>
              </a:r>
              <a:r>
                <a:rPr lang="en-US" altLang="ko-KR" sz="1050" dirty="0" smtClean="0"/>
                <a:t>CONTENTS 03</a:t>
              </a:r>
              <a:endParaRPr lang="ko-KR" altLang="en-US" sz="1050" dirty="0" smtClean="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786446" y="3482709"/>
              <a:ext cx="1656223" cy="30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 smtClean="0"/>
                <a:t> 각 업무 </a:t>
              </a:r>
              <a:r>
                <a:rPr lang="en-US" altLang="ko-KR" sz="1050" dirty="0" smtClean="0"/>
                <a:t>CONTENTS 01</a:t>
              </a: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5786446" y="3899249"/>
              <a:ext cx="1656223" cy="10618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 smtClean="0"/>
                <a:t> 각 업무 </a:t>
              </a:r>
              <a:r>
                <a:rPr lang="en-US" altLang="ko-KR" sz="1050" dirty="0" smtClean="0"/>
                <a:t>CONTENTS 01</a:t>
              </a:r>
            </a:p>
            <a:p>
              <a:pPr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 smtClean="0"/>
                <a:t> 각 업무 </a:t>
              </a:r>
              <a:r>
                <a:rPr lang="en-US" altLang="ko-KR" sz="1050" dirty="0" smtClean="0"/>
                <a:t>CONTENTS 02</a:t>
              </a:r>
              <a:endParaRPr lang="ko-KR" altLang="en-US" sz="1050" dirty="0" smtClean="0"/>
            </a:p>
            <a:p>
              <a:pPr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 smtClean="0"/>
                <a:t> 각 업무 </a:t>
              </a:r>
              <a:r>
                <a:rPr lang="en-US" altLang="ko-KR" sz="1050" dirty="0" smtClean="0"/>
                <a:t>CONTENTS 03</a:t>
              </a:r>
            </a:p>
            <a:p>
              <a:pPr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 smtClean="0"/>
                <a:t> 각 업무 </a:t>
              </a:r>
              <a:r>
                <a:rPr lang="en-US" altLang="ko-KR" sz="1050" dirty="0" smtClean="0"/>
                <a:t>CONTENTS 03</a:t>
              </a:r>
              <a:endParaRPr lang="ko-KR" altLang="en-US" sz="1050" dirty="0" smtClean="0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786446" y="5068330"/>
              <a:ext cx="1656223" cy="8194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 smtClean="0"/>
                <a:t> 각 업무 </a:t>
              </a:r>
              <a:r>
                <a:rPr lang="en-US" altLang="ko-KR" sz="1050" dirty="0" smtClean="0"/>
                <a:t>CONTENTS 01</a:t>
              </a:r>
            </a:p>
            <a:p>
              <a:pPr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 smtClean="0"/>
                <a:t> 각 업무 </a:t>
              </a:r>
              <a:r>
                <a:rPr lang="en-US" altLang="ko-KR" sz="1050" dirty="0" smtClean="0"/>
                <a:t>CONTENTS 02</a:t>
              </a:r>
              <a:endParaRPr lang="ko-KR" altLang="en-US" sz="1050" dirty="0" smtClean="0"/>
            </a:p>
            <a:p>
              <a:pPr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 smtClean="0"/>
                <a:t> 각 업무 </a:t>
              </a:r>
              <a:r>
                <a:rPr lang="en-US" altLang="ko-KR" sz="1050" dirty="0" smtClean="0"/>
                <a:t>CONTENTS 03</a:t>
              </a:r>
              <a:endParaRPr lang="ko-KR" altLang="en-US" sz="1050" dirty="0" smtClean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5786446" y="6027127"/>
              <a:ext cx="1656223" cy="30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 smtClean="0"/>
                <a:t> 각 업무 </a:t>
              </a:r>
              <a:r>
                <a:rPr lang="en-US" altLang="ko-KR" sz="1050" dirty="0" smtClean="0"/>
                <a:t>CONTENTS 01</a:t>
              </a:r>
            </a:p>
          </p:txBody>
        </p:sp>
        <p:sp>
          <p:nvSpPr>
            <p:cNvPr id="148" name="타원 147"/>
            <p:cNvSpPr/>
            <p:nvPr/>
          </p:nvSpPr>
          <p:spPr>
            <a:xfrm flipH="1">
              <a:off x="8163778" y="2458685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/>
            <p:cNvSpPr/>
            <p:nvPr/>
          </p:nvSpPr>
          <p:spPr>
            <a:xfrm flipH="1">
              <a:off x="3734622" y="3204747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/>
            <p:cNvSpPr/>
            <p:nvPr/>
          </p:nvSpPr>
          <p:spPr>
            <a:xfrm flipH="1">
              <a:off x="3565123" y="4178256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/>
            <p:cNvSpPr/>
            <p:nvPr/>
          </p:nvSpPr>
          <p:spPr>
            <a:xfrm flipH="1">
              <a:off x="2443858" y="5377704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7992354" y="2825814"/>
              <a:ext cx="457176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050" dirty="0" smtClean="0"/>
                <a:t>RISK</a:t>
              </a: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7992354" y="3481797"/>
              <a:ext cx="457176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050" dirty="0" smtClean="0"/>
                <a:t>RISK</a:t>
              </a: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992354" y="4247110"/>
              <a:ext cx="457176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050" dirty="0" smtClean="0"/>
                <a:t>RISK</a:t>
              </a: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992354" y="5290719"/>
              <a:ext cx="457176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050" dirty="0" smtClean="0"/>
                <a:t>RISK</a:t>
              </a: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7992354" y="6026214"/>
              <a:ext cx="457176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050" dirty="0" smtClean="0"/>
                <a:t>RISK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112</Words>
  <Application>Microsoft Office PowerPoint</Application>
  <PresentationFormat>화면 슬라이드 쇼(4:3)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56</cp:revision>
  <dcterms:created xsi:type="dcterms:W3CDTF">2008-10-10T14:25:35Z</dcterms:created>
  <dcterms:modified xsi:type="dcterms:W3CDTF">2009-08-04T07:36:58Z</dcterms:modified>
</cp:coreProperties>
</file>