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6F5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7" autoAdjust="0"/>
    <p:restoredTop sz="94660"/>
  </p:normalViewPr>
  <p:slideViewPr>
    <p:cSldViewPr>
      <p:cViewPr varScale="1">
        <p:scale>
          <a:sx n="107" d="100"/>
          <a:sy n="107" d="100"/>
        </p:scale>
        <p:origin x="-13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D53C6-5923-4BC9-96D1-DC9BFED589E1}" type="datetimeFigureOut">
              <a:rPr lang="ko-KR" altLang="en-US" smtClean="0"/>
              <a:t>2009-08-04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1594E-EA3B-4285-96E9-79FFE63736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1594E-EA3B-4285-96E9-79FFE6373685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0"/>
            <a:ext cx="9144032" cy="6858000"/>
            <a:chOff x="-32" y="0"/>
            <a:chExt cx="9144032" cy="6858000"/>
          </a:xfrm>
        </p:grpSpPr>
        <p:sp>
          <p:nvSpPr>
            <p:cNvPr id="8" name="한쪽 모서리가 둥근 사각형 7"/>
            <p:cNvSpPr/>
            <p:nvPr/>
          </p:nvSpPr>
          <p:spPr>
            <a:xfrm flipH="1">
              <a:off x="0" y="0"/>
              <a:ext cx="9144000" cy="6858000"/>
            </a:xfrm>
            <a:prstGeom prst="round1Rect">
              <a:avLst>
                <a:gd name="adj" fmla="val 0"/>
              </a:avLst>
            </a:prstGeom>
            <a:solidFill>
              <a:srgbClr val="F6F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한쪽 모서리가 둥근 사각형 8"/>
            <p:cNvSpPr/>
            <p:nvPr/>
          </p:nvSpPr>
          <p:spPr>
            <a:xfrm flipH="1" flipV="1">
              <a:off x="356086" y="785794"/>
              <a:ext cx="8424000" cy="1093595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한쪽 모서리가 둥근 사각형 9"/>
            <p:cNvSpPr/>
            <p:nvPr/>
          </p:nvSpPr>
          <p:spPr>
            <a:xfrm flipH="1">
              <a:off x="348994" y="1870152"/>
              <a:ext cx="8424000" cy="4677297"/>
            </a:xfrm>
            <a:prstGeom prst="round1Rect">
              <a:avLst>
                <a:gd name="adj" fmla="val 43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53"/>
            <p:cNvGrpSpPr/>
            <p:nvPr/>
          </p:nvGrpSpPr>
          <p:grpSpPr>
            <a:xfrm>
              <a:off x="8591645" y="6376165"/>
              <a:ext cx="349272" cy="349374"/>
              <a:chOff x="8563292" y="1715282"/>
              <a:chExt cx="428628" cy="428628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54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108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54"/>
            <p:cNvGrpSpPr/>
            <p:nvPr/>
          </p:nvGrpSpPr>
          <p:grpSpPr>
            <a:xfrm>
              <a:off x="158658" y="6366584"/>
              <a:ext cx="349272" cy="349374"/>
              <a:chOff x="8563292" y="1715282"/>
              <a:chExt cx="428628" cy="428628"/>
            </a:xfrm>
          </p:grpSpPr>
          <p:cxnSp>
            <p:nvCxnSpPr>
              <p:cNvPr id="21" name="직선 연결선 20"/>
              <p:cNvCxnSpPr/>
              <p:nvPr/>
            </p:nvCxnSpPr>
            <p:spPr>
              <a:xfrm rot="54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08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8706073" y="6468586"/>
              <a:ext cx="33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Constantia" pitchFamily="18" charset="0"/>
                </a:rPr>
                <a:t>14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endParaRPr>
            </a:p>
          </p:txBody>
        </p:sp>
        <p:pic>
          <p:nvPicPr>
            <p:cNvPr id="14" name="그림 13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43713"/>
              <a:ext cx="1340444" cy="110476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572798" y="907888"/>
              <a:ext cx="8020512" cy="784830"/>
            </a:xfrm>
            <a:prstGeom prst="roundRect">
              <a:avLst>
                <a:gd name="adj" fmla="val 0"/>
              </a:avLst>
            </a:prstGeom>
            <a:solidFill>
              <a:srgbClr val="F6F5EE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anchor="ctr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본 프로젝트 수행과정 중 프로젝트 진행관리자에 대한 보고 절차를 아래와 같이 체계화하고 사용자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프로젝트 관리자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부분별 책임자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협력 업체 등 관련 조직의 상호 유기적인 협력 채널을 구축함으로써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위험요소를 사전에 감지하고 최소화하여 프로젝트의 납기와 품질을 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확보합니다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.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29488" y="390645"/>
              <a:ext cx="81720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0816" y="368996"/>
              <a:ext cx="242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rgbClr val="004C83"/>
                  </a:solidFill>
                  <a:latin typeface="HY동녘M" pitchFamily="18" charset="-127"/>
                  <a:ea typeface="HY동녘M" pitchFamily="18" charset="-127"/>
                </a:rPr>
                <a:t>3.9   </a:t>
              </a:r>
              <a:r>
                <a:rPr lang="ko-KR" altLang="en-US" sz="1600" dirty="0" smtClean="0">
                  <a:solidFill>
                    <a:srgbClr val="004C83"/>
                  </a:solidFill>
                  <a:latin typeface="HY동녘M" pitchFamily="18" charset="-127"/>
                  <a:ea typeface="HY동녘M" pitchFamily="18" charset="-127"/>
                </a:rPr>
                <a:t>프로젝트 보고절차</a:t>
              </a:r>
              <a:endParaRPr lang="ko-KR" altLang="en-US" sz="1600" dirty="0">
                <a:solidFill>
                  <a:srgbClr val="004C83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-32" y="239832"/>
              <a:ext cx="342932" cy="1134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07479" y="392232"/>
              <a:ext cx="72000" cy="252000"/>
            </a:xfrm>
            <a:prstGeom prst="rect">
              <a:avLst/>
            </a:prstGeom>
            <a:solidFill>
              <a:srgbClr val="00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5357" y="127696"/>
              <a:ext cx="19842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C83"/>
                  </a:solidFill>
                </a:rPr>
                <a:t>III. </a:t>
              </a:r>
              <a:r>
                <a:rPr lang="ko-KR" altLang="en-US" sz="1200" b="1" dirty="0" smtClean="0">
                  <a:solidFill>
                    <a:srgbClr val="004C83"/>
                  </a:solidFill>
                </a:rPr>
                <a:t>사업추진관리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꺾인 연결선 225"/>
          <p:cNvCxnSpPr/>
          <p:nvPr/>
        </p:nvCxnSpPr>
        <p:spPr>
          <a:xfrm flipH="1">
            <a:off x="5782794" y="5929330"/>
            <a:ext cx="2271738" cy="357190"/>
          </a:xfrm>
          <a:prstGeom prst="bentConnector3">
            <a:avLst>
              <a:gd name="adj1" fmla="val -511"/>
            </a:avLst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/>
          <p:cNvGrpSpPr/>
          <p:nvPr/>
        </p:nvGrpSpPr>
        <p:grpSpPr>
          <a:xfrm>
            <a:off x="365839" y="2098242"/>
            <a:ext cx="8294067" cy="902130"/>
            <a:chOff x="365839" y="4437766"/>
            <a:chExt cx="8778240" cy="902130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365839" y="4437766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365839" y="4497802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365839" y="4557838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365839" y="4617874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365839" y="4677910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365839" y="4737946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365839" y="4797982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365839" y="4858018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365839" y="4918054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365839" y="4978090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65839" y="5038126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365839" y="5158198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365839" y="5098162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65839" y="5218234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365839" y="5278270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365839" y="5338308"/>
              <a:ext cx="877824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562507" y="2052918"/>
            <a:ext cx="6867014" cy="38754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aphicFrame>
        <p:nvGraphicFramePr>
          <p:cNvPr id="114" name="표 113"/>
          <p:cNvGraphicFramePr>
            <a:graphicFrameLocks noGrp="1"/>
          </p:cNvGraphicFramePr>
          <p:nvPr/>
        </p:nvGraphicFramePr>
        <p:xfrm>
          <a:off x="633945" y="2142128"/>
          <a:ext cx="6363099" cy="3643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015"/>
                <a:gridCol w="1379521"/>
                <a:gridCol w="1379521"/>
                <a:gridCol w="1379521"/>
                <a:gridCol w="1379521"/>
              </a:tblGrid>
              <a:tr h="29868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STEP1</a:t>
                      </a:r>
                      <a:endParaRPr lang="ko-KR" alt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STEP2</a:t>
                      </a:r>
                      <a:endParaRPr lang="ko-KR" altLang="en-US" sz="10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STEP3</a:t>
                      </a:r>
                      <a:endParaRPr lang="ko-KR" altLang="en-US" sz="10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STEP4</a:t>
                      </a:r>
                      <a:endParaRPr lang="ko-KR" altLang="en-US" sz="10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385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보고내용 정리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팀장 보고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매니저 보고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최종보고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37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</a:rPr>
                        <a:t>위험요소</a:t>
                      </a:r>
                      <a:endParaRPr lang="ko-KR" altLang="en-US" sz="10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위험요소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1..CONTENTS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위험요소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2..CONTENTS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위험요소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3..CONTENTS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위험요소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4..CONTENTS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5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각 부서 책임자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각 부서 팀장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프로젝트 매니저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프로젝트 주관사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98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01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01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01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01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02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03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 업무 </a:t>
                      </a:r>
                      <a:r>
                        <a:rPr lang="en-US" altLang="ko-KR" sz="900" dirty="0" smtClean="0"/>
                        <a:t>CONTENTS 04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31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37F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8" name="타원 127"/>
          <p:cNvSpPr/>
          <p:nvPr/>
        </p:nvSpPr>
        <p:spPr>
          <a:xfrm flipH="1">
            <a:off x="1285174" y="401646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 flipH="1">
            <a:off x="1588856" y="3207123"/>
            <a:ext cx="198899" cy="18860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0" name="직사각형 129"/>
          <p:cNvSpPr/>
          <p:nvPr/>
        </p:nvSpPr>
        <p:spPr>
          <a:xfrm>
            <a:off x="1720635" y="3197698"/>
            <a:ext cx="8295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900" smtClean="0"/>
              <a:t>보고서 작성</a:t>
            </a:r>
            <a:endParaRPr lang="ko-KR" altLang="en-US" sz="900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2693348" y="3197099"/>
            <a:ext cx="895772" cy="230832"/>
            <a:chOff x="3714741" y="3510598"/>
            <a:chExt cx="1021303" cy="277540"/>
          </a:xfrm>
        </p:grpSpPr>
        <p:sp>
          <p:nvSpPr>
            <p:cNvPr id="132" name="타원 131"/>
            <p:cNvSpPr/>
            <p:nvPr/>
          </p:nvSpPr>
          <p:spPr>
            <a:xfrm flipH="1">
              <a:off x="3714741" y="3521928"/>
              <a:ext cx="226772" cy="22677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905631" y="3510598"/>
              <a:ext cx="830413" cy="277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900" smtClean="0"/>
                <a:t>팀장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보고</a:t>
              </a:r>
              <a:endParaRPr lang="ko-KR" altLang="en-US" sz="9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573616" y="3197099"/>
            <a:ext cx="1001974" cy="230832"/>
            <a:chOff x="3714744" y="3510598"/>
            <a:chExt cx="1142388" cy="277540"/>
          </a:xfrm>
        </p:grpSpPr>
        <p:sp>
          <p:nvSpPr>
            <p:cNvPr id="138" name="타원 137"/>
            <p:cNvSpPr/>
            <p:nvPr/>
          </p:nvSpPr>
          <p:spPr>
            <a:xfrm flipH="1">
              <a:off x="3714744" y="3521930"/>
              <a:ext cx="226772" cy="22677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905630" y="3510598"/>
              <a:ext cx="951502" cy="277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900" dirty="0" smtClean="0"/>
                <a:t>매니</a:t>
              </a:r>
              <a:r>
                <a:rPr lang="ko-KR" altLang="en-US" sz="900" dirty="0" smtClean="0"/>
                <a:t>저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보고</a:t>
              </a:r>
              <a:endParaRPr lang="ko-KR" altLang="en-US" sz="9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080724" y="3197099"/>
            <a:ext cx="432185" cy="246221"/>
            <a:chOff x="2836858" y="4701921"/>
            <a:chExt cx="492750" cy="296042"/>
          </a:xfrm>
        </p:grpSpPr>
        <p:sp>
          <p:nvSpPr>
            <p:cNvPr id="143" name="대각선 방향의 모서리가 둥근 사각형 61"/>
            <p:cNvSpPr/>
            <p:nvPr/>
          </p:nvSpPr>
          <p:spPr>
            <a:xfrm>
              <a:off x="2836858" y="4708307"/>
              <a:ext cx="492750" cy="2687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2875501" y="4701921"/>
              <a:ext cx="446311" cy="2960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srgbClr val="4F81BD">
                      <a:lumMod val="75000"/>
                    </a:srgbClr>
                  </a:solidFill>
                </a:rPr>
                <a:t>YES</a:t>
              </a:r>
              <a:endParaRPr lang="ko-KR" altLang="en-US" sz="1000" dirty="0">
                <a:solidFill>
                  <a:srgbClr val="4F81BD">
                    <a:lumMod val="75000"/>
                  </a:srgbClr>
                </a:solidFill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3266179" y="2883121"/>
            <a:ext cx="432185" cy="246222"/>
            <a:chOff x="1812005" y="4681504"/>
            <a:chExt cx="492750" cy="296043"/>
          </a:xfrm>
        </p:grpSpPr>
        <p:sp>
          <p:nvSpPr>
            <p:cNvPr id="146" name="대각선 방향의 모서리가 둥근 사각형 61"/>
            <p:cNvSpPr/>
            <p:nvPr/>
          </p:nvSpPr>
          <p:spPr>
            <a:xfrm>
              <a:off x="1812005" y="4698368"/>
              <a:ext cx="492750" cy="26871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1863123" y="4681504"/>
              <a:ext cx="435345" cy="296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srgbClr val="4F81BD">
                      <a:lumMod val="75000"/>
                    </a:srgbClr>
                  </a:solidFill>
                </a:rPr>
                <a:t>NO</a:t>
              </a:r>
              <a:endParaRPr lang="ko-KR" altLang="en-US" sz="1000" dirty="0">
                <a:solidFill>
                  <a:srgbClr val="4F81BD">
                    <a:lumMod val="75000"/>
                  </a:srgbClr>
                </a:solidFill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3517087" y="3188649"/>
            <a:ext cx="512805" cy="265184"/>
            <a:chOff x="2347375" y="4491088"/>
            <a:chExt cx="584668" cy="318842"/>
          </a:xfrm>
        </p:grpSpPr>
        <p:sp>
          <p:nvSpPr>
            <p:cNvPr id="161" name="대각선 방향의 모서리가 둥근 사각형 61"/>
            <p:cNvSpPr/>
            <p:nvPr/>
          </p:nvSpPr>
          <p:spPr>
            <a:xfrm>
              <a:off x="2347375" y="4491088"/>
              <a:ext cx="584668" cy="318842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408982" y="4509765"/>
              <a:ext cx="502968" cy="2960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000" dirty="0">
                  <a:solidFill>
                    <a:srgbClr val="4F81BD">
                      <a:lumMod val="75000"/>
                    </a:srgbClr>
                  </a:solidFill>
                </a:rPr>
                <a:t>검토</a:t>
              </a:r>
            </a:p>
          </p:txBody>
        </p:sp>
      </p:grpSp>
      <p:cxnSp>
        <p:nvCxnSpPr>
          <p:cNvPr id="164" name="꺾인 연결선 39"/>
          <p:cNvCxnSpPr/>
          <p:nvPr/>
        </p:nvCxnSpPr>
        <p:spPr>
          <a:xfrm rot="16200000" flipH="1" flipV="1">
            <a:off x="2730600" y="2161890"/>
            <a:ext cx="2939" cy="2087526"/>
          </a:xfrm>
          <a:prstGeom prst="bentConnector4">
            <a:avLst>
              <a:gd name="adj1" fmla="val -12505946"/>
              <a:gd name="adj2" fmla="val 100152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39"/>
          <p:cNvCxnSpPr/>
          <p:nvPr/>
        </p:nvCxnSpPr>
        <p:spPr>
          <a:xfrm rot="5400000" flipH="1">
            <a:off x="4326977" y="1860956"/>
            <a:ext cx="26634" cy="3094988"/>
          </a:xfrm>
          <a:prstGeom prst="bentConnector3">
            <a:avLst>
              <a:gd name="adj1" fmla="val -1380133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629043" y="3188649"/>
            <a:ext cx="512805" cy="265184"/>
            <a:chOff x="2347375" y="4491088"/>
            <a:chExt cx="584668" cy="318842"/>
          </a:xfrm>
        </p:grpSpPr>
        <p:sp>
          <p:nvSpPr>
            <p:cNvPr id="167" name="대각선 방향의 모서리가 둥근 사각형 61"/>
            <p:cNvSpPr/>
            <p:nvPr/>
          </p:nvSpPr>
          <p:spPr>
            <a:xfrm>
              <a:off x="2347375" y="4491088"/>
              <a:ext cx="584668" cy="318842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2408982" y="4509765"/>
              <a:ext cx="502968" cy="2960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000" dirty="0">
                  <a:solidFill>
                    <a:srgbClr val="4F81BD">
                      <a:lumMod val="75000"/>
                    </a:srgbClr>
                  </a:solidFill>
                </a:rPr>
                <a:t>검토</a:t>
              </a: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6199669" y="3197099"/>
            <a:ext cx="432185" cy="246221"/>
            <a:chOff x="2836858" y="4701921"/>
            <a:chExt cx="492750" cy="296042"/>
          </a:xfrm>
        </p:grpSpPr>
        <p:sp>
          <p:nvSpPr>
            <p:cNvPr id="170" name="대각선 방향의 모서리가 둥근 사각형 61"/>
            <p:cNvSpPr/>
            <p:nvPr/>
          </p:nvSpPr>
          <p:spPr>
            <a:xfrm>
              <a:off x="2836858" y="4708307"/>
              <a:ext cx="492750" cy="2687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875501" y="4701921"/>
              <a:ext cx="446311" cy="2960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srgbClr val="4F81BD">
                      <a:lumMod val="75000"/>
                    </a:srgbClr>
                  </a:solidFill>
                </a:rPr>
                <a:t>YES</a:t>
              </a:r>
              <a:endParaRPr lang="ko-KR" altLang="en-US" sz="1000" dirty="0">
                <a:solidFill>
                  <a:srgbClr val="4F81BD">
                    <a:lumMod val="75000"/>
                  </a:srgbClr>
                </a:solidFill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5394035" y="3502627"/>
            <a:ext cx="432185" cy="246222"/>
            <a:chOff x="1812005" y="4681504"/>
            <a:chExt cx="492750" cy="296043"/>
          </a:xfrm>
        </p:grpSpPr>
        <p:sp>
          <p:nvSpPr>
            <p:cNvPr id="180" name="대각선 방향의 모서리가 둥근 사각형 61"/>
            <p:cNvSpPr/>
            <p:nvPr/>
          </p:nvSpPr>
          <p:spPr>
            <a:xfrm>
              <a:off x="1812005" y="4698368"/>
              <a:ext cx="492750" cy="26871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1863123" y="4681504"/>
              <a:ext cx="435345" cy="296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srgbClr val="4F81BD">
                      <a:lumMod val="75000"/>
                    </a:srgbClr>
                  </a:solidFill>
                </a:rPr>
                <a:t>NO</a:t>
              </a:r>
              <a:endParaRPr lang="ko-KR" altLang="en-US" sz="1000" dirty="0">
                <a:solidFill>
                  <a:srgbClr val="4F81BD">
                    <a:lumMod val="75000"/>
                  </a:srgbClr>
                </a:solidFill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6863807" y="3188134"/>
            <a:ext cx="614431" cy="230832"/>
            <a:chOff x="3714744" y="3499814"/>
            <a:chExt cx="700533" cy="277539"/>
          </a:xfrm>
        </p:grpSpPr>
        <p:sp>
          <p:nvSpPr>
            <p:cNvPr id="188" name="타원 187"/>
            <p:cNvSpPr/>
            <p:nvPr/>
          </p:nvSpPr>
          <p:spPr>
            <a:xfrm flipH="1">
              <a:off x="3714744" y="3521930"/>
              <a:ext cx="226772" cy="22677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860044" y="3499814"/>
              <a:ext cx="555233" cy="277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900" dirty="0" smtClean="0"/>
                <a:t>완료</a:t>
              </a:r>
              <a:endParaRPr lang="ko-KR" altLang="en-US" sz="900" dirty="0"/>
            </a:p>
          </p:txBody>
        </p:sp>
      </p:grpSp>
      <p:sp>
        <p:nvSpPr>
          <p:cNvPr id="200" name="직사각형 199"/>
          <p:cNvSpPr/>
          <p:nvPr/>
        </p:nvSpPr>
        <p:spPr>
          <a:xfrm>
            <a:off x="7000892" y="4223080"/>
            <a:ext cx="45719" cy="1424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/>
          </a:p>
        </p:txBody>
      </p:sp>
      <p:grpSp>
        <p:nvGrpSpPr>
          <p:cNvPr id="208" name="그룹 207"/>
          <p:cNvGrpSpPr/>
          <p:nvPr/>
        </p:nvGrpSpPr>
        <p:grpSpPr>
          <a:xfrm>
            <a:off x="7527853" y="2643182"/>
            <a:ext cx="1086032" cy="3294125"/>
            <a:chOff x="7500958" y="2643182"/>
            <a:chExt cx="1086032" cy="3294125"/>
          </a:xfrm>
        </p:grpSpPr>
        <p:sp>
          <p:nvSpPr>
            <p:cNvPr id="203" name="모서리가 둥근 직사각형 202"/>
            <p:cNvSpPr/>
            <p:nvPr/>
          </p:nvSpPr>
          <p:spPr>
            <a:xfrm>
              <a:off x="7500958" y="2643182"/>
              <a:ext cx="1086032" cy="1086032"/>
            </a:xfrm>
            <a:prstGeom prst="roundRect">
              <a:avLst>
                <a:gd name="adj" fmla="val 50000"/>
              </a:avLst>
            </a:prstGeom>
            <a:solidFill>
              <a:srgbClr val="C6DE89"/>
            </a:solidFill>
            <a:ln w="57150">
              <a:solidFill>
                <a:srgbClr val="DFE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002060"/>
                  </a:solidFill>
                </a:rPr>
                <a:t>체계적 </a:t>
              </a:r>
              <a:endParaRPr lang="en-US" altLang="ko-KR" sz="1000" b="1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rgbClr val="002060"/>
                  </a:solidFill>
                </a:rPr>
                <a:t>보고절</a:t>
              </a:r>
              <a:r>
                <a:rPr lang="ko-KR" altLang="en-US" sz="1000" b="1" dirty="0" smtClean="0">
                  <a:solidFill>
                    <a:srgbClr val="002060"/>
                  </a:solidFill>
                </a:rPr>
                <a:t>차</a:t>
              </a:r>
              <a:endParaRPr lang="ko-KR" altLang="en-US" sz="1000" b="1" dirty="0">
                <a:solidFill>
                  <a:srgbClr val="002060"/>
                </a:solidFill>
              </a:endParaRPr>
            </a:p>
          </p:txBody>
        </p:sp>
        <p:sp>
          <p:nvSpPr>
            <p:cNvPr id="206" name="타원 205"/>
            <p:cNvSpPr/>
            <p:nvPr/>
          </p:nvSpPr>
          <p:spPr>
            <a:xfrm>
              <a:off x="7500958" y="3747228"/>
              <a:ext cx="1086032" cy="1086032"/>
            </a:xfrm>
            <a:prstGeom prst="ellipse">
              <a:avLst/>
            </a:prstGeom>
            <a:solidFill>
              <a:srgbClr val="BBD3EE"/>
            </a:solidFill>
            <a:ln w="57150">
              <a:solidFill>
                <a:srgbClr val="E6ED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002060"/>
                  </a:solidFill>
                </a:rPr>
                <a:t>위험요소</a:t>
              </a:r>
              <a:endParaRPr lang="en-US" altLang="ko-KR" sz="1000" b="1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rgbClr val="002060"/>
                  </a:solidFill>
                </a:rPr>
                <a:t>최소</a:t>
              </a:r>
              <a:r>
                <a:rPr lang="ko-KR" altLang="en-US" sz="1000" b="1" dirty="0" smtClean="0">
                  <a:solidFill>
                    <a:srgbClr val="002060"/>
                  </a:solidFill>
                </a:rPr>
                <a:t>화</a:t>
              </a:r>
              <a:endParaRPr lang="ko-KR" altLang="en-US" sz="1000" b="1" dirty="0">
                <a:solidFill>
                  <a:srgbClr val="002060"/>
                </a:solidFill>
              </a:endParaRPr>
            </a:p>
          </p:txBody>
        </p:sp>
        <p:sp>
          <p:nvSpPr>
            <p:cNvPr id="207" name="타원 206"/>
            <p:cNvSpPr/>
            <p:nvPr/>
          </p:nvSpPr>
          <p:spPr>
            <a:xfrm>
              <a:off x="7500958" y="4851275"/>
              <a:ext cx="1086032" cy="108603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002060"/>
                  </a:solidFill>
                </a:rPr>
                <a:t>유기적</a:t>
              </a:r>
              <a:endParaRPr lang="en-US" altLang="ko-KR" sz="1000" b="1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rgbClr val="002060"/>
                  </a:solidFill>
                </a:rPr>
                <a:t>협력채널 </a:t>
              </a:r>
              <a:endParaRPr lang="en-US" altLang="ko-KR" sz="1000" b="1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ko-KR" altLang="en-US" sz="1000" b="1" dirty="0" smtClean="0">
                  <a:solidFill>
                    <a:srgbClr val="002060"/>
                  </a:solidFill>
                </a:rPr>
                <a:t>구</a:t>
              </a:r>
              <a:r>
                <a:rPr lang="ko-KR" altLang="en-US" sz="1000" b="1" dirty="0" smtClean="0">
                  <a:solidFill>
                    <a:srgbClr val="002060"/>
                  </a:solidFill>
                </a:rPr>
                <a:t>축</a:t>
              </a:r>
              <a:endParaRPr lang="ko-KR" altLang="en-US" sz="10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216" name="직사각형 215"/>
          <p:cNvSpPr/>
          <p:nvPr/>
        </p:nvSpPr>
        <p:spPr>
          <a:xfrm>
            <a:off x="3200400" y="6143644"/>
            <a:ext cx="274320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002060"/>
                </a:solidFill>
                <a:latin typeface="+mj-ea"/>
                <a:ea typeface="+mj-ea"/>
                <a:cs typeface="Times New Roman" pitchFamily="18" charset="0"/>
              </a:rPr>
              <a:t>프로젝트의 납기</a:t>
            </a:r>
            <a:r>
              <a:rPr lang="en-US" altLang="ko-KR" sz="1600" b="1" dirty="0" smtClean="0">
                <a:solidFill>
                  <a:srgbClr val="002060"/>
                </a:solidFill>
                <a:latin typeface="+mj-ea"/>
                <a:ea typeface="+mj-ea"/>
                <a:cs typeface="Times New Roman" pitchFamily="18" charset="0"/>
              </a:rPr>
              <a:t>·</a:t>
            </a:r>
            <a:r>
              <a:rPr lang="ko-KR" altLang="en-US" sz="1600" b="1" dirty="0" smtClean="0">
                <a:solidFill>
                  <a:srgbClr val="002060"/>
                </a:solidFill>
                <a:latin typeface="+mj-ea"/>
                <a:ea typeface="+mj-ea"/>
                <a:cs typeface="Times New Roman" pitchFamily="18" charset="0"/>
              </a:rPr>
              <a:t>품질 확보</a:t>
            </a:r>
            <a:endParaRPr lang="ko-KR" altLang="en-US" sz="1600" b="1" dirty="0">
              <a:solidFill>
                <a:srgbClr val="002060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cxnSp>
        <p:nvCxnSpPr>
          <p:cNvPr id="219" name="꺾인 연결선 218"/>
          <p:cNvCxnSpPr>
            <a:endCxn id="216" idx="1"/>
          </p:cNvCxnSpPr>
          <p:nvPr/>
        </p:nvCxnSpPr>
        <p:spPr>
          <a:xfrm>
            <a:off x="928662" y="5929330"/>
            <a:ext cx="2271738" cy="357190"/>
          </a:xfrm>
          <a:prstGeom prst="bentConnector3">
            <a:avLst>
              <a:gd name="adj1" fmla="val -511"/>
            </a:avLst>
          </a:prstGeom>
          <a:ln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454580" y="1822492"/>
            <a:ext cx="20018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Constantia" pitchFamily="18" charset="0"/>
              </a:rPr>
              <a:t>Reporting Process </a:t>
            </a:r>
            <a:endParaRPr lang="ko-KR" altLang="en-US" sz="1600" dirty="0">
              <a:solidFill>
                <a:srgbClr val="00206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133</Words>
  <Application>Microsoft Office PowerPoint</Application>
  <PresentationFormat>화면 슬라이드 쇼(4:3)</PresentationFormat>
  <Paragraphs>56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198</cp:revision>
  <dcterms:created xsi:type="dcterms:W3CDTF">2008-10-10T14:25:35Z</dcterms:created>
  <dcterms:modified xsi:type="dcterms:W3CDTF">2009-08-04T08:21:42Z</dcterms:modified>
</cp:coreProperties>
</file>