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867" autoAdjust="0"/>
    <p:restoredTop sz="96327" autoAdjust="0"/>
  </p:normalViewPr>
  <p:slideViewPr>
    <p:cSldViewPr>
      <p:cViewPr varScale="1">
        <p:scale>
          <a:sx n="113" d="100"/>
          <a:sy n="113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HGK</a:t>
            </a:r>
            <a:endParaRPr lang="ko-KR" altLang="en-US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78579" y="178583"/>
            <a:ext cx="8786842" cy="6500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>
              <a:lnSpc>
                <a:spcPct val="150000"/>
              </a:lnSpc>
            </a:pPr>
            <a:endParaRPr lang="ko-KR" altLang="en-US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23335" y="224056"/>
            <a:ext cx="179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3.5 </a:t>
            </a:r>
            <a:r>
              <a:rPr lang="en-US" altLang="ko-KR" sz="1600" b="1" dirty="0">
                <a:solidFill>
                  <a:prstClr val="black"/>
                </a:solidFill>
              </a:rPr>
              <a:t>SWOT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분석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14595" y="615287"/>
            <a:ext cx="8472247" cy="830372"/>
          </a:xfrm>
          <a:prstGeom prst="roundRect">
            <a:avLst>
              <a:gd name="adj" fmla="val 963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SWOT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분석은 프로젝트에 대한 향후 전략을 세우고 방향을 설정하는데 그 목적이 있습니다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이에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세계 최대의 반도체 생산 집적지 및 풍부한 산업인프라라는 강점과 차세대 반도체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기술요구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등의 기회를 유지 및 극대화하고 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R&amp;D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역량 미흡 등의 약점보완 및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세계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경기불황으로 인한 </a:t>
            </a:r>
            <a:endParaRPr lang="en-US" altLang="ko-KR" sz="1000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시장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불안 등의 위협에 대한 적극적 대처를 통해 본 사업의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필요성과 목표 등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사업방향을 명확히 합니다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429520" y="196184"/>
            <a:ext cx="1481567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| </a:t>
            </a:r>
            <a:r>
              <a:rPr lang="en-US" altLang="ko-KR" sz="1100" b="1" dirty="0" smtClean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</a:rPr>
              <a:t>III</a:t>
            </a:r>
            <a:r>
              <a:rPr lang="en-US" altLang="ko-KR" sz="1100" b="1" kern="1200" dirty="0" smtClean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lang="ko-KR" altLang="en-US" sz="1100" b="1" dirty="0" smtClean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</a:rPr>
              <a:t>사업추진관</a:t>
            </a:r>
            <a:r>
              <a:rPr lang="ko-KR" altLang="en-US" sz="1100" b="1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</a:rPr>
              <a:t>리</a:t>
            </a:r>
            <a:r>
              <a:rPr lang="ko-KR" altLang="en-US" sz="1100" b="1" kern="1200" dirty="0" smtClean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|</a:t>
            </a:r>
            <a:endParaRPr lang="ko-KR" altLang="en-US" sz="1100" b="1" kern="1200" dirty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7259485" y="6599131"/>
            <a:ext cx="1693054" cy="276999"/>
            <a:chOff x="7122363" y="6485774"/>
            <a:chExt cx="1693054" cy="276999"/>
          </a:xfrm>
        </p:grpSpPr>
        <p:grpSp>
          <p:nvGrpSpPr>
            <p:cNvPr id="13" name="그룹 6"/>
            <p:cNvGrpSpPr/>
            <p:nvPr/>
          </p:nvGrpSpPr>
          <p:grpSpPr>
            <a:xfrm>
              <a:off x="7122363" y="6485774"/>
              <a:ext cx="314510" cy="276999"/>
              <a:chOff x="4450956" y="6526712"/>
              <a:chExt cx="314510" cy="27699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450956" y="6526712"/>
                <a:ext cx="314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Constantia" pitchFamily="18" charset="0"/>
                  </a:rPr>
                  <a:t>19</a:t>
                </a:r>
                <a:endParaRPr lang="ko-KR" altLang="en-US" sz="1200" dirty="0">
                  <a:latin typeface="Constantia" pitchFamily="18" charset="0"/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5400000">
                <a:off x="4663282" y="6696203"/>
                <a:ext cx="14287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그림 13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74973" y="6607496"/>
              <a:ext cx="1340444" cy="110476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 userDrawn="1"/>
        </p:nvCxnSpPr>
        <p:spPr>
          <a:xfrm>
            <a:off x="-32" y="-24"/>
            <a:ext cx="181101" cy="1810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그룹 142"/>
          <p:cNvGrpSpPr/>
          <p:nvPr/>
        </p:nvGrpSpPr>
        <p:grpSpPr>
          <a:xfrm>
            <a:off x="361390" y="1777049"/>
            <a:ext cx="8421220" cy="4506010"/>
            <a:chOff x="357158" y="1785927"/>
            <a:chExt cx="8421220" cy="4506010"/>
          </a:xfrm>
        </p:grpSpPr>
        <p:cxnSp>
          <p:nvCxnSpPr>
            <p:cNvPr id="139" name="직선 연결선 8"/>
            <p:cNvCxnSpPr/>
            <p:nvPr/>
          </p:nvCxnSpPr>
          <p:spPr>
            <a:xfrm>
              <a:off x="3428992" y="6142056"/>
              <a:ext cx="3096000" cy="158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8"/>
            <p:cNvCxnSpPr/>
            <p:nvPr/>
          </p:nvCxnSpPr>
          <p:spPr>
            <a:xfrm rot="5400000">
              <a:off x="6105262" y="4396068"/>
              <a:ext cx="3132000" cy="158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원형 56"/>
            <p:cNvSpPr/>
            <p:nvPr/>
          </p:nvSpPr>
          <p:spPr>
            <a:xfrm rot="5400000" flipV="1">
              <a:off x="2882634" y="3208706"/>
              <a:ext cx="1066678" cy="1066678"/>
            </a:xfrm>
            <a:prstGeom prst="pie">
              <a:avLst>
                <a:gd name="adj1" fmla="val 16289586"/>
                <a:gd name="adj2" fmla="val 1620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01962" y="3745536"/>
              <a:ext cx="60480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5400000">
              <a:off x="1459417" y="3747927"/>
              <a:ext cx="39240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3288934" y="3626062"/>
              <a:ext cx="257100" cy="2571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5994" y="333980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ko-KR" alt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6410" y="333980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48238" y="3812824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501186" y="3812824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626173" y="1862682"/>
              <a:ext cx="2148952" cy="1620000"/>
              <a:chOff x="891351" y="2076996"/>
              <a:chExt cx="2148952" cy="1620000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891351" y="2076996"/>
                <a:ext cx="72000" cy="1620000"/>
                <a:chOff x="891351" y="2076996"/>
                <a:chExt cx="72000" cy="1620000"/>
              </a:xfrm>
            </p:grpSpPr>
            <p:cxnSp>
              <p:nvCxnSpPr>
                <p:cNvPr id="42" name="직선 연결선 8"/>
                <p:cNvCxnSpPr/>
                <p:nvPr/>
              </p:nvCxnSpPr>
              <p:spPr>
                <a:xfrm rot="5400000">
                  <a:off x="117351" y="2886202"/>
                  <a:ext cx="1620000" cy="158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" name="그룹 63"/>
                <p:cNvGrpSpPr/>
                <p:nvPr/>
              </p:nvGrpSpPr>
              <p:grpSpPr>
                <a:xfrm>
                  <a:off x="891351" y="2212641"/>
                  <a:ext cx="72000" cy="1348710"/>
                  <a:chOff x="891351" y="2215376"/>
                  <a:chExt cx="72000" cy="1348710"/>
                </a:xfrm>
              </p:grpSpPr>
              <p:sp>
                <p:nvSpPr>
                  <p:cNvPr id="43" name="타원 9"/>
                  <p:cNvSpPr/>
                  <p:nvPr/>
                </p:nvSpPr>
                <p:spPr>
                  <a:xfrm>
                    <a:off x="891351" y="2215376"/>
                    <a:ext cx="72000" cy="72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타원 9"/>
                  <p:cNvSpPr/>
                  <p:nvPr/>
                </p:nvSpPr>
                <p:spPr>
                  <a:xfrm>
                    <a:off x="891351" y="2534553"/>
                    <a:ext cx="72000" cy="72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" name="타원 9"/>
                  <p:cNvSpPr/>
                  <p:nvPr/>
                </p:nvSpPr>
                <p:spPr>
                  <a:xfrm>
                    <a:off x="891351" y="2853730"/>
                    <a:ext cx="72000" cy="72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" name="타원 9"/>
                  <p:cNvSpPr/>
                  <p:nvPr/>
                </p:nvSpPr>
                <p:spPr>
                  <a:xfrm>
                    <a:off x="891351" y="3172907"/>
                    <a:ext cx="72000" cy="72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타원 9"/>
                  <p:cNvSpPr/>
                  <p:nvPr/>
                </p:nvSpPr>
                <p:spPr>
                  <a:xfrm>
                    <a:off x="891351" y="3492086"/>
                    <a:ext cx="72000" cy="72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5" name="그룹 74"/>
              <p:cNvGrpSpPr/>
              <p:nvPr/>
            </p:nvGrpSpPr>
            <p:grpSpPr>
              <a:xfrm>
                <a:off x="1008978" y="2116482"/>
                <a:ext cx="2031325" cy="1526418"/>
                <a:chOff x="1008978" y="2116482"/>
                <a:chExt cx="2031325" cy="1526418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1008978" y="2116482"/>
                  <a:ext cx="20313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세계 최대의 반도체 생산 집적지</a:t>
                  </a:r>
                  <a:endParaRPr lang="en-US" altLang="ko-KR" sz="1000" dirty="0" smtClean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08978" y="2436531"/>
                  <a:ext cx="12554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풍부한 산업인프라</a:t>
                  </a:r>
                  <a:endParaRPr lang="en-US" altLang="ko-KR" sz="1000" dirty="0" smtClean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08978" y="2756580"/>
                  <a:ext cx="17508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Strength 03 &amp;…… contents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008978" y="3076629"/>
                  <a:ext cx="17508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Strength 04 &amp;…… contents</a:t>
                  </a:r>
                  <a:endParaRPr lang="en-US" altLang="ko-KR" sz="1000" dirty="0" smtClean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1008978" y="3396679"/>
                  <a:ext cx="17508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Strength 05 &amp;…… contents</a:t>
                  </a:r>
                  <a:endParaRPr lang="en-US" altLang="ko-KR" sz="1000" dirty="0" smtClean="0"/>
                </a:p>
              </p:txBody>
            </p:sp>
          </p:grpSp>
        </p:grpSp>
        <p:grpSp>
          <p:nvGrpSpPr>
            <p:cNvPr id="77" name="그룹 76"/>
            <p:cNvGrpSpPr/>
            <p:nvPr/>
          </p:nvGrpSpPr>
          <p:grpSpPr>
            <a:xfrm>
              <a:off x="618680" y="4000504"/>
              <a:ext cx="2078420" cy="1620000"/>
              <a:chOff x="891351" y="2076996"/>
              <a:chExt cx="2078420" cy="1620000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891351" y="2076996"/>
                <a:ext cx="72000" cy="1620000"/>
                <a:chOff x="891351" y="2076996"/>
                <a:chExt cx="72000" cy="1620000"/>
              </a:xfrm>
            </p:grpSpPr>
            <p:cxnSp>
              <p:nvCxnSpPr>
                <p:cNvPr id="85" name="직선 연결선 8"/>
                <p:cNvCxnSpPr/>
                <p:nvPr/>
              </p:nvCxnSpPr>
              <p:spPr>
                <a:xfrm rot="5400000">
                  <a:off x="117351" y="2886202"/>
                  <a:ext cx="1620000" cy="158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그룹 85"/>
                <p:cNvGrpSpPr/>
                <p:nvPr/>
              </p:nvGrpSpPr>
              <p:grpSpPr>
                <a:xfrm>
                  <a:off x="891351" y="2212641"/>
                  <a:ext cx="72000" cy="1348710"/>
                  <a:chOff x="891351" y="2215376"/>
                  <a:chExt cx="72000" cy="1348710"/>
                </a:xfrm>
              </p:grpSpPr>
              <p:sp>
                <p:nvSpPr>
                  <p:cNvPr id="87" name="타원 9"/>
                  <p:cNvSpPr/>
                  <p:nvPr/>
                </p:nvSpPr>
                <p:spPr>
                  <a:xfrm>
                    <a:off x="891351" y="2215376"/>
                    <a:ext cx="72000" cy="72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타원 9"/>
                  <p:cNvSpPr/>
                  <p:nvPr/>
                </p:nvSpPr>
                <p:spPr>
                  <a:xfrm>
                    <a:off x="891351" y="2534553"/>
                    <a:ext cx="72000" cy="72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" name="타원 9"/>
                  <p:cNvSpPr/>
                  <p:nvPr/>
                </p:nvSpPr>
                <p:spPr>
                  <a:xfrm>
                    <a:off x="891351" y="2853730"/>
                    <a:ext cx="72000" cy="72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" name="타원 9"/>
                  <p:cNvSpPr/>
                  <p:nvPr/>
                </p:nvSpPr>
                <p:spPr>
                  <a:xfrm>
                    <a:off x="891351" y="3172907"/>
                    <a:ext cx="72000" cy="72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" name="타원 9"/>
                  <p:cNvSpPr/>
                  <p:nvPr/>
                </p:nvSpPr>
                <p:spPr>
                  <a:xfrm>
                    <a:off x="891351" y="3492086"/>
                    <a:ext cx="72000" cy="72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9" name="그룹 78"/>
              <p:cNvGrpSpPr/>
              <p:nvPr/>
            </p:nvGrpSpPr>
            <p:grpSpPr>
              <a:xfrm>
                <a:off x="1008978" y="2116482"/>
                <a:ext cx="1960793" cy="1526418"/>
                <a:chOff x="1008978" y="2116482"/>
                <a:chExt cx="1960793" cy="1526418"/>
              </a:xfrm>
            </p:grpSpPr>
            <p:sp>
              <p:nvSpPr>
                <p:cNvPr id="80" name="TextBox 79"/>
                <p:cNvSpPr txBox="1"/>
                <p:nvPr/>
              </p:nvSpPr>
              <p:spPr>
                <a:xfrm>
                  <a:off x="1008978" y="2116482"/>
                  <a:ext cx="155683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/>
                    <a:t>차세대 반도체 기술요구</a:t>
                  </a:r>
                  <a:endParaRPr lang="en-US" altLang="ko-KR" sz="1000" dirty="0" smtClean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1008978" y="2436531"/>
                  <a:ext cx="196079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Opportunity</a:t>
                  </a:r>
                  <a:r>
                    <a:rPr lang="en-US" altLang="ko-KR" sz="1000" dirty="0" smtClean="0"/>
                    <a:t> 02 &amp;…… contents</a:t>
                  </a:r>
                  <a:endParaRPr lang="en-US" altLang="ko-KR" sz="1000" dirty="0" smtClean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1008978" y="2756580"/>
                  <a:ext cx="196079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Opportunity 03 &amp;…… contents</a:t>
                  </a:r>
                  <a:endParaRPr lang="en-US" altLang="ko-KR" sz="1000" dirty="0" smtClean="0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1008978" y="3076629"/>
                  <a:ext cx="196079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Opportunity 04 &amp;…… contents</a:t>
                  </a:r>
                  <a:endParaRPr lang="en-US" altLang="ko-KR" sz="1000" dirty="0" smtClean="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1008978" y="3396679"/>
                  <a:ext cx="196079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Opportunity 05 &amp;…… contents</a:t>
                  </a:r>
                  <a:endParaRPr lang="en-US" altLang="ko-KR" sz="1000" dirty="0" smtClean="0"/>
                </a:p>
              </p:txBody>
            </p:sp>
          </p:grpSp>
        </p:grpSp>
        <p:grpSp>
          <p:nvGrpSpPr>
            <p:cNvPr id="93" name="그룹 92"/>
            <p:cNvGrpSpPr/>
            <p:nvPr/>
          </p:nvGrpSpPr>
          <p:grpSpPr>
            <a:xfrm>
              <a:off x="6163648" y="1866242"/>
              <a:ext cx="72000" cy="1620000"/>
              <a:chOff x="891351" y="2076996"/>
              <a:chExt cx="72000" cy="1620000"/>
            </a:xfrm>
          </p:grpSpPr>
          <p:cxnSp>
            <p:nvCxnSpPr>
              <p:cNvPr id="100" name="직선 연결선 8"/>
              <p:cNvCxnSpPr/>
              <p:nvPr/>
            </p:nvCxnSpPr>
            <p:spPr>
              <a:xfrm rot="5400000">
                <a:off x="117351" y="2886202"/>
                <a:ext cx="1620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그룹 100"/>
              <p:cNvGrpSpPr/>
              <p:nvPr/>
            </p:nvGrpSpPr>
            <p:grpSpPr>
              <a:xfrm>
                <a:off x="891351" y="2212641"/>
                <a:ext cx="72000" cy="1348710"/>
                <a:chOff x="891351" y="2215376"/>
                <a:chExt cx="72000" cy="1348710"/>
              </a:xfrm>
            </p:grpSpPr>
            <p:sp>
              <p:nvSpPr>
                <p:cNvPr id="102" name="타원 9"/>
                <p:cNvSpPr/>
                <p:nvPr/>
              </p:nvSpPr>
              <p:spPr>
                <a:xfrm>
                  <a:off x="891351" y="2215376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9"/>
                <p:cNvSpPr/>
                <p:nvPr/>
              </p:nvSpPr>
              <p:spPr>
                <a:xfrm>
                  <a:off x="891351" y="2534553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9"/>
                <p:cNvSpPr/>
                <p:nvPr/>
              </p:nvSpPr>
              <p:spPr>
                <a:xfrm>
                  <a:off x="891351" y="2853730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9"/>
                <p:cNvSpPr/>
                <p:nvPr/>
              </p:nvSpPr>
              <p:spPr>
                <a:xfrm>
                  <a:off x="891351" y="3172907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9"/>
                <p:cNvSpPr/>
                <p:nvPr/>
              </p:nvSpPr>
              <p:spPr>
                <a:xfrm>
                  <a:off x="891351" y="3492086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4" name="그룹 93"/>
            <p:cNvGrpSpPr/>
            <p:nvPr/>
          </p:nvGrpSpPr>
          <p:grpSpPr>
            <a:xfrm>
              <a:off x="4108879" y="1905728"/>
              <a:ext cx="1830950" cy="1526418"/>
              <a:chOff x="1008978" y="2116482"/>
              <a:chExt cx="1830950" cy="1526418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1008978" y="2116482"/>
                <a:ext cx="106150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R&amp;D </a:t>
                </a:r>
                <a:r>
                  <a:rPr lang="ko-KR" altLang="en-US" sz="1000" dirty="0" smtClean="0"/>
                  <a:t>역량 미흡</a:t>
                </a:r>
                <a:endParaRPr lang="en-US" altLang="ko-KR" sz="1000" dirty="0" smtClean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08978" y="2436531"/>
                <a:ext cx="18309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Weakness 01 &amp;…… contents</a:t>
                </a:r>
                <a:endParaRPr lang="en-US" altLang="ko-KR" sz="1000" dirty="0" smtClean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08978" y="2756580"/>
                <a:ext cx="18309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Weakness 02 &amp;…… contents</a:t>
                </a:r>
                <a:endParaRPr lang="en-US" altLang="ko-KR" sz="1000" dirty="0" smtClean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08978" y="3076629"/>
                <a:ext cx="18309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Weakness 03 &amp;…… contents</a:t>
                </a:r>
                <a:endParaRPr lang="en-US" altLang="ko-KR" sz="1000" dirty="0" smtClean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008978" y="3396679"/>
                <a:ext cx="18309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Weakness 04 &amp;…… contents</a:t>
                </a:r>
                <a:endParaRPr lang="en-US" altLang="ko-KR" sz="1000" dirty="0" smtClean="0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6156155" y="4004064"/>
              <a:ext cx="72000" cy="1620000"/>
              <a:chOff x="891351" y="2076996"/>
              <a:chExt cx="72000" cy="1620000"/>
            </a:xfrm>
          </p:grpSpPr>
          <p:cxnSp>
            <p:nvCxnSpPr>
              <p:cNvPr id="115" name="직선 연결선 8"/>
              <p:cNvCxnSpPr/>
              <p:nvPr/>
            </p:nvCxnSpPr>
            <p:spPr>
              <a:xfrm rot="5400000">
                <a:off x="117351" y="2886202"/>
                <a:ext cx="1620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그룹 115"/>
              <p:cNvGrpSpPr/>
              <p:nvPr/>
            </p:nvGrpSpPr>
            <p:grpSpPr>
              <a:xfrm>
                <a:off x="891351" y="2212641"/>
                <a:ext cx="72000" cy="1348710"/>
                <a:chOff x="891351" y="2215376"/>
                <a:chExt cx="72000" cy="1348710"/>
              </a:xfrm>
            </p:grpSpPr>
            <p:sp>
              <p:nvSpPr>
                <p:cNvPr id="117" name="타원 9"/>
                <p:cNvSpPr/>
                <p:nvPr/>
              </p:nvSpPr>
              <p:spPr>
                <a:xfrm>
                  <a:off x="891351" y="2215376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9"/>
                <p:cNvSpPr/>
                <p:nvPr/>
              </p:nvSpPr>
              <p:spPr>
                <a:xfrm>
                  <a:off x="891351" y="2534553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9"/>
                <p:cNvSpPr/>
                <p:nvPr/>
              </p:nvSpPr>
              <p:spPr>
                <a:xfrm>
                  <a:off x="891351" y="2853730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9"/>
                <p:cNvSpPr/>
                <p:nvPr/>
              </p:nvSpPr>
              <p:spPr>
                <a:xfrm>
                  <a:off x="891351" y="3172907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9"/>
                <p:cNvSpPr/>
                <p:nvPr/>
              </p:nvSpPr>
              <p:spPr>
                <a:xfrm>
                  <a:off x="891351" y="3492086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9" name="그룹 108"/>
            <p:cNvGrpSpPr/>
            <p:nvPr/>
          </p:nvGrpSpPr>
          <p:grpSpPr>
            <a:xfrm>
              <a:off x="3933206" y="4043550"/>
              <a:ext cx="2159566" cy="1526418"/>
              <a:chOff x="840798" y="2116482"/>
              <a:chExt cx="2159566" cy="1526418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840798" y="2116482"/>
                <a:ext cx="21595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/>
                  <a:t>세계 경기불황으로 인한 시장 불안</a:t>
                </a:r>
                <a:endParaRPr lang="en-US" altLang="ko-KR" sz="10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008978" y="2436531"/>
                <a:ext cx="16674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 Threat 01 &amp;…… contents</a:t>
                </a:r>
                <a:endParaRPr lang="en-US" altLang="ko-KR" sz="1000" dirty="0" smtClean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008978" y="2756580"/>
                <a:ext cx="16674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 Threat 02 &amp;…… contents</a:t>
                </a:r>
                <a:endParaRPr lang="en-US" altLang="ko-KR" sz="1000" dirty="0" smtClean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08978" y="3076629"/>
                <a:ext cx="16674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 Threat 03 &amp;…… contents</a:t>
                </a:r>
                <a:endParaRPr lang="en-US" altLang="ko-KR" sz="1000" dirty="0" smtClean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008978" y="3396679"/>
                <a:ext cx="16674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 Threat 04 &amp;…… contents</a:t>
                </a:r>
                <a:endParaRPr lang="en-US" altLang="ko-KR" sz="1000" dirty="0" smtClean="0"/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357158" y="5834083"/>
              <a:ext cx="3071822" cy="452437"/>
              <a:chOff x="598106" y="5834083"/>
              <a:chExt cx="3071822" cy="452437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598106" y="5986473"/>
                <a:ext cx="3071822" cy="300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 cap="flat">
                <a:solidFill>
                  <a:schemeClr val="bg1">
                    <a:lumMod val="6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강점과 기회의 강조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·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유지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</a:rPr>
                  <a:t>·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극대화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3" name="그룹 122"/>
              <p:cNvGrpSpPr/>
              <p:nvPr/>
            </p:nvGrpSpPr>
            <p:grpSpPr>
              <a:xfrm>
                <a:off x="1938159" y="5834083"/>
                <a:ext cx="391716" cy="237462"/>
                <a:chOff x="3384948" y="3000376"/>
                <a:chExt cx="391716" cy="237462"/>
              </a:xfrm>
            </p:grpSpPr>
            <p:sp>
              <p:nvSpPr>
                <p:cNvPr id="124" name="자유형 123"/>
                <p:cNvSpPr/>
                <p:nvPr/>
              </p:nvSpPr>
              <p:spPr>
                <a:xfrm>
                  <a:off x="3407569" y="3026569"/>
                  <a:ext cx="347662" cy="200025"/>
                </a:xfrm>
                <a:custGeom>
                  <a:avLst/>
                  <a:gdLst>
                    <a:gd name="connsiteX0" fmla="*/ 0 w 347662"/>
                    <a:gd name="connsiteY0" fmla="*/ 0 h 200025"/>
                    <a:gd name="connsiteX1" fmla="*/ 347662 w 347662"/>
                    <a:gd name="connsiteY1" fmla="*/ 2381 h 200025"/>
                    <a:gd name="connsiteX2" fmla="*/ 176212 w 347662"/>
                    <a:gd name="connsiteY2" fmla="*/ 200025 h 200025"/>
                    <a:gd name="connsiteX3" fmla="*/ 0 w 347662"/>
                    <a:gd name="connsiteY3" fmla="*/ 0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662" h="200025">
                      <a:moveTo>
                        <a:pt x="0" y="0"/>
                      </a:moveTo>
                      <a:lnTo>
                        <a:pt x="347662" y="2381"/>
                      </a:lnTo>
                      <a:lnTo>
                        <a:pt x="176212" y="2000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갈매기형 수장 124"/>
                <p:cNvSpPr/>
                <p:nvPr/>
              </p:nvSpPr>
              <p:spPr>
                <a:xfrm rot="5400000">
                  <a:off x="3462075" y="2923249"/>
                  <a:ext cx="237462" cy="391716"/>
                </a:xfrm>
                <a:prstGeom prst="chevron">
                  <a:avLst>
                    <a:gd name="adj" fmla="val 9191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2" name="그룹 131"/>
            <p:cNvGrpSpPr/>
            <p:nvPr/>
          </p:nvGrpSpPr>
          <p:grpSpPr>
            <a:xfrm>
              <a:off x="6406654" y="2089848"/>
              <a:ext cx="2371724" cy="391716"/>
              <a:chOff x="6406654" y="2483950"/>
              <a:chExt cx="2371724" cy="391716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6563800" y="2530815"/>
                <a:ext cx="2214578" cy="300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 cap="flat">
                <a:solidFill>
                  <a:schemeClr val="bg1">
                    <a:lumMod val="6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약점의 보완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 rot="16200000">
                <a:off x="6329527" y="2561077"/>
                <a:ext cx="391716" cy="237462"/>
                <a:chOff x="3384948" y="3000376"/>
                <a:chExt cx="391716" cy="237462"/>
              </a:xfrm>
            </p:grpSpPr>
            <p:sp>
              <p:nvSpPr>
                <p:cNvPr id="130" name="자유형 129"/>
                <p:cNvSpPr/>
                <p:nvPr/>
              </p:nvSpPr>
              <p:spPr>
                <a:xfrm>
                  <a:off x="3407569" y="3026569"/>
                  <a:ext cx="347662" cy="200025"/>
                </a:xfrm>
                <a:custGeom>
                  <a:avLst/>
                  <a:gdLst>
                    <a:gd name="connsiteX0" fmla="*/ 0 w 347662"/>
                    <a:gd name="connsiteY0" fmla="*/ 0 h 200025"/>
                    <a:gd name="connsiteX1" fmla="*/ 347662 w 347662"/>
                    <a:gd name="connsiteY1" fmla="*/ 2381 h 200025"/>
                    <a:gd name="connsiteX2" fmla="*/ 176212 w 347662"/>
                    <a:gd name="connsiteY2" fmla="*/ 200025 h 200025"/>
                    <a:gd name="connsiteX3" fmla="*/ 0 w 347662"/>
                    <a:gd name="connsiteY3" fmla="*/ 0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662" h="200025">
                      <a:moveTo>
                        <a:pt x="0" y="0"/>
                      </a:moveTo>
                      <a:lnTo>
                        <a:pt x="347662" y="2381"/>
                      </a:lnTo>
                      <a:lnTo>
                        <a:pt x="176212" y="2000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갈매기형 수장 130"/>
                <p:cNvSpPr/>
                <p:nvPr/>
              </p:nvSpPr>
              <p:spPr>
                <a:xfrm rot="5400000">
                  <a:off x="3462075" y="2923249"/>
                  <a:ext cx="237462" cy="391716"/>
                </a:xfrm>
                <a:prstGeom prst="chevron">
                  <a:avLst>
                    <a:gd name="adj" fmla="val 9191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그룹 132"/>
            <p:cNvGrpSpPr/>
            <p:nvPr/>
          </p:nvGrpSpPr>
          <p:grpSpPr>
            <a:xfrm>
              <a:off x="6406240" y="4180292"/>
              <a:ext cx="2371724" cy="391716"/>
              <a:chOff x="6406654" y="2483950"/>
              <a:chExt cx="2371724" cy="391716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6563800" y="2530815"/>
                <a:ext cx="2214578" cy="300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 cap="flat">
                <a:solidFill>
                  <a:schemeClr val="bg1">
                    <a:lumMod val="6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위기의 극복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</a:rPr>
                  <a:t>· 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적극적 대처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 rot="16200000">
                <a:off x="6329528" y="2561078"/>
                <a:ext cx="391716" cy="237462"/>
                <a:chOff x="3384948" y="3000376"/>
                <a:chExt cx="391716" cy="237462"/>
              </a:xfrm>
            </p:grpSpPr>
            <p:sp>
              <p:nvSpPr>
                <p:cNvPr id="136" name="자유형 135"/>
                <p:cNvSpPr/>
                <p:nvPr/>
              </p:nvSpPr>
              <p:spPr>
                <a:xfrm>
                  <a:off x="3407569" y="3026569"/>
                  <a:ext cx="347662" cy="200025"/>
                </a:xfrm>
                <a:custGeom>
                  <a:avLst/>
                  <a:gdLst>
                    <a:gd name="connsiteX0" fmla="*/ 0 w 347662"/>
                    <a:gd name="connsiteY0" fmla="*/ 0 h 200025"/>
                    <a:gd name="connsiteX1" fmla="*/ 347662 w 347662"/>
                    <a:gd name="connsiteY1" fmla="*/ 2381 h 200025"/>
                    <a:gd name="connsiteX2" fmla="*/ 176212 w 347662"/>
                    <a:gd name="connsiteY2" fmla="*/ 200025 h 200025"/>
                    <a:gd name="connsiteX3" fmla="*/ 0 w 347662"/>
                    <a:gd name="connsiteY3" fmla="*/ 0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662" h="200025">
                      <a:moveTo>
                        <a:pt x="0" y="0"/>
                      </a:moveTo>
                      <a:lnTo>
                        <a:pt x="347662" y="2381"/>
                      </a:lnTo>
                      <a:lnTo>
                        <a:pt x="176212" y="2000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갈매기형 수장 136"/>
                <p:cNvSpPr/>
                <p:nvPr/>
              </p:nvSpPr>
              <p:spPr>
                <a:xfrm rot="5400000">
                  <a:off x="3462075" y="2923249"/>
                  <a:ext cx="237462" cy="391716"/>
                </a:xfrm>
                <a:prstGeom prst="chevron">
                  <a:avLst>
                    <a:gd name="adj" fmla="val 9191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40" name="직사각형 139"/>
            <p:cNvSpPr/>
            <p:nvPr/>
          </p:nvSpPr>
          <p:spPr>
            <a:xfrm>
              <a:off x="6572264" y="5991890"/>
              <a:ext cx="2169762" cy="3000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 cap="flat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명확한 사업방향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6563386" y="2431343"/>
              <a:ext cx="2214578" cy="817869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bg1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 약점의 보완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방</a:t>
              </a:r>
              <a:r>
                <a:rPr lang="ko-KR" altLang="en-US" sz="1000" dirty="0">
                  <a:solidFill>
                    <a:schemeClr val="tx1"/>
                  </a:solidFill>
                </a:rPr>
                <a:t>안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contents01…&amp;</a:t>
              </a:r>
            </a:p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 약점의 보완방안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contents02…&amp; </a:t>
              </a:r>
            </a:p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 약점의 보완방안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contents03…&amp;  </a:t>
              </a: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563386" y="4526473"/>
              <a:ext cx="2214578" cy="817869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bg1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 위기의 극복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방안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contents01…&amp;</a:t>
              </a:r>
            </a:p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 위기의 극복방안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contents02…&amp;</a:t>
              </a:r>
            </a:p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 위기의 극복방안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contents03…&amp;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132</Words>
  <Application>Microsoft Office PowerPoint</Application>
  <PresentationFormat>화면 슬라이드 쇼(4:3)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64</cp:revision>
  <dcterms:created xsi:type="dcterms:W3CDTF">2009-01-15T05:55:23Z</dcterms:created>
  <dcterms:modified xsi:type="dcterms:W3CDTF">2009-01-15T07:17:12Z</dcterms:modified>
</cp:coreProperties>
</file>