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67" autoAdjust="0"/>
    <p:restoredTop sz="96327" autoAdjust="0"/>
  </p:normalViewPr>
  <p:slideViewPr>
    <p:cSldViewPr>
      <p:cViewPr varScale="1">
        <p:scale>
          <a:sx n="113" d="100"/>
          <a:sy n="113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2009-01-15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HGK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>
              <a:lnSpc>
                <a:spcPct val="150000"/>
              </a:lnSpc>
            </a:pP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335" y="224056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3.5 </a:t>
            </a:r>
            <a:r>
              <a:rPr lang="en-US" altLang="ko-KR" sz="1600" b="1" dirty="0">
                <a:solidFill>
                  <a:prstClr val="black"/>
                </a:solidFill>
              </a:rPr>
              <a:t>SWOT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4595" y="615287"/>
            <a:ext cx="8472247" cy="8303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SWOT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분석은 프로젝트에 대한 향후 전략을 세우고 방향을 설정하는데 그 목적이 있습니다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이에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최대의 반도체 생산 집적지 및 풍부한 산업인프라라는 강점과 차세대 반도체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기술요구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등의 기회를 유지 및 극대화하고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R&amp;D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역량 미흡 등의 약점보완 및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경기불황으로 인한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시장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불안 등의 위협에 대한 적극적 대처를 통해 본 사업의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필요성과 목표 등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사업방향을 명확히 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29520" y="196184"/>
            <a:ext cx="14815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III</a:t>
            </a:r>
            <a:r>
              <a:rPr lang="en-US" altLang="ko-KR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lang="ko-KR" altLang="en-US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사업추진관</a:t>
            </a:r>
            <a:r>
              <a:rPr lang="ko-KR" altLang="en-US" sz="1100" b="1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리</a:t>
            </a:r>
            <a:r>
              <a:rPr lang="ko-KR" altLang="en-US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b="1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259485" y="6599131"/>
            <a:ext cx="1693054" cy="276999"/>
            <a:chOff x="7122363" y="6485774"/>
            <a:chExt cx="1693054" cy="276999"/>
          </a:xfrm>
        </p:grpSpPr>
        <p:grpSp>
          <p:nvGrpSpPr>
            <p:cNvPr id="13" name="그룹 6"/>
            <p:cNvGrpSpPr/>
            <p:nvPr/>
          </p:nvGrpSpPr>
          <p:grpSpPr>
            <a:xfrm>
              <a:off x="7122363" y="6485774"/>
              <a:ext cx="314510" cy="276999"/>
              <a:chOff x="4450956" y="6526712"/>
              <a:chExt cx="314510" cy="27699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50956" y="6526712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Constantia" pitchFamily="18" charset="0"/>
                  </a:rPr>
                  <a:t>19</a:t>
                </a:r>
                <a:endParaRPr lang="ko-KR" altLang="en-US" sz="1200" dirty="0">
                  <a:latin typeface="Constantia" pitchFamily="18" charset="0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5400000">
                <a:off x="4663282" y="6696203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74973" y="6607496"/>
              <a:ext cx="1340444" cy="11047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-32" y="-24"/>
            <a:ext cx="181101" cy="181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연결선 91"/>
          <p:cNvCxnSpPr/>
          <p:nvPr/>
        </p:nvCxnSpPr>
        <p:spPr>
          <a:xfrm>
            <a:off x="387692" y="3286124"/>
            <a:ext cx="838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5400000">
            <a:off x="948492" y="3982995"/>
            <a:ext cx="442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rot="5400000">
            <a:off x="3742675" y="3982995"/>
            <a:ext cx="442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70759" y="4804304"/>
            <a:ext cx="838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 flipH="1">
            <a:off x="3238657" y="1838432"/>
            <a:ext cx="145355" cy="1453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329386" y="1777459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강점</a:t>
            </a:r>
            <a:r>
              <a:rPr lang="en-US" altLang="ko-KR" sz="1100" dirty="0" smtClean="0"/>
              <a:t>(S</a:t>
            </a:r>
            <a:r>
              <a:rPr lang="en-US" altLang="ko-KR" sz="1100" dirty="0" smtClean="0"/>
              <a:t>trength)</a:t>
            </a:r>
            <a:endParaRPr lang="ko-KR" altLang="en-US" sz="1100" dirty="0"/>
          </a:p>
        </p:txBody>
      </p:sp>
      <p:sp>
        <p:nvSpPr>
          <p:cNvPr id="126" name="타원 125"/>
          <p:cNvSpPr/>
          <p:nvPr/>
        </p:nvSpPr>
        <p:spPr>
          <a:xfrm flipH="1">
            <a:off x="6055234" y="1838432"/>
            <a:ext cx="145355" cy="1453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145963" y="1777459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약점</a:t>
            </a:r>
            <a:r>
              <a:rPr lang="en-US" altLang="ko-KR" sz="1100" dirty="0" smtClean="0"/>
              <a:t>(Weakness)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 flipH="1">
            <a:off x="391026" y="3371239"/>
            <a:ext cx="145355" cy="145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481755" y="3310266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기회</a:t>
            </a:r>
            <a:r>
              <a:rPr lang="en-US" altLang="ko-KR" sz="1100" dirty="0" smtClean="0"/>
              <a:t>(Opportunity)</a:t>
            </a:r>
            <a:endParaRPr lang="ko-KR" altLang="en-US" sz="1100" dirty="0"/>
          </a:p>
        </p:txBody>
      </p:sp>
      <p:sp>
        <p:nvSpPr>
          <p:cNvPr id="133" name="타원 132"/>
          <p:cNvSpPr/>
          <p:nvPr/>
        </p:nvSpPr>
        <p:spPr>
          <a:xfrm flipH="1">
            <a:off x="390757" y="4871437"/>
            <a:ext cx="145355" cy="1453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1486" y="481046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위</a:t>
            </a:r>
            <a:r>
              <a:rPr lang="ko-KR" altLang="en-US" sz="1100" b="1" dirty="0"/>
              <a:t>협</a:t>
            </a:r>
            <a:r>
              <a:rPr lang="en-US" altLang="ko-KR" sz="1100" dirty="0" smtClean="0"/>
              <a:t>(Threat)</a:t>
            </a:r>
            <a:endParaRPr lang="ko-KR" altLang="en-US" sz="11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3277649" y="2048715"/>
            <a:ext cx="2148952" cy="1152000"/>
            <a:chOff x="3277649" y="2048715"/>
            <a:chExt cx="2148952" cy="1152000"/>
          </a:xfrm>
        </p:grpSpPr>
        <p:grpSp>
          <p:nvGrpSpPr>
            <p:cNvPr id="155" name="그룹 154"/>
            <p:cNvGrpSpPr/>
            <p:nvPr/>
          </p:nvGrpSpPr>
          <p:grpSpPr>
            <a:xfrm>
              <a:off x="3277649" y="2048715"/>
              <a:ext cx="72000" cy="1152000"/>
              <a:chOff x="3277649" y="2031781"/>
              <a:chExt cx="72000" cy="1152000"/>
            </a:xfrm>
          </p:grpSpPr>
          <p:cxnSp>
            <p:nvCxnSpPr>
              <p:cNvPr id="143" name="직선 연결선 8"/>
              <p:cNvCxnSpPr/>
              <p:nvPr/>
            </p:nvCxnSpPr>
            <p:spPr>
              <a:xfrm rot="5400000">
                <a:off x="2737649" y="2606987"/>
                <a:ext cx="115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그룹 153"/>
              <p:cNvGrpSpPr/>
              <p:nvPr/>
            </p:nvGrpSpPr>
            <p:grpSpPr>
              <a:xfrm>
                <a:off x="3277649" y="2158959"/>
                <a:ext cx="72000" cy="913413"/>
                <a:chOff x="3277649" y="2158959"/>
                <a:chExt cx="72000" cy="913413"/>
              </a:xfrm>
            </p:grpSpPr>
            <p:sp>
              <p:nvSpPr>
                <p:cNvPr id="144" name="타원 9"/>
                <p:cNvSpPr/>
                <p:nvPr/>
              </p:nvSpPr>
              <p:spPr>
                <a:xfrm>
                  <a:off x="3277649" y="215895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9"/>
                <p:cNvSpPr/>
                <p:nvPr/>
              </p:nvSpPr>
              <p:spPr>
                <a:xfrm>
                  <a:off x="3277649" y="24394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9"/>
                <p:cNvSpPr/>
                <p:nvPr/>
              </p:nvSpPr>
              <p:spPr>
                <a:xfrm>
                  <a:off x="3277649" y="2719901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9"/>
                <p:cNvSpPr/>
                <p:nvPr/>
              </p:nvSpPr>
              <p:spPr>
                <a:xfrm>
                  <a:off x="3277649" y="3000372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6" name="그룹 155"/>
            <p:cNvGrpSpPr/>
            <p:nvPr/>
          </p:nvGrpSpPr>
          <p:grpSpPr>
            <a:xfrm>
              <a:off x="3395276" y="2088201"/>
              <a:ext cx="2031325" cy="1086954"/>
              <a:chOff x="3395276" y="2088201"/>
              <a:chExt cx="2031325" cy="1086954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3395276" y="2088201"/>
                <a:ext cx="2031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세계 최대의 반도체 생산 집적지</a:t>
                </a:r>
                <a:endParaRPr lang="en-US" altLang="ko-KR" sz="1000" dirty="0" smtClean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395276" y="2368445"/>
                <a:ext cx="12554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풍부한 산업인프라</a:t>
                </a:r>
                <a:endParaRPr lang="en-US" altLang="ko-KR" sz="1000" dirty="0" smtClean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395276" y="2648689"/>
                <a:ext cx="17508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Strength 03 &amp;…… contents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395276" y="2928934"/>
                <a:ext cx="17508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Strength 04 &amp;…… contents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158" name="그룹 157"/>
          <p:cNvGrpSpPr/>
          <p:nvPr/>
        </p:nvGrpSpPr>
        <p:grpSpPr>
          <a:xfrm>
            <a:off x="6097049" y="2048715"/>
            <a:ext cx="1948577" cy="1152000"/>
            <a:chOff x="3277649" y="2048715"/>
            <a:chExt cx="1948577" cy="1152000"/>
          </a:xfrm>
        </p:grpSpPr>
        <p:grpSp>
          <p:nvGrpSpPr>
            <p:cNvPr id="159" name="그룹 158"/>
            <p:cNvGrpSpPr/>
            <p:nvPr/>
          </p:nvGrpSpPr>
          <p:grpSpPr>
            <a:xfrm>
              <a:off x="3277649" y="2048715"/>
              <a:ext cx="72000" cy="1152000"/>
              <a:chOff x="3277649" y="2031781"/>
              <a:chExt cx="72000" cy="1152000"/>
            </a:xfrm>
          </p:grpSpPr>
          <p:cxnSp>
            <p:nvCxnSpPr>
              <p:cNvPr id="165" name="직선 연결선 8"/>
              <p:cNvCxnSpPr/>
              <p:nvPr/>
            </p:nvCxnSpPr>
            <p:spPr>
              <a:xfrm rot="5400000">
                <a:off x="2737649" y="2606987"/>
                <a:ext cx="115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/>
              <p:cNvGrpSpPr/>
              <p:nvPr/>
            </p:nvGrpSpPr>
            <p:grpSpPr>
              <a:xfrm>
                <a:off x="3277649" y="2158959"/>
                <a:ext cx="72000" cy="913413"/>
                <a:chOff x="3277649" y="2158959"/>
                <a:chExt cx="72000" cy="913413"/>
              </a:xfrm>
            </p:grpSpPr>
            <p:sp>
              <p:nvSpPr>
                <p:cNvPr id="167" name="타원 9"/>
                <p:cNvSpPr/>
                <p:nvPr/>
              </p:nvSpPr>
              <p:spPr>
                <a:xfrm>
                  <a:off x="3277649" y="215895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9"/>
                <p:cNvSpPr/>
                <p:nvPr/>
              </p:nvSpPr>
              <p:spPr>
                <a:xfrm>
                  <a:off x="3277649" y="24394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9"/>
                <p:cNvSpPr/>
                <p:nvPr/>
              </p:nvSpPr>
              <p:spPr>
                <a:xfrm>
                  <a:off x="3277649" y="2719901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9"/>
                <p:cNvSpPr/>
                <p:nvPr/>
              </p:nvSpPr>
              <p:spPr>
                <a:xfrm>
                  <a:off x="3277649" y="3000372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0" name="그룹 159"/>
            <p:cNvGrpSpPr/>
            <p:nvPr/>
          </p:nvGrpSpPr>
          <p:grpSpPr>
            <a:xfrm>
              <a:off x="3395276" y="2088201"/>
              <a:ext cx="1830950" cy="1086954"/>
              <a:chOff x="3395276" y="2088201"/>
              <a:chExt cx="1830950" cy="1086954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3395276" y="2088201"/>
                <a:ext cx="10615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R&amp;D </a:t>
                </a:r>
                <a:r>
                  <a:rPr lang="ko-KR" altLang="en-US" sz="1000" dirty="0" smtClean="0"/>
                  <a:t>역량 미흡</a:t>
                </a:r>
                <a:endParaRPr lang="en-US" altLang="ko-KR" sz="1000" dirty="0" smtClean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395276" y="2368445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01 &amp;…… contents</a:t>
                </a:r>
                <a:endParaRPr lang="en-US" altLang="ko-KR" sz="1000" dirty="0" smtClean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395276" y="2648689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02 &amp;…… contents</a:t>
                </a:r>
                <a:endParaRPr lang="en-US" altLang="ko-KR" sz="1000" dirty="0" smtClean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395276" y="2928934"/>
                <a:ext cx="18309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Weakness 03 &amp;…… contents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422784" y="3547316"/>
            <a:ext cx="2078420" cy="1152000"/>
            <a:chOff x="3277649" y="2048715"/>
            <a:chExt cx="2078420" cy="1152000"/>
          </a:xfrm>
        </p:grpSpPr>
        <p:grpSp>
          <p:nvGrpSpPr>
            <p:cNvPr id="172" name="그룹 171"/>
            <p:cNvGrpSpPr/>
            <p:nvPr/>
          </p:nvGrpSpPr>
          <p:grpSpPr>
            <a:xfrm>
              <a:off x="3277649" y="2048715"/>
              <a:ext cx="72000" cy="1152000"/>
              <a:chOff x="3277649" y="2031781"/>
              <a:chExt cx="72000" cy="1152000"/>
            </a:xfrm>
          </p:grpSpPr>
          <p:cxnSp>
            <p:nvCxnSpPr>
              <p:cNvPr id="178" name="직선 연결선 8"/>
              <p:cNvCxnSpPr/>
              <p:nvPr/>
            </p:nvCxnSpPr>
            <p:spPr>
              <a:xfrm rot="5400000">
                <a:off x="2737649" y="2606987"/>
                <a:ext cx="115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그룹 178"/>
              <p:cNvGrpSpPr/>
              <p:nvPr/>
            </p:nvGrpSpPr>
            <p:grpSpPr>
              <a:xfrm>
                <a:off x="3277649" y="2158959"/>
                <a:ext cx="72000" cy="913413"/>
                <a:chOff x="3277649" y="2158959"/>
                <a:chExt cx="72000" cy="913413"/>
              </a:xfrm>
            </p:grpSpPr>
            <p:sp>
              <p:nvSpPr>
                <p:cNvPr id="180" name="타원 9"/>
                <p:cNvSpPr/>
                <p:nvPr/>
              </p:nvSpPr>
              <p:spPr>
                <a:xfrm>
                  <a:off x="3277649" y="215895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9"/>
                <p:cNvSpPr/>
                <p:nvPr/>
              </p:nvSpPr>
              <p:spPr>
                <a:xfrm>
                  <a:off x="3277649" y="24394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9"/>
                <p:cNvSpPr/>
                <p:nvPr/>
              </p:nvSpPr>
              <p:spPr>
                <a:xfrm>
                  <a:off x="3277649" y="2719901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9"/>
                <p:cNvSpPr/>
                <p:nvPr/>
              </p:nvSpPr>
              <p:spPr>
                <a:xfrm>
                  <a:off x="3277649" y="3000372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3" name="그룹 172"/>
            <p:cNvGrpSpPr/>
            <p:nvPr/>
          </p:nvGrpSpPr>
          <p:grpSpPr>
            <a:xfrm>
              <a:off x="3395276" y="2088201"/>
              <a:ext cx="1960793" cy="1086954"/>
              <a:chOff x="3395276" y="2088201"/>
              <a:chExt cx="1960793" cy="1086954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3395276" y="2088201"/>
                <a:ext cx="1556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차세대 반도체 기술요구</a:t>
                </a:r>
                <a:endParaRPr lang="en-US" altLang="ko-KR" sz="1000" dirty="0" smtClean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95276" y="2368445"/>
                <a:ext cx="1960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Opportunity 02 &amp;…… contents</a:t>
                </a:r>
                <a:endParaRPr lang="en-US" altLang="ko-KR" sz="1000" dirty="0" smtClean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395276" y="2648689"/>
                <a:ext cx="1960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Opportunity 03 &amp;…… contents</a:t>
                </a:r>
                <a:endParaRPr lang="en-US" altLang="ko-KR" sz="1000" dirty="0" smtClean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395276" y="2928934"/>
                <a:ext cx="1960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Opportunity 04 &amp;…… contents</a:t>
                </a:r>
                <a:endParaRPr lang="en-US" altLang="ko-KR" sz="1000" dirty="0" smtClean="0"/>
              </a:p>
            </p:txBody>
          </p:sp>
        </p:grpSp>
      </p:grpSp>
      <p:grpSp>
        <p:nvGrpSpPr>
          <p:cNvPr id="197" name="그룹 196"/>
          <p:cNvGrpSpPr/>
          <p:nvPr/>
        </p:nvGrpSpPr>
        <p:grpSpPr>
          <a:xfrm>
            <a:off x="420129" y="5063082"/>
            <a:ext cx="2277193" cy="1152000"/>
            <a:chOff x="3277649" y="2048715"/>
            <a:chExt cx="2277193" cy="115200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277649" y="2048715"/>
              <a:ext cx="72000" cy="1152000"/>
              <a:chOff x="3277649" y="2031781"/>
              <a:chExt cx="72000" cy="1152000"/>
            </a:xfrm>
          </p:grpSpPr>
          <p:cxnSp>
            <p:nvCxnSpPr>
              <p:cNvPr id="204" name="직선 연결선 8"/>
              <p:cNvCxnSpPr/>
              <p:nvPr/>
            </p:nvCxnSpPr>
            <p:spPr>
              <a:xfrm rot="5400000">
                <a:off x="2737649" y="2606987"/>
                <a:ext cx="1152000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204"/>
              <p:cNvGrpSpPr/>
              <p:nvPr/>
            </p:nvGrpSpPr>
            <p:grpSpPr>
              <a:xfrm>
                <a:off x="3277649" y="2158959"/>
                <a:ext cx="72000" cy="913413"/>
                <a:chOff x="3277649" y="2158959"/>
                <a:chExt cx="72000" cy="913413"/>
              </a:xfrm>
            </p:grpSpPr>
            <p:sp>
              <p:nvSpPr>
                <p:cNvPr id="206" name="타원 9"/>
                <p:cNvSpPr/>
                <p:nvPr/>
              </p:nvSpPr>
              <p:spPr>
                <a:xfrm>
                  <a:off x="3277649" y="215895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9"/>
                <p:cNvSpPr/>
                <p:nvPr/>
              </p:nvSpPr>
              <p:spPr>
                <a:xfrm>
                  <a:off x="3277649" y="2439430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9"/>
                <p:cNvSpPr/>
                <p:nvPr/>
              </p:nvSpPr>
              <p:spPr>
                <a:xfrm>
                  <a:off x="3277649" y="2719901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9"/>
                <p:cNvSpPr/>
                <p:nvPr/>
              </p:nvSpPr>
              <p:spPr>
                <a:xfrm>
                  <a:off x="3277649" y="3000372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99" name="그룹 198"/>
            <p:cNvGrpSpPr/>
            <p:nvPr/>
          </p:nvGrpSpPr>
          <p:grpSpPr>
            <a:xfrm>
              <a:off x="3395276" y="2088201"/>
              <a:ext cx="2159566" cy="1086954"/>
              <a:chOff x="3395276" y="2088201"/>
              <a:chExt cx="2159566" cy="1086954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3395276" y="2088201"/>
                <a:ext cx="2159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세계 경기불황으로 인한 시장 불안</a:t>
                </a:r>
                <a:endParaRPr lang="en-US" altLang="ko-KR" sz="1000" dirty="0" smtClean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395276" y="2368445"/>
                <a:ext cx="16225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Threat 02 &amp;…… contents</a:t>
                </a:r>
                <a:endParaRPr lang="en-US" altLang="ko-KR" sz="1000" dirty="0" smtClean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395276" y="2648689"/>
                <a:ext cx="16225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Threat 03 &amp;…… contents</a:t>
                </a:r>
                <a:endParaRPr lang="en-US" altLang="ko-KR" sz="1000" dirty="0" smtClean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3395276" y="2928934"/>
                <a:ext cx="16225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Threat 04 &amp;…… contents</a:t>
                </a:r>
                <a:endParaRPr lang="en-US" altLang="ko-KR" sz="1000" dirty="0" smtClean="0"/>
              </a:p>
            </p:txBody>
          </p:sp>
        </p:grpSp>
      </p:grpSp>
      <p:cxnSp>
        <p:nvCxnSpPr>
          <p:cNvPr id="210" name="직선 연결선 209"/>
          <p:cNvCxnSpPr/>
          <p:nvPr/>
        </p:nvCxnSpPr>
        <p:spPr>
          <a:xfrm>
            <a:off x="3319984" y="3587448"/>
            <a:ext cx="252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6152103" y="3588810"/>
            <a:ext cx="252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306752" y="5132321"/>
            <a:ext cx="252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6138871" y="5133683"/>
            <a:ext cx="2520000" cy="1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223548" y="3318733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SO </a:t>
            </a:r>
            <a:r>
              <a:rPr lang="ko-KR" altLang="en-US" sz="1100" b="1" dirty="0" smtClean="0"/>
              <a:t>전략</a:t>
            </a:r>
            <a:endParaRPr lang="ko-KR" altLang="en-US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059882" y="3318733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W</a:t>
            </a:r>
            <a:r>
              <a:rPr lang="en-US" altLang="ko-KR" sz="1100" b="1" dirty="0" smtClean="0"/>
              <a:t>O </a:t>
            </a:r>
            <a:r>
              <a:rPr lang="ko-KR" altLang="en-US" sz="1100" b="1" dirty="0" smtClean="0"/>
              <a:t>전략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223277" y="4844332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ST </a:t>
            </a:r>
            <a:r>
              <a:rPr lang="ko-KR" altLang="en-US" sz="1100" b="1" dirty="0" smtClean="0"/>
              <a:t>전략</a:t>
            </a:r>
            <a:endParaRPr lang="ko-KR" altLang="en-US" sz="11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059611" y="4844332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WT </a:t>
            </a:r>
            <a:r>
              <a:rPr lang="ko-KR" altLang="en-US" sz="1100" b="1" dirty="0" smtClean="0"/>
              <a:t>전략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366021" y="3594473"/>
            <a:ext cx="2347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시장의 기회를 활용하기 위해 강점을 사용</a:t>
            </a:r>
            <a:endParaRPr lang="en-US" altLang="ko-KR" sz="900" dirty="0" smtClean="0"/>
          </a:p>
        </p:txBody>
      </p:sp>
      <p:sp>
        <p:nvSpPr>
          <p:cNvPr id="219" name="TextBox 218"/>
          <p:cNvSpPr txBox="1"/>
          <p:nvPr/>
        </p:nvSpPr>
        <p:spPr>
          <a:xfrm>
            <a:off x="6262981" y="3592928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약점을 극복함으로써 시장의 기회를 활용</a:t>
            </a:r>
            <a:endParaRPr lang="en-US" altLang="ko-KR" sz="900" dirty="0" smtClean="0"/>
          </a:p>
        </p:txBody>
      </p:sp>
      <p:sp>
        <p:nvSpPr>
          <p:cNvPr id="220" name="TextBox 219"/>
          <p:cNvSpPr txBox="1"/>
          <p:nvPr/>
        </p:nvSpPr>
        <p:spPr>
          <a:xfrm>
            <a:off x="3382955" y="5135461"/>
            <a:ext cx="22317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시장의 위협을 피하기 위해 강점을 사용</a:t>
            </a:r>
            <a:endParaRPr lang="en-US" altLang="ko-KR" sz="900" dirty="0" smtClean="0"/>
          </a:p>
        </p:txBody>
      </p:sp>
      <p:sp>
        <p:nvSpPr>
          <p:cNvPr id="221" name="TextBox 220"/>
          <p:cNvSpPr txBox="1"/>
          <p:nvPr/>
        </p:nvSpPr>
        <p:spPr>
          <a:xfrm>
            <a:off x="6300997" y="5133916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시장의 위협을 회피하고 약점을 최소화</a:t>
            </a:r>
            <a:endParaRPr lang="en-US" altLang="ko-KR" sz="900" dirty="0" smtClean="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3875117" y="3954474"/>
            <a:ext cx="4563002" cy="613833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위쪽 화살표 224"/>
          <p:cNvSpPr/>
          <p:nvPr/>
        </p:nvSpPr>
        <p:spPr>
          <a:xfrm rot="5400000" flipV="1">
            <a:off x="3324220" y="4013207"/>
            <a:ext cx="617533" cy="500068"/>
          </a:xfrm>
          <a:prstGeom prst="upArrow">
            <a:avLst>
              <a:gd name="adj1" fmla="val 61134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위쪽 화살표 225"/>
          <p:cNvSpPr/>
          <p:nvPr/>
        </p:nvSpPr>
        <p:spPr>
          <a:xfrm rot="5400000" flipV="1">
            <a:off x="7879318" y="4013207"/>
            <a:ext cx="617533" cy="500068"/>
          </a:xfrm>
          <a:prstGeom prst="upArrow">
            <a:avLst>
              <a:gd name="adj1" fmla="val 61134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8103963" y="39835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547922" y="39835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803808" y="4134913"/>
            <a:ext cx="4286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R&amp;D </a:t>
            </a:r>
            <a:r>
              <a:rPr lang="ko-KR" altLang="en-US" sz="1100" b="1" dirty="0" smtClean="0"/>
              <a:t>역량 강화를 통한 기술향상과 세계 최대 산업인프라의 활용</a:t>
            </a:r>
            <a:endParaRPr lang="ko-KR" altLang="en-US" sz="1100" dirty="0"/>
          </a:p>
        </p:txBody>
      </p:sp>
      <p:cxnSp>
        <p:nvCxnSpPr>
          <p:cNvPr id="231" name="직선 연결선 230"/>
          <p:cNvCxnSpPr/>
          <p:nvPr/>
        </p:nvCxnSpPr>
        <p:spPr>
          <a:xfrm rot="10800000">
            <a:off x="500035" y="1785926"/>
            <a:ext cx="2685541" cy="15001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119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100</cp:revision>
  <dcterms:created xsi:type="dcterms:W3CDTF">2009-01-15T05:55:23Z</dcterms:created>
  <dcterms:modified xsi:type="dcterms:W3CDTF">2009-01-15T08:26:40Z</dcterms:modified>
</cp:coreProperties>
</file>