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67" autoAdjust="0"/>
    <p:restoredTop sz="96327" autoAdjust="0"/>
  </p:normalViewPr>
  <p:slideViewPr>
    <p:cSldViewPr>
      <p:cViewPr varScale="1">
        <p:scale>
          <a:sx n="113" d="100"/>
          <a:sy n="113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2009-08-04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2009-08-04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2009-08-04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2009-08-04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2009-08-04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2009-08-04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2009-08-04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2009-08-04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2009-08-04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2009-08-04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2009-08-04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r>
              <a:rPr lang="en-US" altLang="ko-KR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HGK</a:t>
            </a:r>
            <a:endParaRPr lang="ko-KR" altLang="en-US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78579" y="178583"/>
            <a:ext cx="8786842" cy="6500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>
              <a:lnSpc>
                <a:spcPct val="150000"/>
              </a:lnSpc>
            </a:pPr>
            <a:endParaRPr lang="ko-KR" altLang="en-US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23335" y="224056"/>
            <a:ext cx="1792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3.5 </a:t>
            </a:r>
            <a:r>
              <a:rPr lang="en-US" altLang="ko-KR" sz="1600" b="1" dirty="0">
                <a:solidFill>
                  <a:prstClr val="black"/>
                </a:solidFill>
              </a:rPr>
              <a:t>SWOT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분석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14595" y="615287"/>
            <a:ext cx="8472247" cy="830372"/>
          </a:xfrm>
          <a:prstGeom prst="roundRect">
            <a:avLst>
              <a:gd name="adj" fmla="val 963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SWOT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분석은 프로젝트에 대한 향후 전략을 세우고 방향을 설정하는데 그 목적이 있습니다</a:t>
            </a:r>
            <a:r>
              <a: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. 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이에 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세계 최대의 반도체 생산 집적지 및 풍부한 산업인프라라는 강점과 차세대 반도체 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기술요구 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등의 기회를 유지 및 극대화하고 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R&amp;D 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역량 미흡 등의 약점보완 및 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세계 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경기불황으로 인한 </a:t>
            </a:r>
            <a:endParaRPr lang="en-US" altLang="ko-KR" sz="1000" dirty="0" smtClean="0">
              <a:solidFill>
                <a:srgbClr val="EEECE1">
                  <a:lumMod val="25000"/>
                </a:srgbClr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시장 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불안 등의 위협에 대한 적극적 대처를 통해 본 사업의 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필요성과 목표 등 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사업방향을 명확히 합니다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.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429520" y="196184"/>
            <a:ext cx="1481567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| </a:t>
            </a:r>
            <a:r>
              <a:rPr lang="en-US" altLang="ko-KR" sz="1100" b="1" dirty="0" smtClean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</a:rPr>
              <a:t>III</a:t>
            </a:r>
            <a:r>
              <a:rPr lang="en-US" altLang="ko-KR" sz="1100" b="1" kern="1200" dirty="0" smtClean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. </a:t>
            </a:r>
            <a:r>
              <a:rPr lang="ko-KR" altLang="en-US" sz="1100" b="1" dirty="0" smtClean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</a:rPr>
              <a:t>사업추진관</a:t>
            </a:r>
            <a:r>
              <a:rPr lang="ko-KR" altLang="en-US" sz="1100" b="1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</a:rPr>
              <a:t>리</a:t>
            </a:r>
            <a:r>
              <a:rPr lang="ko-KR" altLang="en-US" sz="1100" b="1" kern="1200" dirty="0" smtClean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|</a:t>
            </a:r>
            <a:endParaRPr lang="ko-KR" altLang="en-US" sz="1100" b="1" kern="1200" dirty="0">
              <a:solidFill>
                <a:srgbClr val="1F497D">
                  <a:lumMod val="7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7259485" y="6599131"/>
            <a:ext cx="1693054" cy="276999"/>
            <a:chOff x="7122363" y="6485774"/>
            <a:chExt cx="1693054" cy="276999"/>
          </a:xfrm>
        </p:grpSpPr>
        <p:grpSp>
          <p:nvGrpSpPr>
            <p:cNvPr id="13" name="그룹 6"/>
            <p:cNvGrpSpPr/>
            <p:nvPr/>
          </p:nvGrpSpPr>
          <p:grpSpPr>
            <a:xfrm>
              <a:off x="7122363" y="6485774"/>
              <a:ext cx="314510" cy="276999"/>
              <a:chOff x="4450956" y="6526712"/>
              <a:chExt cx="314510" cy="276999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450956" y="6526712"/>
                <a:ext cx="3145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Constantia" pitchFamily="18" charset="0"/>
                  </a:rPr>
                  <a:t>19</a:t>
                </a:r>
                <a:endParaRPr lang="ko-KR" altLang="en-US" sz="1200" dirty="0">
                  <a:latin typeface="Constantia" pitchFamily="18" charset="0"/>
                </a:endParaRPr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 rot="5400000">
                <a:off x="4663282" y="6696203"/>
                <a:ext cx="142876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그림 13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74973" y="6607496"/>
              <a:ext cx="1340444" cy="110476"/>
            </a:xfrm>
            <a:prstGeom prst="rect">
              <a:avLst/>
            </a:prstGeom>
          </p:spPr>
        </p:pic>
      </p:grpSp>
      <p:cxnSp>
        <p:nvCxnSpPr>
          <p:cNvPr id="17" name="직선 연결선 16"/>
          <p:cNvCxnSpPr/>
          <p:nvPr userDrawn="1"/>
        </p:nvCxnSpPr>
        <p:spPr>
          <a:xfrm>
            <a:off x="-32" y="-24"/>
            <a:ext cx="181101" cy="1810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직사각형 172"/>
          <p:cNvSpPr/>
          <p:nvPr/>
        </p:nvSpPr>
        <p:spPr>
          <a:xfrm>
            <a:off x="939357" y="1597013"/>
            <a:ext cx="7263812" cy="4973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4" name="그룹 173"/>
          <p:cNvGrpSpPr/>
          <p:nvPr/>
        </p:nvGrpSpPr>
        <p:grpSpPr>
          <a:xfrm>
            <a:off x="1070297" y="1714487"/>
            <a:ext cx="7001933" cy="2942179"/>
            <a:chOff x="1071034" y="1714487"/>
            <a:chExt cx="7001933" cy="2942179"/>
          </a:xfrm>
        </p:grpSpPr>
        <p:sp>
          <p:nvSpPr>
            <p:cNvPr id="92" name="직사각형 91"/>
            <p:cNvSpPr/>
            <p:nvPr/>
          </p:nvSpPr>
          <p:spPr>
            <a:xfrm>
              <a:off x="1071034" y="1714487"/>
              <a:ext cx="7001933" cy="294217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4" name="그룹 143"/>
            <p:cNvGrpSpPr/>
            <p:nvPr/>
          </p:nvGrpSpPr>
          <p:grpSpPr>
            <a:xfrm>
              <a:off x="1643042" y="2008747"/>
              <a:ext cx="2121093" cy="886319"/>
              <a:chOff x="1643042" y="2008747"/>
              <a:chExt cx="2121093" cy="886319"/>
            </a:xfrm>
          </p:grpSpPr>
          <p:sp>
            <p:nvSpPr>
              <p:cNvPr id="133" name="TextBox 132"/>
              <p:cNvSpPr txBox="1"/>
              <p:nvPr/>
            </p:nvSpPr>
            <p:spPr>
              <a:xfrm>
                <a:off x="1643042" y="2008747"/>
                <a:ext cx="21210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ko-KR" altLang="en-US" sz="1000" dirty="0" smtClean="0"/>
                  <a:t> 세계 </a:t>
                </a:r>
                <a:r>
                  <a:rPr lang="ko-KR" altLang="en-US" sz="1000" dirty="0" smtClean="0"/>
                  <a:t>최대의 반도체 생산 집적지</a:t>
                </a:r>
                <a:endParaRPr lang="en-US" altLang="ko-KR" sz="1000" dirty="0" smtClean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643042" y="2328796"/>
                <a:ext cx="13452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ko-KR" altLang="en-US" sz="1000" dirty="0" smtClean="0"/>
                  <a:t> 풍부한 </a:t>
                </a:r>
                <a:r>
                  <a:rPr lang="ko-KR" altLang="en-US" sz="1000" dirty="0" smtClean="0"/>
                  <a:t>산업인프라</a:t>
                </a:r>
                <a:endParaRPr lang="en-US" altLang="ko-KR" sz="1000" dirty="0" smtClean="0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1643042" y="2648845"/>
                <a:ext cx="1840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altLang="ko-KR" sz="1000" dirty="0" smtClean="0"/>
                  <a:t> Strength </a:t>
                </a:r>
                <a:r>
                  <a:rPr lang="en-US" altLang="ko-KR" sz="1000" dirty="0" smtClean="0"/>
                  <a:t>03 &amp;…… contents</a:t>
                </a: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5439384" y="2008747"/>
              <a:ext cx="1920719" cy="886319"/>
              <a:chOff x="5455694" y="2025681"/>
              <a:chExt cx="1920719" cy="886319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5455694" y="2025681"/>
                <a:ext cx="11512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altLang="ko-KR" sz="1000" dirty="0" smtClean="0"/>
                  <a:t> R&amp;D </a:t>
                </a:r>
                <a:r>
                  <a:rPr lang="ko-KR" altLang="en-US" sz="1000" dirty="0" smtClean="0"/>
                  <a:t>역량 미흡</a:t>
                </a:r>
                <a:endParaRPr lang="en-US" altLang="ko-KR" sz="1000" dirty="0" smtClean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5455694" y="2345730"/>
                <a:ext cx="19207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altLang="ko-KR" sz="1000" dirty="0" smtClean="0"/>
                  <a:t> Weakness </a:t>
                </a:r>
                <a:r>
                  <a:rPr lang="en-US" altLang="ko-KR" sz="1000" dirty="0" smtClean="0"/>
                  <a:t>01 &amp;…… contents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5455694" y="2665779"/>
                <a:ext cx="19207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altLang="ko-KR" sz="1000" dirty="0" smtClean="0"/>
                  <a:t> Weakness </a:t>
                </a:r>
                <a:r>
                  <a:rPr lang="en-US" altLang="ko-KR" sz="1000" dirty="0" smtClean="0"/>
                  <a:t>02 &amp;…… contents</a:t>
                </a:r>
              </a:p>
            </p:txBody>
          </p:sp>
        </p:grpSp>
        <p:grpSp>
          <p:nvGrpSpPr>
            <p:cNvPr id="152" name="그룹 151"/>
            <p:cNvGrpSpPr/>
            <p:nvPr/>
          </p:nvGrpSpPr>
          <p:grpSpPr>
            <a:xfrm>
              <a:off x="1643042" y="3471375"/>
              <a:ext cx="2050561" cy="886319"/>
              <a:chOff x="1722947" y="3471375"/>
              <a:chExt cx="2050561" cy="8863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1722947" y="3471375"/>
                <a:ext cx="16466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ko-KR" altLang="en-US" sz="1000" dirty="0" smtClean="0"/>
                  <a:t> 차세대 </a:t>
                </a:r>
                <a:r>
                  <a:rPr lang="ko-KR" altLang="en-US" sz="1000" dirty="0" smtClean="0"/>
                  <a:t>반도체 기술요구</a:t>
                </a:r>
                <a:endParaRPr lang="en-US" altLang="ko-KR" sz="1000" dirty="0" smtClean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1722947" y="3791424"/>
                <a:ext cx="20505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altLang="ko-KR" sz="1000" dirty="0" smtClean="0"/>
                  <a:t> Opportunity </a:t>
                </a:r>
                <a:r>
                  <a:rPr lang="en-US" altLang="ko-KR" sz="1000" dirty="0" smtClean="0"/>
                  <a:t>02 &amp;…… contents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722947" y="4111473"/>
                <a:ext cx="20505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altLang="ko-KR" sz="1000" dirty="0" smtClean="0"/>
                  <a:t> Opportunity </a:t>
                </a:r>
                <a:r>
                  <a:rPr lang="en-US" altLang="ko-KR" sz="1000" dirty="0" smtClean="0"/>
                  <a:t>03 &amp;…… contents</a:t>
                </a: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5439384" y="3471375"/>
              <a:ext cx="2249334" cy="886319"/>
              <a:chOff x="5439384" y="3500438"/>
              <a:chExt cx="2249334" cy="886319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5439384" y="3500438"/>
                <a:ext cx="2249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ko-KR" altLang="en-US" sz="1000" dirty="0" smtClean="0"/>
                  <a:t> 세계 </a:t>
                </a:r>
                <a:r>
                  <a:rPr lang="ko-KR" altLang="en-US" sz="1000" dirty="0" smtClean="0"/>
                  <a:t>경기불황으로 인한 시장 불안</a:t>
                </a:r>
                <a:endParaRPr lang="en-US" altLang="ko-KR" sz="1000" dirty="0" smtClean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5439384" y="3820487"/>
                <a:ext cx="17123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altLang="ko-KR" sz="1000" dirty="0" smtClean="0"/>
                  <a:t> Threat 01 &amp;…… contents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5439384" y="4140536"/>
                <a:ext cx="17123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altLang="ko-KR" sz="1000" dirty="0" smtClean="0"/>
                  <a:t> Threat 02 &amp;…… contents</a:t>
                </a:r>
              </a:p>
            </p:txBody>
          </p:sp>
        </p:grpSp>
        <p:sp>
          <p:nvSpPr>
            <p:cNvPr id="165" name="모서리가 둥근 직사각형 164"/>
            <p:cNvSpPr/>
            <p:nvPr/>
          </p:nvSpPr>
          <p:spPr>
            <a:xfrm>
              <a:off x="4114800" y="2728376"/>
              <a:ext cx="914400" cy="914400"/>
            </a:xfrm>
            <a:prstGeom prst="roundRect">
              <a:avLst>
                <a:gd name="adj" fmla="val 833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201895" y="276877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endParaRPr lang="ko-KR" alt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602311" y="276877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184139" y="3241789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637087" y="3241789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ko-KR" alt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0" name="직선 연결선 169"/>
            <p:cNvCxnSpPr/>
            <p:nvPr/>
          </p:nvCxnSpPr>
          <p:spPr>
            <a:xfrm flipV="1">
              <a:off x="1073352" y="3185577"/>
              <a:ext cx="6997297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 rot="5400000" flipV="1">
              <a:off x="3108960" y="3183046"/>
              <a:ext cx="292608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5" name="표 174"/>
          <p:cNvGraphicFramePr>
            <a:graphicFrameLocks noGrp="1"/>
          </p:cNvGraphicFramePr>
          <p:nvPr/>
        </p:nvGraphicFramePr>
        <p:xfrm>
          <a:off x="1063071" y="5230193"/>
          <a:ext cx="7005663" cy="1056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169"/>
                <a:gridCol w="4925494"/>
              </a:tblGrid>
              <a:tr h="3248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풍부한 산업인프라 및 생산</a:t>
                      </a:r>
                      <a:r>
                        <a:rPr lang="en-US" altLang="ko-KR" sz="1000" b="1" dirty="0" smtClean="0"/>
                        <a:t>, </a:t>
                      </a:r>
                      <a:r>
                        <a:rPr lang="ko-KR" altLang="en-US" sz="1000" b="1" dirty="0" smtClean="0"/>
                        <a:t>기술의 우위를 바탕으로 </a:t>
                      </a:r>
                      <a:r>
                        <a:rPr lang="en-US" altLang="ko-KR" sz="1000" b="1" dirty="0" smtClean="0"/>
                        <a:t>R&amp;D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역량강화를 통한 세계시장 확보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1ACD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ACDE"/>
                    </a:solidFill>
                  </a:tcPr>
                </a:tc>
              </a:tr>
              <a:tr h="190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R&amp;D</a:t>
                      </a:r>
                      <a:r>
                        <a:rPr lang="en-US" altLang="ko-KR" sz="1000" b="0" baseline="0" dirty="0" smtClean="0"/>
                        <a:t> </a:t>
                      </a:r>
                      <a:r>
                        <a:rPr lang="ko-KR" altLang="en-US" sz="1000" b="0" baseline="0" dirty="0" smtClean="0"/>
                        <a:t>역량 강화</a:t>
                      </a:r>
                      <a:endParaRPr lang="ko-KR" altLang="en-US" sz="1000" b="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R&amp;D</a:t>
                      </a:r>
                      <a:r>
                        <a:rPr lang="en-US" altLang="ko-KR" sz="1000" b="0" baseline="0" dirty="0" smtClean="0"/>
                        <a:t> CENTER </a:t>
                      </a:r>
                      <a:r>
                        <a:rPr lang="ko-KR" altLang="en-US" sz="1000" b="0" baseline="0" dirty="0" smtClean="0"/>
                        <a:t>건립을 통한 역량강화 추진</a:t>
                      </a:r>
                      <a:endParaRPr lang="ko-KR" altLang="en-US" sz="1000" b="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05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/>
                        <a:t>세계 경기불황 </a:t>
                      </a:r>
                      <a:r>
                        <a:rPr lang="en-US" altLang="ko-KR" sz="1000" b="0" dirty="0" smtClean="0"/>
                        <a:t>~</a:t>
                      </a:r>
                      <a:endParaRPr lang="ko-KR" altLang="en-US" sz="10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/>
                        <a:t>경쟁력 있는 제품을 통해</a:t>
                      </a:r>
                      <a:r>
                        <a:rPr lang="en-US" altLang="ko-KR" sz="1000" b="0" dirty="0" smtClean="0"/>
                        <a:t>~</a:t>
                      </a:r>
                      <a:endParaRPr lang="ko-KR" altLang="en-US" sz="1000" b="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/>
                        <a:t>CONTENTS~</a:t>
                      </a:r>
                      <a:r>
                        <a:rPr lang="en-US" altLang="ko-KR" sz="1000" b="0" baseline="0" dirty="0" smtClean="0"/>
                        <a:t> </a:t>
                      </a:r>
                      <a:endParaRPr lang="ko-KR" altLang="en-US" sz="10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CONTENTS DETAIL…. &amp;</a:t>
                      </a:r>
                      <a:endParaRPr lang="ko-KR" altLang="en-US" sz="1000" b="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6" name="직사각형 175"/>
          <p:cNvSpPr/>
          <p:nvPr/>
        </p:nvSpPr>
        <p:spPr>
          <a:xfrm>
            <a:off x="974699" y="4963352"/>
            <a:ext cx="225574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5E98CC"/>
                </a:solidFill>
              </a:rPr>
              <a:t>》</a:t>
            </a:r>
            <a:r>
              <a:rPr lang="en-US" altLang="ko-KR" sz="1050" b="1" dirty="0" smtClean="0"/>
              <a:t> </a:t>
            </a:r>
            <a:r>
              <a:rPr lang="ko-KR" altLang="en-US" sz="1050" b="1" dirty="0" smtClean="0"/>
              <a:t>전략 수립을 통한 사업방향 설정</a:t>
            </a:r>
            <a:endParaRPr lang="ko-KR" altLang="en-US" sz="1050" b="1" dirty="0"/>
          </a:p>
        </p:txBody>
      </p:sp>
      <p:sp>
        <p:nvSpPr>
          <p:cNvPr id="178" name="아래쪽 화살표 177"/>
          <p:cNvSpPr/>
          <p:nvPr/>
        </p:nvSpPr>
        <p:spPr>
          <a:xfrm>
            <a:off x="4389435" y="4858701"/>
            <a:ext cx="368832" cy="204906"/>
          </a:xfrm>
          <a:prstGeom prst="downArrow">
            <a:avLst>
              <a:gd name="adj1" fmla="val 100000"/>
              <a:gd name="adj2" fmla="val 105353"/>
            </a:avLst>
          </a:prstGeom>
          <a:solidFill>
            <a:schemeClr val="bg1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104</Words>
  <Application>Microsoft Office PowerPoint</Application>
  <PresentationFormat>화면 슬라이드 쇼(4:3)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96</cp:revision>
  <dcterms:created xsi:type="dcterms:W3CDTF">2009-01-15T05:55:23Z</dcterms:created>
  <dcterms:modified xsi:type="dcterms:W3CDTF">2009-08-04T12:49:14Z</dcterms:modified>
</cp:coreProperties>
</file>