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2" autoAdjust="0"/>
    <p:restoredTop sz="97275" autoAdjust="0"/>
  </p:normalViewPr>
  <p:slideViewPr>
    <p:cSldViewPr>
      <p:cViewPr varScale="1">
        <p:scale>
          <a:sx n="113" d="100"/>
          <a:sy n="113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3ADD5-F7CE-4812-9F9F-EE6B2EDAE6DB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4B1F6-763F-45F6-820F-A394B9055F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4B1F6-763F-45F6-820F-A394B9055FD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67198"/>
            <a:ext cx="642910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한쪽 모서리가 잘린 사각형 7"/>
          <p:cNvSpPr/>
          <p:nvPr userDrawn="1"/>
        </p:nvSpPr>
        <p:spPr>
          <a:xfrm flipV="1">
            <a:off x="672859" y="167198"/>
            <a:ext cx="1398811" cy="285752"/>
          </a:xfrm>
          <a:prstGeom prst="snip1Rect">
            <a:avLst>
              <a:gd name="adj" fmla="val 31887"/>
            </a:avLst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104009" y="167198"/>
            <a:ext cx="6773662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8895426" y="167198"/>
            <a:ext cx="248606" cy="285752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25984" y="144921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400" b="1" kern="1200" dirty="0" smtClean="0">
                <a:solidFill>
                  <a:srgbClr val="0085C0"/>
                </a:solidFill>
                <a:latin typeface="맑은 고딕"/>
                <a:ea typeface="맑은 고딕"/>
                <a:cs typeface="+mn-cs"/>
              </a:rPr>
              <a:t>5.4</a:t>
            </a:r>
            <a:r>
              <a:rPr lang="en-US" altLang="ko-KR" sz="1400" b="1" kern="1200" dirty="0" smtClean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   </a:t>
            </a:r>
            <a:r>
              <a:rPr lang="ko-KR" altLang="en-US" sz="1400" b="1" kern="1200" dirty="0" smtClean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목 표 시 스 템</a:t>
            </a:r>
            <a:endParaRPr lang="ko-KR" altLang="en-US" sz="1400" b="1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2189053" y="176076"/>
            <a:ext cx="124822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1050" b="1" kern="1200" dirty="0" smtClean="0">
                <a:solidFill>
                  <a:srgbClr val="0090D0"/>
                </a:solidFill>
                <a:latin typeface="맑은 고딕"/>
                <a:ea typeface="맑은 고딕"/>
                <a:cs typeface="+mn-cs"/>
              </a:rPr>
              <a:t>III. </a:t>
            </a:r>
            <a:r>
              <a:rPr lang="ko-KR" altLang="en-US" sz="1050" b="1" dirty="0" smtClean="0">
                <a:solidFill>
                  <a:srgbClr val="0090D0"/>
                </a:solidFill>
                <a:latin typeface="맑은 고딕"/>
                <a:ea typeface="맑은 고딕"/>
              </a:rPr>
              <a:t>사업추진관리</a:t>
            </a:r>
            <a:endParaRPr lang="ko-KR" altLang="en-US" sz="1050" b="1" kern="1200" dirty="0">
              <a:solidFill>
                <a:srgbClr val="0090D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이등변 삼각형 12"/>
          <p:cNvSpPr/>
          <p:nvPr userDrawn="1"/>
        </p:nvSpPr>
        <p:spPr>
          <a:xfrm rot="16200000" flipH="1">
            <a:off x="2125108" y="261272"/>
            <a:ext cx="108000" cy="72000"/>
          </a:xfrm>
          <a:prstGeom prst="triangle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695298" y="872053"/>
            <a:ext cx="7753377" cy="6281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P-Plus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의 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"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프로젝트 자동화 시스템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"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을 통해 구현될 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[00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기업의 비즈니스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문서 자동구축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시스템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]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의 구성도는 </a:t>
            </a:r>
            <a:r>
              <a:rPr lang="ko-KR" altLang="en-US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문서형식의 통일</a:t>
            </a:r>
            <a:r>
              <a:rPr lang="en-US" altLang="ko-KR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, </a:t>
            </a:r>
            <a:endParaRPr lang="en-US" altLang="ko-KR" sz="1000" b="1" dirty="0" smtClean="0">
              <a:solidFill>
                <a:srgbClr val="EEECE1">
                  <a:lumMod val="25000"/>
                </a:srgbClr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sz="1000" b="1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개별업무분석</a:t>
            </a:r>
            <a:r>
              <a:rPr lang="en-US" altLang="ko-KR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, Data</a:t>
            </a:r>
            <a:r>
              <a:rPr lang="ko-KR" altLang="en-US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확정 및 </a:t>
            </a:r>
            <a:r>
              <a:rPr lang="en-US" altLang="ko-KR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Conversion, </a:t>
            </a:r>
            <a:r>
              <a:rPr lang="ko-KR" altLang="en-US" sz="1000" b="1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최종 </a:t>
            </a:r>
            <a:r>
              <a:rPr lang="ko-KR" altLang="en-US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문서 작성 등 </a:t>
            </a:r>
            <a:r>
              <a:rPr lang="en-US" altLang="ko-KR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4</a:t>
            </a:r>
            <a:r>
              <a:rPr lang="ko-KR" altLang="en-US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단계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로 진행되며 각 단계별 오류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/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재검증 및 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interface/update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를 통해</a:t>
            </a:r>
          </a:p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시스템 운영상 오류를 최소화합니다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79702" y="533141"/>
            <a:ext cx="41351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1400" b="1" kern="1200" dirty="0">
                <a:latin typeface="+mj-ea"/>
                <a:ea typeface="+mj-ea"/>
                <a:cs typeface="+mn-cs"/>
              </a:rPr>
              <a:t>| </a:t>
            </a:r>
            <a:r>
              <a:rPr lang="en-US" altLang="ko-KR" sz="1400" b="1" dirty="0" smtClean="0">
                <a:latin typeface="+mj-ea"/>
                <a:ea typeface="+mj-ea"/>
              </a:rPr>
              <a:t>00</a:t>
            </a:r>
            <a:r>
              <a:rPr lang="ko-KR" altLang="en-US" sz="1400" b="1" kern="1200" dirty="0" smtClean="0">
                <a:latin typeface="+mj-ea"/>
                <a:ea typeface="+mj-ea"/>
                <a:cs typeface="+mn-cs"/>
              </a:rPr>
              <a:t>기업 비즈니스 문서 자동구축 시스템 구성도 </a:t>
            </a:r>
            <a:r>
              <a:rPr lang="en-US" altLang="ko-KR" sz="1400" b="1" kern="1200" dirty="0" smtClean="0">
                <a:latin typeface="+mj-ea"/>
                <a:ea typeface="+mj-ea"/>
                <a:cs typeface="+mn-cs"/>
              </a:rPr>
              <a:t>|</a:t>
            </a:r>
            <a:endParaRPr lang="ko-KR" altLang="en-US" sz="1400" b="1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16" name="자유형 15"/>
          <p:cNvSpPr/>
          <p:nvPr userDrawn="1"/>
        </p:nvSpPr>
        <p:spPr>
          <a:xfrm flipV="1">
            <a:off x="-32" y="5572140"/>
            <a:ext cx="7286676" cy="1294760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 userDrawn="1"/>
        </p:nvSpPr>
        <p:spPr>
          <a:xfrm flipV="1">
            <a:off x="0" y="5652456"/>
            <a:ext cx="4143372" cy="1214420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 userDrawn="1"/>
        </p:nvSpPr>
        <p:spPr>
          <a:xfrm flipH="1" flipV="1">
            <a:off x="2571736" y="5185748"/>
            <a:ext cx="6572296" cy="1671625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901778" y="6676110"/>
            <a:ext cx="1340444" cy="110476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8883944" y="155414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Constantia" pitchFamily="18" charset="0"/>
              </a:rPr>
              <a:t>14</a:t>
            </a:r>
            <a:endParaRPr lang="ko-KR" altLang="en-US" sz="1100" dirty="0">
              <a:solidFill>
                <a:schemeClr val="bg1"/>
              </a:solidFill>
              <a:latin typeface="Constanti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그룹 159"/>
          <p:cNvGrpSpPr/>
          <p:nvPr/>
        </p:nvGrpSpPr>
        <p:grpSpPr>
          <a:xfrm>
            <a:off x="488399" y="1680619"/>
            <a:ext cx="8167202" cy="4906446"/>
            <a:chOff x="502180" y="1680619"/>
            <a:chExt cx="8167202" cy="4906446"/>
          </a:xfrm>
        </p:grpSpPr>
        <p:sp>
          <p:nvSpPr>
            <p:cNvPr id="149" name="아래쪽 화살표 148"/>
            <p:cNvSpPr/>
            <p:nvPr/>
          </p:nvSpPr>
          <p:spPr>
            <a:xfrm>
              <a:off x="502180" y="1680619"/>
              <a:ext cx="1703899" cy="4897981"/>
            </a:xfrm>
            <a:prstGeom prst="downArrow">
              <a:avLst>
                <a:gd name="adj1" fmla="val 76833"/>
                <a:gd name="adj2" fmla="val 50000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  <a:alpha val="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357290" y="1689086"/>
              <a:ext cx="4143404" cy="1068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357290" y="1689086"/>
              <a:ext cx="4143404" cy="25824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FFC000"/>
                  </a:solidFill>
                </a:rPr>
                <a:t>문서형식 통일</a:t>
              </a:r>
              <a:endParaRPr lang="ko-KR" altLang="en-US" sz="1000" b="1" dirty="0">
                <a:solidFill>
                  <a:srgbClr val="FFC000"/>
                </a:solidFill>
              </a:endParaRPr>
            </a:p>
          </p:txBody>
        </p:sp>
        <p:sp>
          <p:nvSpPr>
            <p:cNvPr id="36" name="아래쪽 화살표 35"/>
            <p:cNvSpPr/>
            <p:nvPr/>
          </p:nvSpPr>
          <p:spPr>
            <a:xfrm>
              <a:off x="3323945" y="2801934"/>
              <a:ext cx="210094" cy="118533"/>
            </a:xfrm>
            <a:prstGeom prst="downArrow">
              <a:avLst>
                <a:gd name="adj1" fmla="val 100000"/>
                <a:gd name="adj2" fmla="val 10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아래쪽 화살표 43"/>
            <p:cNvSpPr/>
            <p:nvPr/>
          </p:nvSpPr>
          <p:spPr>
            <a:xfrm>
              <a:off x="3323945" y="4079351"/>
              <a:ext cx="210094" cy="118533"/>
            </a:xfrm>
            <a:prstGeom prst="downArrow">
              <a:avLst>
                <a:gd name="adj1" fmla="val 100000"/>
                <a:gd name="adj2" fmla="val 10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아래쪽 화살표 44"/>
            <p:cNvSpPr/>
            <p:nvPr/>
          </p:nvSpPr>
          <p:spPr>
            <a:xfrm>
              <a:off x="3323945" y="5356768"/>
              <a:ext cx="210094" cy="118533"/>
            </a:xfrm>
            <a:prstGeom prst="downArrow">
              <a:avLst>
                <a:gd name="adj1" fmla="val 100000"/>
                <a:gd name="adj2" fmla="val 10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1461953" y="2038113"/>
              <a:ext cx="3922323" cy="577367"/>
              <a:chOff x="802077" y="2021179"/>
              <a:chExt cx="3922323" cy="57736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802077" y="2021179"/>
                <a:ext cx="3921266" cy="273280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ko-KR" altLang="en-US" sz="900" dirty="0" smtClean="0"/>
                  <a:t>사업계획서</a:t>
                </a:r>
                <a:r>
                  <a:rPr lang="en-US" altLang="ko-KR" sz="900" dirty="0" smtClean="0"/>
                  <a:t> / </a:t>
                </a:r>
                <a:r>
                  <a:rPr lang="ko-KR" altLang="en-US" sz="900" dirty="0" smtClean="0"/>
                  <a:t>제안서</a:t>
                </a:r>
                <a:r>
                  <a:rPr lang="en-US" altLang="ko-KR" sz="900" dirty="0" smtClean="0"/>
                  <a:t> / </a:t>
                </a:r>
                <a:r>
                  <a:rPr lang="ko-KR" altLang="en-US" sz="900" dirty="0" smtClean="0"/>
                  <a:t>업무보고서 </a:t>
                </a:r>
                <a:r>
                  <a:rPr lang="en-US" altLang="ko-KR" sz="900" dirty="0" smtClean="0"/>
                  <a:t>/  IR / Annual Report  &amp; …  BIZ Doc 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802720" y="2298464"/>
                <a:ext cx="3921680" cy="3000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ko-KR" altLang="en-US" sz="900" dirty="0" smtClean="0"/>
                  <a:t>공통부분 </a:t>
                </a:r>
                <a:r>
                  <a:rPr lang="en-US" altLang="ko-KR" sz="900" dirty="0" smtClean="0"/>
                  <a:t>(Identity · Color · Frame · Image) </a:t>
                </a:r>
                <a:r>
                  <a:rPr lang="ko-KR" altLang="en-US" sz="900" dirty="0" smtClean="0"/>
                  <a:t>의 형식 통일</a:t>
                </a:r>
                <a:r>
                  <a:rPr lang="en-US" altLang="ko-KR" sz="900" dirty="0" smtClean="0"/>
                  <a:t> </a:t>
                </a: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357290" y="2965451"/>
              <a:ext cx="4143404" cy="1068883"/>
              <a:chOff x="697414" y="2965451"/>
              <a:chExt cx="4143404" cy="1068883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697414" y="2965451"/>
                <a:ext cx="4143404" cy="10688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97414" y="2965451"/>
                <a:ext cx="4143404" cy="258247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solidFill>
                      <a:srgbClr val="FFC000"/>
                    </a:solidFill>
                  </a:rPr>
                  <a:t>개별업무분석 및 </a:t>
                </a:r>
                <a:r>
                  <a:rPr lang="en-US" altLang="ko-KR" sz="1000" b="1" dirty="0" smtClean="0">
                    <a:solidFill>
                      <a:srgbClr val="FFC000"/>
                    </a:solidFill>
                  </a:rPr>
                  <a:t>DATA </a:t>
                </a:r>
                <a:r>
                  <a:rPr lang="ko-KR" altLang="en-US" sz="1000" b="1" dirty="0" smtClean="0">
                    <a:solidFill>
                      <a:srgbClr val="FFC000"/>
                    </a:solidFill>
                  </a:rPr>
                  <a:t>수집</a:t>
                </a:r>
                <a:endParaRPr lang="ko-KR" altLang="en-US" sz="1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60" name="사다리꼴 59"/>
              <p:cNvSpPr/>
              <p:nvPr/>
            </p:nvSpPr>
            <p:spPr>
              <a:xfrm>
                <a:off x="802720" y="3257136"/>
                <a:ext cx="1333516" cy="228600"/>
              </a:xfrm>
              <a:prstGeom prst="trapezoid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제안요청서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(RFP)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사다리꼴 60"/>
              <p:cNvSpPr/>
              <p:nvPr/>
            </p:nvSpPr>
            <p:spPr>
              <a:xfrm>
                <a:off x="802720" y="3504729"/>
                <a:ext cx="1333516" cy="228600"/>
              </a:xfrm>
              <a:prstGeom prst="trapezoid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제안요청사 정보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사다리꼴 61"/>
              <p:cNvSpPr/>
              <p:nvPr/>
            </p:nvSpPr>
            <p:spPr>
              <a:xfrm>
                <a:off x="802720" y="3752322"/>
                <a:ext cx="1333516" cy="228600"/>
              </a:xfrm>
              <a:prstGeom prst="trapezoid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프로젝트 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Data 01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사다리꼴 62"/>
              <p:cNvSpPr/>
              <p:nvPr/>
            </p:nvSpPr>
            <p:spPr>
              <a:xfrm>
                <a:off x="3389827" y="3260723"/>
                <a:ext cx="1333516" cy="228600"/>
              </a:xfrm>
              <a:prstGeom prst="trapezoid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프로젝트 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Data 02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사다리꼴 63"/>
              <p:cNvSpPr/>
              <p:nvPr/>
            </p:nvSpPr>
            <p:spPr>
              <a:xfrm>
                <a:off x="3389827" y="3508316"/>
                <a:ext cx="1333516" cy="228600"/>
              </a:xfrm>
              <a:prstGeom prst="trapezoid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프로젝트 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Data 03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사다리꼴 64"/>
              <p:cNvSpPr/>
              <p:nvPr/>
            </p:nvSpPr>
            <p:spPr>
              <a:xfrm>
                <a:off x="3389827" y="3755909"/>
                <a:ext cx="1333516" cy="228600"/>
              </a:xfrm>
              <a:prstGeom prst="trapezoid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프로젝트 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Data 04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2405044" y="3269189"/>
                <a:ext cx="731520" cy="73152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</a:pPr>
                <a:endParaRPr lang="en-US" altLang="ko-KR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337815" y="3423650"/>
                <a:ext cx="8456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altLang="ko-KR" sz="1000" b="1" dirty="0" smtClean="0">
                    <a:solidFill>
                      <a:prstClr val="black"/>
                    </a:solidFill>
                  </a:rPr>
                  <a:t>Data </a:t>
                </a:r>
              </a:p>
              <a:p>
                <a:pPr lvl="0" algn="ctr"/>
                <a:r>
                  <a:rPr lang="en-US" altLang="ko-KR" sz="1000" b="1" dirty="0" smtClean="0">
                    <a:solidFill>
                      <a:prstClr val="black"/>
                    </a:solidFill>
                  </a:rPr>
                  <a:t>Gathering</a:t>
                </a:r>
                <a:endParaRPr lang="en-US" altLang="ko-KR" sz="10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69" name="직선 화살표 연결선 68"/>
              <p:cNvCxnSpPr>
                <a:stCxn id="63" idx="1"/>
              </p:cNvCxnSpPr>
              <p:nvPr/>
            </p:nvCxnSpPr>
            <p:spPr>
              <a:xfrm rot="10800000" flipV="1">
                <a:off x="3107267" y="3375023"/>
                <a:ext cx="282560" cy="164044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>
                <a:stCxn id="65" idx="1"/>
              </p:cNvCxnSpPr>
              <p:nvPr/>
            </p:nvCxnSpPr>
            <p:spPr>
              <a:xfrm rot="10800000">
                <a:off x="3115733" y="3725333"/>
                <a:ext cx="274094" cy="144876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/>
              <p:cNvCxnSpPr>
                <a:stCxn id="64" idx="1"/>
                <a:endCxn id="66" idx="6"/>
              </p:cNvCxnSpPr>
              <p:nvPr/>
            </p:nvCxnSpPr>
            <p:spPr>
              <a:xfrm rot="10800000" flipV="1">
                <a:off x="3136565" y="3622615"/>
                <a:ext cx="253263" cy="12333"/>
              </a:xfrm>
              <a:prstGeom prst="straightConnector1">
                <a:avLst/>
              </a:prstGeom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그룹 87"/>
              <p:cNvGrpSpPr/>
              <p:nvPr/>
            </p:nvGrpSpPr>
            <p:grpSpPr>
              <a:xfrm flipH="1">
                <a:off x="2134641" y="3383078"/>
                <a:ext cx="282560" cy="495186"/>
                <a:chOff x="3259667" y="3527423"/>
                <a:chExt cx="282560" cy="495186"/>
              </a:xfrm>
            </p:grpSpPr>
            <p:cxnSp>
              <p:nvCxnSpPr>
                <p:cNvPr id="85" name="직선 화살표 연결선 84"/>
                <p:cNvCxnSpPr/>
                <p:nvPr/>
              </p:nvCxnSpPr>
              <p:spPr>
                <a:xfrm rot="10800000" flipV="1">
                  <a:off x="3259667" y="3527423"/>
                  <a:ext cx="282560" cy="164044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화살표 연결선 85"/>
                <p:cNvCxnSpPr/>
                <p:nvPr/>
              </p:nvCxnSpPr>
              <p:spPr>
                <a:xfrm rot="10800000">
                  <a:off x="3268133" y="3877733"/>
                  <a:ext cx="274094" cy="144876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화살표 연결선 86"/>
                <p:cNvCxnSpPr/>
                <p:nvPr/>
              </p:nvCxnSpPr>
              <p:spPr>
                <a:xfrm rot="10800000" flipV="1">
                  <a:off x="3280497" y="3787347"/>
                  <a:ext cx="261730" cy="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" name="직사각형 30"/>
            <p:cNvSpPr/>
            <p:nvPr/>
          </p:nvSpPr>
          <p:spPr>
            <a:xfrm>
              <a:off x="1357290" y="4241816"/>
              <a:ext cx="4143404" cy="1068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357290" y="4241816"/>
              <a:ext cx="4143404" cy="25824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rgbClr val="FFC000"/>
                  </a:solidFill>
                </a:rPr>
                <a:t>Data </a:t>
              </a:r>
              <a:r>
                <a:rPr lang="ko-KR" altLang="en-US" sz="1000" b="1" dirty="0" smtClean="0">
                  <a:solidFill>
                    <a:srgbClr val="FFC000"/>
                  </a:solidFill>
                </a:rPr>
                <a:t>확정 및 </a:t>
              </a:r>
              <a:r>
                <a:rPr lang="en-US" altLang="ko-KR" sz="1000" b="1" dirty="0" smtClean="0">
                  <a:solidFill>
                    <a:srgbClr val="FFC000"/>
                  </a:solidFill>
                </a:rPr>
                <a:t>Conversion</a:t>
              </a:r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1539383" y="4412198"/>
              <a:ext cx="3777160" cy="778941"/>
              <a:chOff x="1539383" y="4412198"/>
              <a:chExt cx="3777160" cy="778941"/>
            </a:xfrm>
          </p:grpSpPr>
          <p:sp>
            <p:nvSpPr>
              <p:cNvPr id="103" name="아래쪽 화살표 102"/>
              <p:cNvSpPr/>
              <p:nvPr/>
            </p:nvSpPr>
            <p:spPr>
              <a:xfrm>
                <a:off x="3013849" y="4667790"/>
                <a:ext cx="826837" cy="242877"/>
              </a:xfrm>
              <a:prstGeom prst="downArrow">
                <a:avLst>
                  <a:gd name="adj1" fmla="val 100000"/>
                  <a:gd name="adj2" fmla="val 10000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다리꼴 92"/>
              <p:cNvSpPr/>
              <p:nvPr/>
            </p:nvSpPr>
            <p:spPr>
              <a:xfrm>
                <a:off x="1539383" y="4540582"/>
                <a:ext cx="1598508" cy="261941"/>
              </a:xfrm>
              <a:prstGeom prst="trapezoid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00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사 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Biz Doc </a:t>
                </a:r>
                <a:r>
                  <a:rPr lang="ko-KR" altLang="en-US" sz="1050" dirty="0" smtClean="0">
                    <a:solidFill>
                      <a:schemeClr val="tx1"/>
                    </a:solidFill>
                  </a:rPr>
                  <a:t>공통부분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사다리꼴 95"/>
              <p:cNvSpPr/>
              <p:nvPr/>
            </p:nvSpPr>
            <p:spPr>
              <a:xfrm>
                <a:off x="3718035" y="4540582"/>
                <a:ext cx="1598508" cy="261941"/>
              </a:xfrm>
              <a:prstGeom prst="trapezoid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Gathering Data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228546" y="4412198"/>
                <a:ext cx="4058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sz="2400" dirty="0"/>
              </a:p>
            </p:txBody>
          </p:sp>
          <p:sp>
            <p:nvSpPr>
              <p:cNvPr id="99" name="사다리꼴 98"/>
              <p:cNvSpPr/>
              <p:nvPr/>
            </p:nvSpPr>
            <p:spPr>
              <a:xfrm>
                <a:off x="2629939" y="4929198"/>
                <a:ext cx="1594404" cy="261941"/>
              </a:xfrm>
              <a:prstGeom prst="trapezoid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50" b="1" dirty="0" smtClean="0">
                    <a:solidFill>
                      <a:schemeClr val="tx1"/>
                    </a:solidFill>
                  </a:rPr>
                  <a:t>Conversion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1357290" y="5518182"/>
              <a:ext cx="4143404" cy="1068883"/>
              <a:chOff x="697414" y="5518182"/>
              <a:chExt cx="4143404" cy="1068883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97414" y="5518182"/>
                <a:ext cx="4143404" cy="10688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97414" y="5518182"/>
                <a:ext cx="4143404" cy="258247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rgbClr val="FFC000"/>
                    </a:solidFill>
                  </a:rPr>
                  <a:t>00 </a:t>
                </a:r>
                <a:r>
                  <a:rPr lang="ko-KR" altLang="en-US" sz="1000" b="1" dirty="0" smtClean="0">
                    <a:solidFill>
                      <a:srgbClr val="FFC000"/>
                    </a:solidFill>
                  </a:rPr>
                  <a:t>프로젝트 최종 제안서 완성</a:t>
                </a: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2418787" y="5875058"/>
                <a:ext cx="715986" cy="608842"/>
                <a:chOff x="1358010" y="4929198"/>
                <a:chExt cx="1731548" cy="123158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47" name="순서도: 문서 46"/>
                <p:cNvSpPr/>
                <p:nvPr/>
              </p:nvSpPr>
              <p:spPr>
                <a:xfrm>
                  <a:off x="1571244" y="4929198"/>
                  <a:ext cx="1518314" cy="1017270"/>
                </a:xfrm>
                <a:prstGeom prst="flowChartDocumen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순서도: 문서 47"/>
                <p:cNvSpPr/>
                <p:nvPr/>
              </p:nvSpPr>
              <p:spPr>
                <a:xfrm>
                  <a:off x="1500166" y="5000636"/>
                  <a:ext cx="1518314" cy="1017270"/>
                </a:xfrm>
                <a:prstGeom prst="flowChartDocumen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순서도: 문서 48"/>
                <p:cNvSpPr/>
                <p:nvPr/>
              </p:nvSpPr>
              <p:spPr>
                <a:xfrm>
                  <a:off x="1429088" y="5072074"/>
                  <a:ext cx="1518314" cy="1017270"/>
                </a:xfrm>
                <a:prstGeom prst="flowChartDocumen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순서도: 문서 49"/>
                <p:cNvSpPr/>
                <p:nvPr/>
              </p:nvSpPr>
              <p:spPr>
                <a:xfrm>
                  <a:off x="1358010" y="5143512"/>
                  <a:ext cx="1518314" cy="1017270"/>
                </a:xfrm>
                <a:prstGeom prst="flowChartDocumen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5" name="사다리꼴 104"/>
              <p:cNvSpPr/>
              <p:nvPr/>
            </p:nvSpPr>
            <p:spPr>
              <a:xfrm>
                <a:off x="1936197" y="6061739"/>
                <a:ext cx="1679070" cy="261941"/>
              </a:xfrm>
              <a:prstGeom prst="trapezoid">
                <a:avLst>
                  <a:gd name="adj" fmla="val 0"/>
                </a:avLst>
              </a:prstGeom>
              <a:solidFill>
                <a:schemeClr val="bg1">
                  <a:lumMod val="85000"/>
                  <a:alpha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공통부분 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DB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化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429256" y="2105832"/>
              <a:ext cx="1554702" cy="988743"/>
              <a:chOff x="4769380" y="2105832"/>
              <a:chExt cx="1554702" cy="988743"/>
            </a:xfrm>
          </p:grpSpPr>
          <p:sp>
            <p:nvSpPr>
              <p:cNvPr id="40" name="이등변 삼각형 39"/>
              <p:cNvSpPr/>
              <p:nvPr/>
            </p:nvSpPr>
            <p:spPr>
              <a:xfrm rot="5400000">
                <a:off x="4833409" y="2792941"/>
                <a:ext cx="177800" cy="12911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2" name="꺾인 연결선 111"/>
              <p:cNvCxnSpPr>
                <a:stCxn id="29" idx="3"/>
                <a:endCxn id="23" idx="3"/>
              </p:cNvCxnSpPr>
              <p:nvPr/>
            </p:nvCxnSpPr>
            <p:spPr>
              <a:xfrm flipV="1">
                <a:off x="4769380" y="2223528"/>
                <a:ext cx="1588" cy="871047"/>
              </a:xfrm>
              <a:prstGeom prst="bentConnector3">
                <a:avLst>
                  <a:gd name="adj1" fmla="val 14395466"/>
                </a:avLst>
              </a:prstGeom>
              <a:ln>
                <a:solidFill>
                  <a:srgbClr val="C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5022853" y="269632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C00000"/>
                    </a:solidFill>
                  </a:rPr>
                  <a:t>①</a:t>
                </a:r>
                <a:endParaRPr lang="ko-KR" altLang="en-US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5192525" y="2723087"/>
                <a:ext cx="80823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900" dirty="0" smtClean="0"/>
                  <a:t>오류</a:t>
                </a:r>
                <a:r>
                  <a:rPr lang="en-US" altLang="ko-KR" sz="900" dirty="0" smtClean="0"/>
                  <a:t>/</a:t>
                </a:r>
                <a:r>
                  <a:rPr lang="ko-KR" altLang="en-US" sz="900" dirty="0" smtClean="0"/>
                  <a:t>재검증</a:t>
                </a:r>
                <a:endParaRPr lang="ko-KR" altLang="en-US" sz="1600" dirty="0"/>
              </a:p>
            </p:txBody>
          </p:sp>
          <p:cxnSp>
            <p:nvCxnSpPr>
              <p:cNvPr id="116" name="꺾인 연결선 115"/>
              <p:cNvCxnSpPr>
                <a:stCxn id="115" idx="3"/>
              </p:cNvCxnSpPr>
              <p:nvPr/>
            </p:nvCxnSpPr>
            <p:spPr>
              <a:xfrm flipH="1" flipV="1">
                <a:off x="4842406" y="2375929"/>
                <a:ext cx="1158354" cy="462574"/>
              </a:xfrm>
              <a:prstGeom prst="bentConnector3">
                <a:avLst>
                  <a:gd name="adj1" fmla="val -19735"/>
                </a:avLst>
              </a:prstGeom>
              <a:ln>
                <a:solidFill>
                  <a:schemeClr val="accent5">
                    <a:lumMod val="50000"/>
                  </a:schemeClr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그룹 120"/>
              <p:cNvGrpSpPr/>
              <p:nvPr/>
            </p:nvGrpSpPr>
            <p:grpSpPr>
              <a:xfrm>
                <a:off x="5569755" y="2105832"/>
                <a:ext cx="754327" cy="276999"/>
                <a:chOff x="5246433" y="3080688"/>
                <a:chExt cx="754327" cy="276999"/>
              </a:xfrm>
            </p:grpSpPr>
            <p:sp>
              <p:nvSpPr>
                <p:cNvPr id="118" name="직사각형 117"/>
                <p:cNvSpPr/>
                <p:nvPr/>
              </p:nvSpPr>
              <p:spPr>
                <a:xfrm>
                  <a:off x="5246433" y="3080688"/>
                  <a:ext cx="3385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2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②</a:t>
                  </a:r>
                  <a:endParaRPr lang="ko-KR" altLang="en-US" sz="1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5434579" y="3116200"/>
                  <a:ext cx="566181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900" dirty="0" smtClean="0"/>
                    <a:t>Update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124" name="그룹 123"/>
            <p:cNvGrpSpPr/>
            <p:nvPr/>
          </p:nvGrpSpPr>
          <p:grpSpPr>
            <a:xfrm>
              <a:off x="5500694" y="3386665"/>
              <a:ext cx="1483264" cy="988743"/>
              <a:chOff x="4840818" y="2105832"/>
              <a:chExt cx="1483264" cy="988743"/>
            </a:xfrm>
          </p:grpSpPr>
          <p:sp>
            <p:nvSpPr>
              <p:cNvPr id="125" name="이등변 삼각형 124"/>
              <p:cNvSpPr/>
              <p:nvPr/>
            </p:nvSpPr>
            <p:spPr>
              <a:xfrm rot="5400000">
                <a:off x="4833409" y="2792941"/>
                <a:ext cx="177800" cy="12911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꺾인 연결선 129"/>
              <p:cNvCxnSpPr/>
              <p:nvPr/>
            </p:nvCxnSpPr>
            <p:spPr>
              <a:xfrm flipV="1">
                <a:off x="4840818" y="2223528"/>
                <a:ext cx="1588" cy="871047"/>
              </a:xfrm>
              <a:prstGeom prst="bentConnector3">
                <a:avLst>
                  <a:gd name="adj1" fmla="val 14395466"/>
                </a:avLst>
              </a:prstGeom>
              <a:ln>
                <a:solidFill>
                  <a:srgbClr val="C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/>
              <p:cNvSpPr txBox="1"/>
              <p:nvPr/>
            </p:nvSpPr>
            <p:spPr>
              <a:xfrm>
                <a:off x="5022853" y="269632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C00000"/>
                    </a:solidFill>
                  </a:rPr>
                  <a:t>①</a:t>
                </a:r>
                <a:endParaRPr lang="ko-KR" altLang="en-US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5192525" y="2723087"/>
                <a:ext cx="80823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900" dirty="0" smtClean="0"/>
                  <a:t>오류</a:t>
                </a:r>
                <a:r>
                  <a:rPr lang="en-US" altLang="ko-KR" sz="900" dirty="0" smtClean="0"/>
                  <a:t>/</a:t>
                </a:r>
                <a:r>
                  <a:rPr lang="ko-KR" altLang="en-US" sz="900" dirty="0" smtClean="0"/>
                  <a:t>재검증</a:t>
                </a:r>
                <a:endParaRPr lang="ko-KR" altLang="en-US" sz="1600" dirty="0"/>
              </a:p>
            </p:txBody>
          </p:sp>
          <p:cxnSp>
            <p:nvCxnSpPr>
              <p:cNvPr id="133" name="꺾인 연결선 132"/>
              <p:cNvCxnSpPr>
                <a:stCxn id="132" idx="3"/>
              </p:cNvCxnSpPr>
              <p:nvPr/>
            </p:nvCxnSpPr>
            <p:spPr>
              <a:xfrm flipH="1" flipV="1">
                <a:off x="4842406" y="2375929"/>
                <a:ext cx="1158354" cy="462574"/>
              </a:xfrm>
              <a:prstGeom prst="bentConnector3">
                <a:avLst>
                  <a:gd name="adj1" fmla="val -19735"/>
                </a:avLst>
              </a:prstGeom>
              <a:ln>
                <a:solidFill>
                  <a:schemeClr val="accent5">
                    <a:lumMod val="50000"/>
                  </a:schemeClr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그룹 133"/>
              <p:cNvGrpSpPr/>
              <p:nvPr/>
            </p:nvGrpSpPr>
            <p:grpSpPr>
              <a:xfrm>
                <a:off x="5569755" y="2105832"/>
                <a:ext cx="754327" cy="276999"/>
                <a:chOff x="5246433" y="3080688"/>
                <a:chExt cx="754327" cy="276999"/>
              </a:xfrm>
            </p:grpSpPr>
            <p:sp>
              <p:nvSpPr>
                <p:cNvPr id="135" name="직사각형 134"/>
                <p:cNvSpPr/>
                <p:nvPr/>
              </p:nvSpPr>
              <p:spPr>
                <a:xfrm>
                  <a:off x="5246433" y="3080688"/>
                  <a:ext cx="3385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2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②</a:t>
                  </a:r>
                  <a:endParaRPr lang="ko-KR" altLang="en-US" sz="1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6" name="직사각형 135"/>
                <p:cNvSpPr/>
                <p:nvPr/>
              </p:nvSpPr>
              <p:spPr>
                <a:xfrm>
                  <a:off x="5434579" y="3116200"/>
                  <a:ext cx="566181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900" dirty="0" smtClean="0"/>
                    <a:t>Update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137" name="그룹 136"/>
            <p:cNvGrpSpPr/>
            <p:nvPr/>
          </p:nvGrpSpPr>
          <p:grpSpPr>
            <a:xfrm>
              <a:off x="5500694" y="4659031"/>
              <a:ext cx="1483264" cy="988743"/>
              <a:chOff x="4840818" y="2105832"/>
              <a:chExt cx="1483264" cy="988743"/>
            </a:xfrm>
          </p:grpSpPr>
          <p:sp>
            <p:nvSpPr>
              <p:cNvPr id="138" name="이등변 삼각형 137"/>
              <p:cNvSpPr/>
              <p:nvPr/>
            </p:nvSpPr>
            <p:spPr>
              <a:xfrm rot="5400000">
                <a:off x="4833409" y="2792941"/>
                <a:ext cx="177800" cy="12911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9" name="꺾인 연결선 138"/>
              <p:cNvCxnSpPr/>
              <p:nvPr/>
            </p:nvCxnSpPr>
            <p:spPr>
              <a:xfrm flipV="1">
                <a:off x="4840818" y="2223528"/>
                <a:ext cx="1588" cy="871047"/>
              </a:xfrm>
              <a:prstGeom prst="bentConnector3">
                <a:avLst>
                  <a:gd name="adj1" fmla="val 14395466"/>
                </a:avLst>
              </a:prstGeom>
              <a:ln>
                <a:solidFill>
                  <a:srgbClr val="C0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5022853" y="269632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C00000"/>
                    </a:solidFill>
                  </a:rPr>
                  <a:t>①</a:t>
                </a:r>
                <a:endParaRPr lang="ko-KR" altLang="en-US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5192525" y="2723087"/>
                <a:ext cx="80823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900" dirty="0" smtClean="0"/>
                  <a:t>오류</a:t>
                </a:r>
                <a:r>
                  <a:rPr lang="en-US" altLang="ko-KR" sz="900" dirty="0" smtClean="0"/>
                  <a:t>/</a:t>
                </a:r>
                <a:r>
                  <a:rPr lang="ko-KR" altLang="en-US" sz="900" dirty="0" smtClean="0"/>
                  <a:t>재검증</a:t>
                </a:r>
                <a:endParaRPr lang="ko-KR" altLang="en-US" sz="1600" dirty="0"/>
              </a:p>
            </p:txBody>
          </p:sp>
          <p:cxnSp>
            <p:nvCxnSpPr>
              <p:cNvPr id="142" name="꺾인 연결선 141"/>
              <p:cNvCxnSpPr>
                <a:stCxn id="141" idx="3"/>
              </p:cNvCxnSpPr>
              <p:nvPr/>
            </p:nvCxnSpPr>
            <p:spPr>
              <a:xfrm flipH="1" flipV="1">
                <a:off x="4842406" y="2375929"/>
                <a:ext cx="1158354" cy="462574"/>
              </a:xfrm>
              <a:prstGeom prst="bentConnector3">
                <a:avLst>
                  <a:gd name="adj1" fmla="val -19735"/>
                </a:avLst>
              </a:prstGeom>
              <a:ln>
                <a:solidFill>
                  <a:schemeClr val="accent5">
                    <a:lumMod val="50000"/>
                  </a:schemeClr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3" name="그룹 142"/>
              <p:cNvGrpSpPr/>
              <p:nvPr/>
            </p:nvGrpSpPr>
            <p:grpSpPr>
              <a:xfrm>
                <a:off x="5569755" y="2105832"/>
                <a:ext cx="754327" cy="276999"/>
                <a:chOff x="5246433" y="3080688"/>
                <a:chExt cx="754327" cy="276999"/>
              </a:xfrm>
            </p:grpSpPr>
            <p:sp>
              <p:nvSpPr>
                <p:cNvPr id="144" name="직사각형 143"/>
                <p:cNvSpPr/>
                <p:nvPr/>
              </p:nvSpPr>
              <p:spPr>
                <a:xfrm>
                  <a:off x="5246433" y="3080688"/>
                  <a:ext cx="3385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2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②</a:t>
                  </a:r>
                  <a:endParaRPr lang="ko-KR" altLang="en-US" sz="1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>
                  <a:off x="5434579" y="3116200"/>
                  <a:ext cx="566181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900" dirty="0" smtClean="0"/>
                    <a:t>Update</a:t>
                  </a:r>
                  <a:endParaRPr lang="ko-KR" altLang="en-US" sz="1600" dirty="0"/>
                </a:p>
              </p:txBody>
            </p:sp>
          </p:grpSp>
        </p:grpSp>
        <p:sp>
          <p:nvSpPr>
            <p:cNvPr id="147" name="이등변 삼각형 146"/>
            <p:cNvSpPr/>
            <p:nvPr/>
          </p:nvSpPr>
          <p:spPr>
            <a:xfrm rot="5400000">
              <a:off x="5687229" y="3722412"/>
              <a:ext cx="3052767" cy="322807"/>
            </a:xfrm>
            <a:prstGeom prst="triangl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160702" y="3554942"/>
              <a:ext cx="15086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200" b="1" dirty="0" smtClean="0"/>
                <a:t>시스템 운영 상 </a:t>
              </a:r>
              <a:endParaRPr lang="en-US" altLang="ko-KR" sz="1200" b="1" dirty="0" smtClean="0"/>
            </a:p>
            <a:p>
              <a:pPr lvl="0" algn="ctr">
                <a:lnSpc>
                  <a:spcPct val="150000"/>
                </a:lnSpc>
              </a:pPr>
              <a:r>
                <a:rPr lang="ko-KR" altLang="en-US" sz="1200" b="1" dirty="0" smtClean="0"/>
                <a:t>오류</a:t>
              </a:r>
              <a:r>
                <a:rPr lang="en-US" altLang="ko-KR" sz="1200" b="1" dirty="0" smtClean="0"/>
                <a:t> </a:t>
              </a:r>
              <a:r>
                <a:rPr lang="ko-KR" altLang="en-US" sz="1200" b="1" dirty="0" smtClean="0"/>
                <a:t>최소화</a:t>
              </a:r>
              <a:endParaRPr lang="ko-KR" altLang="en-US" sz="1200" b="1" dirty="0"/>
            </a:p>
          </p:txBody>
        </p:sp>
        <p:cxnSp>
          <p:nvCxnSpPr>
            <p:cNvPr id="152" name="직선 연결선 151"/>
            <p:cNvCxnSpPr/>
            <p:nvPr/>
          </p:nvCxnSpPr>
          <p:spPr>
            <a:xfrm rot="10800000" flipV="1">
              <a:off x="694268" y="1680620"/>
              <a:ext cx="696890" cy="0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0800000" flipV="1">
              <a:off x="705882" y="2954335"/>
              <a:ext cx="696890" cy="0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rot="10800000" flipV="1">
              <a:off x="717496" y="4236517"/>
              <a:ext cx="696890" cy="0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rot="10800000" flipV="1">
              <a:off x="729110" y="5510232"/>
              <a:ext cx="696890" cy="0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직사각형 155"/>
            <p:cNvSpPr/>
            <p:nvPr/>
          </p:nvSpPr>
          <p:spPr>
            <a:xfrm>
              <a:off x="714348" y="1680620"/>
              <a:ext cx="57740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/>
                <a:t>STEP 1 </a:t>
              </a:r>
              <a:endParaRPr lang="ko-KR" altLang="en-US" sz="1600" dirty="0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714348" y="2958453"/>
              <a:ext cx="57740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/>
                <a:t>STEP 2 </a:t>
              </a:r>
              <a:endParaRPr lang="ko-KR" altLang="en-US" sz="1600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714348" y="4240219"/>
              <a:ext cx="57740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/>
                <a:t>STEP 3 </a:t>
              </a:r>
              <a:endParaRPr lang="ko-KR" altLang="en-US" sz="1600" dirty="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714348" y="5517636"/>
              <a:ext cx="57740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/>
                <a:t>STEP 4 </a:t>
              </a:r>
              <a:endParaRPr lang="ko-KR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106</Words>
  <Application>Microsoft Office PowerPoint</Application>
  <PresentationFormat>화면 슬라이드 쇼(4:3)</PresentationFormat>
  <Paragraphs>38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145</cp:revision>
  <dcterms:created xsi:type="dcterms:W3CDTF">2009-01-16T04:45:46Z</dcterms:created>
  <dcterms:modified xsi:type="dcterms:W3CDTF">2009-08-05T07:09:44Z</dcterms:modified>
</cp:coreProperties>
</file>