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2" autoAdjust="0"/>
    <p:restoredTop sz="97275" autoAdjust="0"/>
  </p:normalViewPr>
  <p:slideViewPr>
    <p:cSldViewPr>
      <p:cViewPr varScale="1">
        <p:scale>
          <a:sx n="113" d="100"/>
          <a:sy n="113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3ADD5-F7CE-4812-9F9F-EE6B2EDAE6DB}" type="datetimeFigureOut">
              <a:rPr lang="ko-KR" altLang="en-US" smtClean="0"/>
              <a:pPr/>
              <a:t>2009-08-05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4B1F6-763F-45F6-820F-A394B9055F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F4B1F6-763F-45F6-820F-A394B9055FD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l" rtl="0" latinLnBrk="1"/>
              <a:t>2009-08-05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 rtl="0" latinLnBrk="1"/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 rtl="0" latinLnBrk="1"/>
            <a:fld id="{0AE603F9-ADB2-4443-9020-251FD8A857C5}" type="slidenum">
              <a:rPr lang="ko-KR" altLang="en-US" sz="1200" kern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  <a:cs typeface="+mn-cs"/>
              </a:rPr>
              <a:pPr algn="r" rtl="0" latinLnBrk="1"/>
              <a:t>‹#›</a:t>
            </a:fld>
            <a:endParaRPr lang="ko-KR" altLang="en-US" sz="1200" kern="1200">
              <a:solidFill>
                <a:prstClr val="black">
                  <a:tint val="75000"/>
                </a:prst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167198"/>
            <a:ext cx="642910" cy="2857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한쪽 모서리가 잘린 사각형 7"/>
          <p:cNvSpPr/>
          <p:nvPr userDrawn="1"/>
        </p:nvSpPr>
        <p:spPr>
          <a:xfrm flipV="1">
            <a:off x="672859" y="167198"/>
            <a:ext cx="1398811" cy="285752"/>
          </a:xfrm>
          <a:prstGeom prst="snip1Rect">
            <a:avLst>
              <a:gd name="adj" fmla="val 31887"/>
            </a:avLst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104009" y="167198"/>
            <a:ext cx="6773662" cy="285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895426" y="167198"/>
            <a:ext cx="248606" cy="285752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5984" y="144921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 latinLnBrk="1"/>
            <a:r>
              <a:rPr lang="en-US" altLang="ko-KR" sz="1400" b="1" kern="1200" dirty="0" smtClean="0">
                <a:solidFill>
                  <a:srgbClr val="0085C0"/>
                </a:solidFill>
                <a:latin typeface="맑은 고딕"/>
                <a:ea typeface="맑은 고딕"/>
                <a:cs typeface="+mn-cs"/>
              </a:rPr>
              <a:t>5.4</a:t>
            </a:r>
            <a:r>
              <a:rPr lang="en-US" altLang="ko-KR" sz="140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   </a:t>
            </a:r>
            <a:r>
              <a:rPr lang="ko-KR" altLang="en-US" sz="1400" b="1" kern="1200" dirty="0" smtClean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목 표 시 스 템</a:t>
            </a:r>
            <a:endParaRPr lang="ko-KR" altLang="en-US" sz="1400" b="1" kern="1200" dirty="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2189053" y="176076"/>
            <a:ext cx="124822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050" b="1" kern="1200" dirty="0" smtClean="0">
                <a:solidFill>
                  <a:srgbClr val="0090D0"/>
                </a:solidFill>
                <a:latin typeface="맑은 고딕"/>
                <a:ea typeface="맑은 고딕"/>
                <a:cs typeface="+mn-cs"/>
              </a:rPr>
              <a:t>III. </a:t>
            </a:r>
            <a:r>
              <a:rPr lang="ko-KR" altLang="en-US" sz="1050" b="1" dirty="0" smtClean="0">
                <a:solidFill>
                  <a:srgbClr val="0090D0"/>
                </a:solidFill>
                <a:latin typeface="맑은 고딕"/>
                <a:ea typeface="맑은 고딕"/>
              </a:rPr>
              <a:t>사업추진관리</a:t>
            </a:r>
            <a:endParaRPr lang="ko-KR" altLang="en-US" sz="1050" b="1" kern="1200" dirty="0">
              <a:solidFill>
                <a:srgbClr val="0090D0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이등변 삼각형 12"/>
          <p:cNvSpPr/>
          <p:nvPr userDrawn="1"/>
        </p:nvSpPr>
        <p:spPr>
          <a:xfrm rot="16200000" flipH="1">
            <a:off x="2125108" y="261272"/>
            <a:ext cx="108000" cy="72000"/>
          </a:xfrm>
          <a:prstGeom prst="triangle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695298" y="872053"/>
            <a:ext cx="7753377" cy="6281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P-Plus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의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"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프로젝트 자동화 시스템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"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을 통해 구현될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[00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기업의 비즈니스 </a:t>
            </a:r>
            <a:r>
              <a:rPr lang="ko-KR" altLang="en-US" sz="1000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 자동구축 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]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의 구성도는 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문서형식의 통일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</a:t>
            </a:r>
            <a:endParaRPr lang="en-US" altLang="ko-KR" sz="1000" b="1" dirty="0" smtClean="0">
              <a:solidFill>
                <a:srgbClr val="EEECE1">
                  <a:lumMod val="25000"/>
                </a:srgbClr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개별업무분석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, Data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확정 및 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Conversion, </a:t>
            </a:r>
            <a:r>
              <a:rPr lang="ko-KR" altLang="en-US" sz="1000" b="1" dirty="0" smtClean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최종 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문서 작성 등 </a:t>
            </a:r>
            <a:r>
              <a:rPr lang="en-US" altLang="ko-KR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4</a:t>
            </a:r>
            <a:r>
              <a:rPr lang="ko-KR" altLang="en-US" sz="1000" b="1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단계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로 진행되며 각 단계별 오류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/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재검증 및 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interface/update</a:t>
            </a: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를 통해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시스템 운영상 오류를 최소화합니다</a:t>
            </a:r>
            <a:r>
              <a:rPr lang="en-US" altLang="ko-KR" sz="1000" dirty="0">
                <a:solidFill>
                  <a:srgbClr val="EEECE1">
                    <a:lumMod val="25000"/>
                  </a:srgbClr>
                </a:solidFill>
                <a:sym typeface="Wingdings" pitchFamily="2" charset="2"/>
              </a:rPr>
              <a:t>.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79702" y="533141"/>
            <a:ext cx="4135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latinLnBrk="1"/>
            <a:r>
              <a:rPr lang="en-US" altLang="ko-KR" sz="1400" b="1" kern="1200" dirty="0">
                <a:latin typeface="+mj-ea"/>
                <a:ea typeface="+mj-ea"/>
                <a:cs typeface="+mn-cs"/>
              </a:rPr>
              <a:t>| </a:t>
            </a:r>
            <a:r>
              <a:rPr lang="en-US" altLang="ko-KR" sz="1400" b="1" dirty="0" smtClean="0">
                <a:latin typeface="+mj-ea"/>
                <a:ea typeface="+mj-ea"/>
              </a:rPr>
              <a:t>00</a:t>
            </a:r>
            <a:r>
              <a:rPr lang="ko-KR" altLang="en-US" sz="1400" b="1" kern="1200" dirty="0" smtClean="0">
                <a:latin typeface="+mj-ea"/>
                <a:ea typeface="+mj-ea"/>
                <a:cs typeface="+mn-cs"/>
              </a:rPr>
              <a:t>기업 비즈니스 문서 자동구축 시스템 구성도 </a:t>
            </a:r>
            <a:r>
              <a:rPr lang="en-US" altLang="ko-KR" sz="1400" b="1" kern="1200" dirty="0" smtClean="0">
                <a:latin typeface="+mj-ea"/>
                <a:ea typeface="+mj-ea"/>
                <a:cs typeface="+mn-cs"/>
              </a:rPr>
              <a:t>|</a:t>
            </a:r>
            <a:endParaRPr lang="ko-KR" altLang="en-US" sz="1400" b="1" kern="1200" dirty="0">
              <a:latin typeface="+mj-ea"/>
              <a:ea typeface="+mj-ea"/>
              <a:cs typeface="+mn-cs"/>
            </a:endParaRPr>
          </a:p>
        </p:txBody>
      </p:sp>
      <p:sp>
        <p:nvSpPr>
          <p:cNvPr id="16" name="자유형 15"/>
          <p:cNvSpPr/>
          <p:nvPr userDrawn="1"/>
        </p:nvSpPr>
        <p:spPr>
          <a:xfrm flipV="1">
            <a:off x="-32" y="5572140"/>
            <a:ext cx="7286676" cy="129476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 userDrawn="1"/>
        </p:nvSpPr>
        <p:spPr>
          <a:xfrm flipV="1">
            <a:off x="0" y="5652456"/>
            <a:ext cx="4143372" cy="1214420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 userDrawn="1"/>
        </p:nvSpPr>
        <p:spPr>
          <a:xfrm flipH="1" flipV="1">
            <a:off x="2571736" y="5185748"/>
            <a:ext cx="6572296" cy="1671625"/>
          </a:xfrm>
          <a:custGeom>
            <a:avLst/>
            <a:gdLst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  <a:gd name="connsiteX0" fmla="*/ 5038725 w 5038725"/>
              <a:gd name="connsiteY0" fmla="*/ 9525 h 990600"/>
              <a:gd name="connsiteX1" fmla="*/ 0 w 5038725"/>
              <a:gd name="connsiteY1" fmla="*/ 0 h 990600"/>
              <a:gd name="connsiteX2" fmla="*/ 0 w 5038725"/>
              <a:gd name="connsiteY2" fmla="*/ 990600 h 990600"/>
              <a:gd name="connsiteX3" fmla="*/ 5038725 w 5038725"/>
              <a:gd name="connsiteY3" fmla="*/ 9525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8725" h="990600">
                <a:moveTo>
                  <a:pt x="5038725" y="9525"/>
                </a:moveTo>
                <a:lnTo>
                  <a:pt x="0" y="0"/>
                </a:lnTo>
                <a:lnTo>
                  <a:pt x="0" y="990600"/>
                </a:lnTo>
                <a:cubicBezTo>
                  <a:pt x="969983" y="939815"/>
                  <a:pt x="4259278" y="627113"/>
                  <a:pt x="5038725" y="9525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01778" y="6676110"/>
            <a:ext cx="1340444" cy="110476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883944" y="15541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  <a:latin typeface="Constantia" pitchFamily="18" charset="0"/>
              </a:rPr>
              <a:t>14</a:t>
            </a:r>
            <a:endParaRPr lang="ko-KR" altLang="en-US" sz="1100" dirty="0">
              <a:solidFill>
                <a:schemeClr val="bg1"/>
              </a:solidFill>
              <a:latin typeface="Constant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그룹 148"/>
          <p:cNvGrpSpPr/>
          <p:nvPr/>
        </p:nvGrpSpPr>
        <p:grpSpPr>
          <a:xfrm>
            <a:off x="641298" y="1697554"/>
            <a:ext cx="8045502" cy="4525995"/>
            <a:chOff x="641298" y="1697554"/>
            <a:chExt cx="8045502" cy="4525995"/>
          </a:xfrm>
        </p:grpSpPr>
        <p:grpSp>
          <p:nvGrpSpPr>
            <p:cNvPr id="148" name="그룹 147"/>
            <p:cNvGrpSpPr/>
            <p:nvPr/>
          </p:nvGrpSpPr>
          <p:grpSpPr>
            <a:xfrm>
              <a:off x="642910" y="4672549"/>
              <a:ext cx="8009523" cy="1551000"/>
              <a:chOff x="642910" y="4672549"/>
              <a:chExt cx="8009523" cy="155100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642910" y="4672549"/>
                <a:ext cx="1720317" cy="1551000"/>
                <a:chOff x="682069" y="4609578"/>
                <a:chExt cx="1720317" cy="1551000"/>
              </a:xfrm>
            </p:grpSpPr>
            <p:sp>
              <p:nvSpPr>
                <p:cNvPr id="111" name="원호 110"/>
                <p:cNvSpPr/>
                <p:nvPr/>
              </p:nvSpPr>
              <p:spPr>
                <a:xfrm>
                  <a:off x="1008567" y="5246178"/>
                  <a:ext cx="914400" cy="914400"/>
                </a:xfrm>
                <a:prstGeom prst="arc">
                  <a:avLst>
                    <a:gd name="adj1" fmla="val 21533903"/>
                    <a:gd name="adj2" fmla="val 10861384"/>
                  </a:avLst>
                </a:prstGeom>
                <a:noFill/>
                <a:ln w="12700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8" name="직선 연결선 47"/>
                <p:cNvCxnSpPr/>
                <p:nvPr/>
              </p:nvCxnSpPr>
              <p:spPr>
                <a:xfrm rot="5400000" flipH="1" flipV="1">
                  <a:off x="734247" y="5404869"/>
                  <a:ext cx="548640" cy="158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원호 50"/>
                <p:cNvSpPr/>
                <p:nvPr/>
              </p:nvSpPr>
              <p:spPr>
                <a:xfrm rot="5400000">
                  <a:off x="1063072" y="5312469"/>
                  <a:ext cx="782430" cy="782430"/>
                </a:xfrm>
                <a:prstGeom prst="arc">
                  <a:avLst>
                    <a:gd name="adj1" fmla="val 16204368"/>
                    <a:gd name="adj2" fmla="val 10861384"/>
                  </a:avLst>
                </a:prstGeom>
                <a:noFill/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연결선 51"/>
                <p:cNvCxnSpPr/>
                <p:nvPr/>
              </p:nvCxnSpPr>
              <p:spPr>
                <a:xfrm rot="10800000" flipH="1" flipV="1">
                  <a:off x="1465457" y="5311789"/>
                  <a:ext cx="640080" cy="1359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" name="그룹 59"/>
                <p:cNvGrpSpPr/>
                <p:nvPr/>
              </p:nvGrpSpPr>
              <p:grpSpPr>
                <a:xfrm>
                  <a:off x="682069" y="4841112"/>
                  <a:ext cx="977907" cy="276999"/>
                  <a:chOff x="831823" y="4509323"/>
                  <a:chExt cx="977907" cy="276999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31823" y="4509323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rgbClr val="C00000"/>
                        </a:solidFill>
                      </a:rPr>
                      <a:t>①</a:t>
                    </a:r>
                    <a:endParaRPr lang="ko-KR" altLang="en-US" sz="120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55" name="직사각형 54"/>
                  <p:cNvSpPr/>
                  <p:nvPr/>
                </p:nvSpPr>
                <p:spPr>
                  <a:xfrm>
                    <a:off x="1001495" y="4536082"/>
                    <a:ext cx="808235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900" dirty="0" smtClean="0"/>
                      <a:t>오류</a:t>
                    </a:r>
                    <a:r>
                      <a:rPr lang="en-US" altLang="ko-KR" sz="900" dirty="0" smtClean="0"/>
                      <a:t>/</a:t>
                    </a:r>
                    <a:r>
                      <a:rPr lang="ko-KR" altLang="en-US" sz="900" dirty="0" smtClean="0"/>
                      <a:t>재검증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56" name="직선 연결선 55"/>
                <p:cNvCxnSpPr/>
                <p:nvPr/>
              </p:nvCxnSpPr>
              <p:spPr>
                <a:xfrm rot="5400000" flipH="1" flipV="1">
                  <a:off x="1436615" y="5276913"/>
                  <a:ext cx="822960" cy="1588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그룹 58"/>
                <p:cNvGrpSpPr/>
                <p:nvPr/>
              </p:nvGrpSpPr>
              <p:grpSpPr>
                <a:xfrm>
                  <a:off x="1471063" y="4609578"/>
                  <a:ext cx="754327" cy="276999"/>
                  <a:chOff x="1428728" y="4286256"/>
                  <a:chExt cx="754327" cy="276999"/>
                </a:xfrm>
              </p:grpSpPr>
              <p:sp>
                <p:nvSpPr>
                  <p:cNvPr id="57" name="직사각형 56"/>
                  <p:cNvSpPr/>
                  <p:nvPr/>
                </p:nvSpPr>
                <p:spPr>
                  <a:xfrm>
                    <a:off x="1428728" y="4286256"/>
                    <a:ext cx="33855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②</a:t>
                    </a:r>
                    <a:endParaRPr lang="ko-KR" altLang="en-US" sz="1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1616874" y="4321768"/>
                    <a:ext cx="566181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900" dirty="0" smtClean="0"/>
                      <a:t>Update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1785918" y="5286674"/>
                  <a:ext cx="616468" cy="276999"/>
                  <a:chOff x="1428728" y="4286256"/>
                  <a:chExt cx="616468" cy="276999"/>
                </a:xfrm>
              </p:grpSpPr>
              <p:sp>
                <p:nvSpPr>
                  <p:cNvPr id="63" name="직사각형 62"/>
                  <p:cNvSpPr/>
                  <p:nvPr/>
                </p:nvSpPr>
                <p:spPr>
                  <a:xfrm>
                    <a:off x="1428728" y="4286256"/>
                    <a:ext cx="33855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③</a:t>
                    </a:r>
                    <a:endParaRPr lang="ko-KR" altLang="en-US" sz="1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4" name="직사각형 63"/>
                  <p:cNvSpPr/>
                  <p:nvPr/>
                </p:nvSpPr>
                <p:spPr>
                  <a:xfrm>
                    <a:off x="1616874" y="4321768"/>
                    <a:ext cx="428322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900" dirty="0" smtClean="0"/>
                      <a:t>Next</a:t>
                    </a:r>
                    <a:endParaRPr lang="ko-KR" altLang="en-US" sz="1600" dirty="0"/>
                  </a:p>
                </p:txBody>
              </p:sp>
            </p:grpSp>
          </p:grpSp>
          <p:grpSp>
            <p:nvGrpSpPr>
              <p:cNvPr id="66" name="그룹 65"/>
              <p:cNvGrpSpPr/>
              <p:nvPr/>
            </p:nvGrpSpPr>
            <p:grpSpPr>
              <a:xfrm>
                <a:off x="2225675" y="4672549"/>
                <a:ext cx="1720317" cy="1551000"/>
                <a:chOff x="682069" y="4609578"/>
                <a:chExt cx="1720317" cy="1551000"/>
              </a:xfrm>
            </p:grpSpPr>
            <p:sp>
              <p:nvSpPr>
                <p:cNvPr id="67" name="원호 66"/>
                <p:cNvSpPr/>
                <p:nvPr/>
              </p:nvSpPr>
              <p:spPr>
                <a:xfrm>
                  <a:off x="1008567" y="5246178"/>
                  <a:ext cx="914400" cy="914400"/>
                </a:xfrm>
                <a:prstGeom prst="arc">
                  <a:avLst>
                    <a:gd name="adj1" fmla="val 21533903"/>
                    <a:gd name="adj2" fmla="val 10861384"/>
                  </a:avLst>
                </a:prstGeom>
                <a:noFill/>
                <a:ln w="12700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8" name="직선 연결선 67"/>
                <p:cNvCxnSpPr/>
                <p:nvPr/>
              </p:nvCxnSpPr>
              <p:spPr>
                <a:xfrm rot="5400000" flipH="1" flipV="1">
                  <a:off x="734247" y="5404869"/>
                  <a:ext cx="548640" cy="158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원호 68"/>
                <p:cNvSpPr/>
                <p:nvPr/>
              </p:nvSpPr>
              <p:spPr>
                <a:xfrm rot="5400000">
                  <a:off x="1063072" y="5312469"/>
                  <a:ext cx="782430" cy="782430"/>
                </a:xfrm>
                <a:prstGeom prst="arc">
                  <a:avLst>
                    <a:gd name="adj1" fmla="val 16204368"/>
                    <a:gd name="adj2" fmla="val 10861384"/>
                  </a:avLst>
                </a:prstGeom>
                <a:noFill/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" name="직선 연결선 69"/>
                <p:cNvCxnSpPr/>
                <p:nvPr/>
              </p:nvCxnSpPr>
              <p:spPr>
                <a:xfrm rot="10800000" flipH="1" flipV="1">
                  <a:off x="1465457" y="5311789"/>
                  <a:ext cx="640080" cy="1359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" name="그룹 70"/>
                <p:cNvGrpSpPr/>
                <p:nvPr/>
              </p:nvGrpSpPr>
              <p:grpSpPr>
                <a:xfrm>
                  <a:off x="682069" y="4841112"/>
                  <a:ext cx="977907" cy="276999"/>
                  <a:chOff x="831823" y="4509323"/>
                  <a:chExt cx="977907" cy="276999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31823" y="4509323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rgbClr val="C00000"/>
                        </a:solidFill>
                      </a:rPr>
                      <a:t>①</a:t>
                    </a:r>
                    <a:endParaRPr lang="ko-KR" altLang="en-US" sz="120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0" name="직사각형 79"/>
                  <p:cNvSpPr/>
                  <p:nvPr/>
                </p:nvSpPr>
                <p:spPr>
                  <a:xfrm>
                    <a:off x="1001495" y="4536082"/>
                    <a:ext cx="808235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900" dirty="0" smtClean="0"/>
                      <a:t>오류</a:t>
                    </a:r>
                    <a:r>
                      <a:rPr lang="en-US" altLang="ko-KR" sz="900" dirty="0" smtClean="0"/>
                      <a:t>/</a:t>
                    </a:r>
                    <a:r>
                      <a:rPr lang="ko-KR" altLang="en-US" sz="900" dirty="0" smtClean="0"/>
                      <a:t>재검증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72" name="직선 연결선 71"/>
                <p:cNvCxnSpPr/>
                <p:nvPr/>
              </p:nvCxnSpPr>
              <p:spPr>
                <a:xfrm rot="5400000" flipH="1" flipV="1">
                  <a:off x="1436615" y="5276913"/>
                  <a:ext cx="822960" cy="1588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그룹 72"/>
                <p:cNvGrpSpPr/>
                <p:nvPr/>
              </p:nvGrpSpPr>
              <p:grpSpPr>
                <a:xfrm>
                  <a:off x="1471063" y="4609578"/>
                  <a:ext cx="754327" cy="276999"/>
                  <a:chOff x="1428728" y="4286256"/>
                  <a:chExt cx="754327" cy="276999"/>
                </a:xfrm>
              </p:grpSpPr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428728" y="4286256"/>
                    <a:ext cx="33855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②</a:t>
                    </a:r>
                    <a:endParaRPr lang="ko-KR" altLang="en-US" sz="1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1616874" y="4321768"/>
                    <a:ext cx="566181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900" dirty="0" smtClean="0"/>
                      <a:t>Update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74" name="그룹 73"/>
                <p:cNvGrpSpPr/>
                <p:nvPr/>
              </p:nvGrpSpPr>
              <p:grpSpPr>
                <a:xfrm>
                  <a:off x="1785918" y="5286674"/>
                  <a:ext cx="616468" cy="276999"/>
                  <a:chOff x="1428728" y="4286256"/>
                  <a:chExt cx="616468" cy="276999"/>
                </a:xfrm>
              </p:grpSpPr>
              <p:sp>
                <p:nvSpPr>
                  <p:cNvPr id="75" name="직사각형 74"/>
                  <p:cNvSpPr/>
                  <p:nvPr/>
                </p:nvSpPr>
                <p:spPr>
                  <a:xfrm>
                    <a:off x="1428728" y="4286256"/>
                    <a:ext cx="33855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③</a:t>
                    </a:r>
                    <a:endParaRPr lang="ko-KR" altLang="en-US" sz="1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1616874" y="4321768"/>
                    <a:ext cx="428322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900" dirty="0" smtClean="0"/>
                      <a:t>Next</a:t>
                    </a:r>
                    <a:endParaRPr lang="ko-KR" altLang="en-US" sz="1600" dirty="0"/>
                  </a:p>
                </p:txBody>
              </p:sp>
            </p:grpSp>
          </p:grpSp>
          <p:grpSp>
            <p:nvGrpSpPr>
              <p:cNvPr id="81" name="그룹 80"/>
              <p:cNvGrpSpPr/>
              <p:nvPr/>
            </p:nvGrpSpPr>
            <p:grpSpPr>
              <a:xfrm>
                <a:off x="3808440" y="4672549"/>
                <a:ext cx="1720317" cy="1551000"/>
                <a:chOff x="682069" y="4609578"/>
                <a:chExt cx="1720317" cy="1551000"/>
              </a:xfrm>
            </p:grpSpPr>
            <p:sp>
              <p:nvSpPr>
                <p:cNvPr id="82" name="원호 81"/>
                <p:cNvSpPr/>
                <p:nvPr/>
              </p:nvSpPr>
              <p:spPr>
                <a:xfrm>
                  <a:off x="1008567" y="5246178"/>
                  <a:ext cx="914400" cy="914400"/>
                </a:xfrm>
                <a:prstGeom prst="arc">
                  <a:avLst>
                    <a:gd name="adj1" fmla="val 21533903"/>
                    <a:gd name="adj2" fmla="val 10861384"/>
                  </a:avLst>
                </a:prstGeom>
                <a:noFill/>
                <a:ln w="12700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3" name="직선 연결선 82"/>
                <p:cNvCxnSpPr/>
                <p:nvPr/>
              </p:nvCxnSpPr>
              <p:spPr>
                <a:xfrm rot="5400000" flipH="1" flipV="1">
                  <a:off x="734247" y="5404869"/>
                  <a:ext cx="548640" cy="1588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원호 83"/>
                <p:cNvSpPr/>
                <p:nvPr/>
              </p:nvSpPr>
              <p:spPr>
                <a:xfrm rot="5400000">
                  <a:off x="1063072" y="5312469"/>
                  <a:ext cx="782430" cy="782430"/>
                </a:xfrm>
                <a:prstGeom prst="arc">
                  <a:avLst>
                    <a:gd name="adj1" fmla="val 16204368"/>
                    <a:gd name="adj2" fmla="val 10861384"/>
                  </a:avLst>
                </a:prstGeom>
                <a:noFill/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 rot="10800000" flipH="1" flipV="1">
                  <a:off x="1465457" y="5311789"/>
                  <a:ext cx="640080" cy="1359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그룹 85"/>
                <p:cNvGrpSpPr/>
                <p:nvPr/>
              </p:nvGrpSpPr>
              <p:grpSpPr>
                <a:xfrm>
                  <a:off x="682069" y="4841112"/>
                  <a:ext cx="977907" cy="276999"/>
                  <a:chOff x="831823" y="4509323"/>
                  <a:chExt cx="977907" cy="276999"/>
                </a:xfrm>
              </p:grpSpPr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831823" y="4509323"/>
                    <a:ext cx="33855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rgbClr val="C00000"/>
                        </a:solidFill>
                      </a:rPr>
                      <a:t>①</a:t>
                    </a:r>
                    <a:endParaRPr lang="ko-KR" altLang="en-US" sz="120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3" name="직사각형 102"/>
                  <p:cNvSpPr/>
                  <p:nvPr/>
                </p:nvSpPr>
                <p:spPr>
                  <a:xfrm>
                    <a:off x="1001495" y="4536082"/>
                    <a:ext cx="808235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900" dirty="0" smtClean="0"/>
                      <a:t>오류</a:t>
                    </a:r>
                    <a:r>
                      <a:rPr lang="en-US" altLang="ko-KR" sz="900" dirty="0" smtClean="0"/>
                      <a:t>/</a:t>
                    </a:r>
                    <a:r>
                      <a:rPr lang="ko-KR" altLang="en-US" sz="900" dirty="0" smtClean="0"/>
                      <a:t>재검증</a:t>
                    </a:r>
                    <a:endParaRPr lang="ko-KR" altLang="en-US" sz="1600" dirty="0"/>
                  </a:p>
                </p:txBody>
              </p:sp>
            </p:grpSp>
            <p:cxnSp>
              <p:nvCxnSpPr>
                <p:cNvPr id="87" name="직선 연결선 86"/>
                <p:cNvCxnSpPr/>
                <p:nvPr/>
              </p:nvCxnSpPr>
              <p:spPr>
                <a:xfrm rot="5400000" flipH="1" flipV="1">
                  <a:off x="1436615" y="5276913"/>
                  <a:ext cx="822960" cy="1588"/>
                </a:xfrm>
                <a:prstGeom prst="line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prstDash val="sys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그룹 88"/>
                <p:cNvGrpSpPr/>
                <p:nvPr/>
              </p:nvGrpSpPr>
              <p:grpSpPr>
                <a:xfrm>
                  <a:off x="1471063" y="4609578"/>
                  <a:ext cx="754327" cy="276999"/>
                  <a:chOff x="1428728" y="4286256"/>
                  <a:chExt cx="754327" cy="276999"/>
                </a:xfrm>
              </p:grpSpPr>
              <p:sp>
                <p:nvSpPr>
                  <p:cNvPr id="96" name="직사각형 95"/>
                  <p:cNvSpPr/>
                  <p:nvPr/>
                </p:nvSpPr>
                <p:spPr>
                  <a:xfrm>
                    <a:off x="1428728" y="4286256"/>
                    <a:ext cx="33855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②</a:t>
                    </a:r>
                    <a:endParaRPr lang="ko-KR" altLang="en-US" sz="1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7" name="직사각형 96"/>
                  <p:cNvSpPr/>
                  <p:nvPr/>
                </p:nvSpPr>
                <p:spPr>
                  <a:xfrm>
                    <a:off x="1616874" y="4321768"/>
                    <a:ext cx="566181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900" dirty="0" smtClean="0"/>
                      <a:t>Update</a:t>
                    </a:r>
                    <a:endParaRPr lang="ko-KR" altLang="en-US" sz="1600" dirty="0"/>
                  </a:p>
                </p:txBody>
              </p:sp>
            </p:grpSp>
            <p:grpSp>
              <p:nvGrpSpPr>
                <p:cNvPr id="92" name="그룹 91"/>
                <p:cNvGrpSpPr/>
                <p:nvPr/>
              </p:nvGrpSpPr>
              <p:grpSpPr>
                <a:xfrm>
                  <a:off x="1785918" y="5286674"/>
                  <a:ext cx="616468" cy="276999"/>
                  <a:chOff x="1428728" y="4286256"/>
                  <a:chExt cx="616468" cy="276999"/>
                </a:xfrm>
              </p:grpSpPr>
              <p:sp>
                <p:nvSpPr>
                  <p:cNvPr id="93" name="직사각형 92"/>
                  <p:cNvSpPr/>
                  <p:nvPr/>
                </p:nvSpPr>
                <p:spPr>
                  <a:xfrm>
                    <a:off x="1428728" y="4286256"/>
                    <a:ext cx="338554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ko-KR" altLang="en-US" sz="12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③</a:t>
                    </a:r>
                    <a:endParaRPr lang="ko-KR" altLang="en-US" sz="1200" dirty="0">
                      <a:solidFill>
                        <a:schemeClr val="accent5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5" name="직사각형 94"/>
                  <p:cNvSpPr/>
                  <p:nvPr/>
                </p:nvSpPr>
                <p:spPr>
                  <a:xfrm>
                    <a:off x="1616874" y="4321768"/>
                    <a:ext cx="428322" cy="2308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900" dirty="0" smtClean="0"/>
                      <a:t>Next</a:t>
                    </a:r>
                    <a:endParaRPr lang="ko-KR" altLang="en-US" sz="1600" dirty="0"/>
                  </a:p>
                </p:txBody>
              </p:sp>
            </p:grpSp>
          </p:grpSp>
          <p:sp>
            <p:nvSpPr>
              <p:cNvPr id="112" name="원호 111"/>
              <p:cNvSpPr/>
              <p:nvPr/>
            </p:nvSpPr>
            <p:spPr>
              <a:xfrm>
                <a:off x="5785439" y="5309149"/>
                <a:ext cx="914400" cy="914400"/>
              </a:xfrm>
              <a:prstGeom prst="arc">
                <a:avLst>
                  <a:gd name="adj1" fmla="val 21533903"/>
                  <a:gd name="adj2" fmla="val 10861384"/>
                </a:avLst>
              </a:prstGeom>
              <a:noFill/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 rot="5400000" flipH="1" flipV="1">
                <a:off x="5511119" y="5467840"/>
                <a:ext cx="548640" cy="1588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원호 113"/>
              <p:cNvSpPr/>
              <p:nvPr/>
            </p:nvSpPr>
            <p:spPr>
              <a:xfrm rot="5400000">
                <a:off x="5839944" y="5375440"/>
                <a:ext cx="782430" cy="782430"/>
              </a:xfrm>
              <a:prstGeom prst="arc">
                <a:avLst>
                  <a:gd name="adj1" fmla="val 16204368"/>
                  <a:gd name="adj2" fmla="val 10861384"/>
                </a:avLst>
              </a:prstGeom>
              <a:noFill/>
              <a:ln w="12700">
                <a:solidFill>
                  <a:schemeClr val="accent5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5" name="직선 연결선 114"/>
              <p:cNvCxnSpPr/>
              <p:nvPr/>
            </p:nvCxnSpPr>
            <p:spPr>
              <a:xfrm rot="10800000" flipH="1" flipV="1">
                <a:off x="6238469" y="5374760"/>
                <a:ext cx="1005840" cy="1359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6" name="그룹 115"/>
              <p:cNvGrpSpPr/>
              <p:nvPr/>
            </p:nvGrpSpPr>
            <p:grpSpPr>
              <a:xfrm>
                <a:off x="5458941" y="4904083"/>
                <a:ext cx="977907" cy="276999"/>
                <a:chOff x="831823" y="4509323"/>
                <a:chExt cx="977907" cy="276999"/>
              </a:xfrm>
            </p:grpSpPr>
            <p:sp>
              <p:nvSpPr>
                <p:cNvPr id="124" name="TextBox 123"/>
                <p:cNvSpPr txBox="1"/>
                <p:nvPr/>
              </p:nvSpPr>
              <p:spPr>
                <a:xfrm>
                  <a:off x="831823" y="4509323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rgbClr val="C00000"/>
                      </a:solidFill>
                    </a:rPr>
                    <a:t>①</a:t>
                  </a:r>
                  <a:endParaRPr lang="ko-KR" altLang="en-US" sz="12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001495" y="4536082"/>
                  <a:ext cx="808235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900" dirty="0" smtClean="0"/>
                    <a:t>오류</a:t>
                  </a:r>
                  <a:r>
                    <a:rPr lang="en-US" altLang="ko-KR" sz="900" dirty="0" smtClean="0"/>
                    <a:t>/</a:t>
                  </a:r>
                  <a:r>
                    <a:rPr lang="ko-KR" altLang="en-US" sz="900" dirty="0" smtClean="0"/>
                    <a:t>재검증</a:t>
                  </a:r>
                  <a:endParaRPr lang="ko-KR" altLang="en-US" sz="1600" dirty="0"/>
                </a:p>
              </p:txBody>
            </p:sp>
          </p:grpSp>
          <p:cxnSp>
            <p:nvCxnSpPr>
              <p:cNvPr id="117" name="직선 연결선 116"/>
              <p:cNvCxnSpPr/>
              <p:nvPr/>
            </p:nvCxnSpPr>
            <p:spPr>
              <a:xfrm rot="5400000" flipH="1" flipV="1">
                <a:off x="6213487" y="5339884"/>
                <a:ext cx="822960" cy="1588"/>
              </a:xfrm>
              <a:prstGeom prst="line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직사각형 125"/>
              <p:cNvSpPr/>
              <p:nvPr/>
            </p:nvSpPr>
            <p:spPr>
              <a:xfrm>
                <a:off x="7143753" y="5063607"/>
                <a:ext cx="150868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ko-KR" altLang="en-US" sz="1200" b="1" dirty="0" smtClean="0"/>
                  <a:t>시스템 운영 상 </a:t>
                </a:r>
                <a:endParaRPr lang="en-US" altLang="ko-KR" sz="1200" b="1" dirty="0" smtClean="0"/>
              </a:p>
              <a:p>
                <a:pPr lvl="0" algn="ctr">
                  <a:lnSpc>
                    <a:spcPct val="150000"/>
                  </a:lnSpc>
                </a:pPr>
                <a:r>
                  <a:rPr lang="ko-KR" altLang="en-US" sz="1200" b="1" dirty="0" smtClean="0"/>
                  <a:t>오류</a:t>
                </a:r>
                <a:r>
                  <a:rPr lang="en-US" altLang="ko-KR" sz="1200" b="1" dirty="0" smtClean="0"/>
                  <a:t> </a:t>
                </a:r>
                <a:r>
                  <a:rPr lang="ko-KR" altLang="en-US" sz="1200" b="1" dirty="0" smtClean="0"/>
                  <a:t>최소화</a:t>
                </a:r>
                <a:endParaRPr lang="ko-KR" altLang="en-US" sz="1200" b="1" dirty="0"/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641298" y="1697554"/>
              <a:ext cx="8045502" cy="3251994"/>
              <a:chOff x="641298" y="1697554"/>
              <a:chExt cx="8045502" cy="3251994"/>
            </a:xfrm>
          </p:grpSpPr>
          <p:sp>
            <p:nvSpPr>
              <p:cNvPr id="88" name="오른쪽 화살표 87"/>
              <p:cNvSpPr/>
              <p:nvPr/>
            </p:nvSpPr>
            <p:spPr>
              <a:xfrm>
                <a:off x="714348" y="1773757"/>
                <a:ext cx="7715304" cy="3000396"/>
              </a:xfrm>
              <a:prstGeom prst="rightArrow">
                <a:avLst>
                  <a:gd name="adj1" fmla="val 69520"/>
                  <a:gd name="adj2" fmla="val 35514"/>
                </a:avLst>
              </a:prstGeom>
              <a:gradFill flip="none" rotWithShape="1">
                <a:gsLst>
                  <a:gs pos="0">
                    <a:schemeClr val="bg2">
                      <a:lumMod val="90000"/>
                      <a:shade val="30000"/>
                      <a:satMod val="115000"/>
                      <a:alpha val="0"/>
                    </a:schemeClr>
                  </a:gs>
                  <a:gs pos="100000">
                    <a:schemeClr val="bg2">
                      <a:lumMod val="9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0" name="직선 연결선 89"/>
              <p:cNvCxnSpPr/>
              <p:nvPr/>
            </p:nvCxnSpPr>
            <p:spPr>
              <a:xfrm rot="16200000" flipH="1">
                <a:off x="-802879" y="3277561"/>
                <a:ext cx="301752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 rot="16200000" flipH="1">
                <a:off x="788733" y="3277562"/>
                <a:ext cx="301752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/>
              <p:nvPr/>
            </p:nvCxnSpPr>
            <p:spPr>
              <a:xfrm rot="16200000" flipH="1">
                <a:off x="2380345" y="3277562"/>
                <a:ext cx="301752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/>
              <p:cNvCxnSpPr/>
              <p:nvPr/>
            </p:nvCxnSpPr>
            <p:spPr>
              <a:xfrm rot="16200000" flipH="1">
                <a:off x="3971957" y="3277562"/>
                <a:ext cx="301752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6200000" flipH="1">
                <a:off x="5563569" y="3277561"/>
                <a:ext cx="3017520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직사각형 100"/>
              <p:cNvSpPr/>
              <p:nvPr/>
            </p:nvSpPr>
            <p:spPr>
              <a:xfrm>
                <a:off x="641298" y="1715551"/>
                <a:ext cx="57740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STEP 1 </a:t>
                </a:r>
                <a:endParaRPr lang="ko-KR" altLang="en-US" sz="1600" dirty="0"/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142976" y="1706021"/>
                <a:ext cx="99899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000" b="1" dirty="0" smtClean="0"/>
                  <a:t>문서형식 통일</a:t>
                </a:r>
                <a:endParaRPr lang="ko-KR" altLang="en-US" sz="1000" b="1" dirty="0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231480" y="1715551"/>
                <a:ext cx="57740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STEP 2 </a:t>
                </a:r>
                <a:endParaRPr lang="ko-KR" altLang="en-US" sz="1600" dirty="0"/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2707203" y="1706021"/>
                <a:ext cx="1172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ko-KR" altLang="en-US" sz="1000" b="1" dirty="0" smtClean="0"/>
                  <a:t>개별업무분석 및 </a:t>
                </a:r>
                <a:endParaRPr lang="en-US" altLang="ko-KR" sz="1000" b="1" dirty="0" smtClean="0"/>
              </a:p>
              <a:p>
                <a:pPr lvl="0" algn="ctr"/>
                <a:r>
                  <a:rPr lang="en-US" altLang="ko-KR" sz="1000" b="1" dirty="0" smtClean="0"/>
                  <a:t>DATA </a:t>
                </a:r>
                <a:r>
                  <a:rPr lang="ko-KR" altLang="en-US" sz="1000" b="1" dirty="0" smtClean="0"/>
                  <a:t>수집</a:t>
                </a: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3821662" y="1715551"/>
                <a:ext cx="57740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STEP 3 </a:t>
                </a:r>
                <a:endParaRPr lang="ko-KR" altLang="en-US" sz="1600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487522" y="1697554"/>
                <a:ext cx="9877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00" b="1" dirty="0" smtClean="0"/>
                  <a:t>Data </a:t>
                </a:r>
                <a:r>
                  <a:rPr lang="ko-KR" altLang="en-US" sz="1000" b="1" dirty="0" smtClean="0"/>
                  <a:t>확정 및 </a:t>
                </a:r>
                <a:endParaRPr lang="en-US" altLang="ko-KR" sz="1000" b="1" dirty="0" smtClean="0"/>
              </a:p>
              <a:p>
                <a:pPr lvl="0" algn="ctr"/>
                <a:r>
                  <a:rPr lang="en-US" altLang="ko-KR" sz="1000" b="1" dirty="0" smtClean="0"/>
                  <a:t>Conversion</a:t>
                </a: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5411844" y="1715551"/>
                <a:ext cx="577402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900" dirty="0" smtClean="0"/>
                  <a:t>STEP 4 </a:t>
                </a:r>
                <a:endParaRPr lang="ko-KR" altLang="en-US" sz="1600" dirty="0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5891747" y="1697554"/>
                <a:ext cx="1172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altLang="ko-KR" sz="1000" b="1" dirty="0" smtClean="0"/>
                  <a:t>00 </a:t>
                </a:r>
                <a:r>
                  <a:rPr lang="ko-KR" altLang="en-US" sz="1000" b="1" dirty="0" smtClean="0"/>
                  <a:t>프로젝트 </a:t>
                </a:r>
                <a:endParaRPr lang="en-US" altLang="ko-KR" sz="1000" b="1" dirty="0" smtClean="0"/>
              </a:p>
              <a:p>
                <a:pPr lvl="0" algn="ctr"/>
                <a:r>
                  <a:rPr lang="ko-KR" altLang="en-US" sz="1000" b="1" dirty="0" smtClean="0"/>
                  <a:t>최종 제안서 완성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73618" y="2280128"/>
                <a:ext cx="1449005" cy="923330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ko-KR" altLang="en-US" sz="900" dirty="0" smtClean="0"/>
                  <a:t>사업계획서</a:t>
                </a:r>
                <a:r>
                  <a:rPr lang="en-US" altLang="ko-KR" sz="900" dirty="0" smtClean="0"/>
                  <a:t> / </a:t>
                </a:r>
                <a:r>
                  <a:rPr lang="ko-KR" altLang="en-US" sz="900" dirty="0" smtClean="0"/>
                  <a:t>제안서</a:t>
                </a:r>
                <a:r>
                  <a:rPr lang="en-US" altLang="ko-KR" sz="900" dirty="0" smtClean="0"/>
                  <a:t> / </a:t>
                </a:r>
                <a:r>
                  <a:rPr lang="ko-KR" altLang="en-US" sz="900" dirty="0" smtClean="0"/>
                  <a:t>업무보고서 </a:t>
                </a:r>
                <a:r>
                  <a:rPr lang="en-US" altLang="ko-KR" sz="900" dirty="0" smtClean="0"/>
                  <a:t>/  IR / Annual Report  &amp; …  BIZ Doc </a:t>
                </a: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773856" y="3437467"/>
                <a:ext cx="1449158" cy="7155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</a:pPr>
                <a:r>
                  <a:rPr lang="ko-KR" altLang="en-US" sz="900" dirty="0" smtClean="0"/>
                  <a:t>공통부분 </a:t>
                </a:r>
                <a:endParaRPr lang="en-US" altLang="ko-KR" sz="900" dirty="0" smtClean="0"/>
              </a:p>
              <a:p>
                <a:pPr lvl="0" algn="ctr">
                  <a:lnSpc>
                    <a:spcPct val="150000"/>
                  </a:lnSpc>
                </a:pPr>
                <a:r>
                  <a:rPr lang="en-US" altLang="ko-KR" sz="900" dirty="0" smtClean="0"/>
                  <a:t>(Identity · Color · Frame · Image) </a:t>
                </a:r>
                <a:r>
                  <a:rPr lang="ko-KR" altLang="en-US" sz="900" dirty="0" smtClean="0"/>
                  <a:t>의 형식 통일</a:t>
                </a:r>
                <a:r>
                  <a:rPr lang="en-US" altLang="ko-KR" sz="900" dirty="0" smtClean="0"/>
                  <a:t> </a:t>
                </a:r>
                <a:endParaRPr lang="en-US" altLang="ko-KR" sz="900" dirty="0" smtClean="0"/>
              </a:p>
            </p:txBody>
          </p:sp>
          <p:sp>
            <p:nvSpPr>
              <p:cNvPr id="20" name="아래쪽 화살표 19"/>
              <p:cNvSpPr/>
              <p:nvPr/>
            </p:nvSpPr>
            <p:spPr>
              <a:xfrm>
                <a:off x="1407547" y="3255963"/>
                <a:ext cx="210094" cy="118533"/>
              </a:xfrm>
              <a:prstGeom prst="downArrow">
                <a:avLst>
                  <a:gd name="adj1" fmla="val 100000"/>
                  <a:gd name="adj2" fmla="val 10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426211" y="2285992"/>
                <a:ext cx="1333516" cy="723786"/>
                <a:chOff x="2423563" y="2285992"/>
                <a:chExt cx="1333516" cy="723786"/>
              </a:xfrm>
            </p:grpSpPr>
            <p:sp>
              <p:nvSpPr>
                <p:cNvPr id="21" name="사다리꼴 20"/>
                <p:cNvSpPr/>
                <p:nvPr/>
              </p:nvSpPr>
              <p:spPr>
                <a:xfrm>
                  <a:off x="2423563" y="2285992"/>
                  <a:ext cx="1333516" cy="22860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제안요청서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</a:rPr>
                    <a:t>(RFP)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사다리꼴 21"/>
                <p:cNvSpPr/>
                <p:nvPr/>
              </p:nvSpPr>
              <p:spPr>
                <a:xfrm>
                  <a:off x="2423563" y="2533585"/>
                  <a:ext cx="1333516" cy="22860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제안요청사 정보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사다리꼴 22"/>
                <p:cNvSpPr/>
                <p:nvPr/>
              </p:nvSpPr>
              <p:spPr>
                <a:xfrm>
                  <a:off x="2423563" y="2781178"/>
                  <a:ext cx="1333516" cy="22860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프로젝트 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</a:rPr>
                    <a:t>Data 01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2426211" y="3919660"/>
                <a:ext cx="1333516" cy="723786"/>
                <a:chOff x="2428860" y="3919660"/>
                <a:chExt cx="1333516" cy="723786"/>
              </a:xfrm>
            </p:grpSpPr>
            <p:sp>
              <p:nvSpPr>
                <p:cNvPr id="24" name="사다리꼴 23"/>
                <p:cNvSpPr/>
                <p:nvPr/>
              </p:nvSpPr>
              <p:spPr>
                <a:xfrm>
                  <a:off x="2428860" y="3919660"/>
                  <a:ext cx="1333516" cy="22860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프로젝트 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</a:rPr>
                    <a:t>Data 02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사다리꼴 24"/>
                <p:cNvSpPr/>
                <p:nvPr/>
              </p:nvSpPr>
              <p:spPr>
                <a:xfrm>
                  <a:off x="2428860" y="4167253"/>
                  <a:ext cx="1333516" cy="22860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프로젝트 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</a:rPr>
                    <a:t>Data 03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사다리꼴 25"/>
                <p:cNvSpPr/>
                <p:nvPr/>
              </p:nvSpPr>
              <p:spPr>
                <a:xfrm>
                  <a:off x="2428860" y="4414846"/>
                  <a:ext cx="1333516" cy="228600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ko-KR" altLang="en-US" sz="900" dirty="0" smtClean="0">
                      <a:solidFill>
                        <a:schemeClr val="tx1"/>
                      </a:solidFill>
                    </a:rPr>
                    <a:t>프로젝트 </a:t>
                  </a:r>
                  <a:r>
                    <a:rPr lang="en-US" altLang="ko-KR" sz="900" dirty="0" smtClean="0">
                      <a:solidFill>
                        <a:schemeClr val="tx1"/>
                      </a:solidFill>
                    </a:rPr>
                    <a:t>Data 04</a:t>
                  </a:r>
                  <a:endParaRPr lang="ko-KR" altLang="en-US" sz="9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0" name="그룹 29"/>
              <p:cNvGrpSpPr/>
              <p:nvPr/>
            </p:nvGrpSpPr>
            <p:grpSpPr>
              <a:xfrm>
                <a:off x="2670143" y="3097211"/>
                <a:ext cx="845652" cy="731520"/>
                <a:chOff x="2634707" y="3097211"/>
                <a:chExt cx="845652" cy="731520"/>
              </a:xfrm>
            </p:grpSpPr>
            <p:sp>
              <p:nvSpPr>
                <p:cNvPr id="28" name="타원 27"/>
                <p:cNvSpPr/>
                <p:nvPr/>
              </p:nvSpPr>
              <p:spPr>
                <a:xfrm>
                  <a:off x="2701936" y="3097211"/>
                  <a:ext cx="731520" cy="7315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</a:pPr>
                  <a:endParaRPr lang="en-US" altLang="ko-KR" sz="1000" b="1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2634707" y="3251672"/>
                  <a:ext cx="84565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:r>
                    <a:rPr lang="en-US" altLang="ko-KR" sz="1000" b="1" dirty="0" smtClean="0">
                      <a:solidFill>
                        <a:prstClr val="black"/>
                      </a:solidFill>
                    </a:rPr>
                    <a:t>Data </a:t>
                  </a:r>
                </a:p>
                <a:p>
                  <a:pPr lvl="0" algn="ctr"/>
                  <a:r>
                    <a:rPr lang="en-US" altLang="ko-KR" sz="1000" b="1" dirty="0" smtClean="0">
                      <a:solidFill>
                        <a:prstClr val="black"/>
                      </a:solidFill>
                    </a:rPr>
                    <a:t>Gathering</a:t>
                  </a:r>
                  <a:endParaRPr lang="en-US" altLang="ko-KR" sz="1000" b="1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" name="아래쪽 화살표 30"/>
              <p:cNvSpPr/>
              <p:nvPr/>
            </p:nvSpPr>
            <p:spPr>
              <a:xfrm>
                <a:off x="3020755" y="3048000"/>
                <a:ext cx="144428" cy="81484"/>
              </a:xfrm>
              <a:prstGeom prst="downArrow">
                <a:avLst>
                  <a:gd name="adj1" fmla="val 100000"/>
                  <a:gd name="adj2" fmla="val 10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아래쪽 화살표 31"/>
              <p:cNvSpPr/>
              <p:nvPr/>
            </p:nvSpPr>
            <p:spPr>
              <a:xfrm flipV="1">
                <a:off x="3020755" y="3805247"/>
                <a:ext cx="144428" cy="81484"/>
              </a:xfrm>
              <a:prstGeom prst="downArrow">
                <a:avLst>
                  <a:gd name="adj1" fmla="val 100000"/>
                  <a:gd name="adj2" fmla="val 10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아래쪽 화살표 35"/>
              <p:cNvSpPr/>
              <p:nvPr/>
            </p:nvSpPr>
            <p:spPr>
              <a:xfrm>
                <a:off x="4289419" y="2489201"/>
                <a:ext cx="785818" cy="939800"/>
              </a:xfrm>
              <a:prstGeom prst="downArrow">
                <a:avLst>
                  <a:gd name="adj1" fmla="val 71987"/>
                  <a:gd name="adj2" fmla="val 35984"/>
                </a:avLst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479388" y="2399765"/>
                <a:ext cx="405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400" b="1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2400" dirty="0"/>
              </a:p>
            </p:txBody>
          </p:sp>
          <p:sp>
            <p:nvSpPr>
              <p:cNvPr id="38" name="사다리꼴 37"/>
              <p:cNvSpPr/>
              <p:nvPr/>
            </p:nvSpPr>
            <p:spPr>
              <a:xfrm>
                <a:off x="3930417" y="2292869"/>
                <a:ext cx="1503823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00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사 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Biz Doc </a:t>
                </a:r>
                <a:r>
                  <a:rPr lang="ko-KR" altLang="en-US" sz="1000" dirty="0" smtClean="0">
                    <a:solidFill>
                      <a:schemeClr val="tx1"/>
                    </a:solidFill>
                  </a:rPr>
                  <a:t>공통부분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사다리꼴 38"/>
              <p:cNvSpPr/>
              <p:nvPr/>
            </p:nvSpPr>
            <p:spPr>
              <a:xfrm>
                <a:off x="3930417" y="2784468"/>
                <a:ext cx="1503823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Gathering Data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사다리꼴 39"/>
              <p:cNvSpPr/>
              <p:nvPr/>
            </p:nvSpPr>
            <p:spPr>
              <a:xfrm>
                <a:off x="3933286" y="3500438"/>
                <a:ext cx="1498084" cy="261941"/>
              </a:xfrm>
              <a:prstGeom prst="trapezoid">
                <a:avLst>
                  <a:gd name="adj" fmla="val 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50" b="1" dirty="0" smtClean="0">
                    <a:solidFill>
                      <a:schemeClr val="tx1"/>
                    </a:solidFill>
                  </a:rPr>
                  <a:t>Conversion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5858916" y="4043071"/>
                <a:ext cx="715986" cy="608842"/>
                <a:chOff x="1358010" y="4929198"/>
                <a:chExt cx="1731548" cy="123158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42" name="순서도: 문서 41"/>
                <p:cNvSpPr/>
                <p:nvPr/>
              </p:nvSpPr>
              <p:spPr>
                <a:xfrm>
                  <a:off x="1571244" y="4929198"/>
                  <a:ext cx="1518314" cy="1017270"/>
                </a:xfrm>
                <a:prstGeom prst="flowChartDocumen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순서도: 문서 42"/>
                <p:cNvSpPr/>
                <p:nvPr/>
              </p:nvSpPr>
              <p:spPr>
                <a:xfrm>
                  <a:off x="1500166" y="5000636"/>
                  <a:ext cx="1518314" cy="1017270"/>
                </a:xfrm>
                <a:prstGeom prst="flowChartDocumen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순서도: 문서 43"/>
                <p:cNvSpPr/>
                <p:nvPr/>
              </p:nvSpPr>
              <p:spPr>
                <a:xfrm>
                  <a:off x="1429088" y="5072074"/>
                  <a:ext cx="1518314" cy="1017270"/>
                </a:xfrm>
                <a:prstGeom prst="flowChartDocumen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순서도: 문서 44"/>
                <p:cNvSpPr/>
                <p:nvPr/>
              </p:nvSpPr>
              <p:spPr>
                <a:xfrm>
                  <a:off x="1358010" y="5143512"/>
                  <a:ext cx="1518314" cy="1017270"/>
                </a:xfrm>
                <a:prstGeom prst="flowChartDocument">
                  <a:avLst/>
                </a:prstGeom>
                <a:grpFill/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사다리꼴 45"/>
              <p:cNvSpPr/>
              <p:nvPr/>
            </p:nvSpPr>
            <p:spPr>
              <a:xfrm>
                <a:off x="5513397" y="2285992"/>
                <a:ext cx="1513936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공통부분 </a:t>
                </a:r>
                <a:r>
                  <a:rPr lang="en-US" altLang="ko-KR" sz="1000" b="1" dirty="0" smtClean="0">
                    <a:solidFill>
                      <a:schemeClr val="tx1"/>
                    </a:solidFill>
                  </a:rPr>
                  <a:t>DB</a:t>
                </a:r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化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그룹 117"/>
              <p:cNvGrpSpPr/>
              <p:nvPr/>
            </p:nvGrpSpPr>
            <p:grpSpPr>
              <a:xfrm>
                <a:off x="6247935" y="4672549"/>
                <a:ext cx="754327" cy="276999"/>
                <a:chOff x="1428728" y="4286256"/>
                <a:chExt cx="754327" cy="276999"/>
              </a:xfrm>
            </p:grpSpPr>
            <p:sp>
              <p:nvSpPr>
                <p:cNvPr id="122" name="직사각형 121"/>
                <p:cNvSpPr/>
                <p:nvPr/>
              </p:nvSpPr>
              <p:spPr>
                <a:xfrm>
                  <a:off x="1428728" y="4286256"/>
                  <a:ext cx="3385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ko-KR" altLang="en-US" sz="12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②</a:t>
                  </a:r>
                  <a:endParaRPr lang="ko-KR" altLang="en-US" sz="12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616874" y="4321768"/>
                  <a:ext cx="566181" cy="230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900" dirty="0" smtClean="0"/>
                    <a:t>Update</a:t>
                  </a:r>
                  <a:endParaRPr lang="ko-KR" altLang="en-US" sz="1600" dirty="0"/>
                </a:p>
              </p:txBody>
            </p:sp>
          </p:grpSp>
          <p:sp>
            <p:nvSpPr>
              <p:cNvPr id="135" name="아래쪽 화살표 134"/>
              <p:cNvSpPr/>
              <p:nvPr/>
            </p:nvSpPr>
            <p:spPr>
              <a:xfrm>
                <a:off x="5820314" y="2786058"/>
                <a:ext cx="785818" cy="1214446"/>
              </a:xfrm>
              <a:prstGeom prst="downArrow">
                <a:avLst>
                  <a:gd name="adj1" fmla="val 71987"/>
                  <a:gd name="adj2" fmla="val 35984"/>
                </a:avLst>
              </a:prstGeom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162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5665806" y="2605611"/>
                <a:ext cx="1098536" cy="1046170"/>
                <a:chOff x="5665806" y="2605611"/>
                <a:chExt cx="1098536" cy="1046170"/>
              </a:xfrm>
            </p:grpSpPr>
            <p:sp>
              <p:nvSpPr>
                <p:cNvPr id="138" name="직사각형 137"/>
                <p:cNvSpPr/>
                <p:nvPr/>
              </p:nvSpPr>
              <p:spPr>
                <a:xfrm>
                  <a:off x="5665806" y="2605611"/>
                  <a:ext cx="477830" cy="46778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한쪽 모서리가 잘린 사각형 138"/>
                <p:cNvSpPr/>
                <p:nvPr/>
              </p:nvSpPr>
              <p:spPr>
                <a:xfrm>
                  <a:off x="6286512" y="2617781"/>
                  <a:ext cx="477830" cy="467789"/>
                </a:xfrm>
                <a:prstGeom prst="snip1Rect">
                  <a:avLst>
                    <a:gd name="adj" fmla="val 42006"/>
                  </a:avLst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대각선 방향의 모서리가 둥근 사각형 139"/>
                <p:cNvSpPr/>
                <p:nvPr/>
              </p:nvSpPr>
              <p:spPr>
                <a:xfrm>
                  <a:off x="5665806" y="3171822"/>
                  <a:ext cx="477830" cy="467789"/>
                </a:xfrm>
                <a:prstGeom prst="round2DiagRect">
                  <a:avLst>
                    <a:gd name="adj1" fmla="val 43816"/>
                    <a:gd name="adj2" fmla="val 0"/>
                  </a:avLst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눈물 방울 140"/>
                <p:cNvSpPr/>
                <p:nvPr/>
              </p:nvSpPr>
              <p:spPr>
                <a:xfrm>
                  <a:off x="6286512" y="3183992"/>
                  <a:ext cx="477830" cy="467789"/>
                </a:xfrm>
                <a:prstGeom prst="teardrop">
                  <a:avLst/>
                </a:prstGeom>
                <a:solidFill>
                  <a:schemeClr val="bg2">
                    <a:lumMod val="75000"/>
                  </a:schemeClr>
                </a:solidFill>
                <a:ln w="127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997055" y="2928934"/>
                  <a:ext cx="138114" cy="13811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6291274" y="2626248"/>
                  <a:ext cx="138114" cy="13811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5668971" y="3493031"/>
                  <a:ext cx="138114" cy="13811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6610894" y="3197752"/>
                  <a:ext cx="138114" cy="138114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6" name="사다리꼴 145"/>
              <p:cNvSpPr/>
              <p:nvPr/>
            </p:nvSpPr>
            <p:spPr>
              <a:xfrm>
                <a:off x="7686176" y="3206219"/>
                <a:ext cx="1000624" cy="228600"/>
              </a:xfrm>
              <a:prstGeom prst="trapezoid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1000" b="1" dirty="0" smtClean="0">
                    <a:solidFill>
                      <a:schemeClr val="tx1"/>
                    </a:solidFill>
                  </a:rPr>
                  <a:t>프로젝트 완료</a:t>
                </a:r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120</Words>
  <Application>Microsoft Office PowerPoint</Application>
  <PresentationFormat>화면 슬라이드 쇼(4:3)</PresentationFormat>
  <Paragraphs>53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1_Office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195</cp:revision>
  <dcterms:created xsi:type="dcterms:W3CDTF">2009-01-16T04:45:46Z</dcterms:created>
  <dcterms:modified xsi:type="dcterms:W3CDTF">2009-08-05T06:29:34Z</dcterms:modified>
</cp:coreProperties>
</file>