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7275" autoAdjust="0"/>
  </p:normalViewPr>
  <p:slideViewPr>
    <p:cSldViewPr>
      <p:cViewPr varScale="1">
        <p:scale>
          <a:sx n="113" d="100"/>
          <a:sy n="113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3ADD5-F7CE-4812-9F9F-EE6B2EDAE6DB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4B1F6-763F-45F6-820F-A394B9055F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4B1F6-763F-45F6-820F-A394B9055FD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67198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잘린 사각형 7"/>
          <p:cNvSpPr/>
          <p:nvPr userDrawn="1"/>
        </p:nvSpPr>
        <p:spPr>
          <a:xfrm flipV="1">
            <a:off x="672859" y="167198"/>
            <a:ext cx="1398811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104009" y="167198"/>
            <a:ext cx="6773662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895426" y="167198"/>
            <a:ext cx="248606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5984" y="14492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b="1" kern="1200" dirty="0" smtClean="0">
                <a:solidFill>
                  <a:srgbClr val="0085C0"/>
                </a:solidFill>
                <a:latin typeface="맑은 고딕"/>
                <a:ea typeface="맑은 고딕"/>
                <a:cs typeface="+mn-cs"/>
              </a:rPr>
              <a:t>5.4</a:t>
            </a:r>
            <a:r>
              <a:rPr lang="en-US" altLang="ko-KR" sz="140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  </a:t>
            </a:r>
            <a:r>
              <a:rPr lang="ko-KR" altLang="en-US" sz="140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목 표 시 스 템</a:t>
            </a:r>
            <a:endParaRPr lang="ko-KR" altLang="en-US" sz="1400" b="1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189053" y="176076"/>
            <a:ext cx="12482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050" b="1" kern="1200" dirty="0" smtClean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III. </a:t>
            </a:r>
            <a:r>
              <a:rPr lang="ko-KR" altLang="en-US" sz="1050" b="1" dirty="0" smtClean="0">
                <a:solidFill>
                  <a:srgbClr val="0090D0"/>
                </a:solidFill>
                <a:latin typeface="맑은 고딕"/>
                <a:ea typeface="맑은 고딕"/>
              </a:rPr>
              <a:t>사업추진관리</a:t>
            </a:r>
            <a:endParaRPr lang="ko-KR" altLang="en-US" sz="1050" b="1" kern="1200" dirty="0">
              <a:solidFill>
                <a:srgbClr val="0090D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이등변 삼각형 12"/>
          <p:cNvSpPr/>
          <p:nvPr userDrawn="1"/>
        </p:nvSpPr>
        <p:spPr>
          <a:xfrm rot="16200000" flipH="1">
            <a:off x="2125108" y="261272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695298" y="571480"/>
            <a:ext cx="7753377" cy="6281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P-Plus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의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"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프로젝트 자동화 시스템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"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을 통해 구현될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[00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기업의 비즈니스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 자동구축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]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의 구성도는 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문서형식의 통일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endParaRPr lang="en-US" altLang="ko-KR" sz="1000" b="1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개별업무분석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Data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확정 및 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Conversion, </a:t>
            </a:r>
            <a:r>
              <a:rPr lang="ko-KR" altLang="en-US" sz="1000" b="1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최종 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 작성 등 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4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단계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로 진행되며 각 단계별 오류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재검증 및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interface/update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를 통해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 운영상 오류를 최소화합니다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6" name="자유형 15"/>
          <p:cNvSpPr/>
          <p:nvPr userDrawn="1"/>
        </p:nvSpPr>
        <p:spPr>
          <a:xfrm flipV="1">
            <a:off x="-32" y="5572140"/>
            <a:ext cx="7286676" cy="129476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 userDrawn="1"/>
        </p:nvSpPr>
        <p:spPr>
          <a:xfrm flipV="1">
            <a:off x="0" y="5652456"/>
            <a:ext cx="4143372" cy="121442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 userDrawn="1"/>
        </p:nvSpPr>
        <p:spPr>
          <a:xfrm flipH="1" flipV="1">
            <a:off x="2571736" y="5185748"/>
            <a:ext cx="6572296" cy="167162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76110"/>
            <a:ext cx="1340444" cy="110476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83944" y="15541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Constantia" pitchFamily="18" charset="0"/>
              </a:rPr>
              <a:t>14</a:t>
            </a:r>
            <a:endParaRPr lang="ko-KR" altLang="en-US" sz="1100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458494" y="2008707"/>
            <a:ext cx="3872997" cy="3929090"/>
            <a:chOff x="1500166" y="1857364"/>
            <a:chExt cx="3872997" cy="3929090"/>
          </a:xfrm>
        </p:grpSpPr>
        <p:sp>
          <p:nvSpPr>
            <p:cNvPr id="44" name="타원 43"/>
            <p:cNvSpPr/>
            <p:nvPr/>
          </p:nvSpPr>
          <p:spPr>
            <a:xfrm>
              <a:off x="2062670" y="2441031"/>
              <a:ext cx="2763330" cy="2763330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2745311" y="1857364"/>
              <a:ext cx="1398048" cy="13980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921529" y="2033582"/>
              <a:ext cx="1045612" cy="104561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745311" y="4388406"/>
              <a:ext cx="1398048" cy="13980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921529" y="4564624"/>
              <a:ext cx="1045612" cy="104561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III</a:t>
              </a:r>
              <a:endPara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 rot="5400000">
              <a:off x="3959770" y="3100914"/>
              <a:ext cx="1398048" cy="13980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135988" y="3277132"/>
              <a:ext cx="1045612" cy="104561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 rot="5400000">
              <a:off x="1500166" y="3100914"/>
              <a:ext cx="1398048" cy="13980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676384" y="3277132"/>
              <a:ext cx="1045612" cy="104561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IV</a:t>
              </a:r>
              <a:endPara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원호 55"/>
            <p:cNvSpPr/>
            <p:nvPr/>
          </p:nvSpPr>
          <p:spPr>
            <a:xfrm>
              <a:off x="1949972" y="2328333"/>
              <a:ext cx="2988726" cy="2988726"/>
            </a:xfrm>
            <a:prstGeom prst="arc">
              <a:avLst>
                <a:gd name="adj1" fmla="val 7075501"/>
                <a:gd name="adj2" fmla="val 9175486"/>
              </a:avLst>
            </a:prstGeom>
            <a:noFill/>
            <a:ln w="635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>
              <a:off x="1949972" y="2328333"/>
              <a:ext cx="2988726" cy="2988726"/>
            </a:xfrm>
            <a:prstGeom prst="arc">
              <a:avLst>
                <a:gd name="adj1" fmla="val 12540463"/>
                <a:gd name="adj2" fmla="val 14525637"/>
              </a:avLst>
            </a:prstGeom>
            <a:noFill/>
            <a:ln w="635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원호 57"/>
            <p:cNvSpPr/>
            <p:nvPr/>
          </p:nvSpPr>
          <p:spPr>
            <a:xfrm>
              <a:off x="1949972" y="2328333"/>
              <a:ext cx="2988726" cy="2988726"/>
            </a:xfrm>
            <a:prstGeom prst="arc">
              <a:avLst>
                <a:gd name="adj1" fmla="val 1602601"/>
                <a:gd name="adj2" fmla="val 3762314"/>
              </a:avLst>
            </a:prstGeom>
            <a:noFill/>
            <a:ln w="635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원호 58"/>
            <p:cNvSpPr/>
            <p:nvPr/>
          </p:nvSpPr>
          <p:spPr>
            <a:xfrm>
              <a:off x="1949972" y="2328333"/>
              <a:ext cx="2988726" cy="2988726"/>
            </a:xfrm>
            <a:prstGeom prst="arc">
              <a:avLst>
                <a:gd name="adj1" fmla="val 17850191"/>
                <a:gd name="adj2" fmla="val 19807980"/>
              </a:avLst>
            </a:prstGeom>
            <a:noFill/>
            <a:ln w="635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호 59"/>
            <p:cNvSpPr/>
            <p:nvPr/>
          </p:nvSpPr>
          <p:spPr>
            <a:xfrm>
              <a:off x="2161639" y="2540000"/>
              <a:ext cx="2565392" cy="2565392"/>
            </a:xfrm>
            <a:prstGeom prst="arc">
              <a:avLst>
                <a:gd name="adj1" fmla="val 1910658"/>
                <a:gd name="adj2" fmla="val 3511214"/>
              </a:avLst>
            </a:prstGeom>
            <a:noFill/>
            <a:ln w="6350">
              <a:solidFill>
                <a:schemeClr val="accent5">
                  <a:lumMod val="5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/>
            <p:cNvSpPr/>
            <p:nvPr/>
          </p:nvSpPr>
          <p:spPr>
            <a:xfrm>
              <a:off x="2161639" y="2540000"/>
              <a:ext cx="2565392" cy="2565392"/>
            </a:xfrm>
            <a:prstGeom prst="arc">
              <a:avLst>
                <a:gd name="adj1" fmla="val 7293276"/>
                <a:gd name="adj2" fmla="val 8959193"/>
              </a:avLst>
            </a:prstGeom>
            <a:noFill/>
            <a:ln w="6350">
              <a:solidFill>
                <a:schemeClr val="accent5">
                  <a:lumMod val="5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/>
            <p:cNvSpPr/>
            <p:nvPr/>
          </p:nvSpPr>
          <p:spPr>
            <a:xfrm>
              <a:off x="2161639" y="2540000"/>
              <a:ext cx="2565392" cy="2565392"/>
            </a:xfrm>
            <a:prstGeom prst="arc">
              <a:avLst>
                <a:gd name="adj1" fmla="val 12789804"/>
                <a:gd name="adj2" fmla="val 14276568"/>
              </a:avLst>
            </a:prstGeom>
            <a:noFill/>
            <a:ln w="6350">
              <a:solidFill>
                <a:schemeClr val="accent5">
                  <a:lumMod val="5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/>
            <p:cNvSpPr/>
            <p:nvPr/>
          </p:nvSpPr>
          <p:spPr>
            <a:xfrm>
              <a:off x="2161639" y="2540000"/>
              <a:ext cx="2565392" cy="2565392"/>
            </a:xfrm>
            <a:prstGeom prst="arc">
              <a:avLst>
                <a:gd name="adj1" fmla="val 18094965"/>
                <a:gd name="adj2" fmla="val 19603797"/>
              </a:avLst>
            </a:prstGeom>
            <a:noFill/>
            <a:ln w="6350">
              <a:solidFill>
                <a:schemeClr val="accent5">
                  <a:lumMod val="5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19918" y="1951398"/>
              <a:ext cx="1280160" cy="1280160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lvl="0" algn="ctr"/>
              <a:r>
                <a:rPr lang="ko-KR" altLang="en-US" sz="1000" b="1" dirty="0" smtClean="0">
                  <a:solidFill>
                    <a:srgbClr val="0070C0"/>
                  </a:solidFill>
                </a:rPr>
                <a:t>문서형식 통일</a:t>
              </a:r>
              <a:endParaRPr lang="ko-KR" altLang="en-US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072259" y="3191931"/>
              <a:ext cx="1188720" cy="1188720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lvl="0" algn="ctr"/>
              <a:r>
                <a:rPr lang="ko-KR" altLang="en-US" sz="1000" b="1" dirty="0" smtClean="0">
                  <a:solidFill>
                    <a:srgbClr val="0070C0"/>
                  </a:solidFill>
                </a:rPr>
                <a:t>개별업무분석 및 </a:t>
              </a:r>
              <a:r>
                <a:rPr lang="en-US" altLang="ko-KR" sz="1000" b="1" dirty="0" smtClean="0">
                  <a:solidFill>
                    <a:srgbClr val="0070C0"/>
                  </a:solidFill>
                </a:rPr>
                <a:t>DATA </a:t>
              </a:r>
              <a:r>
                <a:rPr lang="ko-KR" altLang="en-US" sz="1000" b="1" dirty="0" smtClean="0">
                  <a:solidFill>
                    <a:srgbClr val="0070C0"/>
                  </a:solidFill>
                </a:rPr>
                <a:t>수집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849021" y="4483961"/>
              <a:ext cx="1188720" cy="1188720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rgbClr val="0070C0"/>
                  </a:solidFill>
                </a:rPr>
                <a:t>Data </a:t>
              </a:r>
              <a:r>
                <a:rPr lang="ko-KR" altLang="en-US" sz="1000" b="1" dirty="0" smtClean="0">
                  <a:solidFill>
                    <a:srgbClr val="0070C0"/>
                  </a:solidFill>
                </a:rPr>
                <a:t>확정 및 </a:t>
              </a:r>
              <a:r>
                <a:rPr lang="en-US" altLang="ko-KR" sz="1000" b="1" dirty="0" smtClean="0">
                  <a:solidFill>
                    <a:srgbClr val="0070C0"/>
                  </a:solidFill>
                </a:rPr>
                <a:t>Conversion</a:t>
              </a:r>
              <a:endParaRPr lang="en-US" altLang="ko-KR" sz="1000" b="1" dirty="0" smtClean="0">
                <a:solidFill>
                  <a:srgbClr val="0070C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609174" y="3197752"/>
              <a:ext cx="1188720" cy="1188720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rgbClr val="0070C0"/>
                  </a:solidFill>
                </a:rPr>
                <a:t>00 </a:t>
              </a:r>
              <a:r>
                <a:rPr lang="ko-KR" altLang="en-US" sz="1000" b="1" dirty="0" smtClean="0">
                  <a:solidFill>
                    <a:srgbClr val="0070C0"/>
                  </a:solidFill>
                </a:rPr>
                <a:t>프로젝트 </a:t>
              </a:r>
              <a:r>
                <a:rPr lang="ko-KR" altLang="en-US" sz="1000" b="1" dirty="0" smtClean="0">
                  <a:solidFill>
                    <a:srgbClr val="0070C0"/>
                  </a:solidFill>
                </a:rPr>
                <a:t>최종 </a:t>
              </a:r>
              <a:r>
                <a:rPr lang="ko-KR" altLang="en-US" sz="1000" b="1" dirty="0" smtClean="0">
                  <a:solidFill>
                    <a:srgbClr val="0070C0"/>
                  </a:solidFill>
                </a:rPr>
                <a:t>제안서 완성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95256" y="25003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①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64928" y="2527065"/>
              <a:ext cx="80823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/>
                <a:t>오류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재검증</a:t>
              </a:r>
              <a:endParaRPr lang="ko-KR" altLang="en-US" sz="16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14744" y="285749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②</a:t>
              </a:r>
              <a:endParaRPr lang="ko-KR" alt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02890" y="2893008"/>
              <a:ext cx="5661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Update</a:t>
              </a:r>
              <a:endParaRPr lang="ko-KR" altLang="en-US" sz="16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912503" y="2286694"/>
              <a:ext cx="106683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각 문서의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공통부문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통일</a:t>
              </a:r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34905" y="3547177"/>
              <a:ext cx="106683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프로젝트 관련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/>
                  </a:solidFill>
                </a:rPr>
                <a:t>DATA 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수집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916732" y="4740285"/>
              <a:ext cx="1066830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수집 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DATA 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프로젝트에 맞춘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/>
                  </a:solidFill>
                </a:rPr>
                <a:t>CONVERSION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656249" y="3454401"/>
              <a:ext cx="1066830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완성본 제안서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내의 공통부문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/>
                  </a:solidFill>
                </a:rPr>
                <a:t>DB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化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82" name="이등변 삼각형 81"/>
          <p:cNvSpPr/>
          <p:nvPr/>
        </p:nvSpPr>
        <p:spPr>
          <a:xfrm rot="5400000">
            <a:off x="3974839" y="2677302"/>
            <a:ext cx="1000130" cy="251369"/>
          </a:xfrm>
          <a:prstGeom prst="triangle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26504" y="2617781"/>
            <a:ext cx="214314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b="1" dirty="0" smtClean="0"/>
              <a:t>시스템 운영 상 </a:t>
            </a:r>
            <a:r>
              <a:rPr lang="ko-KR" altLang="en-US" sz="1100" b="1" dirty="0" smtClean="0"/>
              <a:t>오류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최소화</a:t>
            </a:r>
            <a:endParaRPr lang="ko-KR" altLang="en-US" sz="1100" b="1" dirty="0"/>
          </a:p>
        </p:txBody>
      </p:sp>
      <p:sp>
        <p:nvSpPr>
          <p:cNvPr id="84" name="직사각형 83"/>
          <p:cNvSpPr/>
          <p:nvPr/>
        </p:nvSpPr>
        <p:spPr>
          <a:xfrm>
            <a:off x="214282" y="1306170"/>
            <a:ext cx="41351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latinLnBrk="1"/>
            <a:r>
              <a:rPr lang="en-US" altLang="ko-KR" sz="1200" b="1" kern="1200" dirty="0">
                <a:latin typeface="+mj-ea"/>
                <a:ea typeface="+mj-ea"/>
                <a:cs typeface="+mn-cs"/>
              </a:rPr>
              <a:t>| </a:t>
            </a:r>
            <a:r>
              <a:rPr lang="en-US" altLang="ko-KR" sz="1200" b="1" dirty="0" smtClean="0">
                <a:latin typeface="+mj-ea"/>
                <a:ea typeface="+mj-ea"/>
              </a:rPr>
              <a:t>00</a:t>
            </a:r>
            <a:r>
              <a:rPr lang="ko-KR" altLang="en-US" sz="1200" b="1" kern="1200" dirty="0" smtClean="0">
                <a:latin typeface="+mj-ea"/>
                <a:ea typeface="+mj-ea"/>
                <a:cs typeface="+mn-cs"/>
              </a:rPr>
              <a:t>기업 비즈니스 문서 자동구축 시스템 구성도 </a:t>
            </a:r>
            <a:r>
              <a:rPr lang="en-US" altLang="ko-KR" sz="1200" b="1" kern="1200" dirty="0" smtClean="0">
                <a:latin typeface="+mj-ea"/>
                <a:ea typeface="+mj-ea"/>
                <a:cs typeface="+mn-cs"/>
              </a:rPr>
              <a:t>|</a:t>
            </a:r>
            <a:endParaRPr lang="ko-KR" altLang="en-US" sz="1200" b="1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4643438" y="3357562"/>
            <a:ext cx="1571636" cy="1056136"/>
          </a:xfrm>
          <a:prstGeom prst="rightArrow">
            <a:avLst>
              <a:gd name="adj1" fmla="val 6763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이등변 삼각형 85"/>
          <p:cNvSpPr/>
          <p:nvPr/>
        </p:nvSpPr>
        <p:spPr>
          <a:xfrm rot="5400000">
            <a:off x="4178051" y="2730504"/>
            <a:ext cx="576772" cy="144964"/>
          </a:xfrm>
          <a:prstGeom prst="triangle">
            <a:avLst/>
          </a:prstGeom>
          <a:noFill/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대각선 방향의 모서리가 둥근 사각형 86"/>
          <p:cNvSpPr/>
          <p:nvPr/>
        </p:nvSpPr>
        <p:spPr>
          <a:xfrm>
            <a:off x="6366933" y="3236208"/>
            <a:ext cx="2482881" cy="1478676"/>
          </a:xfrm>
          <a:prstGeom prst="round2DiagRect">
            <a:avLst>
              <a:gd name="adj1" fmla="val 12217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6500825" y="3379590"/>
          <a:ext cx="2277549" cy="119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46"/>
                <a:gridCol w="571503"/>
              </a:tblGrid>
              <a:tr h="29307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978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기업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PROJECT PROPOSAL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97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   </a:t>
                      </a:r>
                      <a:r>
                        <a:rPr lang="ko-KR" altLang="en-US" sz="900" b="0" dirty="0" smtClean="0"/>
                        <a:t>작업기간</a:t>
                      </a:r>
                      <a:endParaRPr lang="ko-KR" altLang="en-US" sz="900" b="0" dirty="0" smtClean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/>
                        <a:t>2W</a:t>
                      </a:r>
                      <a:endParaRPr lang="ko-KR" altLang="en-US" sz="9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97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    contents</a:t>
                      </a:r>
                      <a:endParaRPr lang="ko-KR" altLang="en-US" sz="900" b="0" dirty="0" smtClean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/>
                        <a:t>…..</a:t>
                      </a:r>
                      <a:endParaRPr lang="ko-KR" altLang="en-US" sz="900" b="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71</Words>
  <Application>Microsoft Office PowerPoint</Application>
  <PresentationFormat>화면 슬라이드 쇼(4:3)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255</cp:revision>
  <dcterms:created xsi:type="dcterms:W3CDTF">2009-01-16T04:45:46Z</dcterms:created>
  <dcterms:modified xsi:type="dcterms:W3CDTF">2009-08-05T08:05:41Z</dcterms:modified>
</cp:coreProperties>
</file>