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 autoAdjust="0"/>
    <p:restoredTop sz="99052" autoAdjust="0"/>
  </p:normalViewPr>
  <p:slideViewPr>
    <p:cSldViewPr>
      <p:cViewPr varScale="1">
        <p:scale>
          <a:sx n="112" d="100"/>
          <a:sy n="112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71414"/>
            <a:ext cx="9224380" cy="6782466"/>
            <a:chOff x="-32" y="71414"/>
            <a:chExt cx="9224380" cy="6782466"/>
          </a:xfrm>
        </p:grpSpPr>
        <p:grpSp>
          <p:nvGrpSpPr>
            <p:cNvPr id="8" name="그룹 29"/>
            <p:cNvGrpSpPr/>
            <p:nvPr/>
          </p:nvGrpSpPr>
          <p:grpSpPr>
            <a:xfrm>
              <a:off x="-32" y="71414"/>
              <a:ext cx="9144032" cy="571504"/>
              <a:chOff x="-32" y="700050"/>
              <a:chExt cx="9144032" cy="57150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0" y="857232"/>
                <a:ext cx="9144000" cy="4143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-32" y="700050"/>
                <a:ext cx="9144000" cy="157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52350" y="253114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3.6. </a:t>
              </a:r>
              <a:r>
                <a:rPr lang="ko-KR" altLang="en-US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사업 추진일정</a:t>
              </a:r>
              <a:endParaRPr lang="ko-KR" altLang="en-US" b="1" kern="12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606" y="901071"/>
              <a:ext cx="852823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본 사업은 </a:t>
              </a:r>
              <a:r>
                <a:rPr lang="en-US" altLang="ko-KR" sz="1000" b="1" dirty="0"/>
                <a:t>5</a:t>
              </a:r>
              <a:r>
                <a:rPr lang="ko-KR" altLang="en-US" sz="1000" b="1" dirty="0"/>
                <a:t>품목</a:t>
              </a:r>
              <a:r>
                <a:rPr lang="en-US" altLang="ko-KR" sz="1000" b="1" dirty="0"/>
                <a:t>, 4</a:t>
              </a:r>
              <a:r>
                <a:rPr lang="ko-KR" altLang="en-US" sz="1000" b="1" dirty="0"/>
                <a:t>단계</a:t>
              </a:r>
              <a:r>
                <a:rPr lang="ko-KR" altLang="en-US" sz="1000" dirty="0"/>
                <a:t>로 구분되어 </a:t>
              </a:r>
              <a:r>
                <a:rPr lang="en-US" altLang="ko-KR" sz="1000" b="1" dirty="0" smtClean="0"/>
                <a:t>3</a:t>
              </a:r>
              <a:r>
                <a:rPr lang="ko-KR" altLang="en-US" sz="1000" b="1" dirty="0" smtClean="0"/>
                <a:t>개월 </a:t>
              </a:r>
              <a:r>
                <a:rPr lang="ko-KR" altLang="en-US" sz="1000" b="1" dirty="0"/>
                <a:t>일정</a:t>
              </a:r>
              <a:r>
                <a:rPr lang="ko-KR" altLang="en-US" sz="1000" dirty="0"/>
                <a:t>으로 진행됩니다</a:t>
              </a:r>
              <a:r>
                <a:rPr lang="en-US" altLang="ko-KR" sz="1000" dirty="0"/>
                <a:t>. (</a:t>
              </a:r>
              <a:r>
                <a:rPr lang="ko-KR" altLang="en-US" sz="1000" dirty="0"/>
                <a:t>하지만 기존 </a:t>
              </a:r>
              <a:r>
                <a:rPr lang="ko-KR" altLang="en-US" sz="1000" dirty="0" smtClean="0"/>
                <a:t>서버시스템에서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종합관리업무 및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사후관리업무를 병행할 경우 대용량 </a:t>
              </a:r>
              <a:r>
                <a:rPr lang="en-US" altLang="ko-KR" sz="1000" dirty="0"/>
                <a:t>Data </a:t>
              </a:r>
              <a:r>
                <a:rPr lang="ko-KR" altLang="en-US" sz="1000" dirty="0"/>
                <a:t>처리</a:t>
              </a:r>
              <a:r>
                <a:rPr lang="en-US" altLang="ko-KR" sz="1000" dirty="0"/>
                <a:t>, </a:t>
              </a:r>
              <a:r>
                <a:rPr lang="ko-KR" altLang="en-US" sz="1000" dirty="0" smtClean="0"/>
                <a:t>운용 </a:t>
              </a:r>
              <a:r>
                <a:rPr lang="ko-KR" altLang="en-US" sz="1000" dirty="0"/>
                <a:t>방법 등의 문제를 항상 안고 있기 때문에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 업무 이관의 적용 시점은 </a:t>
              </a:r>
              <a:r>
                <a:rPr lang="ko-KR" altLang="en-US" sz="1000" dirty="0" smtClean="0"/>
                <a:t>신규 </a:t>
              </a:r>
              <a:r>
                <a:rPr lang="ko-KR" altLang="en-US" sz="1000" dirty="0"/>
                <a:t>서버시스템 구축완료 시점에서부터 </a:t>
              </a:r>
              <a:endParaRPr lang="en-US" altLang="ko-KR" sz="10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개월 </a:t>
              </a:r>
              <a:r>
                <a:rPr lang="ko-KR" altLang="en-US" sz="1000" dirty="0"/>
                <a:t>이내에 적응 프로그램을 추가할 필요가 </a:t>
              </a:r>
              <a:r>
                <a:rPr lang="ko-KR" altLang="en-US" sz="1000" dirty="0" smtClean="0"/>
                <a:t>있습니다</a:t>
              </a:r>
              <a:r>
                <a:rPr lang="en-US" altLang="ko-KR" sz="1000" dirty="0"/>
                <a:t>.) 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7964" y="723881"/>
              <a:ext cx="17218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 latinLnBrk="1"/>
              <a:r>
                <a:rPr lang="en-US" altLang="ko-KR" sz="1100" b="1" kern="1200" dirty="0" smtClean="0">
                  <a:solidFill>
                    <a:schemeClr val="accent5">
                      <a:lumMod val="50000"/>
                    </a:schemeClr>
                  </a:solidFill>
                  <a:latin typeface="맑은 고딕"/>
                  <a:ea typeface="맑은 고딕"/>
                  <a:cs typeface="+mn-cs"/>
                </a:rPr>
                <a:t>PROJECT SCHEDULE</a:t>
              </a:r>
              <a:endParaRPr lang="ko-KR" altLang="en-US" sz="1100" b="1" kern="1200" dirty="0">
                <a:solidFill>
                  <a:schemeClr val="accent5">
                    <a:lumMod val="50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-117558" y="1108756"/>
              <a:ext cx="612000" cy="158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82511" y="1018928"/>
              <a:ext cx="86840" cy="576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28032" y="364846"/>
              <a:ext cx="111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57813" y="286363"/>
              <a:ext cx="1266535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</a:t>
              </a:r>
              <a:r>
                <a:rPr lang="en-US" altLang="ko-KR" sz="90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I</a:t>
              </a:r>
              <a:r>
                <a:rPr lang="en-US" altLang="ko-KR" sz="900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사업추진관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/>
                  <a:ea typeface="맑은 고딕"/>
                </a:rPr>
                <a:t>리</a:t>
              </a:r>
              <a:endParaRPr lang="ko-KR" altLang="en-US" sz="900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8191028" y="5633005"/>
              <a:ext cx="165637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800" dirty="0" smtClean="0"/>
                <a:t>PROPOSAL  INFORMATION</a:t>
              </a:r>
              <a:endParaRPr lang="ko-KR" altLang="en-US" sz="800" dirty="0"/>
            </a:p>
          </p:txBody>
        </p:sp>
        <p:pic>
          <p:nvPicPr>
            <p:cNvPr id="17" name="Picture 4" descr="gs"/>
            <p:cNvPicPr>
              <a:picLocks noChangeAspect="1" noChangeArrowheads="1"/>
            </p:cNvPicPr>
            <p:nvPr/>
          </p:nvPicPr>
          <p:blipFill>
            <a:blip r:embed="rId13" cstate="print"/>
            <a:srcRect r="62357" b="-3285"/>
            <a:stretch>
              <a:fillRect/>
            </a:stretch>
          </p:blipFill>
          <p:spPr bwMode="auto">
            <a:xfrm>
              <a:off x="8903386" y="4710271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8863018" y="6592270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34</a:t>
              </a:r>
              <a:endParaRPr lang="ko-KR" altLang="en-US" sz="1100" dirty="0">
                <a:latin typeface="Constantia" pitchFamily="18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8400000">
              <a:off x="8876703" y="6592659"/>
              <a:ext cx="288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/>
            <p:cNvSpPr/>
            <p:nvPr/>
          </p:nvSpPr>
          <p:spPr>
            <a:xfrm rot="16200000" flipH="1">
              <a:off x="7911024" y="410042"/>
              <a:ext cx="108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06160" y="1973296"/>
          <a:ext cx="8649966" cy="445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940"/>
                <a:gridCol w="785818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</a:tblGrid>
              <a:tr h="280100"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lToBr>
                    <a:solidFill>
                      <a:srgbClr val="FFF0D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1M</a:t>
                      </a:r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2M</a:t>
                      </a:r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3M</a:t>
                      </a:r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</a:tr>
              <a:tr h="25200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</a:tr>
              <a:tr h="32400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+mn-lt"/>
                        </a:rPr>
                        <a:t>업무요건 분석 및 설계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시스템 개발 및 단위테스트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데이터 연동체계 구현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테스트 및 안정화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인프라구축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H/W </a:t>
                      </a:r>
                      <a:r>
                        <a:rPr lang="ko-KR" altLang="en-US" sz="800" dirty="0" smtClean="0">
                          <a:latin typeface="+mn-lt"/>
                        </a:rPr>
                        <a:t>설치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S/W </a:t>
                      </a:r>
                      <a:r>
                        <a:rPr lang="ko-KR" altLang="en-US" sz="800" dirty="0" smtClean="0">
                          <a:latin typeface="+mn-lt"/>
                        </a:rPr>
                        <a:t>설치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시스템 이관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개발항목 </a:t>
                      </a:r>
                      <a:r>
                        <a:rPr lang="en-US" altLang="ko-KR" sz="800" dirty="0" smtClean="0">
                          <a:latin typeface="+mn-lt"/>
                        </a:rPr>
                        <a:t>I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개발항목 </a:t>
                      </a:r>
                      <a:r>
                        <a:rPr lang="en-US" altLang="ko-KR" sz="800" dirty="0" smtClean="0">
                          <a:latin typeface="+mn-lt"/>
                        </a:rPr>
                        <a:t>II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사업관리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214282" y="1967644"/>
            <a:ext cx="1572185" cy="543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302786" y="2064483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b="1" dirty="0" smtClean="0">
                <a:solidFill>
                  <a:prstClr val="black"/>
                </a:solidFill>
              </a:rPr>
              <a:t>일정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7290" y="2449646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b="1" dirty="0" smtClean="0">
                <a:solidFill>
                  <a:prstClr val="black"/>
                </a:solidFill>
              </a:rPr>
              <a:t>단계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0490" y="2467710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b="1" dirty="0" smtClean="0">
                <a:solidFill>
                  <a:prstClr val="black"/>
                </a:solidFill>
              </a:rPr>
              <a:t>품목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83905" y="2870937"/>
            <a:ext cx="936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85918" y="2870937"/>
            <a:ext cx="792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 </a:t>
            </a:r>
            <a:r>
              <a:rPr lang="en-US" altLang="ko-KR" sz="800" dirty="0" smtClean="0">
                <a:solidFill>
                  <a:schemeClr val="tx1"/>
                </a:solidFill>
              </a:rPr>
              <a:t>H/W </a:t>
            </a:r>
            <a:r>
              <a:rPr lang="ko-KR" altLang="en-US" sz="800" dirty="0" smtClean="0">
                <a:solidFill>
                  <a:schemeClr val="tx1"/>
                </a:solidFill>
              </a:rPr>
              <a:t>분석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63269" y="2824900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장비입고 및 설치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22947" y="2984710"/>
            <a:ext cx="1050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설치계획수립</a:t>
            </a:r>
            <a:r>
              <a:rPr lang="en-US" altLang="ko-KR" sz="800" dirty="0">
                <a:solidFill>
                  <a:prstClr val="black"/>
                </a:solidFill>
              </a:rPr>
              <a:t>(10D)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8897" y="3200083"/>
            <a:ext cx="576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S/W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12263" y="3323836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60159" y="3619185"/>
            <a:ext cx="1188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시스템 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20459" y="3742938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8597" y="3950974"/>
            <a:ext cx="1188000" cy="133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시스템 개발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08897" y="4074727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37642" y="3619185"/>
            <a:ext cx="1188000" cy="133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단위테스트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31810" y="3734088"/>
            <a:ext cx="11817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TEST CONTENTS 01</a:t>
            </a:r>
          </a:p>
          <a:p>
            <a:pPr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TEST </a:t>
            </a:r>
            <a:r>
              <a:rPr lang="en-US" altLang="ko-KR" sz="800" dirty="0">
                <a:solidFill>
                  <a:prstClr val="black"/>
                </a:solidFill>
              </a:rPr>
              <a:t>CONTENTS 01</a:t>
            </a:r>
          </a:p>
          <a:p>
            <a:pPr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TEST </a:t>
            </a:r>
            <a:r>
              <a:rPr lang="en-US" altLang="ko-KR" sz="800" dirty="0">
                <a:solidFill>
                  <a:prstClr val="black"/>
                </a:solidFill>
              </a:rPr>
              <a:t>CONTENTS </a:t>
            </a:r>
            <a:r>
              <a:rPr lang="en-US" altLang="ko-KR" sz="800" dirty="0" smtClean="0">
                <a:solidFill>
                  <a:prstClr val="black"/>
                </a:solidFill>
              </a:rPr>
              <a:t>01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52884" y="3057207"/>
            <a:ext cx="1188000" cy="133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시스템 인프라 구축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13184" y="3180960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98733" y="3797229"/>
            <a:ext cx="972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이관요건 분</a:t>
            </a:r>
            <a:r>
              <a:rPr lang="ko-KR" altLang="en-US" sz="800" dirty="0">
                <a:solidFill>
                  <a:schemeClr val="tx1"/>
                </a:solidFill>
              </a:rPr>
              <a:t>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35762" y="3911002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01871" y="3600979"/>
            <a:ext cx="1188000" cy="133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시스템 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71723" y="3715882"/>
            <a:ext cx="1226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DATA CONTENTS 01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797116" y="4570878"/>
            <a:ext cx="576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분석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4145" y="4684651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83094" y="4572008"/>
            <a:ext cx="1152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0123" y="4685781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CONTENTS(14D)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48597" y="4429132"/>
            <a:ext cx="2358000" cy="133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개발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00430" y="4563541"/>
            <a:ext cx="9268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CONTENTS 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90705" y="4758276"/>
            <a:ext cx="9268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CONTENTS 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17135" y="4568074"/>
            <a:ext cx="1188000" cy="133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연동 테스트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8869" y="4682977"/>
            <a:ext cx="923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DATA TEST 01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794385" y="5303707"/>
            <a:ext cx="576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분석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31414" y="5417480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80363" y="5304837"/>
            <a:ext cx="1152000" cy="13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17392" y="5418610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5866" y="5161961"/>
            <a:ext cx="2052000" cy="133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개발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97699" y="5296370"/>
            <a:ext cx="9268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CONTENTS 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87974" y="5491105"/>
            <a:ext cx="9268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CONTENTS 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595768" y="5300903"/>
            <a:ext cx="2088000" cy="133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연동 테스트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86138" y="5415806"/>
            <a:ext cx="923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DATA TEST 01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695963" y="6082375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>
                <a:solidFill>
                  <a:prstClr val="black"/>
                </a:solidFill>
              </a:rPr>
              <a:t>KICK OFF</a:t>
            </a:r>
          </a:p>
          <a:p>
            <a:pPr lvl="0" algn="ctr"/>
            <a:r>
              <a:rPr lang="ko-KR" altLang="en-US" sz="800" b="1" dirty="0">
                <a:solidFill>
                  <a:prstClr val="black"/>
                </a:solidFill>
              </a:rPr>
              <a:t>착수보고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633388" y="6080673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설계 진행</a:t>
            </a:r>
            <a:endParaRPr lang="en-US" altLang="ko-KR" sz="800" b="1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중간 보고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222222" y="6080673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 smtClean="0">
                <a:solidFill>
                  <a:prstClr val="black"/>
                </a:solidFill>
              </a:rPr>
              <a:t>OPEN</a:t>
            </a:r>
          </a:p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완</a:t>
            </a:r>
            <a:r>
              <a:rPr lang="ko-KR" altLang="en-US" sz="800" b="1" dirty="0">
                <a:solidFill>
                  <a:prstClr val="black"/>
                </a:solidFill>
              </a:rPr>
              <a:t>료</a:t>
            </a:r>
            <a:r>
              <a:rPr lang="ko-KR" altLang="en-US" sz="800" b="1" dirty="0" smtClean="0">
                <a:solidFill>
                  <a:prstClr val="black"/>
                </a:solidFill>
              </a:rPr>
              <a:t> 보고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301335" y="5723483"/>
            <a:ext cx="778934" cy="215444"/>
            <a:chOff x="2301335" y="5786454"/>
            <a:chExt cx="778934" cy="215444"/>
          </a:xfrm>
        </p:grpSpPr>
        <p:sp>
          <p:nvSpPr>
            <p:cNvPr id="83" name="타원 82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smtClean="0">
                  <a:solidFill>
                    <a:prstClr val="black"/>
                  </a:solidFill>
                </a:rPr>
                <a:t>주간보고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464979" y="5723483"/>
            <a:ext cx="778934" cy="215444"/>
            <a:chOff x="2301335" y="5786454"/>
            <a:chExt cx="778934" cy="215444"/>
          </a:xfrm>
        </p:grpSpPr>
        <p:sp>
          <p:nvSpPr>
            <p:cNvPr id="94" name="타원 93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smtClean="0">
                  <a:solidFill>
                    <a:prstClr val="black"/>
                  </a:solidFill>
                </a:rPr>
                <a:t>주간보고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654560" y="5723483"/>
            <a:ext cx="778934" cy="215444"/>
            <a:chOff x="2301335" y="5786454"/>
            <a:chExt cx="778934" cy="215444"/>
          </a:xfrm>
        </p:grpSpPr>
        <p:sp>
          <p:nvSpPr>
            <p:cNvPr id="100" name="타원 99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smtClean="0">
                  <a:solidFill>
                    <a:prstClr val="black"/>
                  </a:solidFill>
                </a:rPr>
                <a:t>주간보고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827207" y="5723483"/>
            <a:ext cx="778934" cy="215444"/>
            <a:chOff x="2301335" y="5786454"/>
            <a:chExt cx="778934" cy="215444"/>
          </a:xfrm>
        </p:grpSpPr>
        <p:sp>
          <p:nvSpPr>
            <p:cNvPr id="106" name="타원 105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smtClean="0">
                  <a:solidFill>
                    <a:prstClr val="black"/>
                  </a:solidFill>
                </a:rPr>
                <a:t>주간보고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008321" y="5723483"/>
            <a:ext cx="778934" cy="215444"/>
            <a:chOff x="2301335" y="5786454"/>
            <a:chExt cx="778934" cy="215444"/>
          </a:xfrm>
        </p:grpSpPr>
        <p:sp>
          <p:nvSpPr>
            <p:cNvPr id="112" name="타원 111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smtClean="0">
                  <a:solidFill>
                    <a:prstClr val="black"/>
                  </a:solidFill>
                </a:rPr>
                <a:t>주간보고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180968" y="5723483"/>
            <a:ext cx="778934" cy="215444"/>
            <a:chOff x="2301335" y="5786454"/>
            <a:chExt cx="778934" cy="215444"/>
          </a:xfrm>
        </p:grpSpPr>
        <p:sp>
          <p:nvSpPr>
            <p:cNvPr id="118" name="타원 117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smtClean="0">
                  <a:solidFill>
                    <a:prstClr val="black"/>
                  </a:solidFill>
                </a:rPr>
                <a:t>주간보고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061884" y="5884350"/>
            <a:ext cx="778934" cy="215444"/>
            <a:chOff x="2301335" y="5786454"/>
            <a:chExt cx="778934" cy="215444"/>
          </a:xfrm>
        </p:grpSpPr>
        <p:sp>
          <p:nvSpPr>
            <p:cNvPr id="121" name="타원 120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dirty="0" smtClean="0">
                  <a:solidFill>
                    <a:prstClr val="black"/>
                  </a:solidFill>
                </a:rPr>
                <a:t>월간보고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6410871" y="5883293"/>
            <a:ext cx="778934" cy="215444"/>
            <a:chOff x="2301335" y="5786454"/>
            <a:chExt cx="778934" cy="215444"/>
          </a:xfrm>
        </p:grpSpPr>
        <p:sp>
          <p:nvSpPr>
            <p:cNvPr id="124" name="타원 123"/>
            <p:cNvSpPr/>
            <p:nvPr/>
          </p:nvSpPr>
          <p:spPr>
            <a:xfrm>
              <a:off x="2315087" y="5825083"/>
              <a:ext cx="133350" cy="1333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301335" y="5786454"/>
              <a:ext cx="77893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dirty="0" smtClean="0">
                  <a:solidFill>
                    <a:prstClr val="black"/>
                  </a:solidFill>
                </a:rPr>
                <a:t>월간보고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7687211" y="5299388"/>
            <a:ext cx="1188000" cy="133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테스트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657063" y="5414291"/>
            <a:ext cx="11817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TEST CONTENTS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154</Words>
  <Application>Microsoft Office PowerPoint</Application>
  <PresentationFormat>화면 슬라이드 쇼(4:3)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49</cp:revision>
  <dcterms:created xsi:type="dcterms:W3CDTF">2009-01-22T04:18:08Z</dcterms:created>
  <dcterms:modified xsi:type="dcterms:W3CDTF">2009-08-07T09:22:15Z</dcterms:modified>
</cp:coreProperties>
</file>