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945" autoAdjust="0"/>
    <p:restoredTop sz="99052" autoAdjust="0"/>
  </p:normalViewPr>
  <p:slideViewPr>
    <p:cSldViewPr>
      <p:cViewPr varScale="1">
        <p:scale>
          <a:sx n="112" d="100"/>
          <a:sy n="112" d="100"/>
        </p:scale>
        <p:origin x="-13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2" y="71414"/>
            <a:ext cx="9224380" cy="6782466"/>
            <a:chOff x="-32" y="71414"/>
            <a:chExt cx="9224380" cy="6782466"/>
          </a:xfrm>
        </p:grpSpPr>
        <p:grpSp>
          <p:nvGrpSpPr>
            <p:cNvPr id="8" name="그룹 29"/>
            <p:cNvGrpSpPr/>
            <p:nvPr/>
          </p:nvGrpSpPr>
          <p:grpSpPr>
            <a:xfrm>
              <a:off x="-32" y="71414"/>
              <a:ext cx="9144032" cy="571504"/>
              <a:chOff x="-32" y="700050"/>
              <a:chExt cx="9144032" cy="571504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0" y="857232"/>
                <a:ext cx="9144000" cy="4143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endParaRPr lang="ko-KR" altLang="en-US" kern="120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-32" y="700050"/>
                <a:ext cx="9144000" cy="1571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endParaRPr lang="ko-KR" altLang="en-US" kern="120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252350" y="253114"/>
              <a:ext cx="2121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en-US" altLang="ko-KR" b="1" kern="1200" dirty="0" smtClean="0">
                  <a:solidFill>
                    <a:prstClr val="black"/>
                  </a:solidFill>
                  <a:latin typeface="+mj-ea"/>
                  <a:ea typeface="+mj-ea"/>
                </a:rPr>
                <a:t>3.6. </a:t>
              </a:r>
              <a:r>
                <a:rPr lang="ko-KR" altLang="en-US" b="1" kern="1200" dirty="0" smtClean="0">
                  <a:solidFill>
                    <a:prstClr val="black"/>
                  </a:solidFill>
                  <a:latin typeface="+mj-ea"/>
                  <a:ea typeface="+mj-ea"/>
                </a:rPr>
                <a:t>사업 추진일정</a:t>
              </a:r>
              <a:endParaRPr lang="ko-KR" altLang="en-US" b="1" kern="1200" dirty="0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58606" y="901071"/>
              <a:ext cx="8528235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/>
                <a:t>본 사업은 </a:t>
              </a:r>
              <a:r>
                <a:rPr lang="en-US" altLang="ko-KR" sz="1000" b="1" dirty="0"/>
                <a:t>5</a:t>
              </a:r>
              <a:r>
                <a:rPr lang="ko-KR" altLang="en-US" sz="1000" b="1" dirty="0"/>
                <a:t>품목</a:t>
              </a:r>
              <a:r>
                <a:rPr lang="en-US" altLang="ko-KR" sz="1000" b="1" dirty="0"/>
                <a:t>, 4</a:t>
              </a:r>
              <a:r>
                <a:rPr lang="ko-KR" altLang="en-US" sz="1000" b="1" dirty="0"/>
                <a:t>단계</a:t>
              </a:r>
              <a:r>
                <a:rPr lang="ko-KR" altLang="en-US" sz="1000" dirty="0"/>
                <a:t>로 구분되어 </a:t>
              </a:r>
              <a:r>
                <a:rPr lang="en-US" altLang="ko-KR" sz="1000" b="1" dirty="0" smtClean="0"/>
                <a:t>3</a:t>
              </a:r>
              <a:r>
                <a:rPr lang="ko-KR" altLang="en-US" sz="1000" b="1" dirty="0" smtClean="0"/>
                <a:t>개월 </a:t>
              </a:r>
              <a:r>
                <a:rPr lang="ko-KR" altLang="en-US" sz="1000" b="1" dirty="0"/>
                <a:t>일정</a:t>
              </a:r>
              <a:r>
                <a:rPr lang="ko-KR" altLang="en-US" sz="1000" dirty="0"/>
                <a:t>으로 진행됩니다</a:t>
              </a:r>
              <a:r>
                <a:rPr lang="en-US" altLang="ko-KR" sz="1000" dirty="0"/>
                <a:t>. (</a:t>
              </a:r>
              <a:r>
                <a:rPr lang="ko-KR" altLang="en-US" sz="1000" dirty="0"/>
                <a:t>하지만 기존 </a:t>
              </a:r>
              <a:r>
                <a:rPr lang="ko-KR" altLang="en-US" sz="1000" dirty="0" smtClean="0"/>
                <a:t>서버시스템에서 </a:t>
              </a:r>
              <a:r>
                <a:rPr lang="en-US" altLang="ko-KR" sz="1000" dirty="0"/>
                <a:t>00</a:t>
              </a:r>
              <a:r>
                <a:rPr lang="ko-KR" altLang="en-US" sz="1000" dirty="0"/>
                <a:t>종합관리업무 및 </a:t>
              </a:r>
              <a:r>
                <a:rPr lang="en-US" altLang="ko-KR" sz="1000" dirty="0"/>
                <a:t>00</a:t>
              </a:r>
              <a:r>
                <a:rPr lang="ko-KR" altLang="en-US" sz="1000" dirty="0"/>
                <a:t>사후관리업무를 병행할 경우 대용량 </a:t>
              </a:r>
              <a:r>
                <a:rPr lang="en-US" altLang="ko-KR" sz="1000" dirty="0"/>
                <a:t>Data </a:t>
              </a:r>
              <a:r>
                <a:rPr lang="ko-KR" altLang="en-US" sz="1000" dirty="0"/>
                <a:t>처리</a:t>
              </a:r>
              <a:r>
                <a:rPr lang="en-US" altLang="ko-KR" sz="1000" dirty="0"/>
                <a:t>, </a:t>
              </a:r>
              <a:r>
                <a:rPr lang="ko-KR" altLang="en-US" sz="1000" dirty="0" smtClean="0"/>
                <a:t>운용 </a:t>
              </a:r>
              <a:r>
                <a:rPr lang="ko-KR" altLang="en-US" sz="1000" dirty="0"/>
                <a:t>방법 등의 문제를 항상 안고 있기 때문에 </a:t>
              </a:r>
              <a:r>
                <a:rPr lang="en-US" altLang="ko-KR" sz="1000" dirty="0"/>
                <a:t>00</a:t>
              </a:r>
              <a:r>
                <a:rPr lang="ko-KR" altLang="en-US" sz="1000" dirty="0"/>
                <a:t>사후관리 업무 이관의 적용 시점은 </a:t>
              </a:r>
              <a:r>
                <a:rPr lang="ko-KR" altLang="en-US" sz="1000" dirty="0" smtClean="0"/>
                <a:t>신규 </a:t>
              </a:r>
              <a:r>
                <a:rPr lang="ko-KR" altLang="en-US" sz="1000" dirty="0"/>
                <a:t>서버시스템 구축완료 시점에서부터 </a:t>
              </a:r>
              <a:endParaRPr lang="en-US" altLang="ko-KR" sz="10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/>
                <a:t>2</a:t>
              </a:r>
              <a:r>
                <a:rPr lang="ko-KR" altLang="en-US" sz="1000" dirty="0" smtClean="0"/>
                <a:t>개월 </a:t>
              </a:r>
              <a:r>
                <a:rPr lang="ko-KR" altLang="en-US" sz="1000" dirty="0"/>
                <a:t>이내에 적응 프로그램을 추가할 필요가 </a:t>
              </a:r>
              <a:r>
                <a:rPr lang="ko-KR" altLang="en-US" sz="1000" dirty="0" smtClean="0"/>
                <a:t>있습니다</a:t>
              </a:r>
              <a:r>
                <a:rPr lang="en-US" altLang="ko-KR" sz="1000" dirty="0"/>
                <a:t>.) </a:t>
              </a:r>
              <a:endParaRPr lang="ko-KR" altLang="en-US" sz="10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7964" y="723881"/>
              <a:ext cx="172183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rtl="0" latinLnBrk="1"/>
              <a:r>
                <a:rPr lang="en-US" altLang="ko-KR" sz="1100" b="1" kern="1200" dirty="0" smtClean="0">
                  <a:solidFill>
                    <a:schemeClr val="accent5">
                      <a:lumMod val="50000"/>
                    </a:schemeClr>
                  </a:solidFill>
                  <a:latin typeface="맑은 고딕"/>
                  <a:ea typeface="맑은 고딕"/>
                  <a:cs typeface="+mn-cs"/>
                </a:rPr>
                <a:t>PROJECT SCHEDULE</a:t>
              </a:r>
              <a:endParaRPr lang="ko-KR" altLang="en-US" sz="1100" b="1" kern="1200" dirty="0">
                <a:solidFill>
                  <a:schemeClr val="accent5">
                    <a:lumMod val="50000"/>
                  </a:schemeClr>
                </a:solidFill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 rot="5400000">
              <a:off x="-117558" y="1108756"/>
              <a:ext cx="612000" cy="1588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182511" y="1018928"/>
              <a:ext cx="86840" cy="576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028032" y="364846"/>
              <a:ext cx="1116000" cy="18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57813" y="286363"/>
              <a:ext cx="1266535" cy="27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 latinLnBrk="1">
                <a:lnSpc>
                  <a:spcPct val="150000"/>
                </a:lnSpc>
              </a:pPr>
              <a:r>
                <a:rPr lang="en-US" altLang="ko-KR" sz="900" dirty="0" smtClean="0">
                  <a:solidFill>
                    <a:schemeClr val="bg1"/>
                  </a:solidFill>
                  <a:latin typeface="맑은 고딕"/>
                  <a:ea typeface="맑은 고딕"/>
                </a:rPr>
                <a:t>II</a:t>
              </a:r>
              <a:r>
                <a:rPr lang="en-US" altLang="ko-KR" sz="900" kern="1200" dirty="0" smtClean="0">
                  <a:solidFill>
                    <a:schemeClr val="bg1"/>
                  </a:solidFill>
                  <a:latin typeface="맑은 고딕"/>
                  <a:ea typeface="맑은 고딕"/>
                  <a:cs typeface="+mn-cs"/>
                </a:rPr>
                <a:t>I</a:t>
              </a:r>
              <a:r>
                <a:rPr lang="en-US" altLang="ko-KR" sz="900" kern="1200" dirty="0">
                  <a:solidFill>
                    <a:schemeClr val="bg1"/>
                  </a:solidFill>
                  <a:latin typeface="맑은 고딕"/>
                  <a:ea typeface="맑은 고딕"/>
                  <a:cs typeface="+mn-cs"/>
                </a:rPr>
                <a:t>. </a:t>
              </a:r>
              <a:r>
                <a:rPr lang="ko-KR" altLang="en-US" sz="900" dirty="0" smtClean="0">
                  <a:solidFill>
                    <a:schemeClr val="bg1"/>
                  </a:solidFill>
                  <a:latin typeface="맑은 고딕"/>
                  <a:ea typeface="맑은 고딕"/>
                </a:rPr>
                <a:t>사업추진관</a:t>
              </a:r>
              <a:r>
                <a:rPr lang="ko-KR" altLang="en-US" sz="900" dirty="0">
                  <a:solidFill>
                    <a:schemeClr val="bg1"/>
                  </a:solidFill>
                  <a:latin typeface="맑은 고딕"/>
                  <a:ea typeface="맑은 고딕"/>
                </a:rPr>
                <a:t>리</a:t>
              </a:r>
              <a:endParaRPr lang="ko-KR" altLang="en-US" sz="900" kern="1200" dirty="0">
                <a:solidFill>
                  <a:schemeClr val="bg1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5400000">
              <a:off x="8191028" y="5633005"/>
              <a:ext cx="165637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ko-KR" sz="800" dirty="0" smtClean="0"/>
                <a:t>PROPOSAL  INFORMATION</a:t>
              </a:r>
              <a:endParaRPr lang="ko-KR" altLang="en-US" sz="800" dirty="0"/>
            </a:p>
          </p:txBody>
        </p:sp>
        <p:pic>
          <p:nvPicPr>
            <p:cNvPr id="17" name="Picture 4" descr="gs"/>
            <p:cNvPicPr>
              <a:picLocks noChangeAspect="1" noChangeArrowheads="1"/>
            </p:cNvPicPr>
            <p:nvPr/>
          </p:nvPicPr>
          <p:blipFill>
            <a:blip r:embed="rId13" cstate="print"/>
            <a:srcRect r="62357" b="-3285"/>
            <a:stretch>
              <a:fillRect/>
            </a:stretch>
          </p:blipFill>
          <p:spPr bwMode="auto">
            <a:xfrm>
              <a:off x="8903386" y="4710271"/>
              <a:ext cx="214314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7"/>
            <p:cNvSpPr txBox="1"/>
            <p:nvPr/>
          </p:nvSpPr>
          <p:spPr>
            <a:xfrm>
              <a:off x="8863018" y="6592270"/>
              <a:ext cx="3241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Constantia" pitchFamily="18" charset="0"/>
                </a:rPr>
                <a:t>34</a:t>
              </a:r>
              <a:endParaRPr lang="ko-KR" altLang="en-US" sz="1100" dirty="0">
                <a:latin typeface="Constantia" pitchFamily="18" charset="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 rot="8400000">
              <a:off x="8876703" y="6592659"/>
              <a:ext cx="28800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이등변 삼각형 19"/>
            <p:cNvSpPr/>
            <p:nvPr/>
          </p:nvSpPr>
          <p:spPr>
            <a:xfrm rot="16200000" flipH="1">
              <a:off x="7911024" y="410042"/>
              <a:ext cx="108000" cy="72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206160" y="1973296"/>
          <a:ext cx="8649966" cy="445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940"/>
                <a:gridCol w="785818"/>
                <a:gridCol w="589184"/>
                <a:gridCol w="589184"/>
                <a:gridCol w="589184"/>
                <a:gridCol w="589184"/>
                <a:gridCol w="589184"/>
                <a:gridCol w="589184"/>
                <a:gridCol w="589184"/>
                <a:gridCol w="589184"/>
                <a:gridCol w="589184"/>
                <a:gridCol w="589184"/>
                <a:gridCol w="589184"/>
                <a:gridCol w="589184"/>
              </a:tblGrid>
              <a:tr h="280100"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1M</a:t>
                      </a:r>
                      <a:endParaRPr lang="ko-KR" altLang="en-US" sz="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2M</a:t>
                      </a:r>
                      <a:endParaRPr lang="ko-KR" altLang="en-US" sz="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3M</a:t>
                      </a:r>
                      <a:endParaRPr lang="ko-KR" altLang="en-US" sz="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C"/>
                    </a:solidFill>
                  </a:tcPr>
                </a:tc>
              </a:tr>
              <a:tr h="252000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lt"/>
                        </a:rPr>
                        <a:t>1W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lt"/>
                        </a:rPr>
                        <a:t>2W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lt"/>
                        </a:rPr>
                        <a:t>3W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lt"/>
                        </a:rPr>
                        <a:t>1W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lt"/>
                        </a:rPr>
                        <a:t>2W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lt"/>
                        </a:rPr>
                        <a:t>3W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lt"/>
                        </a:rPr>
                        <a:t>4W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lt"/>
                        </a:rPr>
                        <a:t>4W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lt"/>
                        </a:rPr>
                        <a:t>1W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lt"/>
                        </a:rPr>
                        <a:t>2W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lt"/>
                        </a:rPr>
                        <a:t>3W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lt"/>
                        </a:rPr>
                        <a:t>4W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3"/>
                    </a:solidFill>
                  </a:tcPr>
                </a:tc>
              </a:tr>
              <a:tr h="324000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lt"/>
                        </a:rPr>
                        <a:t>인프라구축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n-lt"/>
                        </a:rPr>
                        <a:t>H/W </a:t>
                      </a:r>
                      <a:r>
                        <a:rPr lang="ko-KR" altLang="en-US" sz="800" dirty="0" smtClean="0">
                          <a:latin typeface="+mn-lt"/>
                        </a:rPr>
                        <a:t>설치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n-lt"/>
                        </a:rPr>
                        <a:t>S/W </a:t>
                      </a:r>
                      <a:r>
                        <a:rPr lang="ko-KR" altLang="en-US" sz="800" dirty="0" smtClean="0">
                          <a:latin typeface="+mn-lt"/>
                        </a:rPr>
                        <a:t>설치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lt"/>
                        </a:rPr>
                        <a:t>시스템 이관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lt"/>
                        </a:rPr>
                        <a:t>개발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lt"/>
                        </a:rPr>
                        <a:t>개발항목 </a:t>
                      </a:r>
                      <a:r>
                        <a:rPr lang="en-US" altLang="ko-KR" sz="800" dirty="0" smtClean="0">
                          <a:latin typeface="+mn-lt"/>
                        </a:rPr>
                        <a:t>I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lt"/>
                        </a:rPr>
                        <a:t>개발항목 </a:t>
                      </a:r>
                      <a:r>
                        <a:rPr lang="en-US" altLang="ko-KR" sz="800" dirty="0" smtClean="0">
                          <a:latin typeface="+mn-lt"/>
                        </a:rPr>
                        <a:t>II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lt"/>
                        </a:rPr>
                        <a:t>사업관리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41" name="그룹 240"/>
          <p:cNvGrpSpPr/>
          <p:nvPr/>
        </p:nvGrpSpPr>
        <p:grpSpPr>
          <a:xfrm>
            <a:off x="214282" y="1967644"/>
            <a:ext cx="8877367" cy="4453285"/>
            <a:chOff x="214282" y="1967644"/>
            <a:chExt cx="8877367" cy="4453285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214282" y="1967644"/>
              <a:ext cx="1572185" cy="5434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1302786" y="2064483"/>
              <a:ext cx="41549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900" b="1" dirty="0" smtClean="0">
                  <a:solidFill>
                    <a:prstClr val="black"/>
                  </a:solidFill>
                </a:rPr>
                <a:t>일정</a:t>
              </a:r>
              <a:endParaRPr lang="ko-KR" altLang="en-US" sz="900" b="1" dirty="0">
                <a:solidFill>
                  <a:prstClr val="black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80490" y="2467710"/>
              <a:ext cx="41549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900" b="1" dirty="0" smtClean="0">
                  <a:solidFill>
                    <a:prstClr val="black"/>
                  </a:solidFill>
                </a:rPr>
                <a:t>품목</a:t>
              </a:r>
              <a:endParaRPr lang="ko-KR" altLang="en-US" sz="900" b="1" dirty="0">
                <a:solidFill>
                  <a:prstClr val="black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357290" y="2449646"/>
              <a:ext cx="41549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900" b="1" dirty="0" smtClean="0">
                  <a:solidFill>
                    <a:prstClr val="black"/>
                  </a:solidFill>
                </a:rPr>
                <a:t>단계</a:t>
              </a:r>
              <a:endParaRPr lang="ko-KR" altLang="en-US" sz="900" b="1" dirty="0">
                <a:solidFill>
                  <a:prstClr val="black"/>
                </a:solidFill>
              </a:endParaRPr>
            </a:p>
          </p:txBody>
        </p:sp>
        <p:grpSp>
          <p:nvGrpSpPr>
            <p:cNvPr id="98" name="그룹 97"/>
            <p:cNvGrpSpPr/>
            <p:nvPr/>
          </p:nvGrpSpPr>
          <p:grpSpPr>
            <a:xfrm>
              <a:off x="1802852" y="2452234"/>
              <a:ext cx="7288797" cy="434365"/>
              <a:chOff x="1802852" y="2452234"/>
              <a:chExt cx="7288797" cy="434365"/>
            </a:xfrm>
          </p:grpSpPr>
          <p:sp>
            <p:nvSpPr>
              <p:cNvPr id="92" name="오른쪽 화살표 91"/>
              <p:cNvSpPr/>
              <p:nvPr/>
            </p:nvSpPr>
            <p:spPr>
              <a:xfrm>
                <a:off x="7670800" y="2452234"/>
                <a:ext cx="1420849" cy="434365"/>
              </a:xfrm>
              <a:prstGeom prst="rightArrow">
                <a:avLst>
                  <a:gd name="adj1" fmla="val 72462"/>
                  <a:gd name="adj2" fmla="val 53898"/>
                </a:avLst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r"/>
                <a:r>
                  <a:rPr lang="ko-KR" altLang="en-US" sz="800" b="1" dirty="0">
                    <a:solidFill>
                      <a:prstClr val="black"/>
                    </a:solidFill>
                  </a:rPr>
                  <a:t>테스트 및 안정화</a:t>
                </a:r>
              </a:p>
            </p:txBody>
          </p:sp>
          <p:sp>
            <p:nvSpPr>
              <p:cNvPr id="93" name="오른쪽 화살표 92"/>
              <p:cNvSpPr/>
              <p:nvPr/>
            </p:nvSpPr>
            <p:spPr>
              <a:xfrm>
                <a:off x="5929322" y="2452234"/>
                <a:ext cx="1981749" cy="434365"/>
              </a:xfrm>
              <a:prstGeom prst="rightArrow">
                <a:avLst>
                  <a:gd name="adj1" fmla="val 72462"/>
                  <a:gd name="adj2" fmla="val 53898"/>
                </a:avLst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ko-KR" altLang="en-US" sz="800" b="1" dirty="0">
                    <a:solidFill>
                      <a:prstClr val="black"/>
                    </a:solidFill>
                  </a:rPr>
                  <a:t>데이터 연동체계 구현</a:t>
                </a:r>
              </a:p>
            </p:txBody>
          </p:sp>
          <p:sp>
            <p:nvSpPr>
              <p:cNvPr id="96" name="오른쪽 화살표 95"/>
              <p:cNvSpPr/>
              <p:nvPr/>
            </p:nvSpPr>
            <p:spPr>
              <a:xfrm>
                <a:off x="3547532" y="2452234"/>
                <a:ext cx="2596103" cy="434365"/>
              </a:xfrm>
              <a:prstGeom prst="rightArrow">
                <a:avLst>
                  <a:gd name="adj1" fmla="val 72462"/>
                  <a:gd name="adj2" fmla="val 53898"/>
                </a:avLst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ko-KR" altLang="en-US" sz="800" b="1" dirty="0">
                    <a:solidFill>
                      <a:prstClr val="black"/>
                    </a:solidFill>
                  </a:rPr>
                  <a:t>시스템 개발 및 단위테스트</a:t>
                </a:r>
              </a:p>
            </p:txBody>
          </p:sp>
          <p:sp>
            <p:nvSpPr>
              <p:cNvPr id="97" name="오른쪽 화살표 96"/>
              <p:cNvSpPr/>
              <p:nvPr/>
            </p:nvSpPr>
            <p:spPr>
              <a:xfrm>
                <a:off x="1802852" y="2452234"/>
                <a:ext cx="1981749" cy="434365"/>
              </a:xfrm>
              <a:prstGeom prst="rightArrow">
                <a:avLst>
                  <a:gd name="adj1" fmla="val 72462"/>
                  <a:gd name="adj2" fmla="val 53898"/>
                </a:avLst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ko-KR" altLang="en-US" sz="800" b="1" dirty="0">
                    <a:solidFill>
                      <a:prstClr val="black"/>
                    </a:solidFill>
                  </a:rPr>
                  <a:t>업무요건 분석 및 설계</a:t>
                </a:r>
              </a:p>
            </p:txBody>
          </p:sp>
        </p:grpSp>
        <p:sp>
          <p:nvSpPr>
            <p:cNvPr id="99" name="타원 98"/>
            <p:cNvSpPr/>
            <p:nvPr/>
          </p:nvSpPr>
          <p:spPr>
            <a:xfrm flipV="1">
              <a:off x="1749429" y="2211933"/>
              <a:ext cx="72000" cy="720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타원 101"/>
            <p:cNvSpPr/>
            <p:nvPr/>
          </p:nvSpPr>
          <p:spPr>
            <a:xfrm flipV="1">
              <a:off x="3516802" y="2211933"/>
              <a:ext cx="72000" cy="720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" name="타원 102"/>
            <p:cNvSpPr/>
            <p:nvPr/>
          </p:nvSpPr>
          <p:spPr>
            <a:xfrm flipV="1">
              <a:off x="5874256" y="2211933"/>
              <a:ext cx="72000" cy="720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타원 103"/>
            <p:cNvSpPr/>
            <p:nvPr/>
          </p:nvSpPr>
          <p:spPr>
            <a:xfrm flipV="1">
              <a:off x="7643834" y="2211933"/>
              <a:ext cx="72000" cy="720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5" name="타원 104"/>
            <p:cNvSpPr/>
            <p:nvPr/>
          </p:nvSpPr>
          <p:spPr>
            <a:xfrm flipV="1">
              <a:off x="8832317" y="2211933"/>
              <a:ext cx="72000" cy="720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사다리꼴 110"/>
            <p:cNvSpPr/>
            <p:nvPr/>
          </p:nvSpPr>
          <p:spPr>
            <a:xfrm>
              <a:off x="1794933" y="4267201"/>
              <a:ext cx="2345267" cy="719666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사다리꼴 114"/>
            <p:cNvSpPr/>
            <p:nvPr/>
          </p:nvSpPr>
          <p:spPr>
            <a:xfrm>
              <a:off x="1794386" y="4492103"/>
              <a:ext cx="1177414" cy="491067"/>
            </a:xfrm>
            <a:prstGeom prst="trapezoid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사다리꼴 115"/>
            <p:cNvSpPr/>
            <p:nvPr/>
          </p:nvSpPr>
          <p:spPr>
            <a:xfrm>
              <a:off x="2971799" y="4492103"/>
              <a:ext cx="1172111" cy="491067"/>
            </a:xfrm>
            <a:prstGeom prst="trapezoid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사다리꼴 116"/>
            <p:cNvSpPr/>
            <p:nvPr/>
          </p:nvSpPr>
          <p:spPr>
            <a:xfrm>
              <a:off x="1806016" y="4733398"/>
              <a:ext cx="573117" cy="250304"/>
            </a:xfrm>
            <a:prstGeom prst="trapezoid">
              <a:avLst/>
            </a:prstGeom>
            <a:solidFill>
              <a:schemeClr val="bg1"/>
            </a:solidFill>
            <a:ln w="952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분석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사다리꼴 119"/>
            <p:cNvSpPr/>
            <p:nvPr/>
          </p:nvSpPr>
          <p:spPr>
            <a:xfrm>
              <a:off x="2389677" y="4740285"/>
              <a:ext cx="573117" cy="250304"/>
            </a:xfrm>
            <a:prstGeom prst="trapezoid">
              <a:avLst/>
            </a:prstGeom>
            <a:solidFill>
              <a:schemeClr val="bg1"/>
            </a:solidFill>
            <a:ln w="952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분석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사다리꼴 122"/>
            <p:cNvSpPr/>
            <p:nvPr/>
          </p:nvSpPr>
          <p:spPr>
            <a:xfrm>
              <a:off x="2979728" y="4740285"/>
              <a:ext cx="573117" cy="250304"/>
            </a:xfrm>
            <a:prstGeom prst="trapezoid">
              <a:avLst/>
            </a:prstGeom>
            <a:solidFill>
              <a:schemeClr val="bg1"/>
            </a:solidFill>
            <a:ln w="952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설계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사다리꼴 127"/>
            <p:cNvSpPr/>
            <p:nvPr/>
          </p:nvSpPr>
          <p:spPr>
            <a:xfrm>
              <a:off x="3563389" y="4738705"/>
              <a:ext cx="573117" cy="250304"/>
            </a:xfrm>
            <a:prstGeom prst="trapezoid">
              <a:avLst/>
            </a:prstGeom>
            <a:solidFill>
              <a:schemeClr val="bg1"/>
            </a:solidFill>
            <a:ln w="952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설계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사다리꼴 135"/>
            <p:cNvSpPr/>
            <p:nvPr/>
          </p:nvSpPr>
          <p:spPr>
            <a:xfrm>
              <a:off x="2974973" y="4983702"/>
              <a:ext cx="3518960" cy="719666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사다리꼴 136"/>
            <p:cNvSpPr/>
            <p:nvPr/>
          </p:nvSpPr>
          <p:spPr>
            <a:xfrm>
              <a:off x="2974426" y="5208604"/>
              <a:ext cx="1177414" cy="491067"/>
            </a:xfrm>
            <a:prstGeom prst="trapezoid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사다리꼴 137"/>
            <p:cNvSpPr/>
            <p:nvPr/>
          </p:nvSpPr>
          <p:spPr>
            <a:xfrm>
              <a:off x="4151839" y="5208604"/>
              <a:ext cx="1749428" cy="491067"/>
            </a:xfrm>
            <a:prstGeom prst="trapezoid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사다리꼴 138"/>
            <p:cNvSpPr/>
            <p:nvPr/>
          </p:nvSpPr>
          <p:spPr>
            <a:xfrm>
              <a:off x="5328715" y="5458366"/>
              <a:ext cx="573117" cy="250304"/>
            </a:xfrm>
            <a:prstGeom prst="trapezoid">
              <a:avLst/>
            </a:prstGeom>
            <a:solidFill>
              <a:schemeClr val="bg1"/>
            </a:solidFill>
            <a:ln w="952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설계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사다리꼴 139"/>
            <p:cNvSpPr/>
            <p:nvPr/>
          </p:nvSpPr>
          <p:spPr>
            <a:xfrm>
              <a:off x="3569717" y="5456786"/>
              <a:ext cx="573117" cy="250304"/>
            </a:xfrm>
            <a:prstGeom prst="trapezoid">
              <a:avLst/>
            </a:prstGeom>
            <a:solidFill>
              <a:schemeClr val="bg1"/>
            </a:solidFill>
            <a:ln w="952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분석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사다리꼴 140"/>
            <p:cNvSpPr/>
            <p:nvPr/>
          </p:nvSpPr>
          <p:spPr>
            <a:xfrm>
              <a:off x="4159768" y="5456786"/>
              <a:ext cx="1157299" cy="250304"/>
            </a:xfrm>
            <a:prstGeom prst="trapezoid">
              <a:avLst/>
            </a:prstGeom>
            <a:solidFill>
              <a:schemeClr val="bg1"/>
            </a:solidFill>
            <a:ln w="952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설계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사다리꼴 142"/>
            <p:cNvSpPr/>
            <p:nvPr/>
          </p:nvSpPr>
          <p:spPr>
            <a:xfrm>
              <a:off x="5909732" y="5217071"/>
              <a:ext cx="578907" cy="491067"/>
            </a:xfrm>
            <a:prstGeom prst="trapezoid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사다리꼴 143"/>
            <p:cNvSpPr/>
            <p:nvPr/>
          </p:nvSpPr>
          <p:spPr>
            <a:xfrm>
              <a:off x="2977050" y="5456786"/>
              <a:ext cx="573117" cy="250304"/>
            </a:xfrm>
            <a:prstGeom prst="trapezoid">
              <a:avLst/>
            </a:prstGeom>
            <a:solidFill>
              <a:schemeClr val="bg1"/>
            </a:solidFill>
            <a:ln w="952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분석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사다리꼴 154"/>
            <p:cNvSpPr/>
            <p:nvPr/>
          </p:nvSpPr>
          <p:spPr>
            <a:xfrm>
              <a:off x="2962275" y="2828393"/>
              <a:ext cx="1761068" cy="719666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사다리꼴 155"/>
            <p:cNvSpPr/>
            <p:nvPr/>
          </p:nvSpPr>
          <p:spPr>
            <a:xfrm>
              <a:off x="2385987" y="3046409"/>
              <a:ext cx="1177414" cy="491067"/>
            </a:xfrm>
            <a:prstGeom prst="trapezoid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사다리꼴 156"/>
            <p:cNvSpPr/>
            <p:nvPr/>
          </p:nvSpPr>
          <p:spPr>
            <a:xfrm>
              <a:off x="2397617" y="3296171"/>
              <a:ext cx="573117" cy="250304"/>
            </a:xfrm>
            <a:prstGeom prst="trapezoid">
              <a:avLst/>
            </a:prstGeom>
            <a:solidFill>
              <a:schemeClr val="bg1"/>
            </a:solidFill>
            <a:ln w="952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H/W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8" name="사다리꼴 157"/>
            <p:cNvSpPr/>
            <p:nvPr/>
          </p:nvSpPr>
          <p:spPr>
            <a:xfrm>
              <a:off x="2981278" y="3294591"/>
              <a:ext cx="573117" cy="250304"/>
            </a:xfrm>
            <a:prstGeom prst="trapezoid">
              <a:avLst/>
            </a:prstGeom>
            <a:solidFill>
              <a:schemeClr val="bg1"/>
            </a:solidFill>
            <a:ln w="952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S/W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9" name="사다리꼴 158"/>
            <p:cNvSpPr/>
            <p:nvPr/>
          </p:nvSpPr>
          <p:spPr>
            <a:xfrm>
              <a:off x="3886200" y="3294591"/>
              <a:ext cx="837143" cy="250304"/>
            </a:xfrm>
            <a:prstGeom prst="trapezoid">
              <a:avLst/>
            </a:prstGeom>
            <a:solidFill>
              <a:schemeClr val="bg1"/>
            </a:solidFill>
            <a:ln w="952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장비입고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7" name="사다리꼴 166"/>
            <p:cNvSpPr/>
            <p:nvPr/>
          </p:nvSpPr>
          <p:spPr>
            <a:xfrm>
              <a:off x="5899191" y="3551240"/>
              <a:ext cx="1770044" cy="719666"/>
            </a:xfrm>
            <a:prstGeom prst="trapezoid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사다리꼴 167"/>
            <p:cNvSpPr/>
            <p:nvPr/>
          </p:nvSpPr>
          <p:spPr>
            <a:xfrm>
              <a:off x="5898643" y="3776142"/>
              <a:ext cx="1177414" cy="491067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사다리꼴 169"/>
            <p:cNvSpPr/>
            <p:nvPr/>
          </p:nvSpPr>
          <p:spPr>
            <a:xfrm>
              <a:off x="5910273" y="4017437"/>
              <a:ext cx="573117" cy="250304"/>
            </a:xfrm>
            <a:prstGeom prst="trapezoid">
              <a:avLst/>
            </a:prstGeom>
            <a:solidFill>
              <a:schemeClr val="bg1"/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1" name="사다리꼴 170"/>
            <p:cNvSpPr/>
            <p:nvPr/>
          </p:nvSpPr>
          <p:spPr>
            <a:xfrm>
              <a:off x="6493934" y="4015857"/>
              <a:ext cx="573117" cy="250304"/>
            </a:xfrm>
            <a:prstGeom prst="trapezoid">
              <a:avLst/>
            </a:prstGeom>
            <a:solidFill>
              <a:schemeClr val="bg1"/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72" name="사다리꼴 171"/>
            <p:cNvSpPr/>
            <p:nvPr/>
          </p:nvSpPr>
          <p:spPr>
            <a:xfrm>
              <a:off x="7096118" y="4019018"/>
              <a:ext cx="573117" cy="250304"/>
            </a:xfrm>
            <a:prstGeom prst="trapezoid">
              <a:avLst/>
            </a:prstGeom>
            <a:solidFill>
              <a:schemeClr val="bg1"/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2437327" y="3062213"/>
              <a:ext cx="105028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ko-KR" altLang="en-US" sz="800" dirty="0">
                  <a:solidFill>
                    <a:prstClr val="black"/>
                  </a:solidFill>
                </a:rPr>
                <a:t>설치계획수립</a:t>
              </a:r>
              <a:r>
                <a:rPr lang="en-US" altLang="ko-KR" sz="800" dirty="0">
                  <a:solidFill>
                    <a:prstClr val="black"/>
                  </a:solidFill>
                </a:rPr>
                <a:t>(10D)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3307398" y="2832095"/>
              <a:ext cx="101983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800" dirty="0" smtClean="0">
                  <a:solidFill>
                    <a:prstClr val="black"/>
                  </a:solidFill>
                </a:rPr>
                <a:t>H/W 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설치 후 이관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176" name="사다리꼴 175"/>
            <p:cNvSpPr/>
            <p:nvPr/>
          </p:nvSpPr>
          <p:spPr>
            <a:xfrm>
              <a:off x="2961193" y="3769256"/>
              <a:ext cx="1177414" cy="491067"/>
            </a:xfrm>
            <a:prstGeom prst="trapezoid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3524987" y="3785060"/>
              <a:ext cx="49244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ko-KR" altLang="en-US" sz="800" smtClean="0">
                  <a:solidFill>
                    <a:prstClr val="black"/>
                  </a:solidFill>
                </a:rPr>
                <a:t>안정화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178" name="사다리꼴 177"/>
            <p:cNvSpPr/>
            <p:nvPr/>
          </p:nvSpPr>
          <p:spPr>
            <a:xfrm>
              <a:off x="1803400" y="3546475"/>
              <a:ext cx="1761068" cy="719666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사다리꼴 178"/>
            <p:cNvSpPr/>
            <p:nvPr/>
          </p:nvSpPr>
          <p:spPr>
            <a:xfrm>
              <a:off x="1806015" y="4012672"/>
              <a:ext cx="573117" cy="250304"/>
            </a:xfrm>
            <a:prstGeom prst="trapezoid">
              <a:avLst/>
            </a:prstGeom>
            <a:solidFill>
              <a:schemeClr val="bg1"/>
            </a:solidFill>
            <a:ln w="952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계획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0" name="사다리꼴 179"/>
            <p:cNvSpPr/>
            <p:nvPr/>
          </p:nvSpPr>
          <p:spPr>
            <a:xfrm>
              <a:off x="2398143" y="4019559"/>
              <a:ext cx="573117" cy="250304"/>
            </a:xfrm>
            <a:prstGeom prst="trapezoid">
              <a:avLst/>
            </a:prstGeom>
            <a:solidFill>
              <a:schemeClr val="bg1"/>
            </a:solidFill>
            <a:ln w="952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실행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1" name="사다리꼴 180"/>
            <p:cNvSpPr/>
            <p:nvPr/>
          </p:nvSpPr>
          <p:spPr>
            <a:xfrm>
              <a:off x="2988194" y="4019559"/>
              <a:ext cx="573117" cy="250304"/>
            </a:xfrm>
            <a:prstGeom prst="trapezoid">
              <a:avLst/>
            </a:prstGeom>
            <a:solidFill>
              <a:schemeClr val="bg1"/>
            </a:solidFill>
            <a:ln w="952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테스트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2206079" y="3570746"/>
              <a:ext cx="105189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ko-KR" altLang="en-US" sz="800" dirty="0" smtClean="0">
                  <a:solidFill>
                    <a:prstClr val="black"/>
                  </a:solidFill>
                </a:rPr>
                <a:t>시스템 이관 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CON1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2214546" y="4276659"/>
              <a:ext cx="152477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ko-KR" altLang="en-US" sz="800" dirty="0" smtClean="0">
                  <a:solidFill>
                    <a:prstClr val="black"/>
                  </a:solidFill>
                </a:rPr>
                <a:t>개발항목 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I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 요건 분석 및 설계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2071670" y="4507907"/>
              <a:ext cx="63190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ko-KR" altLang="en-US" sz="800" dirty="0" smtClean="0">
                  <a:solidFill>
                    <a:prstClr val="black"/>
                  </a:solidFill>
                </a:rPr>
                <a:t>요건 분석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3366021" y="4509037"/>
              <a:ext cx="38985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ko-KR" altLang="en-US" sz="800" dirty="0" smtClean="0">
                  <a:solidFill>
                    <a:prstClr val="black"/>
                  </a:solidFill>
                </a:rPr>
                <a:t>설계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3975918" y="4991039"/>
              <a:ext cx="155202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ko-KR" altLang="en-US" sz="800" dirty="0" smtClean="0">
                  <a:solidFill>
                    <a:prstClr val="black"/>
                  </a:solidFill>
                </a:rPr>
                <a:t>개발항목 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II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 요건 분석 및 설계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248546" y="5221157"/>
              <a:ext cx="63190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ko-KR" altLang="en-US" sz="800" dirty="0" smtClean="0">
                  <a:solidFill>
                    <a:prstClr val="black"/>
                  </a:solidFill>
                </a:rPr>
                <a:t>요건 분석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4786314" y="5222287"/>
              <a:ext cx="38985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ko-KR" altLang="en-US" sz="800" dirty="0" smtClean="0">
                  <a:solidFill>
                    <a:prstClr val="black"/>
                  </a:solidFill>
                </a:rPr>
                <a:t>설계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5963190" y="5294855"/>
              <a:ext cx="5293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800" dirty="0" smtClean="0">
                  <a:solidFill>
                    <a:prstClr val="black"/>
                  </a:solidFill>
                </a:rPr>
                <a:t>데이터 </a:t>
              </a:r>
              <a:endParaRPr lang="en-US" altLang="ko-KR" sz="800" dirty="0" smtClean="0">
                <a:solidFill>
                  <a:prstClr val="black"/>
                </a:solidFill>
              </a:endParaRPr>
            </a:p>
            <a:p>
              <a:pPr lvl="0" algn="ctr"/>
              <a:r>
                <a:rPr lang="ko-KR" altLang="en-US" sz="800" dirty="0" smtClean="0">
                  <a:solidFill>
                    <a:prstClr val="black"/>
                  </a:solidFill>
                </a:rPr>
                <a:t>연동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193" name="사다리꼴 192"/>
            <p:cNvSpPr/>
            <p:nvPr/>
          </p:nvSpPr>
          <p:spPr>
            <a:xfrm>
              <a:off x="6044689" y="4492103"/>
              <a:ext cx="1617643" cy="491067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사다리꼴 193"/>
            <p:cNvSpPr/>
            <p:nvPr/>
          </p:nvSpPr>
          <p:spPr>
            <a:xfrm>
              <a:off x="4715424" y="4269322"/>
              <a:ext cx="1770044" cy="719666"/>
            </a:xfrm>
            <a:prstGeom prst="trapezoid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사다리꼴 194"/>
            <p:cNvSpPr/>
            <p:nvPr/>
          </p:nvSpPr>
          <p:spPr>
            <a:xfrm>
              <a:off x="4714876" y="4494224"/>
              <a:ext cx="1177414" cy="491067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사다리꼴 195"/>
            <p:cNvSpPr/>
            <p:nvPr/>
          </p:nvSpPr>
          <p:spPr>
            <a:xfrm>
              <a:off x="5892290" y="4494224"/>
              <a:ext cx="593178" cy="491067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사다리꼴 196"/>
            <p:cNvSpPr/>
            <p:nvPr/>
          </p:nvSpPr>
          <p:spPr>
            <a:xfrm>
              <a:off x="4726506" y="4735519"/>
              <a:ext cx="573117" cy="250304"/>
            </a:xfrm>
            <a:prstGeom prst="trapezoid">
              <a:avLst/>
            </a:prstGeom>
            <a:solidFill>
              <a:schemeClr val="bg1"/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방법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8" name="사다리꼴 197"/>
            <p:cNvSpPr/>
            <p:nvPr/>
          </p:nvSpPr>
          <p:spPr>
            <a:xfrm>
              <a:off x="5310167" y="4733939"/>
              <a:ext cx="573117" cy="250304"/>
            </a:xfrm>
            <a:prstGeom prst="trapezoid">
              <a:avLst/>
            </a:prstGeom>
            <a:solidFill>
              <a:schemeClr val="bg1"/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방법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4977687" y="4277789"/>
              <a:ext cx="124585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ko-KR" altLang="en-US" sz="800" dirty="0" smtClean="0">
                  <a:solidFill>
                    <a:prstClr val="black"/>
                  </a:solidFill>
                </a:rPr>
                <a:t>개발항목 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I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 시스템 개발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4874686" y="4509037"/>
              <a:ext cx="87395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ko-KR" altLang="en-US" sz="800" dirty="0" smtClean="0">
                  <a:solidFill>
                    <a:prstClr val="black"/>
                  </a:solidFill>
                </a:rPr>
                <a:t>개발 방법 정</a:t>
              </a:r>
              <a:r>
                <a:rPr lang="ko-KR" altLang="en-US" sz="800" dirty="0">
                  <a:solidFill>
                    <a:prstClr val="black"/>
                  </a:solidFill>
                </a:rPr>
                <a:t>의</a:t>
              </a: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5985034" y="4510167"/>
              <a:ext cx="38985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ko-KR" altLang="en-US" sz="800" dirty="0" smtClean="0">
                  <a:solidFill>
                    <a:prstClr val="black"/>
                  </a:solidFill>
                </a:rPr>
                <a:t>개발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6623586" y="4509037"/>
              <a:ext cx="7344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ko-KR" altLang="en-US" sz="800" smtClean="0">
                  <a:solidFill>
                    <a:prstClr val="black"/>
                  </a:solidFill>
                </a:rPr>
                <a:t>데이터 연동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203" name="사다리꼴 202"/>
            <p:cNvSpPr/>
            <p:nvPr/>
          </p:nvSpPr>
          <p:spPr>
            <a:xfrm>
              <a:off x="7089264" y="4733398"/>
              <a:ext cx="573117" cy="250304"/>
            </a:xfrm>
            <a:prstGeom prst="trapezoid">
              <a:avLst/>
            </a:prstGeom>
            <a:solidFill>
              <a:schemeClr val="bg1"/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연동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4" name="사다리꼴 203"/>
            <p:cNvSpPr/>
            <p:nvPr/>
          </p:nvSpPr>
          <p:spPr>
            <a:xfrm>
              <a:off x="7672925" y="4740285"/>
              <a:ext cx="573117" cy="250304"/>
            </a:xfrm>
            <a:prstGeom prst="trapezoid">
              <a:avLst/>
            </a:prstGeom>
            <a:solidFill>
              <a:schemeClr val="bg1"/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연동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6234755" y="3554942"/>
              <a:ext cx="110639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800" dirty="0" smtClean="0">
                  <a:solidFill>
                    <a:prstClr val="black"/>
                  </a:solidFill>
                </a:rPr>
                <a:t>SCHEDULE TITLE 01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6232008" y="3786190"/>
              <a:ext cx="52129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800" dirty="0" smtClean="0">
                  <a:solidFill>
                    <a:prstClr val="black"/>
                  </a:solidFill>
                </a:rPr>
                <a:t>SUB 01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5944713" y="4034372"/>
              <a:ext cx="51007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solidFill>
                    <a:prstClr val="black"/>
                  </a:solidFill>
                </a:rPr>
                <a:t>DETAIL</a:t>
              </a:r>
              <a:endParaRPr lang="ko-KR" altLang="en-US" dirty="0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6545320" y="4034372"/>
              <a:ext cx="51007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solidFill>
                    <a:prstClr val="black"/>
                  </a:solidFill>
                </a:rPr>
                <a:t>DETAIL</a:t>
              </a:r>
              <a:endParaRPr lang="ko-KR" altLang="en-US" dirty="0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7145927" y="4034372"/>
              <a:ext cx="51007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solidFill>
                    <a:prstClr val="black"/>
                  </a:solidFill>
                </a:rPr>
                <a:t>DETAIL</a:t>
              </a:r>
              <a:endParaRPr lang="ko-KR" altLang="en-US" dirty="0"/>
            </a:p>
          </p:txBody>
        </p:sp>
        <p:sp>
          <p:nvSpPr>
            <p:cNvPr id="210" name="사다리꼴 209"/>
            <p:cNvSpPr/>
            <p:nvPr/>
          </p:nvSpPr>
          <p:spPr>
            <a:xfrm>
              <a:off x="8283977" y="5214950"/>
              <a:ext cx="578907" cy="491067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8337435" y="5356696"/>
              <a:ext cx="4924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800" dirty="0" smtClean="0">
                  <a:solidFill>
                    <a:prstClr val="black"/>
                  </a:solidFill>
                </a:rPr>
                <a:t>테스</a:t>
              </a:r>
              <a:r>
                <a:rPr lang="ko-KR" altLang="en-US" sz="800" dirty="0">
                  <a:solidFill>
                    <a:prstClr val="black"/>
                  </a:solidFill>
                </a:rPr>
                <a:t>트</a:t>
              </a:r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1695963" y="6082375"/>
              <a:ext cx="77893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800" b="1" dirty="0">
                  <a:solidFill>
                    <a:prstClr val="black"/>
                  </a:solidFill>
                </a:rPr>
                <a:t>KICK OFF</a:t>
              </a:r>
            </a:p>
            <a:p>
              <a:pPr lvl="0" algn="ctr"/>
              <a:r>
                <a:rPr lang="ko-KR" altLang="en-US" sz="800" b="1" dirty="0">
                  <a:solidFill>
                    <a:prstClr val="black"/>
                  </a:solidFill>
                </a:rPr>
                <a:t>착수보고</a:t>
              </a:r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4633388" y="6080673"/>
              <a:ext cx="77893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800" b="1" dirty="0" smtClean="0">
                  <a:solidFill>
                    <a:prstClr val="black"/>
                  </a:solidFill>
                </a:rPr>
                <a:t>설계 진행</a:t>
              </a:r>
              <a:endParaRPr lang="en-US" altLang="ko-KR" sz="800" b="1" dirty="0" smtClean="0">
                <a:solidFill>
                  <a:prstClr val="black"/>
                </a:solidFill>
              </a:endParaRPr>
            </a:p>
            <a:p>
              <a:pPr lvl="0" algn="ctr"/>
              <a:r>
                <a:rPr lang="ko-KR" altLang="en-US" sz="800" b="1" dirty="0" smtClean="0">
                  <a:solidFill>
                    <a:prstClr val="black"/>
                  </a:solidFill>
                </a:rPr>
                <a:t>중간 보고</a:t>
              </a:r>
              <a:endParaRPr lang="ko-KR" altLang="en-US" sz="800" b="1" dirty="0">
                <a:solidFill>
                  <a:prstClr val="black"/>
                </a:solidFill>
              </a:endParaRPr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8222222" y="6080673"/>
              <a:ext cx="77893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800" b="1" dirty="0" smtClean="0">
                  <a:solidFill>
                    <a:prstClr val="black"/>
                  </a:solidFill>
                </a:rPr>
                <a:t>OPEN</a:t>
              </a:r>
            </a:p>
            <a:p>
              <a:pPr lvl="0" algn="ctr"/>
              <a:r>
                <a:rPr lang="ko-KR" altLang="en-US" sz="800" b="1" dirty="0" smtClean="0">
                  <a:solidFill>
                    <a:prstClr val="black"/>
                  </a:solidFill>
                </a:rPr>
                <a:t>완</a:t>
              </a:r>
              <a:r>
                <a:rPr lang="ko-KR" altLang="en-US" sz="800" b="1" dirty="0">
                  <a:solidFill>
                    <a:prstClr val="black"/>
                  </a:solidFill>
                </a:rPr>
                <a:t>료</a:t>
              </a:r>
              <a:r>
                <a:rPr lang="ko-KR" altLang="en-US" sz="800" b="1" dirty="0" smtClean="0">
                  <a:solidFill>
                    <a:prstClr val="black"/>
                  </a:solidFill>
                </a:rPr>
                <a:t> 보고</a:t>
              </a:r>
              <a:endParaRPr lang="ko-KR" altLang="en-US" sz="800" b="1" dirty="0">
                <a:solidFill>
                  <a:prstClr val="black"/>
                </a:solidFill>
              </a:endParaRPr>
            </a:p>
          </p:txBody>
        </p:sp>
        <p:grpSp>
          <p:nvGrpSpPr>
            <p:cNvPr id="215" name="그룹 214"/>
            <p:cNvGrpSpPr/>
            <p:nvPr/>
          </p:nvGrpSpPr>
          <p:grpSpPr>
            <a:xfrm>
              <a:off x="2301335" y="5723483"/>
              <a:ext cx="778934" cy="215444"/>
              <a:chOff x="2301335" y="5786454"/>
              <a:chExt cx="778934" cy="215444"/>
            </a:xfrm>
          </p:grpSpPr>
          <p:sp>
            <p:nvSpPr>
              <p:cNvPr id="216" name="타원 215"/>
              <p:cNvSpPr/>
              <p:nvPr/>
            </p:nvSpPr>
            <p:spPr>
              <a:xfrm>
                <a:off x="2315087" y="5825083"/>
                <a:ext cx="133350" cy="13335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>
                <a:off x="2301335" y="5786454"/>
                <a:ext cx="778934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ko-KR" altLang="en-US" sz="800" smtClean="0">
                    <a:solidFill>
                      <a:prstClr val="black"/>
                    </a:solidFill>
                  </a:rPr>
                  <a:t>주간보고</a:t>
                </a:r>
                <a:endParaRPr lang="ko-KR" altLang="en-US" sz="8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8" name="그룹 217"/>
            <p:cNvGrpSpPr/>
            <p:nvPr/>
          </p:nvGrpSpPr>
          <p:grpSpPr>
            <a:xfrm>
              <a:off x="3464979" y="5723483"/>
              <a:ext cx="778934" cy="215444"/>
              <a:chOff x="2301335" y="5786454"/>
              <a:chExt cx="778934" cy="215444"/>
            </a:xfrm>
          </p:grpSpPr>
          <p:sp>
            <p:nvSpPr>
              <p:cNvPr id="219" name="타원 218"/>
              <p:cNvSpPr/>
              <p:nvPr/>
            </p:nvSpPr>
            <p:spPr>
              <a:xfrm>
                <a:off x="2315087" y="5825083"/>
                <a:ext cx="133350" cy="13335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>
                <a:off x="2301335" y="5786454"/>
                <a:ext cx="778934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ko-KR" altLang="en-US" sz="800" smtClean="0">
                    <a:solidFill>
                      <a:prstClr val="black"/>
                    </a:solidFill>
                  </a:rPr>
                  <a:t>주간보고</a:t>
                </a:r>
                <a:endParaRPr lang="ko-KR" altLang="en-US" sz="8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21" name="그룹 220"/>
            <p:cNvGrpSpPr/>
            <p:nvPr/>
          </p:nvGrpSpPr>
          <p:grpSpPr>
            <a:xfrm>
              <a:off x="4654560" y="5723483"/>
              <a:ext cx="778934" cy="215444"/>
              <a:chOff x="2301335" y="5786454"/>
              <a:chExt cx="778934" cy="215444"/>
            </a:xfrm>
          </p:grpSpPr>
          <p:sp>
            <p:nvSpPr>
              <p:cNvPr id="222" name="타원 221"/>
              <p:cNvSpPr/>
              <p:nvPr/>
            </p:nvSpPr>
            <p:spPr>
              <a:xfrm>
                <a:off x="2315087" y="5825083"/>
                <a:ext cx="133350" cy="13335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>
                <a:off x="2301335" y="5786454"/>
                <a:ext cx="778934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ko-KR" altLang="en-US" sz="800" smtClean="0">
                    <a:solidFill>
                      <a:prstClr val="black"/>
                    </a:solidFill>
                  </a:rPr>
                  <a:t>주간보고</a:t>
                </a:r>
                <a:endParaRPr lang="ko-KR" altLang="en-US" sz="8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5827207" y="5723483"/>
              <a:ext cx="778934" cy="215444"/>
              <a:chOff x="2301335" y="5786454"/>
              <a:chExt cx="778934" cy="215444"/>
            </a:xfrm>
          </p:grpSpPr>
          <p:sp>
            <p:nvSpPr>
              <p:cNvPr id="225" name="타원 224"/>
              <p:cNvSpPr/>
              <p:nvPr/>
            </p:nvSpPr>
            <p:spPr>
              <a:xfrm>
                <a:off x="2315087" y="5825083"/>
                <a:ext cx="133350" cy="13335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>
                <a:off x="2301335" y="5786454"/>
                <a:ext cx="778934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ko-KR" altLang="en-US" sz="800" smtClean="0">
                    <a:solidFill>
                      <a:prstClr val="black"/>
                    </a:solidFill>
                  </a:rPr>
                  <a:t>주간보고</a:t>
                </a:r>
                <a:endParaRPr lang="ko-KR" altLang="en-US" sz="8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27" name="그룹 226"/>
            <p:cNvGrpSpPr/>
            <p:nvPr/>
          </p:nvGrpSpPr>
          <p:grpSpPr>
            <a:xfrm>
              <a:off x="7008321" y="5723483"/>
              <a:ext cx="778934" cy="215444"/>
              <a:chOff x="2301335" y="5786454"/>
              <a:chExt cx="778934" cy="215444"/>
            </a:xfrm>
          </p:grpSpPr>
          <p:sp>
            <p:nvSpPr>
              <p:cNvPr id="228" name="타원 227"/>
              <p:cNvSpPr/>
              <p:nvPr/>
            </p:nvSpPr>
            <p:spPr>
              <a:xfrm>
                <a:off x="2315087" y="5825083"/>
                <a:ext cx="133350" cy="13335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직사각형 228"/>
              <p:cNvSpPr/>
              <p:nvPr/>
            </p:nvSpPr>
            <p:spPr>
              <a:xfrm>
                <a:off x="2301335" y="5786454"/>
                <a:ext cx="778934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ko-KR" altLang="en-US" sz="800" smtClean="0">
                    <a:solidFill>
                      <a:prstClr val="black"/>
                    </a:solidFill>
                  </a:rPr>
                  <a:t>주간보고</a:t>
                </a:r>
                <a:endParaRPr lang="ko-KR" altLang="en-US" sz="8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0" name="그룹 229"/>
            <p:cNvGrpSpPr/>
            <p:nvPr/>
          </p:nvGrpSpPr>
          <p:grpSpPr>
            <a:xfrm>
              <a:off x="8180968" y="5723483"/>
              <a:ext cx="778934" cy="215444"/>
              <a:chOff x="2301335" y="5786454"/>
              <a:chExt cx="778934" cy="215444"/>
            </a:xfrm>
          </p:grpSpPr>
          <p:sp>
            <p:nvSpPr>
              <p:cNvPr id="231" name="타원 230"/>
              <p:cNvSpPr/>
              <p:nvPr/>
            </p:nvSpPr>
            <p:spPr>
              <a:xfrm>
                <a:off x="2315087" y="5825083"/>
                <a:ext cx="133350" cy="13335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>
                <a:off x="2301335" y="5786454"/>
                <a:ext cx="778934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ko-KR" altLang="en-US" sz="800" smtClean="0">
                    <a:solidFill>
                      <a:prstClr val="black"/>
                    </a:solidFill>
                  </a:rPr>
                  <a:t>주간보고</a:t>
                </a:r>
                <a:endParaRPr lang="ko-KR" altLang="en-US" sz="8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3" name="그룹 232"/>
            <p:cNvGrpSpPr/>
            <p:nvPr/>
          </p:nvGrpSpPr>
          <p:grpSpPr>
            <a:xfrm>
              <a:off x="4061884" y="5884350"/>
              <a:ext cx="778934" cy="215444"/>
              <a:chOff x="2301335" y="5786454"/>
              <a:chExt cx="778934" cy="215444"/>
            </a:xfrm>
          </p:grpSpPr>
          <p:sp>
            <p:nvSpPr>
              <p:cNvPr id="234" name="타원 233"/>
              <p:cNvSpPr/>
              <p:nvPr/>
            </p:nvSpPr>
            <p:spPr>
              <a:xfrm>
                <a:off x="2315087" y="5825083"/>
                <a:ext cx="133350" cy="13335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>
                <a:off x="2301335" y="5786454"/>
                <a:ext cx="778934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ko-KR" altLang="en-US" sz="800" dirty="0" smtClean="0">
                    <a:solidFill>
                      <a:prstClr val="black"/>
                    </a:solidFill>
                  </a:rPr>
                  <a:t>월간보고</a:t>
                </a:r>
                <a:endParaRPr lang="ko-KR" altLang="en-US" sz="8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6" name="그룹 235"/>
            <p:cNvGrpSpPr/>
            <p:nvPr/>
          </p:nvGrpSpPr>
          <p:grpSpPr>
            <a:xfrm>
              <a:off x="6410871" y="5883293"/>
              <a:ext cx="778934" cy="215444"/>
              <a:chOff x="2301335" y="5786454"/>
              <a:chExt cx="778934" cy="215444"/>
            </a:xfrm>
          </p:grpSpPr>
          <p:sp>
            <p:nvSpPr>
              <p:cNvPr id="237" name="타원 236"/>
              <p:cNvSpPr/>
              <p:nvPr/>
            </p:nvSpPr>
            <p:spPr>
              <a:xfrm>
                <a:off x="2315087" y="5825083"/>
                <a:ext cx="133350" cy="13335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직사각형 237"/>
              <p:cNvSpPr/>
              <p:nvPr/>
            </p:nvSpPr>
            <p:spPr>
              <a:xfrm>
                <a:off x="2301335" y="5786454"/>
                <a:ext cx="778934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ko-KR" altLang="en-US" sz="800" dirty="0" smtClean="0">
                    <a:solidFill>
                      <a:prstClr val="black"/>
                    </a:solidFill>
                  </a:rPr>
                  <a:t>월간보고</a:t>
                </a:r>
                <a:endParaRPr lang="ko-KR" altLang="en-US" sz="8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39" name="사다리꼴 238"/>
            <p:cNvSpPr/>
            <p:nvPr/>
          </p:nvSpPr>
          <p:spPr>
            <a:xfrm flipV="1">
              <a:off x="4546599" y="2832094"/>
              <a:ext cx="3115734" cy="469906"/>
            </a:xfrm>
            <a:prstGeom prst="trapezoid">
              <a:avLst/>
            </a:prstGeom>
            <a:solidFill>
              <a:schemeClr val="bg1"/>
            </a:solidFill>
            <a:ln w="9525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5458359" y="2944738"/>
              <a:ext cx="13211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ko-KR" altLang="en-US" sz="800" b="1" smtClean="0">
                  <a:solidFill>
                    <a:prstClr val="black"/>
                  </a:solidFill>
                </a:rPr>
                <a:t>적응 프로그램 추가 기간</a:t>
              </a:r>
              <a:endParaRPr lang="ko-KR" altLang="en-US" sz="800" b="1" dirty="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148</Words>
  <Application>Microsoft Office PowerPoint</Application>
  <PresentationFormat>화면 슬라이드 쇼(4:3)</PresentationFormat>
  <Paragraphs>85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77</cp:revision>
  <dcterms:created xsi:type="dcterms:W3CDTF">2009-01-22T04:18:08Z</dcterms:created>
  <dcterms:modified xsi:type="dcterms:W3CDTF">2009-04-21T05:15:35Z</dcterms:modified>
</cp:coreProperties>
</file>