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5" autoAdjust="0"/>
    <p:restoredTop sz="99052" autoAdjust="0"/>
  </p:normalViewPr>
  <p:slideViewPr>
    <p:cSldViewPr>
      <p:cViewPr varScale="1">
        <p:scale>
          <a:sx n="112" d="100"/>
          <a:sy n="112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2009-08-06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71414"/>
            <a:ext cx="9224380" cy="6782466"/>
            <a:chOff x="-32" y="71414"/>
            <a:chExt cx="9224380" cy="6782466"/>
          </a:xfrm>
        </p:grpSpPr>
        <p:grpSp>
          <p:nvGrpSpPr>
            <p:cNvPr id="8" name="그룹 29"/>
            <p:cNvGrpSpPr/>
            <p:nvPr/>
          </p:nvGrpSpPr>
          <p:grpSpPr>
            <a:xfrm>
              <a:off x="-32" y="71414"/>
              <a:ext cx="9144032" cy="571504"/>
              <a:chOff x="-32" y="700050"/>
              <a:chExt cx="9144032" cy="57150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0" y="857232"/>
                <a:ext cx="9144000" cy="4143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-32" y="700050"/>
                <a:ext cx="9144000" cy="1571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52350" y="253114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b="1" kern="1200" dirty="0" smtClean="0">
                  <a:solidFill>
                    <a:prstClr val="black"/>
                  </a:solidFill>
                  <a:latin typeface="+mj-ea"/>
                  <a:ea typeface="+mj-ea"/>
                </a:rPr>
                <a:t>3.6. </a:t>
              </a:r>
              <a:r>
                <a:rPr lang="ko-KR" altLang="en-US" b="1" kern="1200" dirty="0" smtClean="0">
                  <a:solidFill>
                    <a:prstClr val="black"/>
                  </a:solidFill>
                  <a:latin typeface="+mj-ea"/>
                  <a:ea typeface="+mj-ea"/>
                </a:rPr>
                <a:t>사업 추진일정</a:t>
              </a:r>
              <a:endParaRPr lang="ko-KR" altLang="en-US" b="1" kern="1200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8606" y="901071"/>
              <a:ext cx="852823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/>
                <a:t>본 사업은 </a:t>
              </a:r>
              <a:r>
                <a:rPr lang="en-US" altLang="ko-KR" sz="1000" b="1" dirty="0"/>
                <a:t>5</a:t>
              </a:r>
              <a:r>
                <a:rPr lang="ko-KR" altLang="en-US" sz="1000" b="1" dirty="0"/>
                <a:t>품목</a:t>
              </a:r>
              <a:r>
                <a:rPr lang="en-US" altLang="ko-KR" sz="1000" b="1" dirty="0"/>
                <a:t>, 4</a:t>
              </a:r>
              <a:r>
                <a:rPr lang="ko-KR" altLang="en-US" sz="1000" b="1" dirty="0"/>
                <a:t>단계</a:t>
              </a:r>
              <a:r>
                <a:rPr lang="ko-KR" altLang="en-US" sz="1000" dirty="0"/>
                <a:t>로 구분되어 </a:t>
              </a:r>
              <a:r>
                <a:rPr lang="en-US" altLang="ko-KR" sz="1000" b="1" dirty="0" smtClean="0"/>
                <a:t>3</a:t>
              </a:r>
              <a:r>
                <a:rPr lang="ko-KR" altLang="en-US" sz="1000" b="1" dirty="0" smtClean="0"/>
                <a:t>개월 </a:t>
              </a:r>
              <a:r>
                <a:rPr lang="ko-KR" altLang="en-US" sz="1000" b="1" dirty="0"/>
                <a:t>일정</a:t>
              </a:r>
              <a:r>
                <a:rPr lang="ko-KR" altLang="en-US" sz="1000" dirty="0"/>
                <a:t>으로 진행됩니다</a:t>
              </a:r>
              <a:r>
                <a:rPr lang="en-US" altLang="ko-KR" sz="1000" dirty="0"/>
                <a:t>. (</a:t>
              </a:r>
              <a:r>
                <a:rPr lang="ko-KR" altLang="en-US" sz="1000" dirty="0"/>
                <a:t>하지만 기존 </a:t>
              </a:r>
              <a:r>
                <a:rPr lang="ko-KR" altLang="en-US" sz="1000" dirty="0" smtClean="0"/>
                <a:t>서버시스템에서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종합관리업무 및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사후관리업무를 병행할 경우 대용량 </a:t>
              </a:r>
              <a:r>
                <a:rPr lang="en-US" altLang="ko-KR" sz="1000" dirty="0"/>
                <a:t>Data </a:t>
              </a:r>
              <a:r>
                <a:rPr lang="ko-KR" altLang="en-US" sz="1000" dirty="0"/>
                <a:t>처리</a:t>
              </a:r>
              <a:r>
                <a:rPr lang="en-US" altLang="ko-KR" sz="1000" dirty="0"/>
                <a:t>, </a:t>
              </a:r>
              <a:r>
                <a:rPr lang="ko-KR" altLang="en-US" sz="1000" dirty="0" smtClean="0"/>
                <a:t>운용 </a:t>
              </a:r>
              <a:r>
                <a:rPr lang="ko-KR" altLang="en-US" sz="1000" dirty="0"/>
                <a:t>방법 등의 문제를 항상 안고 있기 때문에 </a:t>
              </a:r>
              <a:r>
                <a:rPr lang="en-US" altLang="ko-KR" sz="1000" dirty="0"/>
                <a:t>00</a:t>
              </a:r>
              <a:r>
                <a:rPr lang="ko-KR" altLang="en-US" sz="1000" dirty="0"/>
                <a:t>사후관리 업무 이관의 적용 시점은 </a:t>
              </a:r>
              <a:r>
                <a:rPr lang="ko-KR" altLang="en-US" sz="1000" dirty="0" smtClean="0"/>
                <a:t>신규 </a:t>
              </a:r>
              <a:r>
                <a:rPr lang="ko-KR" altLang="en-US" sz="1000" dirty="0"/>
                <a:t>서버시스템 구축완료 시점에서부터 </a:t>
              </a:r>
              <a:endParaRPr lang="en-US" altLang="ko-KR" sz="10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개월 </a:t>
              </a:r>
              <a:r>
                <a:rPr lang="ko-KR" altLang="en-US" sz="1000" dirty="0"/>
                <a:t>이내에 적응 프로그램을 추가할 필요가 </a:t>
              </a:r>
              <a:r>
                <a:rPr lang="ko-KR" altLang="en-US" sz="1000" dirty="0" smtClean="0"/>
                <a:t>있습니다</a:t>
              </a:r>
              <a:r>
                <a:rPr lang="en-US" altLang="ko-KR" sz="1000" dirty="0"/>
                <a:t>.) </a:t>
              </a:r>
              <a:endParaRPr lang="ko-KR" altLang="en-US" sz="1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7964" y="723881"/>
              <a:ext cx="172183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 latinLnBrk="1"/>
              <a:r>
                <a:rPr lang="en-US" altLang="ko-KR" sz="1100" b="1" kern="1200" dirty="0" smtClean="0">
                  <a:solidFill>
                    <a:schemeClr val="accent5">
                      <a:lumMod val="50000"/>
                    </a:schemeClr>
                  </a:solidFill>
                  <a:latin typeface="맑은 고딕"/>
                  <a:ea typeface="맑은 고딕"/>
                  <a:cs typeface="+mn-cs"/>
                </a:rPr>
                <a:t>PROJECT SCHEDULE</a:t>
              </a:r>
              <a:endParaRPr lang="ko-KR" altLang="en-US" sz="1100" b="1" kern="1200" dirty="0">
                <a:solidFill>
                  <a:schemeClr val="accent5">
                    <a:lumMod val="50000"/>
                  </a:schemeClr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-117558" y="1108756"/>
              <a:ext cx="612000" cy="1588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82511" y="1018928"/>
              <a:ext cx="86840" cy="576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28032" y="364846"/>
              <a:ext cx="1116000" cy="1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57813" y="286363"/>
              <a:ext cx="1266535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II</a:t>
              </a:r>
              <a:r>
                <a:rPr lang="en-US" altLang="ko-KR" sz="900" kern="1200" dirty="0" smtClean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I</a:t>
              </a:r>
              <a:r>
                <a:rPr lang="en-US" altLang="ko-KR" sz="900" kern="1200" dirty="0">
                  <a:solidFill>
                    <a:schemeClr val="bg1"/>
                  </a:solidFill>
                  <a:latin typeface="맑은 고딕"/>
                  <a:ea typeface="맑은 고딕"/>
                  <a:cs typeface="+mn-cs"/>
                </a:rPr>
                <a:t>.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맑은 고딕"/>
                  <a:ea typeface="맑은 고딕"/>
                </a:rPr>
                <a:t>사업추진관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/>
                  <a:ea typeface="맑은 고딕"/>
                </a:rPr>
                <a:t>리</a:t>
              </a:r>
              <a:endParaRPr lang="ko-KR" altLang="en-US" sz="900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8191028" y="5633005"/>
              <a:ext cx="165637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ko-KR" sz="800" dirty="0" smtClean="0"/>
                <a:t>PROPOSAL  INFORMATION</a:t>
              </a:r>
              <a:endParaRPr lang="ko-KR" alt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63018" y="6592270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Constantia" pitchFamily="18" charset="0"/>
                </a:rPr>
                <a:t>34</a:t>
              </a:r>
              <a:endParaRPr lang="ko-KR" altLang="en-US" sz="1100" dirty="0">
                <a:latin typeface="Constantia" pitchFamily="18" charset="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8400000">
              <a:off x="8876703" y="6592659"/>
              <a:ext cx="288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/>
            <p:cNvSpPr/>
            <p:nvPr/>
          </p:nvSpPr>
          <p:spPr>
            <a:xfrm rot="16200000" flipH="1">
              <a:off x="7911024" y="410042"/>
              <a:ext cx="108000" cy="7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97693" y="1991773"/>
          <a:ext cx="8649966" cy="270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940"/>
                <a:gridCol w="785818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  <a:gridCol w="589184"/>
              </a:tblGrid>
              <a:tr h="391058">
                <a:tc rowSpan="3"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DC"/>
                    </a:solidFill>
                  </a:tcPr>
                </a:tc>
              </a:tr>
              <a:tr h="25200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1W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2W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3W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+mn-lt"/>
                        </a:rPr>
                        <a:t>4W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3"/>
                    </a:solidFill>
                  </a:tcPr>
                </a:tc>
              </a:tr>
              <a:tr h="32400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인프라구축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H/W </a:t>
                      </a:r>
                      <a:r>
                        <a:rPr lang="ko-KR" altLang="en-US" sz="800" dirty="0" smtClean="0">
                          <a:latin typeface="+mn-lt"/>
                        </a:rPr>
                        <a:t>설치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S/W </a:t>
                      </a:r>
                      <a:r>
                        <a:rPr lang="ko-KR" altLang="en-US" sz="800" dirty="0" smtClean="0">
                          <a:latin typeface="+mn-lt"/>
                        </a:rPr>
                        <a:t>설치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시스템 이관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개발항목 </a:t>
                      </a:r>
                      <a:r>
                        <a:rPr lang="en-US" altLang="ko-KR" sz="800" dirty="0" smtClean="0">
                          <a:latin typeface="+mn-lt"/>
                        </a:rPr>
                        <a:t>I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개발항목 </a:t>
                      </a:r>
                      <a:r>
                        <a:rPr lang="en-US" altLang="ko-KR" sz="800" dirty="0" smtClean="0">
                          <a:latin typeface="+mn-lt"/>
                        </a:rPr>
                        <a:t>II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사업관리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3" name="그룹 132"/>
          <p:cNvGrpSpPr/>
          <p:nvPr/>
        </p:nvGrpSpPr>
        <p:grpSpPr>
          <a:xfrm>
            <a:off x="203200" y="1989668"/>
            <a:ext cx="1582821" cy="801155"/>
            <a:chOff x="203200" y="1964267"/>
            <a:chExt cx="1582821" cy="801155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203200" y="1964267"/>
              <a:ext cx="1574800" cy="6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302786" y="2064483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900" b="1" dirty="0" smtClean="0">
                  <a:solidFill>
                    <a:prstClr val="black"/>
                  </a:solidFill>
                </a:rPr>
                <a:t>일정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80490" y="2467710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900" b="1" dirty="0" smtClean="0">
                  <a:solidFill>
                    <a:prstClr val="black"/>
                  </a:solidFill>
                </a:rPr>
                <a:t>품목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370522" y="2534590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900" b="1" dirty="0" smtClean="0">
                  <a:solidFill>
                    <a:prstClr val="black"/>
                  </a:solidFill>
                </a:rPr>
                <a:t>단계</a:t>
              </a:r>
              <a:endParaRPr lang="ko-KR" altLang="en-US" sz="9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778000" y="1857364"/>
            <a:ext cx="7095068" cy="284155"/>
            <a:chOff x="1778000" y="1831963"/>
            <a:chExt cx="7095068" cy="284155"/>
          </a:xfrm>
        </p:grpSpPr>
        <p:sp>
          <p:nvSpPr>
            <p:cNvPr id="107" name="모서리가 둥근 직사각형 5"/>
            <p:cNvSpPr/>
            <p:nvPr/>
          </p:nvSpPr>
          <p:spPr>
            <a:xfrm>
              <a:off x="1778000" y="1831963"/>
              <a:ext cx="7095068" cy="284155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86050" y="1848897"/>
              <a:ext cx="37221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M1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35037" y="1848897"/>
              <a:ext cx="37221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M2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483628" y="1848897"/>
              <a:ext cx="37221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M3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rot="5400000">
              <a:off x="4044259" y="1973411"/>
              <a:ext cx="182880" cy="15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5400000">
              <a:off x="6391658" y="1979444"/>
              <a:ext cx="182880" cy="15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2592372" y="2143116"/>
            <a:ext cx="731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</a:rPr>
              <a:t>10.1~ 10.31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946148" y="2150453"/>
            <a:ext cx="731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</a:rPr>
              <a:t>11.1~ 11.30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303602" y="2143116"/>
            <a:ext cx="731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800" dirty="0" smtClean="0">
                <a:solidFill>
                  <a:prstClr val="black"/>
                </a:solidFill>
              </a:rPr>
              <a:t>12.1~ 12.31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191" name="그룹 190"/>
          <p:cNvGrpSpPr/>
          <p:nvPr/>
        </p:nvGrpSpPr>
        <p:grpSpPr>
          <a:xfrm>
            <a:off x="1785918" y="2633132"/>
            <a:ext cx="7288797" cy="338667"/>
            <a:chOff x="1785918" y="2607733"/>
            <a:chExt cx="7288797" cy="322340"/>
          </a:xfrm>
        </p:grpSpPr>
        <p:sp>
          <p:nvSpPr>
            <p:cNvPr id="192" name="오른쪽 화살표 191"/>
            <p:cNvSpPr/>
            <p:nvPr/>
          </p:nvSpPr>
          <p:spPr>
            <a:xfrm>
              <a:off x="7653866" y="2607733"/>
              <a:ext cx="1420849" cy="322340"/>
            </a:xfrm>
            <a:prstGeom prst="rightArrow">
              <a:avLst>
                <a:gd name="adj1" fmla="val 100000"/>
                <a:gd name="adj2" fmla="val 53898"/>
              </a:avLst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tx2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tx2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endParaRPr lang="ko-KR" altLang="en-US" sz="8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5" name="오른쪽 화살표 214"/>
            <p:cNvSpPr/>
            <p:nvPr/>
          </p:nvSpPr>
          <p:spPr>
            <a:xfrm>
              <a:off x="7704668" y="2641600"/>
              <a:ext cx="1253067" cy="254606"/>
            </a:xfrm>
            <a:prstGeom prst="rightArrow">
              <a:avLst>
                <a:gd name="adj1" fmla="val 100000"/>
                <a:gd name="adj2" fmla="val 53898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altLang="ko-KR" sz="800" b="1" dirty="0" smtClean="0">
                  <a:solidFill>
                    <a:schemeClr val="bg2">
                      <a:lumMod val="10000"/>
                    </a:schemeClr>
                  </a:solidFill>
                </a:rPr>
                <a:t>4. </a:t>
              </a:r>
              <a:r>
                <a:rPr lang="ko-KR" altLang="en-US" sz="800" b="1" dirty="0" smtClean="0">
                  <a:solidFill>
                    <a:schemeClr val="bg2">
                      <a:lumMod val="10000"/>
                    </a:schemeClr>
                  </a:solidFill>
                </a:rPr>
                <a:t>테스트 </a:t>
              </a:r>
              <a:r>
                <a:rPr lang="ko-KR" altLang="en-US" sz="800" b="1" dirty="0">
                  <a:solidFill>
                    <a:schemeClr val="bg2">
                      <a:lumMod val="10000"/>
                    </a:schemeClr>
                  </a:solidFill>
                </a:rPr>
                <a:t>및 안정화</a:t>
              </a:r>
            </a:p>
          </p:txBody>
        </p:sp>
        <p:grpSp>
          <p:nvGrpSpPr>
            <p:cNvPr id="218" name="그룹 152"/>
            <p:cNvGrpSpPr/>
            <p:nvPr/>
          </p:nvGrpSpPr>
          <p:grpSpPr>
            <a:xfrm>
              <a:off x="5909382" y="2607733"/>
              <a:ext cx="1922285" cy="322340"/>
              <a:chOff x="5909382" y="2607733"/>
              <a:chExt cx="1922285" cy="322340"/>
            </a:xfrm>
          </p:grpSpPr>
          <p:sp>
            <p:nvSpPr>
              <p:cNvPr id="241" name="오른쪽 화살표 240"/>
              <p:cNvSpPr/>
              <p:nvPr/>
            </p:nvSpPr>
            <p:spPr>
              <a:xfrm>
                <a:off x="5912388" y="2607733"/>
                <a:ext cx="1919279" cy="322340"/>
              </a:xfrm>
              <a:prstGeom prst="rightArrow">
                <a:avLst>
                  <a:gd name="adj1" fmla="val 100000"/>
                  <a:gd name="adj2" fmla="val 53898"/>
                </a:avLst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tx2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tx2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42" name="오른쪽 화살표 241"/>
              <p:cNvSpPr/>
              <p:nvPr/>
            </p:nvSpPr>
            <p:spPr>
              <a:xfrm>
                <a:off x="5909382" y="2643182"/>
                <a:ext cx="1592085" cy="254606"/>
              </a:xfrm>
              <a:prstGeom prst="rightArrow">
                <a:avLst>
                  <a:gd name="adj1" fmla="val 100000"/>
                  <a:gd name="adj2" fmla="val 53898"/>
                </a:avLst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  3. </a:t>
                </a:r>
                <a:r>
                  <a:rPr lang="ko-KR" altLang="en-US" sz="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데이터 </a:t>
                </a:r>
                <a:r>
                  <a:rPr lang="ko-KR" altLang="en-US" sz="800" b="1" dirty="0">
                    <a:solidFill>
                      <a:schemeClr val="bg2">
                        <a:lumMod val="10000"/>
                      </a:schemeClr>
                    </a:solidFill>
                  </a:rPr>
                  <a:t>연동체계 구현</a:t>
                </a:r>
              </a:p>
            </p:txBody>
          </p:sp>
        </p:grpSp>
        <p:grpSp>
          <p:nvGrpSpPr>
            <p:cNvPr id="221" name="그룹 161"/>
            <p:cNvGrpSpPr/>
            <p:nvPr/>
          </p:nvGrpSpPr>
          <p:grpSpPr>
            <a:xfrm>
              <a:off x="3525831" y="2607733"/>
              <a:ext cx="2544770" cy="322340"/>
              <a:chOff x="3525831" y="2607733"/>
              <a:chExt cx="2544770" cy="322340"/>
            </a:xfrm>
          </p:grpSpPr>
          <p:sp>
            <p:nvSpPr>
              <p:cNvPr id="233" name="오른쪽 화살표 232"/>
              <p:cNvSpPr/>
              <p:nvPr/>
            </p:nvSpPr>
            <p:spPr>
              <a:xfrm>
                <a:off x="3530599" y="2607733"/>
                <a:ext cx="2540002" cy="322340"/>
              </a:xfrm>
              <a:prstGeom prst="rightArrow">
                <a:avLst>
                  <a:gd name="adj1" fmla="val 100000"/>
                  <a:gd name="adj2" fmla="val 53898"/>
                </a:avLst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tx2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tx2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6" name="오른쪽 화살표 235"/>
              <p:cNvSpPr/>
              <p:nvPr/>
            </p:nvSpPr>
            <p:spPr>
              <a:xfrm>
                <a:off x="3525831" y="2643182"/>
                <a:ext cx="2146836" cy="254606"/>
              </a:xfrm>
              <a:prstGeom prst="rightArrow">
                <a:avLst>
                  <a:gd name="adj1" fmla="val 100000"/>
                  <a:gd name="adj2" fmla="val 53898"/>
                </a:avLst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  2. </a:t>
                </a:r>
                <a:r>
                  <a:rPr lang="ko-KR" altLang="en-US" sz="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시스템 </a:t>
                </a:r>
                <a:r>
                  <a:rPr lang="ko-KR" altLang="en-US" sz="800" b="1" dirty="0">
                    <a:solidFill>
                      <a:schemeClr val="bg2">
                        <a:lumMod val="10000"/>
                      </a:schemeClr>
                    </a:solidFill>
                  </a:rPr>
                  <a:t>개발 및 단위테스트</a:t>
                </a:r>
              </a:p>
            </p:txBody>
          </p:sp>
        </p:grpSp>
        <p:grpSp>
          <p:nvGrpSpPr>
            <p:cNvPr id="224" name="그룹 165"/>
            <p:cNvGrpSpPr/>
            <p:nvPr/>
          </p:nvGrpSpPr>
          <p:grpSpPr>
            <a:xfrm>
              <a:off x="1785918" y="2607733"/>
              <a:ext cx="1947883" cy="322340"/>
              <a:chOff x="1785918" y="2607733"/>
              <a:chExt cx="1947883" cy="322340"/>
            </a:xfrm>
          </p:grpSpPr>
          <p:sp>
            <p:nvSpPr>
              <p:cNvPr id="227" name="오른쪽 화살표 226"/>
              <p:cNvSpPr/>
              <p:nvPr/>
            </p:nvSpPr>
            <p:spPr>
              <a:xfrm>
                <a:off x="1785919" y="2607733"/>
                <a:ext cx="1947882" cy="322340"/>
              </a:xfrm>
              <a:prstGeom prst="rightArrow">
                <a:avLst>
                  <a:gd name="adj1" fmla="val 100000"/>
                  <a:gd name="adj2" fmla="val 53898"/>
                </a:avLst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tint val="66000"/>
                      <a:satMod val="160000"/>
                    </a:schemeClr>
                  </a:gs>
                  <a:gs pos="50000">
                    <a:schemeClr val="tx2">
                      <a:lumMod val="40000"/>
                      <a:lumOff val="60000"/>
                      <a:tint val="44500"/>
                      <a:satMod val="160000"/>
                    </a:schemeClr>
                  </a:gs>
                  <a:gs pos="100000">
                    <a:schemeClr val="tx2">
                      <a:lumMod val="40000"/>
                      <a:lumOff val="6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0" name="오른쪽 화살표 229"/>
              <p:cNvSpPr/>
              <p:nvPr/>
            </p:nvSpPr>
            <p:spPr>
              <a:xfrm>
                <a:off x="1785918" y="2643182"/>
                <a:ext cx="1609216" cy="254606"/>
              </a:xfrm>
              <a:prstGeom prst="rightArrow">
                <a:avLst>
                  <a:gd name="adj1" fmla="val 100000"/>
                  <a:gd name="adj2" fmla="val 53898"/>
                </a:avLst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1. </a:t>
                </a:r>
                <a:r>
                  <a:rPr lang="ko-KR" altLang="en-US" sz="800" b="1" dirty="0" smtClean="0">
                    <a:solidFill>
                      <a:schemeClr val="bg2">
                        <a:lumMod val="10000"/>
                      </a:schemeClr>
                    </a:solidFill>
                  </a:rPr>
                  <a:t>업무요건 </a:t>
                </a:r>
                <a:r>
                  <a:rPr lang="ko-KR" altLang="en-US" sz="800" b="1" dirty="0">
                    <a:solidFill>
                      <a:schemeClr val="bg2">
                        <a:lumMod val="10000"/>
                      </a:schemeClr>
                    </a:solidFill>
                  </a:rPr>
                  <a:t>분석 및 설계</a:t>
                </a:r>
              </a:p>
            </p:txBody>
          </p:sp>
        </p:grpSp>
      </p:grpSp>
      <p:sp>
        <p:nvSpPr>
          <p:cNvPr id="246" name="직사각형 245"/>
          <p:cNvSpPr/>
          <p:nvPr/>
        </p:nvSpPr>
        <p:spPr>
          <a:xfrm>
            <a:off x="1903393" y="3131892"/>
            <a:ext cx="10502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solidFill>
                  <a:prstClr val="black"/>
                </a:solidFill>
              </a:rPr>
              <a:t>설치계획수립</a:t>
            </a:r>
            <a:r>
              <a:rPr lang="en-US" altLang="ko-KR" sz="800" dirty="0">
                <a:solidFill>
                  <a:prstClr val="black"/>
                </a:solidFill>
              </a:rPr>
              <a:t>(10D)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3043636" y="2999242"/>
            <a:ext cx="10198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H/W </a:t>
            </a:r>
            <a:r>
              <a:rPr lang="ko-KR" altLang="en-US" sz="800" dirty="0" smtClean="0">
                <a:solidFill>
                  <a:prstClr val="black"/>
                </a:solidFill>
              </a:rPr>
              <a:t>설치 후 이관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2129876" y="3534306"/>
            <a:ext cx="10518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시스템 이관 </a:t>
            </a:r>
            <a:r>
              <a:rPr lang="en-US" altLang="ko-KR" sz="800" dirty="0" smtClean="0">
                <a:solidFill>
                  <a:prstClr val="black"/>
                </a:solidFill>
              </a:rPr>
              <a:t>CON1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3584256" y="3538008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안정화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2467253" y="3803124"/>
            <a:ext cx="15247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개발항목 </a:t>
            </a:r>
            <a:r>
              <a:rPr lang="en-US" altLang="ko-KR" sz="800" dirty="0" smtClean="0">
                <a:solidFill>
                  <a:prstClr val="black"/>
                </a:solidFill>
              </a:rPr>
              <a:t>I</a:t>
            </a:r>
            <a:r>
              <a:rPr lang="ko-KR" altLang="en-US" sz="800" dirty="0" smtClean="0">
                <a:solidFill>
                  <a:prstClr val="black"/>
                </a:solidFill>
              </a:rPr>
              <a:t> 요건 분석 및 설계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3626372" y="4080409"/>
            <a:ext cx="15520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 smtClean="0">
                <a:solidFill>
                  <a:prstClr val="black"/>
                </a:solidFill>
              </a:rPr>
              <a:t>개발항목 </a:t>
            </a:r>
            <a:r>
              <a:rPr lang="en-US" altLang="ko-KR" sz="800" dirty="0" smtClean="0">
                <a:solidFill>
                  <a:prstClr val="black"/>
                </a:solidFill>
              </a:rPr>
              <a:t>II</a:t>
            </a:r>
            <a:r>
              <a:rPr lang="ko-KR" altLang="en-US" sz="800" dirty="0" smtClean="0">
                <a:solidFill>
                  <a:prstClr val="black"/>
                </a:solidFill>
              </a:rPr>
              <a:t> 요건 분석 및 설계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4298417" y="3813293"/>
            <a:ext cx="8741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데이터 </a:t>
            </a:r>
            <a:r>
              <a:rPr lang="ko-KR" altLang="en-US" sz="800" dirty="0" smtClean="0">
                <a:solidFill>
                  <a:prstClr val="black"/>
                </a:solidFill>
              </a:rPr>
              <a:t>연동 </a:t>
            </a:r>
            <a:r>
              <a:rPr lang="en-US" altLang="ko-KR" sz="800" dirty="0" smtClean="0">
                <a:solidFill>
                  <a:prstClr val="black"/>
                </a:solidFill>
              </a:rPr>
              <a:t>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6395520" y="4079279"/>
            <a:ext cx="78581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데이터 </a:t>
            </a:r>
            <a:r>
              <a:rPr lang="ko-KR" altLang="en-US" sz="800" dirty="0" smtClean="0">
                <a:solidFill>
                  <a:prstClr val="black"/>
                </a:solidFill>
              </a:rPr>
              <a:t>연동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4356242" y="3268060"/>
            <a:ext cx="1321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b="1" dirty="0" smtClean="0">
                <a:solidFill>
                  <a:prstClr val="black"/>
                </a:solidFill>
              </a:rPr>
              <a:t>적응 프로그램 추가 기간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6223541" y="2990775"/>
            <a:ext cx="11063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SCHEDULE TITLE 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6823193" y="3268060"/>
            <a:ext cx="11063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 smtClean="0">
                <a:solidFill>
                  <a:prstClr val="black"/>
                </a:solidFill>
              </a:rPr>
              <a:t>SCHEDULE TITLE 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8017958" y="2991905"/>
            <a:ext cx="4924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테스</a:t>
            </a:r>
            <a:r>
              <a:rPr lang="ko-KR" altLang="en-US" sz="800" dirty="0">
                <a:solidFill>
                  <a:prstClr val="black"/>
                </a:solidFill>
              </a:rPr>
              <a:t>트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8303710" y="4079279"/>
            <a:ext cx="4924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테스</a:t>
            </a:r>
            <a:r>
              <a:rPr lang="ko-KR" altLang="en-US" sz="800" dirty="0">
                <a:solidFill>
                  <a:prstClr val="black"/>
                </a:solidFill>
              </a:rPr>
              <a:t>트</a:t>
            </a:r>
          </a:p>
        </p:txBody>
      </p:sp>
      <p:sp>
        <p:nvSpPr>
          <p:cNvPr id="260" name="직사각형 259"/>
          <p:cNvSpPr/>
          <p:nvPr/>
        </p:nvSpPr>
        <p:spPr>
          <a:xfrm>
            <a:off x="1687496" y="4349227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b="1" dirty="0">
                <a:solidFill>
                  <a:prstClr val="black"/>
                </a:solidFill>
              </a:rPr>
              <a:t>KICK OFF</a:t>
            </a:r>
          </a:p>
          <a:p>
            <a:pPr lvl="0" algn="ctr"/>
            <a:r>
              <a:rPr lang="ko-KR" altLang="en-US" sz="800" b="1" dirty="0">
                <a:solidFill>
                  <a:prstClr val="black"/>
                </a:solidFill>
              </a:rPr>
              <a:t>착수보고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4624921" y="4340760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설계 진행</a:t>
            </a:r>
            <a:endParaRPr lang="en-US" altLang="ko-KR" sz="800" b="1" dirty="0" smtClean="0">
              <a:solidFill>
                <a:prstClr val="black"/>
              </a:solidFill>
            </a:endParaRPr>
          </a:p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중간 보고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262" name="직사각형 261"/>
          <p:cNvSpPr/>
          <p:nvPr/>
        </p:nvSpPr>
        <p:spPr>
          <a:xfrm>
            <a:off x="8162953" y="4340760"/>
            <a:ext cx="778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b="1" dirty="0" smtClean="0">
                <a:solidFill>
                  <a:prstClr val="black"/>
                </a:solidFill>
              </a:rPr>
              <a:t>OPEN</a:t>
            </a:r>
          </a:p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완</a:t>
            </a:r>
            <a:r>
              <a:rPr lang="ko-KR" altLang="en-US" sz="800" b="1" dirty="0">
                <a:solidFill>
                  <a:prstClr val="black"/>
                </a:solidFill>
              </a:rPr>
              <a:t>료</a:t>
            </a:r>
            <a:r>
              <a:rPr lang="ko-KR" altLang="en-US" sz="800" b="1" dirty="0" smtClean="0">
                <a:solidFill>
                  <a:prstClr val="black"/>
                </a:solidFill>
              </a:rPr>
              <a:t> 보고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grpSp>
        <p:nvGrpSpPr>
          <p:cNvPr id="267" name="그룹 266"/>
          <p:cNvGrpSpPr/>
          <p:nvPr/>
        </p:nvGrpSpPr>
        <p:grpSpPr>
          <a:xfrm>
            <a:off x="4687137" y="3534306"/>
            <a:ext cx="1259119" cy="215444"/>
            <a:chOff x="4777847" y="3534306"/>
            <a:chExt cx="1259119" cy="215444"/>
          </a:xfrm>
        </p:grpSpPr>
        <p:sp>
          <p:nvSpPr>
            <p:cNvPr id="263" name="직사각형 262"/>
            <p:cNvSpPr/>
            <p:nvPr/>
          </p:nvSpPr>
          <p:spPr>
            <a:xfrm>
              <a:off x="4855232" y="3534306"/>
              <a:ext cx="11817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b="1" dirty="0" smtClean="0">
                  <a:solidFill>
                    <a:prstClr val="black"/>
                  </a:solidFill>
                </a:rPr>
                <a:t>신규 서버시스템 구축</a:t>
              </a:r>
              <a:endParaRPr lang="ko-KR" alt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266" name="타원 265"/>
            <p:cNvSpPr/>
            <p:nvPr/>
          </p:nvSpPr>
          <p:spPr>
            <a:xfrm>
              <a:off x="4777847" y="3598336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3840686" y="4651842"/>
            <a:ext cx="595035" cy="268889"/>
            <a:chOff x="4529665" y="3598336"/>
            <a:chExt cx="595035" cy="268889"/>
          </a:xfrm>
        </p:grpSpPr>
        <p:sp>
          <p:nvSpPr>
            <p:cNvPr id="269" name="직사각형 268"/>
            <p:cNvSpPr/>
            <p:nvPr/>
          </p:nvSpPr>
          <p:spPr>
            <a:xfrm>
              <a:off x="4529665" y="3651781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b="1" dirty="0" smtClean="0">
                  <a:solidFill>
                    <a:prstClr val="black"/>
                  </a:solidFill>
                </a:rPr>
                <a:t>월간보고</a:t>
              </a:r>
              <a:endParaRPr lang="ko-KR" alt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270" name="타원 269"/>
            <p:cNvSpPr/>
            <p:nvPr/>
          </p:nvSpPr>
          <p:spPr>
            <a:xfrm>
              <a:off x="4777847" y="3598336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6191543" y="4651913"/>
            <a:ext cx="595035" cy="268889"/>
            <a:chOff x="4529665" y="3598336"/>
            <a:chExt cx="595035" cy="268889"/>
          </a:xfrm>
        </p:grpSpPr>
        <p:sp>
          <p:nvSpPr>
            <p:cNvPr id="272" name="직사각형 271"/>
            <p:cNvSpPr/>
            <p:nvPr/>
          </p:nvSpPr>
          <p:spPr>
            <a:xfrm>
              <a:off x="4529665" y="3651781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800" b="1" dirty="0" smtClean="0">
                  <a:solidFill>
                    <a:prstClr val="black"/>
                  </a:solidFill>
                </a:rPr>
                <a:t>월간보고</a:t>
              </a:r>
              <a:endParaRPr lang="ko-KR" alt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273" name="타원 272"/>
            <p:cNvSpPr/>
            <p:nvPr/>
          </p:nvSpPr>
          <p:spPr>
            <a:xfrm>
              <a:off x="4777847" y="3598336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5475293" y="3822630"/>
            <a:ext cx="8741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dirty="0" smtClean="0">
                <a:solidFill>
                  <a:prstClr val="black"/>
                </a:solidFill>
              </a:rPr>
              <a:t>데이터 </a:t>
            </a:r>
            <a:r>
              <a:rPr lang="ko-KR" altLang="en-US" sz="800" dirty="0" smtClean="0">
                <a:solidFill>
                  <a:prstClr val="black"/>
                </a:solidFill>
              </a:rPr>
              <a:t>연동 </a:t>
            </a:r>
            <a:r>
              <a:rPr lang="en-US" altLang="ko-KR" sz="800" dirty="0" smtClean="0">
                <a:solidFill>
                  <a:prstClr val="black"/>
                </a:solidFill>
              </a:rPr>
              <a:t>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7" name="오른쪽 화살표 276"/>
          <p:cNvSpPr/>
          <p:nvPr/>
        </p:nvSpPr>
        <p:spPr>
          <a:xfrm>
            <a:off x="6492359" y="3505201"/>
            <a:ext cx="2507708" cy="295274"/>
          </a:xfrm>
          <a:prstGeom prst="rightArrow">
            <a:avLst>
              <a:gd name="adj1" fmla="val 100000"/>
              <a:gd name="adj2" fmla="val 53898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ko-KR" altLang="en-US" sz="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8" name="오른쪽 화살표 277"/>
          <p:cNvSpPr/>
          <p:nvPr/>
        </p:nvSpPr>
        <p:spPr>
          <a:xfrm>
            <a:off x="6543161" y="3519086"/>
            <a:ext cx="1314987" cy="267502"/>
          </a:xfrm>
          <a:prstGeom prst="rightArrow">
            <a:avLst>
              <a:gd name="adj1" fmla="val 100000"/>
              <a:gd name="adj2" fmla="val 53898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ko-KR" altLang="en-US" sz="800" b="1" dirty="0" smtClean="0">
                <a:solidFill>
                  <a:schemeClr val="bg2">
                    <a:lumMod val="10000"/>
                  </a:schemeClr>
                </a:solidFill>
              </a:rPr>
              <a:t>신규 서버시스템 완료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1746643" y="5353804"/>
            <a:ext cx="2368156" cy="215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신규 서버시스템 구축 완료 후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282" name="타원 281"/>
          <p:cNvSpPr/>
          <p:nvPr/>
        </p:nvSpPr>
        <p:spPr>
          <a:xfrm>
            <a:off x="1843894" y="5417834"/>
            <a:ext cx="91440" cy="914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>
            <a:off x="4134905" y="5353804"/>
            <a:ext cx="2368156" cy="21544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b="1" dirty="0" smtClean="0">
                <a:solidFill>
                  <a:schemeClr val="bg1"/>
                </a:solidFill>
              </a:rPr>
              <a:t>1M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517760" y="5353804"/>
            <a:ext cx="2368156" cy="21544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ko-KR" sz="800" b="1" dirty="0" smtClean="0">
                <a:solidFill>
                  <a:schemeClr val="bg1"/>
                </a:solidFill>
              </a:rPr>
              <a:t>2M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86" name="직선 연결선 285"/>
          <p:cNvCxnSpPr/>
          <p:nvPr/>
        </p:nvCxnSpPr>
        <p:spPr>
          <a:xfrm rot="16200000" flipH="1">
            <a:off x="4004734" y="5720521"/>
            <a:ext cx="2370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 rot="16200000" flipH="1">
            <a:off x="8773615" y="5720520"/>
            <a:ext cx="23706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V="1">
            <a:off x="4134905" y="5708864"/>
            <a:ext cx="4755095" cy="0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직사각형 289"/>
          <p:cNvSpPr/>
          <p:nvPr/>
        </p:nvSpPr>
        <p:spPr>
          <a:xfrm>
            <a:off x="5706541" y="5601986"/>
            <a:ext cx="162256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800" b="1" dirty="0" smtClean="0">
                <a:solidFill>
                  <a:prstClr val="black"/>
                </a:solidFill>
              </a:rPr>
              <a:t>2</a:t>
            </a:r>
            <a:r>
              <a:rPr lang="ko-KR" altLang="en-US" sz="800" b="1" dirty="0" smtClean="0">
                <a:solidFill>
                  <a:prstClr val="black"/>
                </a:solidFill>
              </a:rPr>
              <a:t>개월 이내 적응 프로그램 추가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graphicFrame>
        <p:nvGraphicFramePr>
          <p:cNvPr id="291" name="표 290"/>
          <p:cNvGraphicFramePr>
            <a:graphicFrameLocks noGrp="1"/>
          </p:cNvGraphicFramePr>
          <p:nvPr/>
        </p:nvGraphicFramePr>
        <p:xfrm>
          <a:off x="2857488" y="5859800"/>
          <a:ext cx="6032509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779"/>
                <a:gridCol w="953346"/>
                <a:gridCol w="953346"/>
                <a:gridCol w="953346"/>
                <a:gridCol w="953346"/>
                <a:gridCol w="953346"/>
              </a:tblGrid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lt"/>
                        </a:rPr>
                        <a:t>적응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dirty="0" smtClean="0">
                          <a:latin typeface="+mn-lt"/>
                        </a:rPr>
                        <a:t>프로그램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프로그램</a:t>
                      </a:r>
                      <a:r>
                        <a:rPr lang="ko-KR" altLang="en-US" sz="800" baseline="0" dirty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1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CONTENTS…&amp;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CONTENTS…&amp;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CONTENTS…&amp;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latin typeface="+mn-lt"/>
                        </a:rPr>
                        <a:t>CONTENTS…&amp;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프로그램</a:t>
                      </a:r>
                      <a:r>
                        <a:rPr lang="ko-KR" altLang="en-US" sz="8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2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CONTENTS…&amp;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CONTENTS…&amp;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CONTENTS…&amp;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lt"/>
                        </a:rPr>
                        <a:t>CONTENTS…&amp;</a:t>
                      </a:r>
                      <a:endParaRPr lang="ko-KR" altLang="en-US" sz="800" dirty="0" smtClean="0">
                        <a:latin typeface="+mn-lt"/>
                      </a:endParaRPr>
                    </a:p>
                  </a:txBody>
                  <a:tcPr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2" name="직사각형 291"/>
          <p:cNvSpPr/>
          <p:nvPr/>
        </p:nvSpPr>
        <p:spPr>
          <a:xfrm>
            <a:off x="197348" y="5089008"/>
            <a:ext cx="3917452" cy="2154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ko-KR" altLang="en-US" sz="800" b="1" dirty="0" smtClean="0">
                <a:solidFill>
                  <a:prstClr val="black"/>
                </a:solidFill>
              </a:rPr>
              <a:t>기존 서버시스템에서 업무 병행할 경우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cxnSp>
        <p:nvCxnSpPr>
          <p:cNvPr id="294" name="꺾인 연결선 293"/>
          <p:cNvCxnSpPr>
            <a:endCxn id="281" idx="1"/>
          </p:cNvCxnSpPr>
          <p:nvPr/>
        </p:nvCxnSpPr>
        <p:spPr>
          <a:xfrm>
            <a:off x="643467" y="5307543"/>
            <a:ext cx="1103176" cy="153983"/>
          </a:xfrm>
          <a:prstGeom prst="bentConnector3">
            <a:avLst>
              <a:gd name="adj1" fmla="val -65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그림 297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78" y="6693044"/>
            <a:ext cx="1340444" cy="11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166</Words>
  <Application>Microsoft Office PowerPoint</Application>
  <PresentationFormat>화면 슬라이드 쇼(4:3)</PresentationFormat>
  <Paragraphs>73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158</cp:revision>
  <dcterms:created xsi:type="dcterms:W3CDTF">2009-01-22T04:18:08Z</dcterms:created>
  <dcterms:modified xsi:type="dcterms:W3CDTF">2009-08-06T09:22:58Z</dcterms:modified>
</cp:coreProperties>
</file>