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5" autoAdjust="0"/>
    <p:restoredTop sz="99052" autoAdjust="0"/>
  </p:normalViewPr>
  <p:slideViewPr>
    <p:cSldViewPr>
      <p:cViewPr varScale="1">
        <p:scale>
          <a:sx n="112" d="100"/>
          <a:sy n="112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2009-08-07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71414"/>
            <a:ext cx="9224380" cy="6782466"/>
            <a:chOff x="-32" y="71414"/>
            <a:chExt cx="9224380" cy="6782466"/>
          </a:xfrm>
        </p:grpSpPr>
        <p:grpSp>
          <p:nvGrpSpPr>
            <p:cNvPr id="8" name="그룹 29"/>
            <p:cNvGrpSpPr/>
            <p:nvPr/>
          </p:nvGrpSpPr>
          <p:grpSpPr>
            <a:xfrm>
              <a:off x="-32" y="71414"/>
              <a:ext cx="9144032" cy="571504"/>
              <a:chOff x="-32" y="700050"/>
              <a:chExt cx="9144032" cy="57150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0" y="857232"/>
                <a:ext cx="9144000" cy="4143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-32" y="700050"/>
                <a:ext cx="9144000" cy="1571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52350" y="253114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b="1" kern="1200" dirty="0" smtClean="0">
                  <a:solidFill>
                    <a:prstClr val="black"/>
                  </a:solidFill>
                  <a:latin typeface="+mj-ea"/>
                  <a:ea typeface="+mj-ea"/>
                </a:rPr>
                <a:t>3.6. </a:t>
              </a:r>
              <a:r>
                <a:rPr lang="ko-KR" altLang="en-US" b="1" kern="1200" dirty="0" smtClean="0">
                  <a:solidFill>
                    <a:prstClr val="black"/>
                  </a:solidFill>
                  <a:latin typeface="+mj-ea"/>
                  <a:ea typeface="+mj-ea"/>
                </a:rPr>
                <a:t>사업 추진일정</a:t>
              </a:r>
              <a:endParaRPr lang="ko-KR" altLang="en-US" b="1" kern="12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606" y="901071"/>
              <a:ext cx="852823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본 사업은 </a:t>
              </a:r>
              <a:r>
                <a:rPr lang="en-US" altLang="ko-KR" sz="1000" b="1" dirty="0"/>
                <a:t>5</a:t>
              </a:r>
              <a:r>
                <a:rPr lang="ko-KR" altLang="en-US" sz="1000" b="1" dirty="0"/>
                <a:t>품목</a:t>
              </a:r>
              <a:r>
                <a:rPr lang="en-US" altLang="ko-KR" sz="1000" b="1" dirty="0"/>
                <a:t>, 4</a:t>
              </a:r>
              <a:r>
                <a:rPr lang="ko-KR" altLang="en-US" sz="1000" b="1" dirty="0"/>
                <a:t>단계</a:t>
              </a:r>
              <a:r>
                <a:rPr lang="ko-KR" altLang="en-US" sz="1000" dirty="0"/>
                <a:t>로 구분되어 </a:t>
              </a:r>
              <a:r>
                <a:rPr lang="en-US" altLang="ko-KR" sz="1000" b="1" dirty="0" smtClean="0"/>
                <a:t>3</a:t>
              </a:r>
              <a:r>
                <a:rPr lang="ko-KR" altLang="en-US" sz="1000" b="1" dirty="0" smtClean="0"/>
                <a:t>개월 </a:t>
              </a:r>
              <a:r>
                <a:rPr lang="ko-KR" altLang="en-US" sz="1000" b="1" dirty="0"/>
                <a:t>일정</a:t>
              </a:r>
              <a:r>
                <a:rPr lang="ko-KR" altLang="en-US" sz="1000" dirty="0"/>
                <a:t>으로 진행됩니다</a:t>
              </a:r>
              <a:r>
                <a:rPr lang="en-US" altLang="ko-KR" sz="1000" dirty="0"/>
                <a:t>. (</a:t>
              </a:r>
              <a:r>
                <a:rPr lang="ko-KR" altLang="en-US" sz="1000" dirty="0"/>
                <a:t>하지만 기존 </a:t>
              </a:r>
              <a:r>
                <a:rPr lang="ko-KR" altLang="en-US" sz="1000" dirty="0" smtClean="0"/>
                <a:t>서버시스템에서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종합관리업무 및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사후관리업무를 병행할 경우 대용량 </a:t>
              </a:r>
              <a:r>
                <a:rPr lang="en-US" altLang="ko-KR" sz="1000" dirty="0"/>
                <a:t>Data </a:t>
              </a:r>
              <a:r>
                <a:rPr lang="ko-KR" altLang="en-US" sz="1000" dirty="0"/>
                <a:t>처리</a:t>
              </a:r>
              <a:r>
                <a:rPr lang="en-US" altLang="ko-KR" sz="1000" dirty="0"/>
                <a:t>, </a:t>
              </a:r>
              <a:r>
                <a:rPr lang="ko-KR" altLang="en-US" sz="1000" dirty="0" smtClean="0"/>
                <a:t>운용 </a:t>
              </a:r>
              <a:r>
                <a:rPr lang="ko-KR" altLang="en-US" sz="1000" dirty="0"/>
                <a:t>방법 등의 문제를 항상 안고 있기 때문에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사후관리 업무 이관의 적용 시점은 </a:t>
              </a:r>
              <a:r>
                <a:rPr lang="ko-KR" altLang="en-US" sz="1000" dirty="0" smtClean="0"/>
                <a:t>신규 </a:t>
              </a:r>
              <a:r>
                <a:rPr lang="ko-KR" altLang="en-US" sz="1000" dirty="0"/>
                <a:t>서버시스템 구축완료 시점에서부터 </a:t>
              </a:r>
              <a:endParaRPr lang="en-US" altLang="ko-KR" sz="10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개월 </a:t>
              </a:r>
              <a:r>
                <a:rPr lang="ko-KR" altLang="en-US" sz="1000" dirty="0"/>
                <a:t>이내에 적응 프로그램을 추가할 필요가 </a:t>
              </a:r>
              <a:r>
                <a:rPr lang="ko-KR" altLang="en-US" sz="1000" dirty="0" smtClean="0"/>
                <a:t>있습니다</a:t>
              </a:r>
              <a:r>
                <a:rPr lang="en-US" altLang="ko-KR" sz="1000" dirty="0"/>
                <a:t>.) 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7964" y="723881"/>
              <a:ext cx="17218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 latinLnBrk="1"/>
              <a:r>
                <a:rPr lang="en-US" altLang="ko-KR" sz="1100" b="1" kern="1200" dirty="0" smtClean="0">
                  <a:solidFill>
                    <a:schemeClr val="accent5">
                      <a:lumMod val="50000"/>
                    </a:schemeClr>
                  </a:solidFill>
                  <a:latin typeface="맑은 고딕"/>
                  <a:ea typeface="맑은 고딕"/>
                  <a:cs typeface="+mn-cs"/>
                </a:rPr>
                <a:t>PROJECT SCHEDULE</a:t>
              </a:r>
              <a:endParaRPr lang="ko-KR" altLang="en-US" sz="1100" b="1" kern="1200" dirty="0">
                <a:solidFill>
                  <a:schemeClr val="accent5">
                    <a:lumMod val="50000"/>
                  </a:schemeClr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5400000">
              <a:off x="-117558" y="1108756"/>
              <a:ext cx="612000" cy="1588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82511" y="1018928"/>
              <a:ext cx="86840" cy="576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28032" y="364846"/>
              <a:ext cx="1116000" cy="1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57813" y="286363"/>
              <a:ext cx="1266535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latinLnBrk="1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II</a:t>
              </a:r>
              <a:r>
                <a:rPr lang="en-US" altLang="ko-KR" sz="900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I</a:t>
              </a:r>
              <a:r>
                <a:rPr lang="en-US" altLang="ko-KR" sz="900" kern="1200" dirty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사업추진관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/>
                  <a:ea typeface="맑은 고딕"/>
                </a:rPr>
                <a:t>리</a:t>
              </a:r>
              <a:endParaRPr lang="ko-KR" altLang="en-US" sz="900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63018" y="6592270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34</a:t>
              </a:r>
              <a:endParaRPr lang="ko-KR" altLang="en-US" sz="1100" dirty="0">
                <a:latin typeface="Constantia" pitchFamily="18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rot="8400000">
              <a:off x="8876703" y="6592659"/>
              <a:ext cx="288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/>
            <p:cNvSpPr/>
            <p:nvPr/>
          </p:nvSpPr>
          <p:spPr>
            <a:xfrm rot="16200000" flipH="1">
              <a:off x="7911024" y="410042"/>
              <a:ext cx="108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8355523" y="5758496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34377" y="1857364"/>
          <a:ext cx="8649966" cy="442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940"/>
                <a:gridCol w="785818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</a:tblGrid>
              <a:tr h="239686"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1M</a:t>
                      </a:r>
                      <a:endParaRPr lang="ko-KR" altLang="en-US" sz="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2M</a:t>
                      </a:r>
                      <a:endParaRPr lang="ko-KR" altLang="en-US" sz="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3M</a:t>
                      </a:r>
                      <a:endParaRPr lang="ko-KR" altLang="en-US" sz="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</a:tr>
              <a:tr h="215641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1W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2W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3W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4W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1W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2W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3W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4W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1W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2W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3W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+mn-lt"/>
                        </a:rPr>
                        <a:t>4W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7252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+mn-lt"/>
                        </a:rPr>
                        <a:t>업무요건 분석 및 설계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시스템 개발 및 단위테스트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데이터 연동체계 구현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테스트 및 안정화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05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80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611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611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611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6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61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사업관리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48350" y="1865268"/>
            <a:ext cx="1574800" cy="4402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31003" y="1948551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b="1" dirty="0" smtClean="0">
                <a:solidFill>
                  <a:prstClr val="black"/>
                </a:solidFill>
              </a:rPr>
              <a:t>일정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85507" y="2249965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b="1" dirty="0" smtClean="0">
                <a:solidFill>
                  <a:prstClr val="black"/>
                </a:solidFill>
              </a:rPr>
              <a:t>단계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 flipV="1">
            <a:off x="5203509" y="2039353"/>
            <a:ext cx="99460" cy="994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 flipV="1">
            <a:off x="7552496" y="2039353"/>
            <a:ext cx="99460" cy="994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960234" y="5257698"/>
            <a:ext cx="988851" cy="215444"/>
            <a:chOff x="1042435" y="4776725"/>
            <a:chExt cx="988851" cy="215444"/>
          </a:xfrm>
        </p:grpSpPr>
        <p:sp>
          <p:nvSpPr>
            <p:cNvPr id="103" name="모서리가 둥근 직사각형 102"/>
            <p:cNvSpPr/>
            <p:nvPr/>
          </p:nvSpPr>
          <p:spPr>
            <a:xfrm rot="5400000">
              <a:off x="1431289" y="4390022"/>
              <a:ext cx="211143" cy="988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207282" y="4776725"/>
              <a:ext cx="68640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 smtClean="0"/>
                <a:t>개발항목 </a:t>
              </a:r>
              <a:r>
                <a:rPr lang="en-US" altLang="ko-KR" sz="800" dirty="0" smtClean="0"/>
                <a:t>II</a:t>
              </a:r>
              <a:endParaRPr lang="ko-KR" altLang="en-US" sz="800" dirty="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46444" y="4955012"/>
            <a:ext cx="1702641" cy="215444"/>
            <a:chOff x="398109" y="3596480"/>
            <a:chExt cx="1702641" cy="215444"/>
          </a:xfrm>
        </p:grpSpPr>
        <p:sp>
          <p:nvSpPr>
            <p:cNvPr id="134" name="모서리가 둥근 직사각형 133"/>
            <p:cNvSpPr/>
            <p:nvPr/>
          </p:nvSpPr>
          <p:spPr>
            <a:xfrm rot="5400000">
              <a:off x="1143858" y="2852882"/>
              <a:ext cx="211143" cy="170264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11639" y="3596480"/>
              <a:ext cx="38985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 smtClean="0"/>
                <a:t>개</a:t>
              </a:r>
              <a:r>
                <a:rPr lang="ko-KR" altLang="en-US" sz="800" dirty="0" smtClean="0"/>
                <a:t>발</a:t>
              </a:r>
              <a:endParaRPr lang="ko-KR" altLang="en-US" sz="800" dirty="0"/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508707" y="2351778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900" b="1" dirty="0" smtClean="0">
                <a:solidFill>
                  <a:prstClr val="black"/>
                </a:solidFill>
              </a:rPr>
              <a:t>품목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246444" y="2794938"/>
            <a:ext cx="1702641" cy="215444"/>
            <a:chOff x="398109" y="3596480"/>
            <a:chExt cx="1702641" cy="215444"/>
          </a:xfrm>
        </p:grpSpPr>
        <p:sp>
          <p:nvSpPr>
            <p:cNvPr id="141" name="모서리가 둥근 직사각형 140"/>
            <p:cNvSpPr/>
            <p:nvPr/>
          </p:nvSpPr>
          <p:spPr>
            <a:xfrm rot="5400000">
              <a:off x="1143858" y="2852882"/>
              <a:ext cx="211143" cy="170264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11639" y="3596480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 smtClean="0"/>
                <a:t>인프라구축</a:t>
              </a:r>
              <a:endParaRPr lang="ko-KR" altLang="en-US" sz="8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960234" y="2942579"/>
            <a:ext cx="988851" cy="215444"/>
            <a:chOff x="1219199" y="2752190"/>
            <a:chExt cx="988851" cy="215444"/>
          </a:xfrm>
        </p:grpSpPr>
        <p:sp>
          <p:nvSpPr>
            <p:cNvPr id="147" name="모서리가 둥근 직사각형 146"/>
            <p:cNvSpPr/>
            <p:nvPr/>
          </p:nvSpPr>
          <p:spPr>
            <a:xfrm rot="5400000">
              <a:off x="1608053" y="2365487"/>
              <a:ext cx="211143" cy="988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394466" y="2752190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800" dirty="0" smtClean="0">
                  <a:solidFill>
                    <a:prstClr val="black"/>
                  </a:solidFill>
                </a:rPr>
                <a:t>S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/W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설치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79" name="타원 78"/>
          <p:cNvSpPr/>
          <p:nvPr/>
        </p:nvSpPr>
        <p:spPr>
          <a:xfrm flipV="1">
            <a:off x="2846055" y="2039353"/>
            <a:ext cx="99460" cy="994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4" name="그룹 153"/>
          <p:cNvGrpSpPr/>
          <p:nvPr/>
        </p:nvGrpSpPr>
        <p:grpSpPr>
          <a:xfrm>
            <a:off x="1773404" y="2641023"/>
            <a:ext cx="1159942" cy="215444"/>
            <a:chOff x="1845187" y="2756955"/>
            <a:chExt cx="1159942" cy="215444"/>
          </a:xfrm>
        </p:grpSpPr>
        <p:sp>
          <p:nvSpPr>
            <p:cNvPr id="138" name="직사각형 137"/>
            <p:cNvSpPr/>
            <p:nvPr/>
          </p:nvSpPr>
          <p:spPr>
            <a:xfrm>
              <a:off x="1845187" y="2779922"/>
              <a:ext cx="1126613" cy="1828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954841" y="2756955"/>
              <a:ext cx="1050288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lvl="0"/>
              <a:r>
                <a:rPr lang="ko-KR" altLang="en-US" sz="800" dirty="0">
                  <a:solidFill>
                    <a:prstClr val="black"/>
                  </a:solidFill>
                </a:rPr>
                <a:t>설치계획수립</a:t>
              </a:r>
              <a:r>
                <a:rPr lang="en-US" altLang="ko-KR" sz="800" dirty="0">
                  <a:solidFill>
                    <a:prstClr val="black"/>
                  </a:solidFill>
                </a:rPr>
                <a:t>(10D)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960234" y="2644725"/>
            <a:ext cx="988851" cy="215444"/>
            <a:chOff x="1219199" y="2752190"/>
            <a:chExt cx="988851" cy="215444"/>
          </a:xfrm>
        </p:grpSpPr>
        <p:sp>
          <p:nvSpPr>
            <p:cNvPr id="152" name="모서리가 둥근 직사각형 151"/>
            <p:cNvSpPr/>
            <p:nvPr/>
          </p:nvSpPr>
          <p:spPr>
            <a:xfrm rot="5400000">
              <a:off x="1608053" y="2365487"/>
              <a:ext cx="211143" cy="988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394466" y="2752190"/>
              <a:ext cx="63831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800" dirty="0" smtClean="0">
                  <a:solidFill>
                    <a:prstClr val="black"/>
                  </a:solidFill>
                </a:rPr>
                <a:t>H/W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설치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2994499" y="2644725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 smtClean="0">
                <a:solidFill>
                  <a:prstClr val="black"/>
                </a:solidFill>
              </a:rPr>
              <a:t>장비입고 및 설치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2903179" y="2946281"/>
            <a:ext cx="1161288" cy="215444"/>
            <a:chOff x="2974962" y="3053746"/>
            <a:chExt cx="1161288" cy="215444"/>
          </a:xfrm>
        </p:grpSpPr>
        <p:sp>
          <p:nvSpPr>
            <p:cNvPr id="157" name="직사각형 156"/>
            <p:cNvSpPr/>
            <p:nvPr/>
          </p:nvSpPr>
          <p:spPr>
            <a:xfrm>
              <a:off x="2974962" y="3070028"/>
              <a:ext cx="1161288" cy="1828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048095" y="3053746"/>
              <a:ext cx="1015022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800" dirty="0" smtClean="0"/>
                <a:t>S/W - CONTENTS</a:t>
              </a:r>
              <a:endParaRPr lang="ko-KR" altLang="en-US" sz="800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078710" y="2644725"/>
            <a:ext cx="1161288" cy="215444"/>
            <a:chOff x="2974962" y="3053746"/>
            <a:chExt cx="1161288" cy="215444"/>
          </a:xfrm>
        </p:grpSpPr>
        <p:sp>
          <p:nvSpPr>
            <p:cNvPr id="161" name="직사각형 160"/>
            <p:cNvSpPr/>
            <p:nvPr/>
          </p:nvSpPr>
          <p:spPr>
            <a:xfrm>
              <a:off x="2974962" y="3070028"/>
              <a:ext cx="1161288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005760" y="3053746"/>
              <a:ext cx="1079143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800" dirty="0" smtClean="0"/>
                <a:t>시스템 인프라 구축</a:t>
              </a:r>
              <a:endParaRPr lang="ko-KR" altLang="en-US" sz="800" dirty="0"/>
            </a:p>
          </p:txBody>
        </p:sp>
      </p:grpSp>
      <p:sp>
        <p:nvSpPr>
          <p:cNvPr id="163" name="직사각형 162"/>
          <p:cNvSpPr/>
          <p:nvPr/>
        </p:nvSpPr>
        <p:spPr>
          <a:xfrm>
            <a:off x="5185765" y="2644725"/>
            <a:ext cx="7056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1777106" y="3391843"/>
            <a:ext cx="1126613" cy="215444"/>
            <a:chOff x="1845187" y="2756955"/>
            <a:chExt cx="1126613" cy="215444"/>
          </a:xfrm>
        </p:grpSpPr>
        <p:sp>
          <p:nvSpPr>
            <p:cNvPr id="165" name="직사각형 164"/>
            <p:cNvSpPr/>
            <p:nvPr/>
          </p:nvSpPr>
          <p:spPr>
            <a:xfrm>
              <a:off x="1845187" y="2779922"/>
              <a:ext cx="1126613" cy="1828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59033" y="2756955"/>
              <a:ext cx="837088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이관요건 분석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246444" y="3404345"/>
            <a:ext cx="1702641" cy="215444"/>
            <a:chOff x="398109" y="3596480"/>
            <a:chExt cx="1702641" cy="215444"/>
          </a:xfrm>
        </p:grpSpPr>
        <p:sp>
          <p:nvSpPr>
            <p:cNvPr id="168" name="모서리가 둥근 직사각형 167"/>
            <p:cNvSpPr/>
            <p:nvPr/>
          </p:nvSpPr>
          <p:spPr>
            <a:xfrm rot="5400000">
              <a:off x="1143858" y="2852882"/>
              <a:ext cx="211143" cy="170264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87192" y="3596480"/>
              <a:ext cx="7344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 smtClean="0"/>
                <a:t>시스템 이관</a:t>
              </a:r>
              <a:endParaRPr lang="ko-KR" altLang="en-US" sz="800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899477" y="3224696"/>
            <a:ext cx="1170432" cy="215444"/>
            <a:chOff x="1845186" y="2756955"/>
            <a:chExt cx="1170432" cy="215444"/>
          </a:xfrm>
        </p:grpSpPr>
        <p:sp>
          <p:nvSpPr>
            <p:cNvPr id="171" name="직사각형 170"/>
            <p:cNvSpPr/>
            <p:nvPr/>
          </p:nvSpPr>
          <p:spPr>
            <a:xfrm>
              <a:off x="1845186" y="2779922"/>
              <a:ext cx="1170432" cy="1828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059033" y="2756955"/>
              <a:ext cx="734496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시스템 이관</a:t>
              </a:r>
            </a:p>
          </p:txBody>
        </p:sp>
      </p:grpSp>
      <p:cxnSp>
        <p:nvCxnSpPr>
          <p:cNvPr id="174" name="직선 화살표 연결선 173"/>
          <p:cNvCxnSpPr/>
          <p:nvPr/>
        </p:nvCxnSpPr>
        <p:spPr>
          <a:xfrm rot="16200000" flipH="1">
            <a:off x="3279230" y="3633014"/>
            <a:ext cx="389395" cy="364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2932027" y="3483917"/>
            <a:ext cx="108876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00</a:t>
            </a:r>
            <a:r>
              <a:rPr lang="ko-KR" altLang="en-US" sz="800" dirty="0" smtClean="0">
                <a:solidFill>
                  <a:prstClr val="black"/>
                </a:solidFill>
              </a:rPr>
              <a:t>관리업무 병행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6" name="오른쪽 화살표 175"/>
          <p:cNvSpPr/>
          <p:nvPr/>
        </p:nvSpPr>
        <p:spPr>
          <a:xfrm>
            <a:off x="1714135" y="3884572"/>
            <a:ext cx="2328882" cy="4846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1924429" y="4018981"/>
            <a:ext cx="1861408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en-US" altLang="ko-KR" sz="800" dirty="0" smtClean="0"/>
              <a:t>2</a:t>
            </a:r>
            <a:r>
              <a:rPr lang="ko-KR" altLang="en-US" sz="800" dirty="0" smtClean="0"/>
              <a:t>개월 이내 적응 프로그램 추가 필요</a:t>
            </a:r>
            <a:endParaRPr lang="ko-KR" altLang="en-US" sz="800" dirty="0" smtClean="0"/>
          </a:p>
        </p:txBody>
      </p:sp>
      <p:sp>
        <p:nvSpPr>
          <p:cNvPr id="178" name="타원 177"/>
          <p:cNvSpPr/>
          <p:nvPr/>
        </p:nvSpPr>
        <p:spPr>
          <a:xfrm flipV="1">
            <a:off x="1668098" y="4087798"/>
            <a:ext cx="99460" cy="994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4679317" y="3241630"/>
            <a:ext cx="1161288" cy="215444"/>
            <a:chOff x="2974962" y="3053746"/>
            <a:chExt cx="1161288" cy="215444"/>
          </a:xfrm>
        </p:grpSpPr>
        <p:sp>
          <p:nvSpPr>
            <p:cNvPr id="180" name="직사각형 179"/>
            <p:cNvSpPr/>
            <p:nvPr/>
          </p:nvSpPr>
          <p:spPr>
            <a:xfrm>
              <a:off x="2974962" y="3070028"/>
              <a:ext cx="1161288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212140" y="3053746"/>
              <a:ext cx="697627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800" dirty="0" smtClean="0"/>
                <a:t>단위테스트</a:t>
              </a:r>
              <a:endParaRPr lang="ko-KR" altLang="en-US" sz="800" dirty="0"/>
            </a:p>
          </p:txBody>
        </p:sp>
      </p:grpSp>
      <p:sp>
        <p:nvSpPr>
          <p:cNvPr id="182" name="직사각형 181"/>
          <p:cNvSpPr/>
          <p:nvPr/>
        </p:nvSpPr>
        <p:spPr>
          <a:xfrm>
            <a:off x="4660027" y="3410479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TEST CONTENTS 01</a:t>
            </a:r>
          </a:p>
          <a:p>
            <a:pPr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TEST </a:t>
            </a:r>
            <a:r>
              <a:rPr lang="en-US" altLang="ko-KR" sz="800" dirty="0">
                <a:solidFill>
                  <a:prstClr val="black"/>
                </a:solidFill>
              </a:rPr>
              <a:t>CONTENTS </a:t>
            </a:r>
            <a:r>
              <a:rPr lang="en-US" altLang="ko-KR" sz="800" dirty="0" smtClean="0">
                <a:solidFill>
                  <a:prstClr val="black"/>
                </a:solidFill>
              </a:rPr>
              <a:t>02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6390317" y="3241630"/>
            <a:ext cx="1226618" cy="398977"/>
            <a:chOff x="6462100" y="3357562"/>
            <a:chExt cx="1226618" cy="398977"/>
          </a:xfrm>
        </p:grpSpPr>
        <p:grpSp>
          <p:nvGrpSpPr>
            <p:cNvPr id="183" name="그룹 182"/>
            <p:cNvGrpSpPr/>
            <p:nvPr/>
          </p:nvGrpSpPr>
          <p:grpSpPr>
            <a:xfrm>
              <a:off x="6506791" y="3357562"/>
              <a:ext cx="1161288" cy="215444"/>
              <a:chOff x="2974962" y="3053746"/>
              <a:chExt cx="1161288" cy="215444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2974962" y="3070028"/>
                <a:ext cx="1161288" cy="1828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3015034" y="3053746"/>
                <a:ext cx="1079143" cy="21544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800" dirty="0" smtClean="0"/>
                  <a:t>데이터 시스템 이관</a:t>
                </a:r>
                <a:endParaRPr lang="ko-KR" altLang="en-US" sz="800" dirty="0"/>
              </a:p>
            </p:txBody>
          </p:sp>
        </p:grpSp>
        <p:sp>
          <p:nvSpPr>
            <p:cNvPr id="186" name="직사각형 185"/>
            <p:cNvSpPr/>
            <p:nvPr/>
          </p:nvSpPr>
          <p:spPr>
            <a:xfrm>
              <a:off x="6462100" y="3526411"/>
              <a:ext cx="1226618" cy="230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2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DATA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01</a:t>
              </a:r>
              <a:endParaRPr lang="en-US" altLang="ko-KR" sz="8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1777106" y="4648624"/>
            <a:ext cx="1126613" cy="215444"/>
            <a:chOff x="1845187" y="2756955"/>
            <a:chExt cx="1126613" cy="215444"/>
          </a:xfrm>
        </p:grpSpPr>
        <p:sp>
          <p:nvSpPr>
            <p:cNvPr id="188" name="직사각형 187"/>
            <p:cNvSpPr/>
            <p:nvPr/>
          </p:nvSpPr>
          <p:spPr>
            <a:xfrm>
              <a:off x="1845187" y="2779922"/>
              <a:ext cx="1126613" cy="1828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025861" y="2756955"/>
              <a:ext cx="764954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800" dirty="0" smtClean="0"/>
                <a:t>분석 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설계 </a:t>
              </a:r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960234" y="4660793"/>
            <a:ext cx="988851" cy="215444"/>
            <a:chOff x="1042435" y="4776725"/>
            <a:chExt cx="988851" cy="215444"/>
          </a:xfrm>
        </p:grpSpPr>
        <p:sp>
          <p:nvSpPr>
            <p:cNvPr id="191" name="모서리가 둥근 직사각형 190"/>
            <p:cNvSpPr/>
            <p:nvPr/>
          </p:nvSpPr>
          <p:spPr>
            <a:xfrm rot="5400000">
              <a:off x="1431289" y="4390022"/>
              <a:ext cx="211143" cy="988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207282" y="4776725"/>
              <a:ext cx="6591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 smtClean="0"/>
                <a:t>개발항목 </a:t>
              </a:r>
              <a:r>
                <a:rPr lang="en-US" altLang="ko-KR" sz="800" dirty="0" smtClean="0"/>
                <a:t>I</a:t>
              </a:r>
              <a:endParaRPr lang="ko-KR" altLang="en-US" sz="800" dirty="0"/>
            </a:p>
          </p:txBody>
        </p:sp>
      </p:grpSp>
      <p:sp>
        <p:nvSpPr>
          <p:cNvPr id="193" name="직사각형 192"/>
          <p:cNvSpPr/>
          <p:nvPr/>
        </p:nvSpPr>
        <p:spPr>
          <a:xfrm>
            <a:off x="3000019" y="4643859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CONTENTS(14D)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94" name="그룹 193"/>
          <p:cNvGrpSpPr/>
          <p:nvPr/>
        </p:nvGrpSpPr>
        <p:grpSpPr>
          <a:xfrm>
            <a:off x="2302033" y="5249231"/>
            <a:ext cx="1161288" cy="215444"/>
            <a:chOff x="1845186" y="2756955"/>
            <a:chExt cx="1161288" cy="215444"/>
          </a:xfrm>
        </p:grpSpPr>
        <p:sp>
          <p:nvSpPr>
            <p:cNvPr id="195" name="직사각형 194"/>
            <p:cNvSpPr/>
            <p:nvPr/>
          </p:nvSpPr>
          <p:spPr>
            <a:xfrm>
              <a:off x="1845186" y="2779922"/>
              <a:ext cx="1161288" cy="1828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042795" y="2756955"/>
              <a:ext cx="764954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800" dirty="0" smtClean="0"/>
                <a:t>분석 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설계 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000151" y="4473010"/>
            <a:ext cx="1853841" cy="566739"/>
            <a:chOff x="4071934" y="4588942"/>
            <a:chExt cx="1853841" cy="566739"/>
          </a:xfrm>
        </p:grpSpPr>
        <p:grpSp>
          <p:nvGrpSpPr>
            <p:cNvPr id="197" name="그룹 196"/>
            <p:cNvGrpSpPr/>
            <p:nvPr/>
          </p:nvGrpSpPr>
          <p:grpSpPr>
            <a:xfrm>
              <a:off x="4151839" y="4588942"/>
              <a:ext cx="1773936" cy="215444"/>
              <a:chOff x="2974962" y="3053746"/>
              <a:chExt cx="1773936" cy="215444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2974962" y="3070028"/>
                <a:ext cx="1773936" cy="1828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3673615" y="3053746"/>
                <a:ext cx="389851" cy="21544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800" smtClean="0"/>
                  <a:t>개발</a:t>
                </a:r>
                <a:endParaRPr lang="ko-KR" altLang="en-US" sz="800" dirty="0"/>
              </a:p>
            </p:txBody>
          </p:sp>
        </p:grpSp>
        <p:sp>
          <p:nvSpPr>
            <p:cNvPr id="200" name="직사각형 199"/>
            <p:cNvSpPr/>
            <p:nvPr/>
          </p:nvSpPr>
          <p:spPr>
            <a:xfrm>
              <a:off x="4071934" y="4796304"/>
              <a:ext cx="92685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altLang="ko-KR" sz="800" dirty="0" smtClean="0">
                  <a:solidFill>
                    <a:prstClr val="black"/>
                  </a:solidFill>
                </a:rPr>
                <a:t> CONTENTS 01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62209" y="4940237"/>
              <a:ext cx="92685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altLang="ko-KR" sz="800" dirty="0" smtClean="0">
                  <a:solidFill>
                    <a:prstClr val="black"/>
                  </a:solidFill>
                </a:rPr>
                <a:t> CONTENTS 02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4580122" y="5112250"/>
            <a:ext cx="1853841" cy="566739"/>
            <a:chOff x="4071934" y="4588942"/>
            <a:chExt cx="1853841" cy="566739"/>
          </a:xfrm>
        </p:grpSpPr>
        <p:grpSp>
          <p:nvGrpSpPr>
            <p:cNvPr id="204" name="그룹 203"/>
            <p:cNvGrpSpPr/>
            <p:nvPr/>
          </p:nvGrpSpPr>
          <p:grpSpPr>
            <a:xfrm>
              <a:off x="4151839" y="4588942"/>
              <a:ext cx="1773936" cy="215444"/>
              <a:chOff x="2974962" y="3053746"/>
              <a:chExt cx="1773936" cy="215444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2974962" y="3070028"/>
                <a:ext cx="1773936" cy="1828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3315218" y="3053746"/>
                <a:ext cx="1016625" cy="21544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800" dirty="0" smtClean="0"/>
                  <a:t>개발 </a:t>
                </a:r>
                <a:r>
                  <a:rPr lang="en-US" altLang="ko-KR" sz="800" dirty="0" smtClean="0"/>
                  <a:t>/ </a:t>
                </a:r>
                <a:r>
                  <a:rPr lang="ko-KR" altLang="en-US" sz="800" dirty="0" smtClean="0"/>
                  <a:t>단위테스</a:t>
                </a:r>
                <a:r>
                  <a:rPr lang="ko-KR" altLang="en-US" sz="800" dirty="0" smtClean="0"/>
                  <a:t>트</a:t>
                </a:r>
                <a:endParaRPr lang="ko-KR" altLang="en-US" sz="800" dirty="0"/>
              </a:p>
            </p:txBody>
          </p:sp>
        </p:grpSp>
        <p:sp>
          <p:nvSpPr>
            <p:cNvPr id="205" name="직사각형 204"/>
            <p:cNvSpPr/>
            <p:nvPr/>
          </p:nvSpPr>
          <p:spPr>
            <a:xfrm>
              <a:off x="4071934" y="4796304"/>
              <a:ext cx="92685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altLang="ko-KR" sz="800" dirty="0" smtClean="0">
                  <a:solidFill>
                    <a:prstClr val="black"/>
                  </a:solidFill>
                </a:rPr>
                <a:t> CONTENTS 01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4662209" y="4940237"/>
              <a:ext cx="92685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altLang="ko-KR" sz="800" dirty="0" smtClean="0">
                  <a:solidFill>
                    <a:prstClr val="black"/>
                  </a:solidFill>
                </a:rPr>
                <a:t> CONTENTS 02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5851428" y="4493542"/>
            <a:ext cx="1764792" cy="18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>
            <a:off x="6207156" y="4477260"/>
            <a:ext cx="1079143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lang="ko-KR" altLang="en-US" sz="800" dirty="0" smtClean="0"/>
              <a:t>데이터 </a:t>
            </a:r>
            <a:r>
              <a:rPr lang="ko-KR" altLang="en-US" sz="800" dirty="0" smtClean="0"/>
              <a:t>연동 테스트</a:t>
            </a:r>
            <a:endParaRPr lang="ko-KR" altLang="en-US" sz="800" dirty="0"/>
          </a:p>
        </p:txBody>
      </p:sp>
      <p:sp>
        <p:nvSpPr>
          <p:cNvPr id="212" name="직사각형 211"/>
          <p:cNvSpPr/>
          <p:nvPr/>
        </p:nvSpPr>
        <p:spPr>
          <a:xfrm>
            <a:off x="6274276" y="4675212"/>
            <a:ext cx="9236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DATA </a:t>
            </a:r>
            <a:r>
              <a:rPr lang="en-US" altLang="ko-KR" sz="800" dirty="0" smtClean="0">
                <a:solidFill>
                  <a:prstClr val="black"/>
                </a:solidFill>
              </a:rPr>
              <a:t>TEST 01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6386708" y="5108033"/>
            <a:ext cx="1226618" cy="398977"/>
            <a:chOff x="6462100" y="3357562"/>
            <a:chExt cx="1226618" cy="398977"/>
          </a:xfrm>
        </p:grpSpPr>
        <p:grpSp>
          <p:nvGrpSpPr>
            <p:cNvPr id="216" name="그룹 182"/>
            <p:cNvGrpSpPr/>
            <p:nvPr/>
          </p:nvGrpSpPr>
          <p:grpSpPr>
            <a:xfrm>
              <a:off x="6506791" y="3357562"/>
              <a:ext cx="1161288" cy="215444"/>
              <a:chOff x="2974962" y="3053746"/>
              <a:chExt cx="1161288" cy="215444"/>
            </a:xfrm>
          </p:grpSpPr>
          <p:sp>
            <p:nvSpPr>
              <p:cNvPr id="218" name="직사각형 217"/>
              <p:cNvSpPr/>
              <p:nvPr/>
            </p:nvSpPr>
            <p:spPr>
              <a:xfrm>
                <a:off x="2974962" y="3070028"/>
                <a:ext cx="1161288" cy="1828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3015034" y="3053746"/>
                <a:ext cx="1079143" cy="21544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800" dirty="0" smtClean="0"/>
                  <a:t>데이터 </a:t>
                </a:r>
                <a:r>
                  <a:rPr lang="ko-KR" altLang="en-US" sz="800" dirty="0" smtClean="0"/>
                  <a:t>연동 테스트</a:t>
                </a:r>
                <a:endParaRPr lang="ko-KR" altLang="en-US" sz="800" dirty="0"/>
              </a:p>
            </p:txBody>
          </p:sp>
        </p:grpSp>
        <p:sp>
          <p:nvSpPr>
            <p:cNvPr id="217" name="직사각형 216"/>
            <p:cNvSpPr/>
            <p:nvPr/>
          </p:nvSpPr>
          <p:spPr>
            <a:xfrm>
              <a:off x="6462100" y="3526411"/>
              <a:ext cx="1226618" cy="230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2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DATA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CONTENTS 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01</a:t>
              </a:r>
              <a:endParaRPr lang="en-US" altLang="ko-KR" sz="8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7599808" y="3241630"/>
            <a:ext cx="1161288" cy="398977"/>
            <a:chOff x="6506791" y="3357562"/>
            <a:chExt cx="1161288" cy="398977"/>
          </a:xfrm>
        </p:grpSpPr>
        <p:grpSp>
          <p:nvGrpSpPr>
            <p:cNvPr id="221" name="그룹 182"/>
            <p:cNvGrpSpPr/>
            <p:nvPr/>
          </p:nvGrpSpPr>
          <p:grpSpPr>
            <a:xfrm>
              <a:off x="6506791" y="3357562"/>
              <a:ext cx="1161288" cy="215444"/>
              <a:chOff x="2974962" y="3053746"/>
              <a:chExt cx="1161288" cy="215444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2974962" y="3070028"/>
                <a:ext cx="1161288" cy="1828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3303551" y="3053746"/>
                <a:ext cx="492443" cy="21544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800" dirty="0" smtClean="0"/>
                  <a:t>테스트</a:t>
                </a:r>
                <a:endParaRPr lang="ko-KR" altLang="en-US" sz="800" dirty="0"/>
              </a:p>
            </p:txBody>
          </p:sp>
        </p:grpSp>
        <p:sp>
          <p:nvSpPr>
            <p:cNvPr id="222" name="직사각형 221"/>
            <p:cNvSpPr/>
            <p:nvPr/>
          </p:nvSpPr>
          <p:spPr>
            <a:xfrm>
              <a:off x="6623747" y="3526411"/>
              <a:ext cx="926857" cy="230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2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solidFill>
                    <a:prstClr val="black"/>
                  </a:solidFill>
                </a:rPr>
                <a:t> CONTENTS 01</a:t>
              </a:r>
              <a:endParaRPr lang="en-US" altLang="ko-KR" sz="8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7597452" y="5111735"/>
            <a:ext cx="1161288" cy="398977"/>
            <a:chOff x="6506791" y="3357562"/>
            <a:chExt cx="1161288" cy="398977"/>
          </a:xfrm>
        </p:grpSpPr>
        <p:grpSp>
          <p:nvGrpSpPr>
            <p:cNvPr id="226" name="그룹 182"/>
            <p:cNvGrpSpPr/>
            <p:nvPr/>
          </p:nvGrpSpPr>
          <p:grpSpPr>
            <a:xfrm>
              <a:off x="6506791" y="3357562"/>
              <a:ext cx="1161288" cy="215444"/>
              <a:chOff x="2974962" y="3053746"/>
              <a:chExt cx="1161288" cy="215444"/>
            </a:xfrm>
          </p:grpSpPr>
          <p:sp>
            <p:nvSpPr>
              <p:cNvPr id="228" name="직사각형 227"/>
              <p:cNvSpPr/>
              <p:nvPr/>
            </p:nvSpPr>
            <p:spPr>
              <a:xfrm>
                <a:off x="2974962" y="3070028"/>
                <a:ext cx="1161288" cy="1828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3303551" y="3053746"/>
                <a:ext cx="492443" cy="215444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ko-KR" altLang="en-US" sz="800" dirty="0" smtClean="0"/>
                  <a:t>테스트</a:t>
                </a:r>
                <a:endParaRPr lang="ko-KR" altLang="en-US" sz="800" dirty="0"/>
              </a:p>
            </p:txBody>
          </p:sp>
        </p:grpSp>
        <p:sp>
          <p:nvSpPr>
            <p:cNvPr id="227" name="직사각형 226"/>
            <p:cNvSpPr/>
            <p:nvPr/>
          </p:nvSpPr>
          <p:spPr>
            <a:xfrm>
              <a:off x="6623747" y="3526411"/>
              <a:ext cx="926857" cy="230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2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solidFill>
                    <a:prstClr val="black"/>
                  </a:solidFill>
                </a:rPr>
                <a:t> CONTENTS 01</a:t>
              </a:r>
              <a:endParaRPr lang="en-US" altLang="ko-KR" sz="8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624180" y="5966443"/>
            <a:ext cx="7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b="1" dirty="0">
                <a:solidFill>
                  <a:prstClr val="black"/>
                </a:solidFill>
              </a:rPr>
              <a:t>KICK OFF</a:t>
            </a:r>
          </a:p>
          <a:p>
            <a:pPr lvl="0" algn="ctr"/>
            <a:r>
              <a:rPr lang="ko-KR" altLang="en-US" sz="800" b="1" dirty="0">
                <a:solidFill>
                  <a:prstClr val="black"/>
                </a:solidFill>
              </a:rPr>
              <a:t>착수보고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4561605" y="5964741"/>
            <a:ext cx="7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설계 진행</a:t>
            </a:r>
            <a:endParaRPr lang="en-US" altLang="ko-KR" sz="800" b="1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중간 보고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8150439" y="5964741"/>
            <a:ext cx="7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b="1" dirty="0" smtClean="0">
                <a:solidFill>
                  <a:prstClr val="black"/>
                </a:solidFill>
              </a:rPr>
              <a:t>OPEN</a:t>
            </a:r>
          </a:p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완</a:t>
            </a:r>
            <a:r>
              <a:rPr lang="ko-KR" altLang="en-US" sz="800" b="1" dirty="0">
                <a:solidFill>
                  <a:prstClr val="black"/>
                </a:solidFill>
              </a:rPr>
              <a:t>료</a:t>
            </a:r>
            <a:r>
              <a:rPr lang="ko-KR" altLang="en-US" sz="800" b="1" dirty="0" smtClean="0">
                <a:solidFill>
                  <a:prstClr val="black"/>
                </a:solidFill>
              </a:rPr>
              <a:t> 보고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2243304" y="5726085"/>
            <a:ext cx="133350" cy="13335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2229552" y="5687456"/>
            <a:ext cx="778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smtClean="0">
                <a:solidFill>
                  <a:prstClr val="black"/>
                </a:solidFill>
              </a:rPr>
              <a:t>주간보고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3406948" y="5726085"/>
            <a:ext cx="133350" cy="13335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>
            <a:off x="3393196" y="5687456"/>
            <a:ext cx="778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smtClean="0">
                <a:solidFill>
                  <a:prstClr val="black"/>
                </a:solidFill>
              </a:rPr>
              <a:t>주간보고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4596529" y="5726085"/>
            <a:ext cx="133350" cy="13335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4582777" y="5687456"/>
            <a:ext cx="778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smtClean="0">
                <a:solidFill>
                  <a:prstClr val="black"/>
                </a:solidFill>
              </a:rPr>
              <a:t>주간보고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3" name="타원 242"/>
          <p:cNvSpPr/>
          <p:nvPr/>
        </p:nvSpPr>
        <p:spPr>
          <a:xfrm>
            <a:off x="5769176" y="5726085"/>
            <a:ext cx="133350" cy="13335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5755424" y="5687456"/>
            <a:ext cx="778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smtClean="0">
                <a:solidFill>
                  <a:prstClr val="black"/>
                </a:solidFill>
              </a:rPr>
              <a:t>주간보고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6" name="타원 245"/>
          <p:cNvSpPr/>
          <p:nvPr/>
        </p:nvSpPr>
        <p:spPr>
          <a:xfrm>
            <a:off x="6950290" y="5726085"/>
            <a:ext cx="133350" cy="13335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6936538" y="5687456"/>
            <a:ext cx="778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smtClean="0">
                <a:solidFill>
                  <a:prstClr val="black"/>
                </a:solidFill>
              </a:rPr>
              <a:t>주간보고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9" name="타원 248"/>
          <p:cNvSpPr/>
          <p:nvPr/>
        </p:nvSpPr>
        <p:spPr>
          <a:xfrm>
            <a:off x="8122937" y="5726085"/>
            <a:ext cx="133350" cy="13335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8109185" y="5687456"/>
            <a:ext cx="778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smtClean="0">
                <a:solidFill>
                  <a:prstClr val="black"/>
                </a:solidFill>
              </a:rPr>
              <a:t>주간보고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4003853" y="5886952"/>
            <a:ext cx="133350" cy="13335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3990101" y="5848323"/>
            <a:ext cx="778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월간보고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6352840" y="5885895"/>
            <a:ext cx="133350" cy="13335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6339088" y="5847266"/>
            <a:ext cx="778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월간보고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258" name="꺾인 연결선 257"/>
          <p:cNvCxnSpPr>
            <a:endCxn id="178" idx="2"/>
          </p:cNvCxnSpPr>
          <p:nvPr/>
        </p:nvCxnSpPr>
        <p:spPr>
          <a:xfrm rot="16200000" flipH="1">
            <a:off x="1126567" y="3595996"/>
            <a:ext cx="517739" cy="565323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그룹 259"/>
          <p:cNvGrpSpPr/>
          <p:nvPr/>
        </p:nvGrpSpPr>
        <p:grpSpPr>
          <a:xfrm>
            <a:off x="4080401" y="3874975"/>
            <a:ext cx="2011680" cy="215444"/>
            <a:chOff x="2974962" y="3053746"/>
            <a:chExt cx="2011680" cy="215444"/>
          </a:xfrm>
        </p:grpSpPr>
        <p:sp>
          <p:nvSpPr>
            <p:cNvPr id="261" name="직사각형 260"/>
            <p:cNvSpPr/>
            <p:nvPr/>
          </p:nvSpPr>
          <p:spPr>
            <a:xfrm>
              <a:off x="2974962" y="3070028"/>
              <a:ext cx="2011680" cy="1828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012532" y="3053746"/>
              <a:ext cx="1917513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대용량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Data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처리 적응 프로그램 설치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4661125" y="4135326"/>
            <a:ext cx="1783080" cy="215444"/>
            <a:chOff x="2974962" y="3053746"/>
            <a:chExt cx="1783080" cy="215444"/>
          </a:xfrm>
        </p:grpSpPr>
        <p:sp>
          <p:nvSpPr>
            <p:cNvPr id="264" name="직사각형 263"/>
            <p:cNvSpPr/>
            <p:nvPr/>
          </p:nvSpPr>
          <p:spPr>
            <a:xfrm>
              <a:off x="2974962" y="3070028"/>
              <a:ext cx="1783080" cy="1828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3012532" y="3053746"/>
              <a:ext cx="1526380" cy="21544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운용방법 적응 프로그램 설치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7" name="직선 연결선 266"/>
          <p:cNvCxnSpPr/>
          <p:nvPr/>
        </p:nvCxnSpPr>
        <p:spPr>
          <a:xfrm>
            <a:off x="6092081" y="3982697"/>
            <a:ext cx="267938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6946388" y="3957130"/>
            <a:ext cx="926857" cy="230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CONTENTS 01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cxnSp>
        <p:nvCxnSpPr>
          <p:cNvPr id="269" name="직선 연결선 268"/>
          <p:cNvCxnSpPr/>
          <p:nvPr/>
        </p:nvCxnSpPr>
        <p:spPr>
          <a:xfrm>
            <a:off x="6439246" y="4233295"/>
            <a:ext cx="233172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/>
          <p:cNvSpPr/>
          <p:nvPr/>
        </p:nvSpPr>
        <p:spPr>
          <a:xfrm>
            <a:off x="7098788" y="4209014"/>
            <a:ext cx="926857" cy="230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prstClr val="black"/>
                </a:solidFill>
              </a:rPr>
              <a:t> CONTENTS 01</a:t>
            </a:r>
            <a:endParaRPr lang="en-US" altLang="ko-KR" sz="800" dirty="0" smtClean="0">
              <a:solidFill>
                <a:prstClr val="black"/>
              </a:solidFill>
            </a:endParaRPr>
          </a:p>
        </p:txBody>
      </p:sp>
      <p:sp>
        <p:nvSpPr>
          <p:cNvPr id="271" name="오른쪽 화살표 270"/>
          <p:cNvSpPr/>
          <p:nvPr/>
        </p:nvSpPr>
        <p:spPr>
          <a:xfrm>
            <a:off x="8212667" y="6292828"/>
            <a:ext cx="730581" cy="357190"/>
          </a:xfrm>
          <a:prstGeom prst="rightArrow">
            <a:avLst>
              <a:gd name="adj1" fmla="val 72462"/>
              <a:gd name="adj2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8193639" y="6350005"/>
            <a:ext cx="663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900" b="1" dirty="0" smtClean="0">
                <a:solidFill>
                  <a:schemeClr val="bg1"/>
                </a:solidFill>
              </a:rPr>
              <a:t>LAUNCH</a:t>
            </a:r>
            <a:endParaRPr kumimoji="1" lang="ko-KR" altLang="en-US" sz="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173</Words>
  <Application>Microsoft Office PowerPoint</Application>
  <PresentationFormat>화면 슬라이드 쇼(4:3)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110</cp:revision>
  <dcterms:created xsi:type="dcterms:W3CDTF">2009-01-22T04:18:08Z</dcterms:created>
  <dcterms:modified xsi:type="dcterms:W3CDTF">2009-08-07T09:26:34Z</dcterms:modified>
</cp:coreProperties>
</file>