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9052" autoAdjust="0"/>
  </p:normalViewPr>
  <p:slideViewPr>
    <p:cSldViewPr>
      <p:cViewPr varScale="1">
        <p:scale>
          <a:sx n="112" d="100"/>
          <a:sy n="112" d="100"/>
        </p:scale>
        <p:origin x="-12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124287" y="142852"/>
            <a:ext cx="9099572" cy="6744953"/>
            <a:chOff x="124287" y="142852"/>
            <a:chExt cx="9099572" cy="6744953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124287" y="142852"/>
              <a:ext cx="8882553" cy="6587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428595" y="285728"/>
              <a:ext cx="8307032" cy="912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91156" y="295486"/>
              <a:ext cx="2143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4684"/>
                  </a:solidFill>
                  <a:latin typeface="+mn-ea"/>
                </a:rPr>
                <a:t>4.2 </a:t>
              </a:r>
              <a:r>
                <a:rPr lang="ko-KR" altLang="en-US" sz="1600" b="1" dirty="0" smtClean="0">
                  <a:solidFill>
                    <a:srgbClr val="004684"/>
                  </a:solidFill>
                  <a:latin typeface="+mn-ea"/>
                </a:rPr>
                <a:t>사업비 투자계획</a:t>
              </a:r>
              <a:endParaRPr lang="ko-KR" altLang="en-US" sz="1600" b="1" dirty="0">
                <a:solidFill>
                  <a:srgbClr val="004684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491156" y="602133"/>
              <a:ext cx="23574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4684"/>
                  </a:solidFill>
                  <a:latin typeface="+mn-ea"/>
                </a:rPr>
                <a:t>Investment plan</a:t>
              </a:r>
              <a:endParaRPr lang="ko-KR" altLang="en-US" sz="1000" b="1" dirty="0">
                <a:solidFill>
                  <a:srgbClr val="004684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1678074" y="696600"/>
              <a:ext cx="720000" cy="72000"/>
            </a:xfrm>
            <a:prstGeom prst="rect">
              <a:avLst/>
            </a:prstGeom>
            <a:solidFill>
              <a:srgbClr val="004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394264" y="777182"/>
              <a:ext cx="720000" cy="7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128742" y="777182"/>
              <a:ext cx="720000" cy="7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482278" y="951628"/>
              <a:ext cx="65036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b="1" dirty="0"/>
                <a:t>사업비 투자는 하드웨어와 소프트웨어의 사업간 균형을 유지하는 것을 특징으로 </a:t>
              </a:r>
              <a:r>
                <a:rPr lang="ko-KR" altLang="en-US" sz="1000" b="1" dirty="0" smtClean="0"/>
                <a:t>다음과 </a:t>
              </a:r>
              <a:r>
                <a:rPr lang="ko-KR" altLang="en-US" sz="1000" b="1" dirty="0"/>
                <a:t>같이 구성됩니다</a:t>
              </a:r>
              <a:r>
                <a:rPr lang="en-US" altLang="ko-KR" sz="1000" b="1" dirty="0"/>
                <a:t>. </a:t>
              </a:r>
              <a:endParaRPr lang="ko-KR" altLang="en-US" sz="1000" b="1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8056544" y="271526"/>
              <a:ext cx="936000" cy="1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8009902" y="205412"/>
              <a:ext cx="1053494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b="1" smtClean="0">
                  <a:solidFill>
                    <a:schemeClr val="bg1"/>
                  </a:solidFill>
                </a:rPr>
                <a:t>III. 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사업추진관리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74914" y="285728"/>
              <a:ext cx="360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74914" y="294606"/>
              <a:ext cx="360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 userDrawn="1"/>
          </p:nvGrpSpPr>
          <p:grpSpPr>
            <a:xfrm>
              <a:off x="7358082" y="2500306"/>
              <a:ext cx="1486120" cy="4054066"/>
              <a:chOff x="4130924" y="2714620"/>
              <a:chExt cx="1486120" cy="405406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5115546" y="2714620"/>
                <a:ext cx="170834" cy="17083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130924" y="3819302"/>
                <a:ext cx="109764" cy="109764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643438" y="5795080"/>
                <a:ext cx="973606" cy="973606"/>
              </a:xfrm>
              <a:prstGeom prst="ellipse">
                <a:avLst/>
              </a:prstGeom>
              <a:noFill/>
              <a:ln w="1873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95119" y="2889931"/>
                <a:ext cx="974941" cy="91595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1" idx="5"/>
              </p:cNvCxnSpPr>
              <p:nvPr/>
            </p:nvCxnSpPr>
            <p:spPr>
              <a:xfrm rot="16200000" flipH="1">
                <a:off x="3653109" y="4484494"/>
                <a:ext cx="1873463" cy="73045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899731" y="6626195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Constantia" pitchFamily="18" charset="0"/>
                </a:rPr>
                <a:t>34</a:t>
              </a:r>
              <a:endParaRPr lang="ko-KR" altLang="en-US" sz="1050" b="1" dirty="0">
                <a:latin typeface="Constantia" pitchFamily="18" charset="0"/>
              </a:endParaRPr>
            </a:p>
          </p:txBody>
        </p:sp>
        <p:pic>
          <p:nvPicPr>
            <p:cNvPr id="28" name="그림 27" descr="logo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7589274" y="6738670"/>
              <a:ext cx="1340444" cy="11047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500034" y="1357299"/>
            <a:ext cx="8358246" cy="5135068"/>
            <a:chOff x="500034" y="1357299"/>
            <a:chExt cx="8358246" cy="5135068"/>
          </a:xfrm>
        </p:grpSpPr>
        <p:sp>
          <p:nvSpPr>
            <p:cNvPr id="26" name="막힌 원호 25"/>
            <p:cNvSpPr/>
            <p:nvPr/>
          </p:nvSpPr>
          <p:spPr>
            <a:xfrm>
              <a:off x="2972075" y="2038957"/>
              <a:ext cx="3478307" cy="3478307"/>
            </a:xfrm>
            <a:prstGeom prst="blockArc">
              <a:avLst>
                <a:gd name="adj1" fmla="val 16177827"/>
                <a:gd name="adj2" fmla="val 19508852"/>
                <a:gd name="adj3" fmla="val 11115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막힌 원호 26"/>
            <p:cNvSpPr/>
            <p:nvPr/>
          </p:nvSpPr>
          <p:spPr>
            <a:xfrm rot="1775023">
              <a:off x="2972075" y="2038957"/>
              <a:ext cx="3478307" cy="3478307"/>
            </a:xfrm>
            <a:prstGeom prst="blockArc">
              <a:avLst>
                <a:gd name="adj1" fmla="val 17779224"/>
                <a:gd name="adj2" fmla="val 19363487"/>
                <a:gd name="adj3" fmla="val 1097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막힌 원호 27"/>
            <p:cNvSpPr/>
            <p:nvPr/>
          </p:nvSpPr>
          <p:spPr>
            <a:xfrm>
              <a:off x="3365246" y="2432128"/>
              <a:ext cx="2691966" cy="2691966"/>
            </a:xfrm>
            <a:prstGeom prst="blockArc">
              <a:avLst>
                <a:gd name="adj1" fmla="val 16190203"/>
                <a:gd name="adj2" fmla="val 5618369"/>
                <a:gd name="adj3" fmla="val 204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" name="막힌 원호 28"/>
            <p:cNvSpPr/>
            <p:nvPr/>
          </p:nvSpPr>
          <p:spPr>
            <a:xfrm>
              <a:off x="3365246" y="2432128"/>
              <a:ext cx="2691966" cy="2691966"/>
            </a:xfrm>
            <a:prstGeom prst="blockArc">
              <a:avLst>
                <a:gd name="adj1" fmla="val 5622226"/>
                <a:gd name="adj2" fmla="val 16156437"/>
                <a:gd name="adj3" fmla="val 20215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막힌 원호 29"/>
            <p:cNvSpPr/>
            <p:nvPr/>
          </p:nvSpPr>
          <p:spPr>
            <a:xfrm>
              <a:off x="2972075" y="2038957"/>
              <a:ext cx="3478307" cy="3478307"/>
            </a:xfrm>
            <a:prstGeom prst="blockArc">
              <a:avLst>
                <a:gd name="adj1" fmla="val 11542600"/>
                <a:gd name="adj2" fmla="val 16170155"/>
                <a:gd name="adj3" fmla="val 11130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막힌 원호 30"/>
            <p:cNvSpPr/>
            <p:nvPr/>
          </p:nvSpPr>
          <p:spPr>
            <a:xfrm>
              <a:off x="2970144" y="2045800"/>
              <a:ext cx="3478307" cy="3478307"/>
            </a:xfrm>
            <a:prstGeom prst="blockArc">
              <a:avLst>
                <a:gd name="adj1" fmla="val 8702762"/>
                <a:gd name="adj2" fmla="val 11573766"/>
                <a:gd name="adj3" fmla="val 1114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/>
            <p:cNvSpPr/>
            <p:nvPr/>
          </p:nvSpPr>
          <p:spPr>
            <a:xfrm rot="4967339">
              <a:off x="2972075" y="2038957"/>
              <a:ext cx="3478307" cy="3478307"/>
            </a:xfrm>
            <a:prstGeom prst="blockArc">
              <a:avLst>
                <a:gd name="adj1" fmla="val 16190203"/>
                <a:gd name="adj2" fmla="val 19363487"/>
                <a:gd name="adj3" fmla="val 10970"/>
              </a:avLst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" name="막힌 원호 32"/>
            <p:cNvSpPr/>
            <p:nvPr/>
          </p:nvSpPr>
          <p:spPr>
            <a:xfrm>
              <a:off x="2972075" y="2038957"/>
              <a:ext cx="3478307" cy="3478307"/>
            </a:xfrm>
            <a:prstGeom prst="blockArc">
              <a:avLst>
                <a:gd name="adj1" fmla="val 2741964"/>
                <a:gd name="adj2" fmla="val 5613301"/>
                <a:gd name="adj3" fmla="val 10991"/>
              </a:avLst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>
              <a:off x="2972075" y="2038957"/>
              <a:ext cx="3478307" cy="3478307"/>
            </a:xfrm>
            <a:prstGeom prst="blockArc">
              <a:avLst>
                <a:gd name="adj1" fmla="val 5633078"/>
                <a:gd name="adj2" fmla="val 8700570"/>
                <a:gd name="adj3" fmla="val 10687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70863" y="3429000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(</a:t>
              </a:r>
              <a:r>
                <a:rPr lang="en-US" altLang="ko-KR" sz="1400" b="1" dirty="0" smtClean="0">
                  <a:latin typeface="Constantia" pitchFamily="18" charset="0"/>
                </a:rPr>
                <a:t>%)</a:t>
              </a:r>
              <a:endParaRPr lang="ko-KR" altLang="en-US" sz="1400" b="1" dirty="0">
                <a:latin typeface="Constantia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39130" y="3672417"/>
              <a:ext cx="13356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Constantia" pitchFamily="18" charset="0"/>
                </a:rPr>
                <a:t>H/W, S/W </a:t>
              </a:r>
              <a:r>
                <a:rPr lang="ko-KR" altLang="en-US" sz="1100" b="1" dirty="0" smtClean="0">
                  <a:solidFill>
                    <a:schemeClr val="accent2">
                      <a:lumMod val="75000"/>
                    </a:schemeClr>
                  </a:solidFill>
                  <a:latin typeface="Constantia" pitchFamily="18" charset="0"/>
                </a:rPr>
                <a:t>의 균형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nstantia" pitchFamily="18" charset="0"/>
              </a:endParaRPr>
            </a:p>
          </p:txBody>
        </p:sp>
        <p:grpSp>
          <p:nvGrpSpPr>
            <p:cNvPr id="38" name="그룹 78"/>
            <p:cNvGrpSpPr/>
            <p:nvPr/>
          </p:nvGrpSpPr>
          <p:grpSpPr>
            <a:xfrm>
              <a:off x="3541925" y="1357299"/>
              <a:ext cx="2353529" cy="647333"/>
              <a:chOff x="3262470" y="788257"/>
              <a:chExt cx="2852102" cy="784463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62470" y="788257"/>
                <a:ext cx="2852102" cy="410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latin typeface="Constantia" pitchFamily="18" charset="0"/>
                  </a:rPr>
                  <a:t>총사업비 </a:t>
                </a:r>
                <a:r>
                  <a:rPr lang="en-US" altLang="ko-KR" sz="1600" b="1" dirty="0" smtClean="0">
                    <a:latin typeface="Constantia" pitchFamily="18" charset="0"/>
                  </a:rPr>
                  <a:t>5,000,000</a:t>
                </a:r>
                <a:r>
                  <a:rPr lang="en-US" altLang="ko-KR" sz="1100" b="1" dirty="0" smtClean="0">
                    <a:latin typeface="Constantia" pitchFamily="18" charset="0"/>
                  </a:rPr>
                  <a:t>(</a:t>
                </a:r>
                <a:r>
                  <a:rPr lang="ko-KR" altLang="en-US" sz="1100" b="1" dirty="0" smtClean="0">
                    <a:latin typeface="Constantia" pitchFamily="18" charset="0"/>
                  </a:rPr>
                  <a:t>천원</a:t>
                </a:r>
                <a:r>
                  <a:rPr lang="en-US" altLang="ko-KR" sz="1100" b="1" dirty="0" smtClean="0">
                    <a:latin typeface="Constantia" pitchFamily="18" charset="0"/>
                  </a:rPr>
                  <a:t>)</a:t>
                </a:r>
                <a:endParaRPr lang="ko-KR" altLang="en-US" sz="1600" b="1" dirty="0">
                  <a:latin typeface="Constantia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86182" y="1255691"/>
                <a:ext cx="1727342" cy="317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  <a:latin typeface="Constantia" pitchFamily="18" charset="0"/>
                  </a:rPr>
                  <a:t>Sub title… 2009 ~ by</a:t>
                </a:r>
                <a:endParaRPr lang="ko-KR" altLang="en-US" sz="1100" b="1" dirty="0">
                  <a:solidFill>
                    <a:schemeClr val="bg1">
                      <a:lumMod val="65000"/>
                    </a:schemeClr>
                  </a:solidFill>
                  <a:latin typeface="Constantia" pitchFamily="18" charset="0"/>
                </a:endParaRPr>
              </a:p>
            </p:txBody>
          </p:sp>
        </p:grpSp>
        <p:grpSp>
          <p:nvGrpSpPr>
            <p:cNvPr id="59" name="그룹 56"/>
            <p:cNvGrpSpPr/>
            <p:nvPr/>
          </p:nvGrpSpPr>
          <p:grpSpPr>
            <a:xfrm>
              <a:off x="4885614" y="5819063"/>
              <a:ext cx="526708" cy="261610"/>
              <a:chOff x="1928794" y="5573561"/>
              <a:chExt cx="638285" cy="31702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928794" y="5650886"/>
                <a:ext cx="135568" cy="13556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013056" y="5573561"/>
                <a:ext cx="554023" cy="317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>
                    <a:latin typeface="Constantia" pitchFamily="18" charset="0"/>
                  </a:rPr>
                  <a:t>S/W</a:t>
                </a:r>
                <a:endParaRPr lang="ko-KR" altLang="en-US" sz="1100" b="1" dirty="0">
                  <a:latin typeface="Constantia" pitchFamily="18" charset="0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061320" y="5817890"/>
              <a:ext cx="565184" cy="261610"/>
              <a:chOff x="1928794" y="5573561"/>
              <a:chExt cx="684913" cy="317029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928794" y="5650886"/>
                <a:ext cx="135568" cy="1355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13059" y="5573561"/>
                <a:ext cx="600648" cy="317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>
                    <a:latin typeface="Constantia" pitchFamily="18" charset="0"/>
                  </a:rPr>
                  <a:t>H/W</a:t>
                </a:r>
                <a:endParaRPr lang="ko-KR" altLang="en-US" sz="1100" b="1" dirty="0">
                  <a:latin typeface="Constantia" pitchFamily="18" charset="0"/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5483575" y="3568201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Constantia" pitchFamily="18" charset="0"/>
                </a:rPr>
                <a:t>52.8</a:t>
              </a:r>
              <a:endParaRPr lang="ko-KR" altLang="en-US" sz="1050" dirty="0">
                <a:latin typeface="Constantia" pitchFamily="18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357554" y="3563409"/>
              <a:ext cx="58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Constantia" pitchFamily="18" charset="0"/>
                </a:rPr>
                <a:t>47.2</a:t>
              </a:r>
              <a:endParaRPr lang="ko-KR" altLang="en-US" sz="1050" dirty="0">
                <a:latin typeface="Constantia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29124" y="3880619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onstantia" pitchFamily="18" charset="0"/>
                </a:rPr>
                <a:t>(</a:t>
              </a:r>
              <a:r>
                <a:rPr lang="ko-KR" altLang="en-US" sz="1000" b="1" dirty="0" smtClean="0">
                  <a:latin typeface="Constantia" pitchFamily="18" charset="0"/>
                </a:rPr>
                <a:t>천</a:t>
              </a:r>
              <a:r>
                <a:rPr lang="ko-KR" altLang="en-US" sz="1000" b="1" dirty="0">
                  <a:latin typeface="Constantia" pitchFamily="18" charset="0"/>
                </a:rPr>
                <a:t>원</a:t>
              </a:r>
              <a:r>
                <a:rPr lang="en-US" altLang="ko-KR" sz="1000" b="1" dirty="0" smtClean="0">
                  <a:latin typeface="Constantia" pitchFamily="18" charset="0"/>
                </a:rPr>
                <a:t>)</a:t>
              </a:r>
              <a:endParaRPr lang="ko-KR" altLang="en-US" sz="1000" b="1" dirty="0">
                <a:latin typeface="Constantia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84497" y="2009112"/>
              <a:ext cx="493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latin typeface="Constantia" pitchFamily="18" charset="0"/>
                </a:rPr>
                <a:t>23.8</a:t>
              </a:r>
              <a:endParaRPr lang="ko-KR" altLang="en-US" sz="900" b="1" dirty="0">
                <a:latin typeface="Constantia" pitchFamily="18" charset="0"/>
              </a:endParaRPr>
            </a:p>
          </p:txBody>
        </p:sp>
        <p:cxnSp>
          <p:nvCxnSpPr>
            <p:cNvPr id="46" name="꺾인 연결선 45"/>
            <p:cNvCxnSpPr/>
            <p:nvPr/>
          </p:nvCxnSpPr>
          <p:spPr>
            <a:xfrm>
              <a:off x="1803400" y="2319867"/>
              <a:ext cx="1896042" cy="230161"/>
            </a:xfrm>
            <a:prstGeom prst="bentConnector3">
              <a:avLst>
                <a:gd name="adj1" fmla="val 100013"/>
              </a:avLst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1691697" y="2261428"/>
              <a:ext cx="111869" cy="111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348" y="2189153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latin typeface="Constantia" pitchFamily="18" charset="0"/>
                </a:rPr>
                <a:t>공동장비구축</a:t>
              </a:r>
              <a:endParaRPr lang="ko-KR" altLang="en-US" sz="1050" b="1" dirty="0">
                <a:latin typeface="Constantia" pitchFamily="18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785918" y="2263967"/>
              <a:ext cx="7922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340,000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714348" y="3429000"/>
              <a:ext cx="2460652" cy="562632"/>
              <a:chOff x="714348" y="2009112"/>
              <a:chExt cx="2460652" cy="56263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784497" y="2009112"/>
                <a:ext cx="4657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smtClean="0">
                    <a:latin typeface="Constantia" pitchFamily="18" charset="0"/>
                  </a:rPr>
                  <a:t>17.3</a:t>
                </a:r>
                <a:endParaRPr lang="ko-KR" altLang="en-US" sz="900" b="1" dirty="0">
                  <a:latin typeface="Constantia" pitchFamily="18" charset="0"/>
                </a:endParaRPr>
              </a:p>
            </p:txBody>
          </p:sp>
          <p:cxnSp>
            <p:nvCxnSpPr>
              <p:cNvPr id="92" name="꺾인 연결선 91"/>
              <p:cNvCxnSpPr/>
              <p:nvPr/>
            </p:nvCxnSpPr>
            <p:spPr>
              <a:xfrm flipV="1">
                <a:off x="1803400" y="2319731"/>
                <a:ext cx="13716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1691697" y="2261428"/>
                <a:ext cx="111869" cy="11187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14348" y="2189153"/>
                <a:ext cx="1021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>
                    <a:latin typeface="Constantia" pitchFamily="18" charset="0"/>
                  </a:rPr>
                  <a:t>H/W item 02</a:t>
                </a:r>
                <a:endParaRPr lang="ko-KR" altLang="en-US" sz="1100" b="1" dirty="0">
                  <a:latin typeface="Constantia" pitchFamily="18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785918" y="2263967"/>
                <a:ext cx="760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latin typeface="Constantia" pitchFamily="18" charset="0"/>
                  </a:rPr>
                  <a:t>216,000</a:t>
                </a:r>
                <a:endParaRPr lang="ko-KR" altLang="en-US" sz="900" dirty="0">
                  <a:latin typeface="Constantia" pitchFamily="18" charset="0"/>
                </a:endParaRPr>
              </a:p>
            </p:txBody>
          </p:sp>
        </p:grpSp>
        <p:sp>
          <p:nvSpPr>
            <p:cNvPr id="97" name="직사각형 96"/>
            <p:cNvSpPr/>
            <p:nvPr/>
          </p:nvSpPr>
          <p:spPr>
            <a:xfrm>
              <a:off x="1784497" y="4857760"/>
              <a:ext cx="4689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latin typeface="Constantia" pitchFamily="18" charset="0"/>
                </a:rPr>
                <a:t>15.2</a:t>
              </a:r>
              <a:endParaRPr lang="ko-KR" altLang="en-US" sz="900" b="1" dirty="0">
                <a:latin typeface="Constantia" pitchFamily="18" charset="0"/>
              </a:endParaRPr>
            </a:p>
          </p:txBody>
        </p:sp>
        <p:cxnSp>
          <p:nvCxnSpPr>
            <p:cNvPr id="98" name="꺾인 연결선 97"/>
            <p:cNvCxnSpPr/>
            <p:nvPr/>
          </p:nvCxnSpPr>
          <p:spPr>
            <a:xfrm flipV="1">
              <a:off x="1803400" y="4929198"/>
              <a:ext cx="1911344" cy="239317"/>
            </a:xfrm>
            <a:prstGeom prst="bentConnector3">
              <a:avLst>
                <a:gd name="adj1" fmla="val 100056"/>
              </a:avLst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1691697" y="5110076"/>
              <a:ext cx="111869" cy="111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4348" y="5037801"/>
              <a:ext cx="10166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latin typeface="Constantia" pitchFamily="18" charset="0"/>
                </a:rPr>
                <a:t>H/W item 03</a:t>
              </a:r>
              <a:endParaRPr lang="ko-KR" altLang="en-US" sz="1100" b="1" dirty="0">
                <a:latin typeface="Constantia" pitchFamily="18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785918" y="5112615"/>
              <a:ext cx="7541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170,000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5429256" y="1831963"/>
              <a:ext cx="3333821" cy="550868"/>
              <a:chOff x="5429256" y="1831963"/>
              <a:chExt cx="3333821" cy="55086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6613748" y="1831963"/>
                <a:ext cx="4716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latin typeface="Constantia" pitchFamily="18" charset="0"/>
                  </a:rPr>
                  <a:t>21.9</a:t>
                </a:r>
                <a:endParaRPr lang="ko-KR" altLang="en-US" sz="900" dirty="0">
                  <a:latin typeface="Constantia" pitchFamily="18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334724" y="2082727"/>
                <a:ext cx="111869" cy="1118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469133" y="2010452"/>
                <a:ext cx="12939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 smtClean="0">
                    <a:latin typeface="Constantia" pitchFamily="18" charset="0"/>
                  </a:rPr>
                  <a:t>공동연구과제 수행</a:t>
                </a:r>
                <a:endParaRPr lang="ko-KR" altLang="en-US" sz="1050" b="1" dirty="0">
                  <a:latin typeface="Constantia" pitchFamily="18" charset="0"/>
                </a:endParaRPr>
              </a:p>
            </p:txBody>
          </p:sp>
          <p:cxnSp>
            <p:nvCxnSpPr>
              <p:cNvPr id="115" name="꺾인 연결선 114"/>
              <p:cNvCxnSpPr/>
              <p:nvPr/>
            </p:nvCxnSpPr>
            <p:spPr>
              <a:xfrm flipH="1">
                <a:off x="5429256" y="2143116"/>
                <a:ext cx="1896042" cy="230161"/>
              </a:xfrm>
              <a:prstGeom prst="bentConnector3">
                <a:avLst>
                  <a:gd name="adj1" fmla="val 100013"/>
                </a:avLst>
              </a:prstGeom>
              <a:ln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6616469" y="2075054"/>
                <a:ext cx="7416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latin typeface="Constantia" pitchFamily="18" charset="0"/>
                  </a:rPr>
                  <a:t>315,000</a:t>
                </a:r>
                <a:endParaRPr lang="ko-KR" altLang="en-US" sz="900" dirty="0">
                  <a:latin typeface="Constantia" pitchFamily="18" charset="0"/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613748" y="2819926"/>
              <a:ext cx="4978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9.25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334724" y="3070690"/>
              <a:ext cx="111869" cy="1118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69133" y="2998415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Constantia" pitchFamily="18" charset="0"/>
                </a:rPr>
                <a:t>S</a:t>
              </a:r>
              <a:r>
                <a:rPr lang="en-US" altLang="ko-KR" sz="1100" b="1" dirty="0" smtClean="0">
                  <a:latin typeface="Constantia" pitchFamily="18" charset="0"/>
                </a:rPr>
                <a:t>/W item 02</a:t>
              </a:r>
              <a:endParaRPr lang="ko-KR" altLang="en-US" sz="1100" b="1" dirty="0">
                <a:latin typeface="Constantia" pitchFamily="18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616469" y="3063017"/>
              <a:ext cx="6876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74,000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cxnSp>
          <p:nvCxnSpPr>
            <p:cNvPr id="126" name="꺾인 연결선 125"/>
            <p:cNvCxnSpPr/>
            <p:nvPr/>
          </p:nvCxnSpPr>
          <p:spPr>
            <a:xfrm flipH="1">
              <a:off x="6143636" y="3135868"/>
              <a:ext cx="1188000" cy="108000"/>
            </a:xfrm>
            <a:prstGeom prst="bentConnector3">
              <a:avLst>
                <a:gd name="adj1" fmla="val 100013"/>
              </a:avLst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6800536" y="3786190"/>
              <a:ext cx="4522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13.5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317790" y="4036954"/>
              <a:ext cx="111869" cy="1118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199" y="3964679"/>
              <a:ext cx="9733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Constantia" pitchFamily="18" charset="0"/>
                </a:rPr>
                <a:t>S</a:t>
              </a:r>
              <a:r>
                <a:rPr lang="en-US" altLang="ko-KR" sz="1100" b="1" dirty="0" smtClean="0">
                  <a:latin typeface="Constantia" pitchFamily="18" charset="0"/>
                </a:rPr>
                <a:t>/W item 03</a:t>
              </a:r>
              <a:endParaRPr lang="ko-KR" altLang="en-US" sz="1100" b="1" dirty="0">
                <a:latin typeface="Constantia" pitchFamily="18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29929" y="4029281"/>
              <a:ext cx="7585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120,000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cxnSp>
          <p:nvCxnSpPr>
            <p:cNvPr id="131" name="꺾인 연결선 130"/>
            <p:cNvCxnSpPr/>
            <p:nvPr/>
          </p:nvCxnSpPr>
          <p:spPr>
            <a:xfrm flipH="1">
              <a:off x="6126702" y="4102132"/>
              <a:ext cx="1188000" cy="0"/>
            </a:xfrm>
            <a:prstGeom prst="bentConnector3">
              <a:avLst>
                <a:gd name="adj1" fmla="val 100013"/>
              </a:avLst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760781" y="6184590"/>
              <a:ext cx="187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  <a:latin typeface="Constantia" pitchFamily="18" charset="0"/>
                </a:rPr>
                <a:t>Contents… TEXT ~ &amp;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  <a:latin typeface="Constantia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 flipV="1">
              <a:off x="2417709" y="6184588"/>
              <a:ext cx="4500563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 bwMode="auto">
            <a:xfrm flipV="1">
              <a:off x="4080401" y="5676057"/>
              <a:ext cx="1260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 bwMode="auto">
            <a:xfrm rot="16200000" flipH="1">
              <a:off x="4450123" y="5929447"/>
              <a:ext cx="50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 141"/>
            <p:cNvCxnSpPr/>
            <p:nvPr/>
          </p:nvCxnSpPr>
          <p:spPr>
            <a:xfrm flipH="1" flipV="1">
              <a:off x="5429256" y="5168913"/>
              <a:ext cx="864000" cy="216000"/>
            </a:xfrm>
            <a:prstGeom prst="bentConnector3">
              <a:avLst>
                <a:gd name="adj1" fmla="val 100013"/>
              </a:avLst>
            </a:prstGeom>
            <a:ln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6419262" y="4714884"/>
              <a:ext cx="1120576" cy="1288732"/>
              <a:chOff x="6419262" y="4714884"/>
              <a:chExt cx="1120576" cy="1288732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6419262" y="4714884"/>
                <a:ext cx="1117370" cy="261610"/>
                <a:chOff x="6419262" y="4929198"/>
                <a:chExt cx="1117370" cy="261610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6419262" y="5001473"/>
                  <a:ext cx="111869" cy="11187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6553671" y="4929198"/>
                  <a:ext cx="98296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Constantia" pitchFamily="18" charset="0"/>
                    </a:rPr>
                    <a:t>S</a:t>
                  </a:r>
                  <a:r>
                    <a:rPr lang="en-US" altLang="ko-KR" sz="1100" b="1" dirty="0" smtClean="0">
                      <a:latin typeface="Constantia" pitchFamily="18" charset="0"/>
                    </a:rPr>
                    <a:t>/W item 04</a:t>
                  </a:r>
                  <a:endParaRPr lang="ko-KR" altLang="en-US" sz="1100" b="1" dirty="0">
                    <a:latin typeface="Constantia" pitchFamily="18" charset="0"/>
                  </a:endParaRPr>
                </a:p>
              </p:txBody>
            </p:sp>
          </p:grpSp>
          <p:grpSp>
            <p:nvGrpSpPr>
              <p:cNvPr id="145" name="그룹 144"/>
              <p:cNvGrpSpPr/>
              <p:nvPr/>
            </p:nvGrpSpPr>
            <p:grpSpPr>
              <a:xfrm>
                <a:off x="6419262" y="4971664"/>
                <a:ext cx="1109356" cy="261610"/>
                <a:chOff x="6419262" y="4929198"/>
                <a:chExt cx="1109356" cy="261610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6419262" y="5001473"/>
                  <a:ext cx="111869" cy="11187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6553671" y="4929198"/>
                  <a:ext cx="97494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Constantia" pitchFamily="18" charset="0"/>
                    </a:rPr>
                    <a:t>S</a:t>
                  </a:r>
                  <a:r>
                    <a:rPr lang="en-US" altLang="ko-KR" sz="1100" b="1" dirty="0" smtClean="0">
                      <a:latin typeface="Constantia" pitchFamily="18" charset="0"/>
                    </a:rPr>
                    <a:t>/W item 05</a:t>
                  </a:r>
                  <a:endParaRPr lang="ko-KR" altLang="en-US" sz="1100" b="1" dirty="0">
                    <a:latin typeface="Constantia" pitchFamily="18" charset="0"/>
                  </a:endParaRPr>
                </a:p>
              </p:txBody>
            </p:sp>
          </p:grpSp>
          <p:grpSp>
            <p:nvGrpSpPr>
              <p:cNvPr id="148" name="그룹 147"/>
              <p:cNvGrpSpPr/>
              <p:nvPr/>
            </p:nvGrpSpPr>
            <p:grpSpPr>
              <a:xfrm>
                <a:off x="6419262" y="5228444"/>
                <a:ext cx="1120576" cy="261610"/>
                <a:chOff x="6419262" y="4929198"/>
                <a:chExt cx="1120576" cy="261610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6419262" y="5001473"/>
                  <a:ext cx="111869" cy="11187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553671" y="4929198"/>
                  <a:ext cx="9861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Constantia" pitchFamily="18" charset="0"/>
                    </a:rPr>
                    <a:t>S</a:t>
                  </a:r>
                  <a:r>
                    <a:rPr lang="en-US" altLang="ko-KR" sz="1100" b="1" dirty="0" smtClean="0">
                      <a:latin typeface="Constantia" pitchFamily="18" charset="0"/>
                    </a:rPr>
                    <a:t>/W item 06</a:t>
                  </a:r>
                  <a:endParaRPr lang="ko-KR" altLang="en-US" sz="1100" b="1" dirty="0">
                    <a:latin typeface="Constantia" pitchFamily="18" charset="0"/>
                  </a:endParaRPr>
                </a:p>
              </p:txBody>
            </p:sp>
          </p:grpSp>
          <p:grpSp>
            <p:nvGrpSpPr>
              <p:cNvPr id="151" name="그룹 150"/>
              <p:cNvGrpSpPr/>
              <p:nvPr/>
            </p:nvGrpSpPr>
            <p:grpSpPr>
              <a:xfrm>
                <a:off x="6419262" y="5485224"/>
                <a:ext cx="1110958" cy="261610"/>
                <a:chOff x="6419262" y="4929198"/>
                <a:chExt cx="1110958" cy="261610"/>
              </a:xfrm>
            </p:grpSpPr>
            <p:sp>
              <p:nvSpPr>
                <p:cNvPr id="152" name="직사각형 151"/>
                <p:cNvSpPr/>
                <p:nvPr/>
              </p:nvSpPr>
              <p:spPr>
                <a:xfrm>
                  <a:off x="6419262" y="5001473"/>
                  <a:ext cx="111869" cy="11187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6553671" y="4929198"/>
                  <a:ext cx="9765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Constantia" pitchFamily="18" charset="0"/>
                    </a:rPr>
                    <a:t>S</a:t>
                  </a:r>
                  <a:r>
                    <a:rPr lang="en-US" altLang="ko-KR" sz="1100" b="1" dirty="0" smtClean="0">
                      <a:latin typeface="Constantia" pitchFamily="18" charset="0"/>
                    </a:rPr>
                    <a:t>/W item 07</a:t>
                  </a:r>
                  <a:endParaRPr lang="ko-KR" altLang="en-US" sz="1100" b="1" dirty="0">
                    <a:latin typeface="Constantia" pitchFamily="18" charset="0"/>
                  </a:endParaRPr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6419262" y="5742006"/>
                <a:ext cx="1118974" cy="261610"/>
                <a:chOff x="6419262" y="4929198"/>
                <a:chExt cx="1118974" cy="261610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6419262" y="5001473"/>
                  <a:ext cx="111869" cy="11187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53671" y="4929198"/>
                  <a:ext cx="9845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>
                      <a:latin typeface="Constantia" pitchFamily="18" charset="0"/>
                    </a:rPr>
                    <a:t>S</a:t>
                  </a:r>
                  <a:r>
                    <a:rPr lang="en-US" altLang="ko-KR" sz="1100" b="1" dirty="0" smtClean="0">
                      <a:latin typeface="Constantia" pitchFamily="18" charset="0"/>
                    </a:rPr>
                    <a:t>/W item 08</a:t>
                  </a:r>
                  <a:endParaRPr lang="ko-KR" altLang="en-US" sz="1100" b="1" dirty="0">
                    <a:latin typeface="Constantia" pitchFamily="18" charset="0"/>
                  </a:endParaRPr>
                </a:p>
              </p:txBody>
            </p:sp>
          </p:grpSp>
        </p:grpSp>
        <p:sp>
          <p:nvSpPr>
            <p:cNvPr id="158" name="직사각형 157"/>
            <p:cNvSpPr/>
            <p:nvPr/>
          </p:nvSpPr>
          <p:spPr>
            <a:xfrm>
              <a:off x="7467090" y="4646822"/>
              <a:ext cx="1100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6.5 (55,000)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467090" y="4909637"/>
              <a:ext cx="1057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5.2 (51,500)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67090" y="5172452"/>
              <a:ext cx="1112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4.7 (49,000)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467090" y="5435267"/>
              <a:ext cx="10919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3.5 (28,000)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467090" y="5698082"/>
              <a:ext cx="1100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2.0 (15,000)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16968" y="2585816"/>
              <a:ext cx="2357454" cy="5574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40553" y="2587419"/>
              <a:ext cx="2300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atin typeface="Constantia" pitchFamily="18" charset="0"/>
                </a:rPr>
                <a:t>공동장비구축에 투자되는 사업비지출</a:t>
              </a:r>
              <a:endParaRPr lang="en-US" altLang="ko-KR" sz="1000" dirty="0" smtClean="0">
                <a:latin typeface="Constantia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atin typeface="Constantia" pitchFamily="18" charset="0"/>
                </a:rPr>
                <a:t>타당성 및 근거자료 </a:t>
              </a:r>
              <a:r>
                <a:rPr lang="en-US" altLang="ko-KR" sz="1000" dirty="0" smtClean="0">
                  <a:latin typeface="Constantia" pitchFamily="18" charset="0"/>
                </a:rPr>
                <a:t>/ </a:t>
              </a:r>
              <a:r>
                <a:rPr lang="ko-KR" altLang="en-US" sz="1000" dirty="0" smtClean="0">
                  <a:latin typeface="Constantia" pitchFamily="18" charset="0"/>
                </a:rPr>
                <a:t>특징 등</a:t>
              </a:r>
              <a:endParaRPr lang="en-US" altLang="ko-KR" sz="1000" dirty="0" smtClean="0">
                <a:latin typeface="Constantia" pitchFamily="18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08501" y="4006109"/>
              <a:ext cx="2357454" cy="5574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H/W item 02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Contents … &amp;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500034" y="5434869"/>
              <a:ext cx="2357454" cy="5574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H/W item 03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Contents … &amp;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492359" y="2391298"/>
              <a:ext cx="2357454" cy="4619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/W item 01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Contents … &amp;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500826" y="3387191"/>
              <a:ext cx="2357454" cy="4619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/W item 02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Contents … &amp;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124</Words>
  <Application>Microsoft Office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40</cp:revision>
  <dcterms:created xsi:type="dcterms:W3CDTF">2009-01-29T04:46:21Z</dcterms:created>
  <dcterms:modified xsi:type="dcterms:W3CDTF">2009-08-05T11:09:29Z</dcterms:modified>
</cp:coreProperties>
</file>