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2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124287" y="142852"/>
            <a:ext cx="9099572" cy="6744953"/>
            <a:chOff x="124287" y="142852"/>
            <a:chExt cx="9099572" cy="6744953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124287" y="142852"/>
              <a:ext cx="8882553" cy="6587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28595" y="285728"/>
              <a:ext cx="8307032" cy="912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91156" y="295486"/>
              <a:ext cx="2143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4.2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사업비 투자계획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91156" y="602133"/>
              <a:ext cx="23574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4684"/>
                  </a:solidFill>
                  <a:latin typeface="+mn-ea"/>
                </a:rPr>
                <a:t>Investment plan</a:t>
              </a:r>
              <a:endParaRPr lang="ko-KR" altLang="en-US" sz="10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678074" y="696600"/>
              <a:ext cx="720000" cy="72000"/>
            </a:xfrm>
            <a:prstGeom prst="rect">
              <a:avLst/>
            </a:prstGeom>
            <a:solidFill>
              <a:srgbClr val="004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394264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128742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82278" y="951628"/>
              <a:ext cx="65036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/>
                <a:t>사업비 투자는 하드웨어와 소프트웨어의 사업간 균형을 유지하는 것을 특징으로 </a:t>
              </a:r>
              <a:r>
                <a:rPr lang="ko-KR" altLang="en-US" sz="1000" b="1" dirty="0" smtClean="0"/>
                <a:t>다음과 </a:t>
              </a:r>
              <a:r>
                <a:rPr lang="ko-KR" altLang="en-US" sz="1000" b="1" dirty="0"/>
                <a:t>같이 구성됩니다</a:t>
              </a:r>
              <a:r>
                <a:rPr lang="en-US" altLang="ko-KR" sz="1000" b="1" dirty="0"/>
                <a:t>. </a:t>
              </a:r>
              <a:endParaRPr lang="ko-KR" altLang="en-US" sz="1000" b="1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8056544" y="271526"/>
              <a:ext cx="93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8009902" y="205412"/>
              <a:ext cx="1053494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b="1" smtClean="0">
                  <a:solidFill>
                    <a:schemeClr val="bg1"/>
                  </a:solidFill>
                </a:rPr>
                <a:t>III. 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사업추진관리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74914" y="285728"/>
              <a:ext cx="360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74914" y="294606"/>
              <a:ext cx="36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 userDrawn="1"/>
          </p:nvGrpSpPr>
          <p:grpSpPr>
            <a:xfrm>
              <a:off x="7358082" y="2500306"/>
              <a:ext cx="1486120" cy="4054066"/>
              <a:chOff x="4130924" y="2714620"/>
              <a:chExt cx="1486120" cy="405406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115546" y="2714620"/>
                <a:ext cx="170834" cy="17083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130924" y="3819302"/>
                <a:ext cx="109764" cy="109764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643438" y="5795080"/>
                <a:ext cx="973606" cy="973606"/>
              </a:xfrm>
              <a:prstGeom prst="ellipse">
                <a:avLst/>
              </a:prstGeom>
              <a:noFill/>
              <a:ln w="1873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95119" y="2889931"/>
                <a:ext cx="974941" cy="91595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1" idx="5"/>
              </p:cNvCxnSpPr>
              <p:nvPr/>
            </p:nvCxnSpPr>
            <p:spPr>
              <a:xfrm rot="16200000" flipH="1">
                <a:off x="3653109" y="4484494"/>
                <a:ext cx="1873463" cy="73045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899731" y="6626195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Constantia" pitchFamily="18" charset="0"/>
                </a:rPr>
                <a:t>34</a:t>
              </a:r>
              <a:endParaRPr lang="ko-KR" altLang="en-US" sz="1050" b="1" dirty="0">
                <a:latin typeface="Constantia" pitchFamily="18" charset="0"/>
              </a:endParaRPr>
            </a:p>
          </p:txBody>
        </p:sp>
        <p:pic>
          <p:nvPicPr>
            <p:cNvPr id="28" name="그림 27" descr="logo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589274" y="6738670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/>
          <p:cNvGrpSpPr/>
          <p:nvPr/>
        </p:nvGrpSpPr>
        <p:grpSpPr>
          <a:xfrm>
            <a:off x="3633625" y="2834417"/>
            <a:ext cx="1876751" cy="1872000"/>
            <a:chOff x="3633625" y="2135976"/>
            <a:chExt cx="1876751" cy="1872000"/>
          </a:xfrm>
        </p:grpSpPr>
        <p:grpSp>
          <p:nvGrpSpPr>
            <p:cNvPr id="105" name="그룹 104"/>
            <p:cNvGrpSpPr/>
            <p:nvPr/>
          </p:nvGrpSpPr>
          <p:grpSpPr>
            <a:xfrm rot="16200000">
              <a:off x="3634674" y="2162766"/>
              <a:ext cx="1837274" cy="1837274"/>
              <a:chOff x="3714744" y="2143116"/>
              <a:chExt cx="1837274" cy="1837274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714744" y="2143116"/>
                <a:ext cx="1837274" cy="183727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3714744" y="3056466"/>
                <a:ext cx="1837274" cy="923923"/>
                <a:chOff x="3714744" y="3056466"/>
                <a:chExt cx="1837274" cy="923923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3714744" y="3242733"/>
                  <a:ext cx="1837274" cy="7376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4224868" y="3056466"/>
                  <a:ext cx="1327150" cy="71542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7" name="그룹 136"/>
            <p:cNvGrpSpPr/>
            <p:nvPr/>
          </p:nvGrpSpPr>
          <p:grpSpPr>
            <a:xfrm rot="16200000">
              <a:off x="3612292" y="2157309"/>
              <a:ext cx="1872000" cy="1829334"/>
              <a:chOff x="3706808" y="2142067"/>
              <a:chExt cx="1872000" cy="1829334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 flipV="1">
                <a:off x="3706808" y="2142067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706808" y="2325000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3706808" y="2507933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3706808" y="2690866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V="1">
                <a:off x="3706808" y="2873799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V="1">
                <a:off x="3706808" y="3056732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3706808" y="3239665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V="1">
                <a:off x="3706808" y="3422598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V="1">
                <a:off x="3706808" y="3605531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V="1">
                <a:off x="3706808" y="3788464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V="1">
                <a:off x="3706808" y="3971401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3638376" y="2162239"/>
              <a:ext cx="1872000" cy="1829334"/>
              <a:chOff x="3706808" y="2142067"/>
              <a:chExt cx="1872000" cy="1829334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 flipV="1">
                <a:off x="3706808" y="2142067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V="1">
                <a:off x="3706808" y="2325000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3706808" y="2507933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3706808" y="2690866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3706808" y="2873799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3706808" y="3056732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V="1">
                <a:off x="3706808" y="3239665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706808" y="3422598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V="1">
                <a:off x="3706808" y="3605531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flipV="1">
                <a:off x="3706808" y="3788464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 flipV="1">
                <a:off x="3706808" y="3971401"/>
                <a:ext cx="1872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그룹 173"/>
          <p:cNvGrpSpPr/>
          <p:nvPr/>
        </p:nvGrpSpPr>
        <p:grpSpPr>
          <a:xfrm>
            <a:off x="3395236" y="1415878"/>
            <a:ext cx="2353529" cy="647333"/>
            <a:chOff x="3541925" y="1415878"/>
            <a:chExt cx="2353529" cy="647333"/>
          </a:xfrm>
        </p:grpSpPr>
        <p:sp>
          <p:nvSpPr>
            <p:cNvPr id="172" name="TextBox 171"/>
            <p:cNvSpPr txBox="1"/>
            <p:nvPr/>
          </p:nvSpPr>
          <p:spPr>
            <a:xfrm>
              <a:off x="3541925" y="1415878"/>
              <a:ext cx="2353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Constantia" pitchFamily="18" charset="0"/>
                </a:rPr>
                <a:t>총사업비 </a:t>
              </a:r>
              <a:r>
                <a:rPr lang="en-US" altLang="ko-KR" sz="1600" b="1" dirty="0" smtClean="0">
                  <a:latin typeface="Constantia" pitchFamily="18" charset="0"/>
                </a:rPr>
                <a:t>5,000,000</a:t>
              </a:r>
              <a:r>
                <a:rPr lang="en-US" altLang="ko-KR" sz="1100" b="1" dirty="0" smtClean="0">
                  <a:latin typeface="Constantia" pitchFamily="18" charset="0"/>
                </a:rPr>
                <a:t>(</a:t>
              </a:r>
              <a:r>
                <a:rPr lang="ko-KR" altLang="en-US" sz="1100" b="1" dirty="0" smtClean="0">
                  <a:latin typeface="Constantia" pitchFamily="18" charset="0"/>
                </a:rPr>
                <a:t>천원</a:t>
              </a:r>
              <a:r>
                <a:rPr lang="en-US" altLang="ko-KR" sz="1100" b="1" dirty="0" smtClean="0">
                  <a:latin typeface="Constantia" pitchFamily="18" charset="0"/>
                </a:rPr>
                <a:t>)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005994" y="1801601"/>
              <a:ext cx="14253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Constantia" pitchFamily="18" charset="0"/>
                </a:rPr>
                <a:t>Sub title… 2009 ~ by</a:t>
              </a:r>
              <a:endParaRPr lang="ko-KR" altLang="en-US" sz="1100" b="1" dirty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4074081" y="2588256"/>
            <a:ext cx="684000" cy="1118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8" name="TextBox 177"/>
          <p:cNvSpPr txBox="1"/>
          <p:nvPr/>
        </p:nvSpPr>
        <p:spPr>
          <a:xfrm>
            <a:off x="3548611" y="252444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Constantia" pitchFamily="18" charset="0"/>
              </a:rPr>
              <a:t>S/W</a:t>
            </a:r>
            <a:endParaRPr lang="ko-KR" altLang="en-US" sz="1100" b="1" dirty="0">
              <a:solidFill>
                <a:srgbClr val="002060"/>
              </a:solidFill>
              <a:latin typeface="Constantia" pitchFamily="18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071934" y="2332866"/>
            <a:ext cx="756000" cy="1118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0" name="TextBox 179"/>
          <p:cNvSpPr txBox="1"/>
          <p:nvPr/>
        </p:nvSpPr>
        <p:spPr>
          <a:xfrm>
            <a:off x="3546467" y="226905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Constantia" pitchFamily="18" charset="0"/>
              </a:rPr>
              <a:t>H/W</a:t>
            </a:r>
            <a:endParaRPr lang="ko-KR" altLang="en-US" sz="1100" b="1" dirty="0">
              <a:solidFill>
                <a:srgbClr val="002060"/>
              </a:solidFill>
              <a:latin typeface="Constantia" pitchFamily="18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813344" y="2193918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92D050"/>
                </a:solidFill>
                <a:latin typeface="Constantia" pitchFamily="18" charset="0"/>
              </a:rPr>
              <a:t>52.8</a:t>
            </a:r>
            <a:r>
              <a:rPr lang="en-US" altLang="ko-KR" sz="1050" dirty="0" smtClean="0">
                <a:solidFill>
                  <a:srgbClr val="92D050"/>
                </a:solidFill>
                <a:latin typeface="Constantia" pitchFamily="18" charset="0"/>
              </a:rPr>
              <a:t>(%)</a:t>
            </a:r>
            <a:endParaRPr lang="ko-KR" altLang="en-US" sz="1000" dirty="0">
              <a:solidFill>
                <a:srgbClr val="92D050"/>
              </a:solidFill>
              <a:latin typeface="Constantia" pitchFamily="18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813529" y="2471203"/>
            <a:ext cx="750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47.2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(%)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868231" y="1714488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latin typeface="Constantia" pitchFamily="18" charset="0"/>
              </a:rPr>
              <a:t>(%/1000won)</a:t>
            </a:r>
            <a:endParaRPr lang="ko-KR" altLang="en-US" sz="1000" dirty="0">
              <a:latin typeface="Constantia" pitchFamily="18" charset="0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5872129" y="2027105"/>
            <a:ext cx="2919269" cy="3742924"/>
            <a:chOff x="5872129" y="2035572"/>
            <a:chExt cx="2919269" cy="3742924"/>
          </a:xfrm>
        </p:grpSpPr>
        <p:sp>
          <p:nvSpPr>
            <p:cNvPr id="184" name="타원 183"/>
            <p:cNvSpPr/>
            <p:nvPr/>
          </p:nvSpPr>
          <p:spPr>
            <a:xfrm flipH="1">
              <a:off x="5872129" y="2230563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16699" y="2167211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01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872129" y="2988740"/>
              <a:ext cx="88255" cy="882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923537" y="2917310"/>
              <a:ext cx="6351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5">
                      <a:lumMod val="75000"/>
                    </a:schemeClr>
                  </a:solidFill>
                </a:rPr>
                <a:t>ITEM 02</a:t>
              </a:r>
              <a:endParaRPr lang="ko-KR" altLang="en-US" sz="90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5872129" y="5234963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5923537" y="5167607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05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872129" y="3738024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923537" y="3667409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03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5872129" y="4487307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923537" y="4417508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04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558443" y="2230661"/>
              <a:ext cx="1548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558443" y="2979706"/>
              <a:ext cx="198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558443" y="3728752"/>
              <a:ext cx="1152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558443" y="4477798"/>
              <a:ext cx="1728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558443" y="5226843"/>
              <a:ext cx="684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558443" y="2230661"/>
              <a:ext cx="324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558443" y="2979706"/>
              <a:ext cx="64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558443" y="3728752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6558443" y="4477798"/>
              <a:ext cx="1260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6558443" y="5226843"/>
              <a:ext cx="324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795226" y="2035572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7110795" y="2787843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860062" y="3547109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7721874" y="4297908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6793180" y="5041712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63256" y="2100455"/>
              <a:ext cx="4716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21.9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457850" y="2860872"/>
              <a:ext cx="499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27.3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460911" y="3612822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4.2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463972" y="4356305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42.1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6467033" y="5099788"/>
              <a:ext cx="4716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21.9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017694" y="2374364"/>
              <a:ext cx="2745306" cy="385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01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6017694" y="3128955"/>
              <a:ext cx="2745306" cy="385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02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017694" y="3883546"/>
              <a:ext cx="2745306" cy="385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03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017694" y="4638137"/>
              <a:ext cx="2745306" cy="385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04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017694" y="5392727"/>
              <a:ext cx="2745306" cy="385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05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285720" y="2025641"/>
            <a:ext cx="2882404" cy="1037702"/>
            <a:chOff x="366847" y="2034108"/>
            <a:chExt cx="2882404" cy="1037702"/>
          </a:xfrm>
        </p:grpSpPr>
        <p:sp>
          <p:nvSpPr>
            <p:cNvPr id="228" name="타원 227"/>
            <p:cNvSpPr/>
            <p:nvPr/>
          </p:nvSpPr>
          <p:spPr>
            <a:xfrm flipH="1">
              <a:off x="366847" y="222909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411417" y="2165747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01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053161" y="2229197"/>
              <a:ext cx="1764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053161" y="2229197"/>
              <a:ext cx="324000" cy="10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289944" y="2034108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57974" y="2098991"/>
              <a:ext cx="4716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21.9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503945" y="2372900"/>
              <a:ext cx="2745306" cy="6989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H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/W item 01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292965" y="3343011"/>
            <a:ext cx="2882404" cy="1037702"/>
            <a:chOff x="366847" y="2034108"/>
            <a:chExt cx="2882404" cy="1037702"/>
          </a:xfrm>
        </p:grpSpPr>
        <p:sp>
          <p:nvSpPr>
            <p:cNvPr id="265" name="타원 264"/>
            <p:cNvSpPr/>
            <p:nvPr/>
          </p:nvSpPr>
          <p:spPr>
            <a:xfrm flipH="1">
              <a:off x="366847" y="222909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11417" y="2165747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02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053161" y="2229197"/>
              <a:ext cx="1764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053161" y="2229197"/>
              <a:ext cx="324000" cy="10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289944" y="2034108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57974" y="2098991"/>
              <a:ext cx="4716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21.9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503945" y="2372900"/>
              <a:ext cx="2745306" cy="6989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H/W item 03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00210" y="4660380"/>
            <a:ext cx="2882404" cy="1037702"/>
            <a:chOff x="366847" y="2034108"/>
            <a:chExt cx="2882404" cy="1037702"/>
          </a:xfrm>
        </p:grpSpPr>
        <p:sp>
          <p:nvSpPr>
            <p:cNvPr id="273" name="타원 272"/>
            <p:cNvSpPr/>
            <p:nvPr/>
          </p:nvSpPr>
          <p:spPr>
            <a:xfrm flipH="1">
              <a:off x="366847" y="222909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11417" y="2165747"/>
              <a:ext cx="6094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ITEM 03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053161" y="2229197"/>
              <a:ext cx="1764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053161" y="2229197"/>
              <a:ext cx="324000" cy="10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289944" y="2034108"/>
              <a:ext cx="10695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27,982 </a:t>
              </a:r>
              <a:r>
                <a:rPr lang="en-US" altLang="ko-KR" sz="900" dirty="0" smtClean="0">
                  <a:latin typeface="Constantia" pitchFamily="18" charset="0"/>
                </a:rPr>
                <a:t>BILLION</a:t>
              </a:r>
              <a:endParaRPr lang="ko-KR" altLang="en-US" sz="400" dirty="0">
                <a:latin typeface="Constantia" pitchFamily="18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957974" y="2098991"/>
              <a:ext cx="4716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21.9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503945" y="2372900"/>
              <a:ext cx="2745306" cy="6989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H/W item 03 Contents … &amp;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 rot="5400000">
            <a:off x="4300046" y="3854491"/>
            <a:ext cx="463527" cy="2131452"/>
            <a:chOff x="2000240" y="572266"/>
            <a:chExt cx="730175" cy="3357586"/>
          </a:xfrm>
        </p:grpSpPr>
        <p:cxnSp>
          <p:nvCxnSpPr>
            <p:cNvPr id="281" name="직선 연결선 280"/>
            <p:cNvCxnSpPr/>
            <p:nvPr/>
          </p:nvCxnSpPr>
          <p:spPr>
            <a:xfrm>
              <a:off x="2000240" y="2229509"/>
              <a:ext cx="361960" cy="206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rot="5400000">
              <a:off x="678637" y="2250265"/>
              <a:ext cx="3357586" cy="158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2368455" y="604133"/>
              <a:ext cx="361960" cy="206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>
              <a:off x="2362339" y="3918564"/>
              <a:ext cx="361960" cy="206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TextBox 284"/>
          <p:cNvSpPr txBox="1"/>
          <p:nvPr/>
        </p:nvSpPr>
        <p:spPr>
          <a:xfrm>
            <a:off x="3479794" y="5072074"/>
            <a:ext cx="1856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투자계획 특징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H/W, S/W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의 균형있는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~ </a:t>
            </a:r>
          </a:p>
          <a:p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투자계획 특징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Contents… TEXT ~ &amp;</a:t>
            </a:r>
            <a:endParaRPr lang="ko-KR" altLang="en-US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투자계획 특징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  Contents… TEXT ~ &amp;</a:t>
            </a:r>
            <a:endParaRPr lang="ko-KR" altLang="en-US" sz="10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139</Words>
  <Application>Microsoft Office PowerPoint</Application>
  <PresentationFormat>화면 슬라이드 쇼(4:3)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68</cp:revision>
  <dcterms:created xsi:type="dcterms:W3CDTF">2009-01-29T04:46:21Z</dcterms:created>
  <dcterms:modified xsi:type="dcterms:W3CDTF">2009-08-05T11:05:15Z</dcterms:modified>
</cp:coreProperties>
</file>