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CA8"/>
    <a:srgbClr val="A0C1E8"/>
    <a:srgbClr val="ABC8EB"/>
    <a:srgbClr val="B8D0EE"/>
    <a:srgbClr val="D1E0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 autoAdjust="0"/>
    <p:restoredTop sz="99052" autoAdjust="0"/>
  </p:normalViewPr>
  <p:slideViewPr>
    <p:cSldViewPr>
      <p:cViewPr varScale="1">
        <p:scale>
          <a:sx n="112" d="100"/>
          <a:sy n="112" d="100"/>
        </p:scale>
        <p:origin x="-12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08AE1B-5B87-48F3-AF13-FA0B449A9782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F8858-F8A4-4831-BE2B-AC86BFB24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124287" y="142852"/>
            <a:ext cx="9099572" cy="6744953"/>
            <a:chOff x="124287" y="142852"/>
            <a:chExt cx="9099572" cy="6744953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124287" y="142852"/>
              <a:ext cx="8882553" cy="65871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428595" y="285728"/>
              <a:ext cx="8307032" cy="912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91156" y="295486"/>
              <a:ext cx="21431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4684"/>
                  </a:solidFill>
                  <a:latin typeface="+mn-ea"/>
                </a:rPr>
                <a:t>4.2 </a:t>
              </a:r>
              <a:r>
                <a:rPr lang="ko-KR" altLang="en-US" sz="1600" b="1" dirty="0" smtClean="0">
                  <a:solidFill>
                    <a:srgbClr val="004684"/>
                  </a:solidFill>
                  <a:latin typeface="+mn-ea"/>
                </a:rPr>
                <a:t>사업비 투자계획</a:t>
              </a:r>
              <a:endParaRPr lang="ko-KR" altLang="en-US" sz="1600" b="1" dirty="0">
                <a:solidFill>
                  <a:srgbClr val="004684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491156" y="602133"/>
              <a:ext cx="23574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004684"/>
                  </a:solidFill>
                  <a:latin typeface="+mn-ea"/>
                </a:rPr>
                <a:t>Investment plan</a:t>
              </a:r>
              <a:endParaRPr lang="ko-KR" altLang="en-US" sz="1000" b="1" dirty="0">
                <a:solidFill>
                  <a:srgbClr val="004684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1678074" y="696600"/>
              <a:ext cx="720000" cy="72000"/>
            </a:xfrm>
            <a:prstGeom prst="rect">
              <a:avLst/>
            </a:prstGeom>
            <a:solidFill>
              <a:srgbClr val="004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394264" y="777182"/>
              <a:ext cx="720000" cy="72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3128742" y="777182"/>
              <a:ext cx="720000" cy="72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482278" y="951628"/>
              <a:ext cx="650361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b="1" dirty="0"/>
                <a:t>사업비 투자는 하드웨어와 소프트웨어의 사업간 균형을 유지하는 것을 특징으로 </a:t>
              </a:r>
              <a:r>
                <a:rPr lang="ko-KR" altLang="en-US" sz="1000" b="1" dirty="0" smtClean="0"/>
                <a:t>다음과 </a:t>
              </a:r>
              <a:r>
                <a:rPr lang="ko-KR" altLang="en-US" sz="1000" b="1" dirty="0"/>
                <a:t>같이 구성됩니다</a:t>
              </a:r>
              <a:r>
                <a:rPr lang="en-US" altLang="ko-KR" sz="1000" b="1" dirty="0"/>
                <a:t>. </a:t>
              </a:r>
              <a:endParaRPr lang="ko-KR" altLang="en-US" sz="1000" b="1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8056544" y="271526"/>
              <a:ext cx="936000" cy="1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8009902" y="205412"/>
              <a:ext cx="1053494" cy="273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900" b="1" smtClean="0">
                  <a:solidFill>
                    <a:schemeClr val="bg1"/>
                  </a:solidFill>
                </a:rPr>
                <a:t>III. 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사업추진관리</a:t>
              </a:r>
              <a:endParaRPr lang="en-US" altLang="ko-KR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74914" y="285728"/>
              <a:ext cx="36000" cy="91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374914" y="294606"/>
              <a:ext cx="360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 userDrawn="1"/>
          </p:nvGrpSpPr>
          <p:grpSpPr>
            <a:xfrm>
              <a:off x="7358082" y="2500306"/>
              <a:ext cx="1486120" cy="4054066"/>
              <a:chOff x="4130924" y="2714620"/>
              <a:chExt cx="1486120" cy="405406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5115546" y="2714620"/>
                <a:ext cx="170834" cy="17083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130924" y="3819302"/>
                <a:ext cx="109764" cy="109764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643438" y="5795080"/>
                <a:ext cx="973606" cy="973606"/>
              </a:xfrm>
              <a:prstGeom prst="ellipse">
                <a:avLst/>
              </a:prstGeom>
              <a:noFill/>
              <a:ln w="18732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>
                <a:stCxn id="20" idx="3"/>
                <a:endCxn id="21" idx="7"/>
              </p:cNvCxnSpPr>
              <p:nvPr/>
            </p:nvCxnSpPr>
            <p:spPr>
              <a:xfrm rot="5400000">
                <a:off x="4195119" y="2889931"/>
                <a:ext cx="974941" cy="915951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21" idx="5"/>
              </p:cNvCxnSpPr>
              <p:nvPr/>
            </p:nvCxnSpPr>
            <p:spPr>
              <a:xfrm rot="16200000" flipH="1">
                <a:off x="3653109" y="4484494"/>
                <a:ext cx="1873463" cy="73045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899731" y="6626195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Constantia" pitchFamily="18" charset="0"/>
                </a:rPr>
                <a:t>34</a:t>
              </a:r>
              <a:endParaRPr lang="ko-KR" altLang="en-US" sz="1050" b="1" dirty="0">
                <a:latin typeface="Constantia" pitchFamily="18" charset="0"/>
              </a:endParaRPr>
            </a:p>
          </p:txBody>
        </p:sp>
        <p:pic>
          <p:nvPicPr>
            <p:cNvPr id="28" name="그림 27" descr="logo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7589274" y="6738670"/>
              <a:ext cx="1340444" cy="11047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그룹 232"/>
          <p:cNvGrpSpPr/>
          <p:nvPr/>
        </p:nvGrpSpPr>
        <p:grpSpPr>
          <a:xfrm>
            <a:off x="3395236" y="1382699"/>
            <a:ext cx="2353529" cy="593399"/>
            <a:chOff x="3541925" y="1415878"/>
            <a:chExt cx="2353529" cy="593399"/>
          </a:xfrm>
        </p:grpSpPr>
        <p:sp>
          <p:nvSpPr>
            <p:cNvPr id="234" name="TextBox 233"/>
            <p:cNvSpPr txBox="1"/>
            <p:nvPr/>
          </p:nvSpPr>
          <p:spPr>
            <a:xfrm>
              <a:off x="3541925" y="1415878"/>
              <a:ext cx="23535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Constantia" pitchFamily="18" charset="0"/>
                </a:rPr>
                <a:t>총사업비 </a:t>
              </a:r>
              <a:r>
                <a:rPr lang="en-US" altLang="ko-KR" sz="1600" b="1" dirty="0" smtClean="0">
                  <a:latin typeface="Constantia" pitchFamily="18" charset="0"/>
                </a:rPr>
                <a:t>5,000,000</a:t>
              </a:r>
              <a:r>
                <a:rPr lang="en-US" altLang="ko-KR" sz="1100" b="1" dirty="0" smtClean="0">
                  <a:latin typeface="Constantia" pitchFamily="18" charset="0"/>
                </a:rPr>
                <a:t>(</a:t>
              </a:r>
              <a:r>
                <a:rPr lang="ko-KR" altLang="en-US" sz="1100" b="1" dirty="0" smtClean="0">
                  <a:latin typeface="Constantia" pitchFamily="18" charset="0"/>
                </a:rPr>
                <a:t>천원</a:t>
              </a:r>
              <a:r>
                <a:rPr lang="en-US" altLang="ko-KR" sz="1100" b="1" dirty="0" smtClean="0">
                  <a:latin typeface="Constantia" pitchFamily="18" charset="0"/>
                </a:rPr>
                <a:t>)</a:t>
              </a:r>
              <a:endParaRPr lang="ko-KR" altLang="en-US" sz="1600" b="1" dirty="0">
                <a:latin typeface="Constantia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005994" y="1747667"/>
              <a:ext cx="14253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  <a:latin typeface="Constantia" pitchFamily="18" charset="0"/>
                </a:rPr>
                <a:t>Sub title… 2009 ~ by</a:t>
              </a:r>
              <a:endParaRPr lang="ko-KR" altLang="en-US" sz="1100" b="1" dirty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endParaRPr>
            </a:p>
          </p:txBody>
        </p:sp>
      </p:grpSp>
      <p:grpSp>
        <p:nvGrpSpPr>
          <p:cNvPr id="391" name="그룹 390"/>
          <p:cNvGrpSpPr/>
          <p:nvPr/>
        </p:nvGrpSpPr>
        <p:grpSpPr>
          <a:xfrm>
            <a:off x="227514" y="2116782"/>
            <a:ext cx="8904683" cy="1837685"/>
            <a:chOff x="227514" y="2004473"/>
            <a:chExt cx="8904683" cy="1837685"/>
          </a:xfrm>
        </p:grpSpPr>
        <p:sp>
          <p:nvSpPr>
            <p:cNvPr id="158" name="직사각형 157"/>
            <p:cNvSpPr/>
            <p:nvPr/>
          </p:nvSpPr>
          <p:spPr>
            <a:xfrm rot="16200000">
              <a:off x="6300689" y="714246"/>
              <a:ext cx="508741" cy="4349263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 rot="16200000">
              <a:off x="2347785" y="633814"/>
              <a:ext cx="508741" cy="4510126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/>
            <p:nvPr/>
          </p:nvCxnSpPr>
          <p:spPr>
            <a:xfrm rot="16200000" flipV="1">
              <a:off x="254605" y="2665289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rot="16200000" flipV="1">
              <a:off x="1092123" y="2665290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16200000" flipV="1">
              <a:off x="1929641" y="2665290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rot="16200000" flipV="1">
              <a:off x="2767159" y="2665290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rot="16200000" flipV="1">
              <a:off x="3604677" y="2665290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rot="16200000" flipV="1">
              <a:off x="4442195" y="2665289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rot="16200000" flipV="1">
              <a:off x="5279713" y="2665289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rot="16200000" flipV="1">
              <a:off x="6117231" y="2665289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rot="16200000" flipV="1">
              <a:off x="6954749" y="2665289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rot="16200000" flipV="1">
              <a:off x="7792267" y="2665289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 rot="16200000" flipV="1">
              <a:off x="8629784" y="2665289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flipV="1">
              <a:off x="352818" y="2749736"/>
              <a:ext cx="83667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/>
            <p:cNvSpPr/>
            <p:nvPr/>
          </p:nvSpPr>
          <p:spPr>
            <a:xfrm>
              <a:off x="227514" y="2321965"/>
              <a:ext cx="2808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0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010601" y="2321965"/>
              <a:ext cx="336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10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849794" y="2321965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20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688987" y="2321965"/>
              <a:ext cx="3626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30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3528180" y="2321965"/>
              <a:ext cx="3754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40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367373" y="2321965"/>
              <a:ext cx="3658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50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5206566" y="2321965"/>
              <a:ext cx="3786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60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6045759" y="2321965"/>
              <a:ext cx="3656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70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6884952" y="2321965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80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7724145" y="2321965"/>
              <a:ext cx="3786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90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8473042" y="2321965"/>
              <a:ext cx="6591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tantia" pitchFamily="18" charset="0"/>
                </a:rPr>
                <a:t>100 </a:t>
              </a:r>
              <a:r>
                <a:rPr lang="en-US" altLang="ko-KR" sz="900" dirty="0" smtClean="0">
                  <a:latin typeface="Constantia" pitchFamily="18" charset="0"/>
                </a:rPr>
                <a:t>(%)</a:t>
              </a:r>
              <a:endParaRPr lang="ko-KR" altLang="en-US" sz="900" dirty="0">
                <a:latin typeface="Constantia" pitchFamily="18" charset="0"/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>
            <a:xfrm rot="16200000" flipV="1">
              <a:off x="263071" y="2200688"/>
              <a:ext cx="1828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V="1">
              <a:off x="4763665" y="2200688"/>
              <a:ext cx="1828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6200000" flipV="1">
              <a:off x="8612850" y="2200688"/>
              <a:ext cx="1828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" name="그룹 245"/>
            <p:cNvGrpSpPr/>
            <p:nvPr/>
          </p:nvGrpSpPr>
          <p:grpSpPr>
            <a:xfrm>
              <a:off x="1205089" y="2004473"/>
              <a:ext cx="2818161" cy="369332"/>
              <a:chOff x="377117" y="2004473"/>
              <a:chExt cx="2818161" cy="369332"/>
            </a:xfrm>
          </p:grpSpPr>
          <p:sp>
            <p:nvSpPr>
              <p:cNvPr id="242" name="TextBox 241"/>
              <p:cNvSpPr txBox="1"/>
              <p:nvPr/>
            </p:nvSpPr>
            <p:spPr>
              <a:xfrm>
                <a:off x="377117" y="2004473"/>
                <a:ext cx="694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latin typeface="Constantia" pitchFamily="18" charset="0"/>
                  </a:rPr>
                  <a:t>H/W</a:t>
                </a:r>
                <a:endParaRPr lang="ko-KR" altLang="en-US" b="1" dirty="0">
                  <a:latin typeface="Constantia" pitchFamily="18" charset="0"/>
                </a:endParaRPr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1088472" y="2019862"/>
                <a:ext cx="7841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accent3">
                        <a:lumMod val="75000"/>
                      </a:schemeClr>
                    </a:solidFill>
                    <a:latin typeface="Constantia" pitchFamily="18" charset="0"/>
                  </a:rPr>
                  <a:t>52.8</a:t>
                </a:r>
                <a:r>
                  <a:rPr lang="en-US" altLang="ko-KR" sz="1050" dirty="0" smtClean="0">
                    <a:solidFill>
                      <a:schemeClr val="accent3">
                        <a:lumMod val="75000"/>
                      </a:schemeClr>
                    </a:solidFill>
                    <a:latin typeface="Constantia" pitchFamily="18" charset="0"/>
                  </a:rPr>
                  <a:t>(%)</a:t>
                </a:r>
                <a:endParaRPr lang="ko-KR" altLang="en-US" sz="1000" dirty="0">
                  <a:solidFill>
                    <a:schemeClr val="accent3">
                      <a:lumMod val="75000"/>
                    </a:schemeClr>
                  </a:solidFill>
                  <a:latin typeface="Constantia" pitchFamily="18" charset="0"/>
                </a:endParaRPr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>
                <a:off x="1785918" y="2019862"/>
                <a:ext cx="14093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smtClean="0">
                    <a:latin typeface="Constantia" pitchFamily="18" charset="0"/>
                  </a:rPr>
                  <a:t>2,594,000</a:t>
                </a:r>
                <a:r>
                  <a:rPr lang="en-US" altLang="ko-KR" sz="1050" smtClean="0">
                    <a:latin typeface="Constantia" pitchFamily="18" charset="0"/>
                  </a:rPr>
                  <a:t>(</a:t>
                </a:r>
                <a:r>
                  <a:rPr lang="ko-KR" altLang="en-US" sz="1050" dirty="0" smtClean="0">
                    <a:latin typeface="Constantia" pitchFamily="18" charset="0"/>
                  </a:rPr>
                  <a:t>천원</a:t>
                </a:r>
                <a:r>
                  <a:rPr lang="en-US" altLang="ko-KR" sz="1050" dirty="0" smtClean="0">
                    <a:latin typeface="Constantia" pitchFamily="18" charset="0"/>
                  </a:rPr>
                  <a:t>)</a:t>
                </a:r>
                <a:endParaRPr lang="ko-KR" altLang="en-US" sz="1000" dirty="0">
                  <a:latin typeface="Constantia" pitchFamily="18" charset="0"/>
                </a:endParaRPr>
              </a:p>
            </p:txBody>
          </p:sp>
        </p:grpSp>
        <p:cxnSp>
          <p:nvCxnSpPr>
            <p:cNvPr id="247" name="직선 연결선 246"/>
            <p:cNvCxnSpPr/>
            <p:nvPr/>
          </p:nvCxnSpPr>
          <p:spPr>
            <a:xfrm flipV="1">
              <a:off x="362978" y="2197620"/>
              <a:ext cx="8229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flipV="1">
              <a:off x="4023678" y="2197620"/>
              <a:ext cx="8229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0" name="그룹 249"/>
            <p:cNvGrpSpPr/>
            <p:nvPr/>
          </p:nvGrpSpPr>
          <p:grpSpPr>
            <a:xfrm>
              <a:off x="5386063" y="2008707"/>
              <a:ext cx="2829383" cy="369332"/>
              <a:chOff x="377117" y="2004473"/>
              <a:chExt cx="2829383" cy="369332"/>
            </a:xfrm>
          </p:grpSpPr>
          <p:sp>
            <p:nvSpPr>
              <p:cNvPr id="251" name="TextBox 250"/>
              <p:cNvSpPr txBox="1"/>
              <p:nvPr/>
            </p:nvSpPr>
            <p:spPr>
              <a:xfrm>
                <a:off x="377117" y="2004473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latin typeface="Constantia" pitchFamily="18" charset="0"/>
                  </a:rPr>
                  <a:t>S</a:t>
                </a:r>
                <a:r>
                  <a:rPr lang="en-US" altLang="ko-KR" b="1" dirty="0" smtClean="0">
                    <a:latin typeface="Constantia" pitchFamily="18" charset="0"/>
                  </a:rPr>
                  <a:t>/W</a:t>
                </a:r>
                <a:endParaRPr lang="ko-KR" altLang="en-US" b="1" dirty="0">
                  <a:latin typeface="Constantia" pitchFamily="18" charset="0"/>
                </a:endParaRPr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>
                <a:off x="1088472" y="2019862"/>
                <a:ext cx="7615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0070C0"/>
                    </a:solidFill>
                    <a:latin typeface="Constantia" pitchFamily="18" charset="0"/>
                  </a:rPr>
                  <a:t>47.2</a:t>
                </a:r>
                <a:r>
                  <a:rPr lang="en-US" altLang="ko-KR" sz="1050" dirty="0" smtClean="0">
                    <a:solidFill>
                      <a:srgbClr val="0070C0"/>
                    </a:solidFill>
                    <a:latin typeface="Constantia" pitchFamily="18" charset="0"/>
                  </a:rPr>
                  <a:t>(%)</a:t>
                </a:r>
                <a:endParaRPr lang="ko-KR" altLang="en-US" sz="1000" dirty="0">
                  <a:solidFill>
                    <a:srgbClr val="0070C0"/>
                  </a:solidFill>
                  <a:latin typeface="Constantia" pitchFamily="18" charset="0"/>
                </a:endParaRPr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1785918" y="2019862"/>
                <a:ext cx="14205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>
                    <a:latin typeface="Constantia" pitchFamily="18" charset="0"/>
                  </a:rPr>
                  <a:t>2,406,000</a:t>
                </a:r>
                <a:r>
                  <a:rPr lang="en-US" altLang="ko-KR" sz="1050" dirty="0" smtClean="0">
                    <a:latin typeface="Constantia" pitchFamily="18" charset="0"/>
                  </a:rPr>
                  <a:t>(</a:t>
                </a:r>
                <a:r>
                  <a:rPr lang="ko-KR" altLang="en-US" sz="1050" dirty="0" smtClean="0">
                    <a:latin typeface="Constantia" pitchFamily="18" charset="0"/>
                  </a:rPr>
                  <a:t>천원</a:t>
                </a:r>
                <a:r>
                  <a:rPr lang="en-US" altLang="ko-KR" sz="1050" dirty="0" smtClean="0">
                    <a:latin typeface="Constantia" pitchFamily="18" charset="0"/>
                  </a:rPr>
                  <a:t>)</a:t>
                </a:r>
                <a:endParaRPr lang="ko-KR" altLang="en-US" sz="1000" dirty="0">
                  <a:latin typeface="Constantia" pitchFamily="18" charset="0"/>
                </a:endParaRPr>
              </a:p>
            </p:txBody>
          </p:sp>
        </p:grpSp>
        <p:cxnSp>
          <p:nvCxnSpPr>
            <p:cNvPr id="256" name="직선 연결선 255"/>
            <p:cNvCxnSpPr/>
            <p:nvPr/>
          </p:nvCxnSpPr>
          <p:spPr>
            <a:xfrm flipV="1">
              <a:off x="8212691" y="2201854"/>
              <a:ext cx="45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flipV="1">
              <a:off x="4884208" y="2202385"/>
              <a:ext cx="45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그룹 289"/>
            <p:cNvGrpSpPr/>
            <p:nvPr/>
          </p:nvGrpSpPr>
          <p:grpSpPr>
            <a:xfrm>
              <a:off x="768853" y="3051807"/>
              <a:ext cx="7537662" cy="91441"/>
              <a:chOff x="768853" y="3051807"/>
              <a:chExt cx="7537662" cy="91441"/>
            </a:xfrm>
          </p:grpSpPr>
          <p:cxnSp>
            <p:nvCxnSpPr>
              <p:cNvPr id="259" name="직선 연결선 258"/>
              <p:cNvCxnSpPr/>
              <p:nvPr/>
            </p:nvCxnSpPr>
            <p:spPr>
              <a:xfrm rot="16200000" flipV="1">
                <a:off x="723133" y="3097527"/>
                <a:ext cx="91440" cy="0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/>
              <p:cNvCxnSpPr/>
              <p:nvPr/>
            </p:nvCxnSpPr>
            <p:spPr>
              <a:xfrm rot="16200000" flipV="1">
                <a:off x="1560651" y="3097528"/>
                <a:ext cx="91440" cy="0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/>
              <p:nvPr/>
            </p:nvCxnSpPr>
            <p:spPr>
              <a:xfrm rot="16200000" flipV="1">
                <a:off x="2398169" y="3097528"/>
                <a:ext cx="91440" cy="0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 rot="16200000" flipV="1">
                <a:off x="3235687" y="3097528"/>
                <a:ext cx="91440" cy="0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 rot="16200000" flipV="1">
                <a:off x="4073205" y="3097528"/>
                <a:ext cx="91440" cy="0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 rot="16200000" flipV="1">
                <a:off x="4910723" y="3097527"/>
                <a:ext cx="91440" cy="0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rot="16200000" flipV="1">
                <a:off x="5748241" y="3097527"/>
                <a:ext cx="91440" cy="0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 rot="16200000" flipV="1">
                <a:off x="6585759" y="3097527"/>
                <a:ext cx="91440" cy="0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/>
              <p:cNvCxnSpPr/>
              <p:nvPr/>
            </p:nvCxnSpPr>
            <p:spPr>
              <a:xfrm rot="16200000" flipV="1">
                <a:off x="7423277" y="3097527"/>
                <a:ext cx="91440" cy="0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/>
              <p:cNvCxnSpPr/>
              <p:nvPr/>
            </p:nvCxnSpPr>
            <p:spPr>
              <a:xfrm rot="16200000" flipV="1">
                <a:off x="8260795" y="3097527"/>
                <a:ext cx="91440" cy="0"/>
              </a:xfrm>
              <a:prstGeom prst="line">
                <a:avLst/>
              </a:prstGeom>
              <a:ln w="6350"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그룹 297"/>
            <p:cNvGrpSpPr/>
            <p:nvPr/>
          </p:nvGrpSpPr>
          <p:grpSpPr>
            <a:xfrm>
              <a:off x="340224" y="3143248"/>
              <a:ext cx="8388910" cy="698910"/>
              <a:chOff x="340224" y="3143248"/>
              <a:chExt cx="8388910" cy="698910"/>
            </a:xfrm>
          </p:grpSpPr>
          <p:sp>
            <p:nvSpPr>
              <p:cNvPr id="291" name="직사각형 290"/>
              <p:cNvSpPr/>
              <p:nvPr/>
            </p:nvSpPr>
            <p:spPr>
              <a:xfrm>
                <a:off x="340224" y="3143248"/>
                <a:ext cx="2302950" cy="69891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item 01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>
                <a:off x="2643174" y="3143248"/>
                <a:ext cx="1539359" cy="698910"/>
              </a:xfrm>
              <a:prstGeom prst="rect">
                <a:avLst/>
              </a:prstGeom>
              <a:solidFill>
                <a:srgbClr val="D1E0B2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item 02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Contents … &amp;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/>
              <p:cNvSpPr/>
              <p:nvPr/>
            </p:nvSpPr>
            <p:spPr>
              <a:xfrm>
                <a:off x="4180942" y="3143248"/>
                <a:ext cx="678925" cy="698910"/>
              </a:xfrm>
              <a:prstGeom prst="rect">
                <a:avLst/>
              </a:prstGeom>
              <a:solidFill>
                <a:srgbClr val="CBDCA8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item 03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4847170" y="3143248"/>
                <a:ext cx="1638297" cy="69891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item 01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>
                <a:off x="6483892" y="3143248"/>
                <a:ext cx="958308" cy="698910"/>
              </a:xfrm>
              <a:prstGeom prst="rect">
                <a:avLst/>
              </a:prstGeom>
              <a:solidFill>
                <a:srgbClr val="B8D0EE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item 02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>
                <a:off x="7429520" y="3143248"/>
                <a:ext cx="678925" cy="698910"/>
              </a:xfrm>
              <a:prstGeom prst="rect">
                <a:avLst/>
              </a:prstGeom>
              <a:solidFill>
                <a:srgbClr val="ABC8EB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item 03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>
                <a:off x="8114798" y="3143248"/>
                <a:ext cx="614336" cy="698910"/>
              </a:xfrm>
              <a:prstGeom prst="rect">
                <a:avLst/>
              </a:prstGeom>
              <a:solidFill>
                <a:srgbClr val="A0C1E8"/>
              </a:solidFill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item 04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6" name="직사각형 305"/>
          <p:cNvSpPr/>
          <p:nvPr/>
        </p:nvSpPr>
        <p:spPr>
          <a:xfrm>
            <a:off x="277261" y="4000504"/>
            <a:ext cx="4591072" cy="2036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4" name="그룹 353"/>
          <p:cNvGrpSpPr/>
          <p:nvPr/>
        </p:nvGrpSpPr>
        <p:grpSpPr>
          <a:xfrm>
            <a:off x="374092" y="4342462"/>
            <a:ext cx="4311678" cy="1470981"/>
            <a:chOff x="336522" y="4342462"/>
            <a:chExt cx="4311678" cy="1470981"/>
          </a:xfrm>
        </p:grpSpPr>
        <p:sp>
          <p:nvSpPr>
            <p:cNvPr id="307" name="직사각형 306"/>
            <p:cNvSpPr/>
            <p:nvPr/>
          </p:nvSpPr>
          <p:spPr>
            <a:xfrm>
              <a:off x="1752050" y="4346808"/>
              <a:ext cx="601683" cy="3571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308" name="직선 연결선 307"/>
            <p:cNvCxnSpPr/>
            <p:nvPr/>
          </p:nvCxnSpPr>
          <p:spPr>
            <a:xfrm>
              <a:off x="348699" y="5811855"/>
              <a:ext cx="429768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직사각형 309"/>
            <p:cNvSpPr/>
            <p:nvPr/>
          </p:nvSpPr>
          <p:spPr>
            <a:xfrm>
              <a:off x="2365889" y="4346808"/>
              <a:ext cx="861876" cy="357190"/>
            </a:xfrm>
            <a:prstGeom prst="rect">
              <a:avLst/>
            </a:prstGeom>
            <a:solidFill>
              <a:srgbClr val="CBD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3231612" y="4346808"/>
              <a:ext cx="1416588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351" name="직선 연결선 9"/>
            <p:cNvCxnSpPr/>
            <p:nvPr/>
          </p:nvCxnSpPr>
          <p:spPr>
            <a:xfrm>
              <a:off x="348699" y="5093854"/>
              <a:ext cx="137160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10"/>
            <p:cNvCxnSpPr/>
            <p:nvPr/>
          </p:nvCxnSpPr>
          <p:spPr>
            <a:xfrm>
              <a:off x="1714480" y="5093853"/>
              <a:ext cx="292608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12"/>
            <p:cNvCxnSpPr/>
            <p:nvPr/>
          </p:nvCxnSpPr>
          <p:spPr>
            <a:xfrm>
              <a:off x="348699" y="5442197"/>
              <a:ext cx="137160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 13"/>
            <p:cNvCxnSpPr/>
            <p:nvPr/>
          </p:nvCxnSpPr>
          <p:spPr>
            <a:xfrm>
              <a:off x="1714480" y="5442196"/>
              <a:ext cx="292608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/>
            <p:cNvSpPr txBox="1"/>
            <p:nvPr/>
          </p:nvSpPr>
          <p:spPr>
            <a:xfrm>
              <a:off x="336522" y="4342462"/>
              <a:ext cx="13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itchFamily="18" charset="0"/>
                  <a:cs typeface="Times New Roman" pitchFamily="18" charset="0"/>
                </a:rPr>
                <a:t>H/W Division</a:t>
              </a:r>
              <a:endParaRPr lang="ko-KR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1902001" y="4390988"/>
              <a:ext cx="308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+mj-ea"/>
                  <a:ea typeface="+mj-ea"/>
                  <a:cs typeface="Times New Roman" pitchFamily="18" charset="0"/>
                </a:rPr>
                <a:t>%</a:t>
              </a:r>
              <a:endParaRPr lang="ko-KR" altLang="en-US" sz="1050" b="1" dirty="0">
                <a:latin typeface="+mj-ea"/>
                <a:ea typeface="+mj-ea"/>
                <a:cs typeface="Times New Roman" pitchFamily="18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2374356" y="4390988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>
                  <a:latin typeface="+mj-ea"/>
                  <a:ea typeface="+mj-ea"/>
                  <a:cs typeface="Times New Roman" pitchFamily="18" charset="0"/>
                </a:rPr>
                <a:t>금액</a:t>
              </a:r>
              <a:r>
                <a:rPr lang="en-US" altLang="ko-KR" sz="1050" b="1" dirty="0" smtClean="0">
                  <a:latin typeface="+mj-ea"/>
                  <a:ea typeface="+mj-ea"/>
                  <a:cs typeface="Times New Roman" pitchFamily="18" charset="0"/>
                </a:rPr>
                <a:t>(</a:t>
              </a:r>
              <a:r>
                <a:rPr lang="ko-KR" altLang="en-US" sz="1050" b="1" dirty="0" smtClean="0">
                  <a:latin typeface="+mj-ea"/>
                  <a:ea typeface="+mj-ea"/>
                  <a:cs typeface="Times New Roman" pitchFamily="18" charset="0"/>
                </a:rPr>
                <a:t>천원</a:t>
              </a:r>
              <a:r>
                <a:rPr lang="en-US" altLang="ko-KR" sz="1050" b="1" dirty="0" smtClean="0">
                  <a:latin typeface="+mj-ea"/>
                  <a:ea typeface="+mj-ea"/>
                  <a:cs typeface="Times New Roman" pitchFamily="18" charset="0"/>
                </a:rPr>
                <a:t>)</a:t>
              </a:r>
              <a:endParaRPr lang="ko-KR" altLang="en-US" sz="1050" b="1" dirty="0">
                <a:latin typeface="+mj-ea"/>
                <a:ea typeface="+mj-ea"/>
                <a:cs typeface="Times New Roman" pitchFamily="18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3668111" y="4390988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smtClean="0">
                  <a:latin typeface="+mj-ea"/>
                  <a:ea typeface="+mj-ea"/>
                  <a:cs typeface="Times New Roman" pitchFamily="18" charset="0"/>
                </a:rPr>
                <a:t>내용</a:t>
              </a:r>
              <a:endParaRPr lang="ko-KR" altLang="en-US" sz="1050" b="1" dirty="0">
                <a:latin typeface="+mj-ea"/>
                <a:ea typeface="+mj-ea"/>
                <a:cs typeface="Times New Roman" pitchFamily="18" charset="0"/>
              </a:endParaRPr>
            </a:p>
          </p:txBody>
        </p:sp>
        <p:grpSp>
          <p:nvGrpSpPr>
            <p:cNvPr id="322" name="그룹 27"/>
            <p:cNvGrpSpPr/>
            <p:nvPr/>
          </p:nvGrpSpPr>
          <p:grpSpPr>
            <a:xfrm>
              <a:off x="357158" y="4714884"/>
              <a:ext cx="830677" cy="1079853"/>
              <a:chOff x="361866" y="1276716"/>
              <a:chExt cx="830677" cy="1079853"/>
            </a:xfrm>
          </p:grpSpPr>
          <p:sp>
            <p:nvSpPr>
              <p:cNvPr id="343" name="TextBox 23"/>
              <p:cNvSpPr txBox="1"/>
              <p:nvPr/>
            </p:nvSpPr>
            <p:spPr>
              <a:xfrm>
                <a:off x="361866" y="1276716"/>
                <a:ext cx="830677" cy="30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50" dirty="0" smtClean="0">
                    <a:latin typeface="Times New Roman" pitchFamily="18" charset="0"/>
                    <a:cs typeface="Times New Roman" pitchFamily="18" charset="0"/>
                  </a:rPr>
                  <a:t>Contents 01</a:t>
                </a:r>
              </a:p>
            </p:txBody>
          </p:sp>
          <p:sp>
            <p:nvSpPr>
              <p:cNvPr id="344" name="TextBox 24"/>
              <p:cNvSpPr txBox="1"/>
              <p:nvPr/>
            </p:nvSpPr>
            <p:spPr>
              <a:xfrm>
                <a:off x="361866" y="1663812"/>
                <a:ext cx="830677" cy="30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50" dirty="0" smtClean="0">
                    <a:latin typeface="Times New Roman" pitchFamily="18" charset="0"/>
                    <a:cs typeface="Times New Roman" pitchFamily="18" charset="0"/>
                  </a:rPr>
                  <a:t>Contents 02</a:t>
                </a:r>
              </a:p>
            </p:txBody>
          </p:sp>
          <p:sp>
            <p:nvSpPr>
              <p:cNvPr id="345" name="TextBox 25"/>
              <p:cNvSpPr txBox="1"/>
              <p:nvPr/>
            </p:nvSpPr>
            <p:spPr>
              <a:xfrm>
                <a:off x="361866" y="2050908"/>
                <a:ext cx="830677" cy="30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50" dirty="0" smtClean="0">
                    <a:latin typeface="Times New Roman" pitchFamily="18" charset="0"/>
                    <a:cs typeface="Times New Roman" pitchFamily="18" charset="0"/>
                  </a:rPr>
                  <a:t>Contents 03</a:t>
                </a:r>
              </a:p>
            </p:txBody>
          </p:sp>
        </p:grpSp>
        <p:grpSp>
          <p:nvGrpSpPr>
            <p:cNvPr id="323" name="그룹 33"/>
            <p:cNvGrpSpPr/>
            <p:nvPr/>
          </p:nvGrpSpPr>
          <p:grpSpPr>
            <a:xfrm>
              <a:off x="1831955" y="4705748"/>
              <a:ext cx="420308" cy="1079853"/>
              <a:chOff x="2700224" y="1276716"/>
              <a:chExt cx="420308" cy="1079853"/>
            </a:xfrm>
          </p:grpSpPr>
          <p:sp>
            <p:nvSpPr>
              <p:cNvPr id="339" name="TextBox 338"/>
              <p:cNvSpPr txBox="1"/>
              <p:nvPr/>
            </p:nvSpPr>
            <p:spPr>
              <a:xfrm>
                <a:off x="2700224" y="1276716"/>
                <a:ext cx="420308" cy="30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50" dirty="0" smtClean="0">
                    <a:latin typeface="Times New Roman" pitchFamily="18" charset="0"/>
                    <a:cs typeface="Times New Roman" pitchFamily="18" charset="0"/>
                  </a:rPr>
                  <a:t>26.4</a:t>
                </a:r>
                <a:endParaRPr lang="en-US" altLang="ko-KR" sz="105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2700224" y="1663812"/>
                <a:ext cx="420308" cy="30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50" dirty="0" smtClean="0">
                    <a:latin typeface="Times New Roman" pitchFamily="18" charset="0"/>
                    <a:cs typeface="Times New Roman" pitchFamily="18" charset="0"/>
                  </a:rPr>
                  <a:t>18.9</a:t>
                </a:r>
                <a:endParaRPr lang="en-US" altLang="ko-KR" sz="105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1" name="TextBox 340"/>
              <p:cNvSpPr txBox="1"/>
              <p:nvPr/>
            </p:nvSpPr>
            <p:spPr>
              <a:xfrm>
                <a:off x="2700224" y="2050908"/>
                <a:ext cx="420308" cy="30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50" dirty="0" smtClean="0">
                    <a:latin typeface="Times New Roman" pitchFamily="18" charset="0"/>
                    <a:cs typeface="Times New Roman" pitchFamily="18" charset="0"/>
                  </a:rPr>
                  <a:t>12.2</a:t>
                </a:r>
                <a:endParaRPr lang="en-US" altLang="ko-KR" sz="105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24" name="그룹 34"/>
            <p:cNvGrpSpPr/>
            <p:nvPr/>
          </p:nvGrpSpPr>
          <p:grpSpPr>
            <a:xfrm>
              <a:off x="2483364" y="4705748"/>
              <a:ext cx="554960" cy="1079853"/>
              <a:chOff x="2565570" y="1276716"/>
              <a:chExt cx="554960" cy="1079853"/>
            </a:xfrm>
          </p:grpSpPr>
          <p:sp>
            <p:nvSpPr>
              <p:cNvPr id="335" name="TextBox 334"/>
              <p:cNvSpPr txBox="1"/>
              <p:nvPr/>
            </p:nvSpPr>
            <p:spPr>
              <a:xfrm>
                <a:off x="2565570" y="1276716"/>
                <a:ext cx="554960" cy="30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50" dirty="0" smtClean="0">
                    <a:latin typeface="Times New Roman" pitchFamily="18" charset="0"/>
                    <a:cs typeface="Times New Roman" pitchFamily="18" charset="0"/>
                  </a:rPr>
                  <a:t>65,878</a:t>
                </a: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2565570" y="1663812"/>
                <a:ext cx="554960" cy="30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50" dirty="0" smtClean="0">
                    <a:latin typeface="Times New Roman" pitchFamily="18" charset="0"/>
                    <a:cs typeface="Times New Roman" pitchFamily="18" charset="0"/>
                  </a:rPr>
                  <a:t>78,788</a:t>
                </a:r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2632896" y="2050908"/>
                <a:ext cx="487634" cy="30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50" dirty="0" smtClean="0">
                    <a:latin typeface="Times New Roman" pitchFamily="18" charset="0"/>
                    <a:cs typeface="Times New Roman" pitchFamily="18" charset="0"/>
                  </a:rPr>
                  <a:t>7,099</a:t>
                </a:r>
              </a:p>
            </p:txBody>
          </p:sp>
        </p:grpSp>
        <p:grpSp>
          <p:nvGrpSpPr>
            <p:cNvPr id="325" name="그룹 39"/>
            <p:cNvGrpSpPr/>
            <p:nvPr/>
          </p:nvGrpSpPr>
          <p:grpSpPr>
            <a:xfrm>
              <a:off x="3336461" y="4705748"/>
              <a:ext cx="1164101" cy="1079853"/>
              <a:chOff x="1956441" y="1276716"/>
              <a:chExt cx="1164101" cy="1079853"/>
            </a:xfrm>
          </p:grpSpPr>
          <p:sp>
            <p:nvSpPr>
              <p:cNvPr id="331" name="TextBox 330"/>
              <p:cNvSpPr txBox="1"/>
              <p:nvPr/>
            </p:nvSpPr>
            <p:spPr>
              <a:xfrm>
                <a:off x="1956441" y="1276716"/>
                <a:ext cx="1164101" cy="30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50" dirty="0" smtClean="0">
                    <a:latin typeface="Times New Roman" pitchFamily="18" charset="0"/>
                    <a:cs typeface="Times New Roman" pitchFamily="18" charset="0"/>
                  </a:rPr>
                  <a:t>CONTENTS…&amp;</a:t>
                </a:r>
                <a:endParaRPr lang="en-US" altLang="ko-KR" sz="105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1993299" y="1663812"/>
                <a:ext cx="1127232" cy="30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50" dirty="0" smtClean="0">
                    <a:latin typeface="Times New Roman" pitchFamily="18" charset="0"/>
                    <a:cs typeface="Times New Roman" pitchFamily="18" charset="0"/>
                  </a:rPr>
                  <a:t>CONTENTS…&amp;</a:t>
                </a: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1993299" y="2050908"/>
                <a:ext cx="1127232" cy="30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050" dirty="0" smtClean="0">
                    <a:latin typeface="Times New Roman" pitchFamily="18" charset="0"/>
                    <a:cs typeface="Times New Roman" pitchFamily="18" charset="0"/>
                  </a:rPr>
                  <a:t>CONTENTS…&amp;</a:t>
                </a:r>
              </a:p>
            </p:txBody>
          </p:sp>
        </p:grpSp>
        <p:cxnSp>
          <p:nvCxnSpPr>
            <p:cNvPr id="353" name="직선 연결선 352"/>
            <p:cNvCxnSpPr/>
            <p:nvPr/>
          </p:nvCxnSpPr>
          <p:spPr>
            <a:xfrm>
              <a:off x="348699" y="4701968"/>
              <a:ext cx="429768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그룹 389"/>
          <p:cNvGrpSpPr/>
          <p:nvPr/>
        </p:nvGrpSpPr>
        <p:grpSpPr>
          <a:xfrm>
            <a:off x="4840821" y="4340760"/>
            <a:ext cx="3958647" cy="1802884"/>
            <a:chOff x="4840821" y="4340760"/>
            <a:chExt cx="3958647" cy="1802884"/>
          </a:xfrm>
        </p:grpSpPr>
        <p:sp>
          <p:nvSpPr>
            <p:cNvPr id="356" name="직사각형 355"/>
            <p:cNvSpPr/>
            <p:nvPr/>
          </p:nvSpPr>
          <p:spPr>
            <a:xfrm>
              <a:off x="6256349" y="4345106"/>
              <a:ext cx="601683" cy="3571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357" name="직선 연결선 356"/>
            <p:cNvCxnSpPr/>
            <p:nvPr/>
          </p:nvCxnSpPr>
          <p:spPr>
            <a:xfrm>
              <a:off x="4878399" y="5810153"/>
              <a:ext cx="384048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직사각형 357"/>
            <p:cNvSpPr/>
            <p:nvPr/>
          </p:nvSpPr>
          <p:spPr>
            <a:xfrm>
              <a:off x="6870188" y="4345106"/>
              <a:ext cx="861876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7735911" y="4345106"/>
              <a:ext cx="1001689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360" name="직선 연결선 9"/>
            <p:cNvCxnSpPr/>
            <p:nvPr/>
          </p:nvCxnSpPr>
          <p:spPr>
            <a:xfrm>
              <a:off x="4852998" y="5092152"/>
              <a:ext cx="137160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10"/>
            <p:cNvCxnSpPr/>
            <p:nvPr/>
          </p:nvCxnSpPr>
          <p:spPr>
            <a:xfrm>
              <a:off x="6235713" y="5092151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12"/>
            <p:cNvCxnSpPr/>
            <p:nvPr/>
          </p:nvCxnSpPr>
          <p:spPr>
            <a:xfrm>
              <a:off x="4852998" y="5440495"/>
              <a:ext cx="137160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13"/>
            <p:cNvCxnSpPr/>
            <p:nvPr/>
          </p:nvCxnSpPr>
          <p:spPr>
            <a:xfrm>
              <a:off x="6235713" y="5440494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/>
            <p:cNvSpPr txBox="1"/>
            <p:nvPr/>
          </p:nvSpPr>
          <p:spPr>
            <a:xfrm>
              <a:off x="4840821" y="4340760"/>
              <a:ext cx="1306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ko-KR" sz="1600" dirty="0" smtClean="0">
                  <a:latin typeface="Times New Roman" pitchFamily="18" charset="0"/>
                  <a:cs typeface="Times New Roman" pitchFamily="18" charset="0"/>
                </a:rPr>
                <a:t>/W Division</a:t>
              </a:r>
              <a:endParaRPr lang="ko-KR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6406300" y="4389286"/>
              <a:ext cx="308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+mj-ea"/>
                  <a:ea typeface="+mj-ea"/>
                  <a:cs typeface="Times New Roman" pitchFamily="18" charset="0"/>
                </a:rPr>
                <a:t>%</a:t>
              </a:r>
              <a:endParaRPr lang="ko-KR" altLang="en-US" sz="1050" b="1" dirty="0">
                <a:latin typeface="+mj-ea"/>
                <a:ea typeface="+mj-ea"/>
                <a:cs typeface="Times New Roman" pitchFamily="18" charset="0"/>
              </a:endParaRP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6878655" y="4389286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>
                  <a:latin typeface="+mj-ea"/>
                  <a:ea typeface="+mj-ea"/>
                  <a:cs typeface="Times New Roman" pitchFamily="18" charset="0"/>
                </a:rPr>
                <a:t>금액</a:t>
              </a:r>
              <a:r>
                <a:rPr lang="en-US" altLang="ko-KR" sz="1050" b="1" dirty="0" smtClean="0">
                  <a:latin typeface="+mj-ea"/>
                  <a:ea typeface="+mj-ea"/>
                  <a:cs typeface="Times New Roman" pitchFamily="18" charset="0"/>
                </a:rPr>
                <a:t>(</a:t>
              </a:r>
              <a:r>
                <a:rPr lang="ko-KR" altLang="en-US" sz="1050" b="1" dirty="0" smtClean="0">
                  <a:latin typeface="+mj-ea"/>
                  <a:ea typeface="+mj-ea"/>
                  <a:cs typeface="Times New Roman" pitchFamily="18" charset="0"/>
                </a:rPr>
                <a:t>천원</a:t>
              </a:r>
              <a:r>
                <a:rPr lang="en-US" altLang="ko-KR" sz="1050" b="1" dirty="0" smtClean="0">
                  <a:latin typeface="+mj-ea"/>
                  <a:ea typeface="+mj-ea"/>
                  <a:cs typeface="Times New Roman" pitchFamily="18" charset="0"/>
                </a:rPr>
                <a:t>)</a:t>
              </a:r>
              <a:endParaRPr lang="ko-KR" altLang="en-US" sz="1050" b="1" dirty="0">
                <a:latin typeface="+mj-ea"/>
                <a:ea typeface="+mj-ea"/>
                <a:cs typeface="Times New Roman" pitchFamily="18" charset="0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7975623" y="438928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>
                  <a:latin typeface="+mj-ea"/>
                  <a:ea typeface="+mj-ea"/>
                  <a:cs typeface="Times New Roman" pitchFamily="18" charset="0"/>
                </a:rPr>
                <a:t>내용</a:t>
              </a:r>
              <a:endParaRPr lang="ko-KR" altLang="en-US" sz="1050" b="1" dirty="0">
                <a:latin typeface="+mj-ea"/>
                <a:ea typeface="+mj-ea"/>
                <a:cs typeface="Times New Roman" pitchFamily="18" charset="0"/>
              </a:endParaRPr>
            </a:p>
          </p:txBody>
        </p:sp>
        <p:sp>
          <p:nvSpPr>
            <p:cNvPr id="382" name="TextBox 23"/>
            <p:cNvSpPr txBox="1"/>
            <p:nvPr/>
          </p:nvSpPr>
          <p:spPr>
            <a:xfrm>
              <a:off x="4861457" y="4713182"/>
              <a:ext cx="830677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Contents 01</a:t>
              </a:r>
            </a:p>
          </p:txBody>
        </p:sp>
        <p:sp>
          <p:nvSpPr>
            <p:cNvPr id="383" name="TextBox 24"/>
            <p:cNvSpPr txBox="1"/>
            <p:nvPr/>
          </p:nvSpPr>
          <p:spPr>
            <a:xfrm>
              <a:off x="4861457" y="5100278"/>
              <a:ext cx="830677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Contents 02</a:t>
              </a:r>
            </a:p>
          </p:txBody>
        </p:sp>
        <p:sp>
          <p:nvSpPr>
            <p:cNvPr id="384" name="TextBox 25"/>
            <p:cNvSpPr txBox="1"/>
            <p:nvPr/>
          </p:nvSpPr>
          <p:spPr>
            <a:xfrm>
              <a:off x="4861457" y="5487374"/>
              <a:ext cx="830677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Contents 03</a:t>
              </a:r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6336254" y="4704046"/>
              <a:ext cx="420308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20.4</a:t>
              </a:r>
              <a:endParaRPr lang="en-US" altLang="ko-KR" sz="105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336254" y="5091142"/>
              <a:ext cx="420308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14.9</a:t>
              </a:r>
              <a:endParaRPr lang="en-US" altLang="ko-KR" sz="105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6403582" y="5478238"/>
              <a:ext cx="352981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9.2</a:t>
              </a:r>
              <a:endParaRPr lang="en-US" altLang="ko-KR" sz="105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6987663" y="4704046"/>
              <a:ext cx="554960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65,878</a:t>
              </a: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6987663" y="5091142"/>
              <a:ext cx="554960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78,788</a:t>
              </a: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7054989" y="5478238"/>
              <a:ext cx="487634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7,099</a:t>
              </a: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7635367" y="4704046"/>
              <a:ext cx="1164101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CONTENTS…&amp;</a:t>
              </a:r>
              <a:endParaRPr lang="en-US" altLang="ko-KR" sz="105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7672225" y="5091142"/>
              <a:ext cx="1127232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CONTENTS…&amp;</a:t>
              </a: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7672225" y="5478238"/>
              <a:ext cx="1127232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CONTENTS…&amp;</a:t>
              </a:r>
            </a:p>
          </p:txBody>
        </p:sp>
        <p:cxnSp>
          <p:nvCxnSpPr>
            <p:cNvPr id="372" name="직선 연결선 371"/>
            <p:cNvCxnSpPr/>
            <p:nvPr/>
          </p:nvCxnSpPr>
          <p:spPr>
            <a:xfrm>
              <a:off x="4878399" y="4700266"/>
              <a:ext cx="384048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 384"/>
            <p:cNvCxnSpPr/>
            <p:nvPr/>
          </p:nvCxnSpPr>
          <p:spPr>
            <a:xfrm>
              <a:off x="4874694" y="6142056"/>
              <a:ext cx="384048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TextBox 25"/>
            <p:cNvSpPr txBox="1"/>
            <p:nvPr/>
          </p:nvSpPr>
          <p:spPr>
            <a:xfrm>
              <a:off x="4857752" y="5819277"/>
              <a:ext cx="830677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Contents </a:t>
              </a: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04</a:t>
              </a:r>
              <a:endParaRPr lang="en-US" altLang="ko-KR" sz="105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6399877" y="5810141"/>
              <a:ext cx="352981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5.2</a:t>
              </a:r>
              <a:endParaRPr lang="en-US" altLang="ko-KR" sz="105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7051284" y="5810141"/>
              <a:ext cx="487634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3,099</a:t>
              </a:r>
              <a:endParaRPr lang="en-US" altLang="ko-KR" sz="105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7668520" y="5810141"/>
              <a:ext cx="1127232" cy="305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50" dirty="0" smtClean="0">
                  <a:latin typeface="Times New Roman" pitchFamily="18" charset="0"/>
                  <a:cs typeface="Times New Roman" pitchFamily="18" charset="0"/>
                </a:rPr>
                <a:t>CONTENTS…&amp;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112</Words>
  <Application>Microsoft Office PowerPoint</Application>
  <PresentationFormat>화면 슬라이드 쇼(4:3)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109</cp:revision>
  <dcterms:created xsi:type="dcterms:W3CDTF">2009-01-29T04:46:21Z</dcterms:created>
  <dcterms:modified xsi:type="dcterms:W3CDTF">2009-08-05T09:40:29Z</dcterms:modified>
</cp:coreProperties>
</file>