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41" autoAdjust="0"/>
  </p:normalViewPr>
  <p:slideViewPr>
    <p:cSldViewPr>
      <p:cViewPr varScale="1">
        <p:scale>
          <a:sx n="111" d="100"/>
          <a:sy n="111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FDD46-F7C0-45A2-BD23-67EB9F5BED6B}" type="datetimeFigureOut">
              <a:rPr lang="ko-KR" altLang="en-US" smtClean="0"/>
              <a:pPr/>
              <a:t>2009-08-06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1A063-49F9-455E-8E30-B1B68EBED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1A063-49F9-455E-8E30-B1B68EBED2C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99"/>
            <a:ext cx="9144000" cy="718420"/>
          </a:xfrm>
          <a:prstGeom prst="rect">
            <a:avLst/>
          </a:prstGeom>
          <a:gradFill flip="none" rotWithShape="1">
            <a:gsLst>
              <a:gs pos="0">
                <a:srgbClr val="034EA2">
                  <a:shade val="30000"/>
                  <a:satMod val="115000"/>
                </a:srgbClr>
              </a:gs>
              <a:gs pos="50000">
                <a:srgbClr val="034EA2">
                  <a:shade val="67500"/>
                  <a:satMod val="115000"/>
                </a:srgbClr>
              </a:gs>
              <a:gs pos="100000">
                <a:srgbClr val="034EA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32" y="133427"/>
            <a:ext cx="1714512" cy="2143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latinLnBrk="1"/>
            <a:endParaRPr lang="ko-KR" altLang="en-US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7262" y="53244"/>
            <a:ext cx="14620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en-US" altLang="ko-KR" sz="1100" b="1" kern="1200" dirty="0">
                <a:solidFill>
                  <a:prstClr val="white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100" b="1" kern="1200" dirty="0" smtClean="0">
                <a:solidFill>
                  <a:prstClr val="white"/>
                </a:solidFill>
                <a:latin typeface="+mj-ea"/>
                <a:ea typeface="+mj-ea"/>
                <a:cs typeface="+mn-cs"/>
              </a:rPr>
              <a:t>III. </a:t>
            </a:r>
            <a:r>
              <a:rPr lang="ko-KR" altLang="en-US" sz="1100" b="1" dirty="0" smtClean="0">
                <a:solidFill>
                  <a:prstClr val="white"/>
                </a:solidFill>
                <a:latin typeface="+mj-ea"/>
                <a:ea typeface="+mj-ea"/>
              </a:rPr>
              <a:t>사업추진관</a:t>
            </a:r>
            <a:r>
              <a:rPr lang="ko-KR" altLang="en-US" sz="1100" b="1" dirty="0">
                <a:solidFill>
                  <a:prstClr val="white"/>
                </a:solidFill>
                <a:latin typeface="+mj-ea"/>
                <a:ea typeface="+mj-ea"/>
              </a:rPr>
              <a:t>리</a:t>
            </a:r>
            <a:endParaRPr lang="ko-KR" altLang="en-US" sz="1100" b="1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714480" y="134074"/>
            <a:ext cx="742952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485533" y="6631619"/>
            <a:ext cx="172934" cy="173154"/>
          </a:xfrm>
          <a:prstGeom prst="round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sz="1000" kern="1200" dirty="0">
                <a:solidFill>
                  <a:prstClr val="white"/>
                </a:solidFill>
                <a:latin typeface="+mj-ea"/>
                <a:ea typeface="+mj-ea"/>
                <a:cs typeface="+mn-cs"/>
              </a:rPr>
              <a:t>8</a:t>
            </a:r>
            <a:endParaRPr lang="ko-KR" altLang="en-US" sz="1000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12" name="그림 11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29520" y="184130"/>
            <a:ext cx="1340444" cy="110476"/>
          </a:xfrm>
          <a:prstGeom prst="rect">
            <a:avLst/>
          </a:prstGeom>
        </p:spPr>
      </p:pic>
      <p:grpSp>
        <p:nvGrpSpPr>
          <p:cNvPr id="13" name="그룹 12"/>
          <p:cNvGrpSpPr/>
          <p:nvPr userDrawn="1"/>
        </p:nvGrpSpPr>
        <p:grpSpPr>
          <a:xfrm>
            <a:off x="357235" y="429484"/>
            <a:ext cx="8429531" cy="6142787"/>
            <a:chOff x="390619" y="429484"/>
            <a:chExt cx="8429531" cy="6142787"/>
          </a:xfrm>
        </p:grpSpPr>
        <p:sp>
          <p:nvSpPr>
            <p:cNvPr id="14" name="직사각형 13"/>
            <p:cNvSpPr/>
            <p:nvPr/>
          </p:nvSpPr>
          <p:spPr>
            <a:xfrm>
              <a:off x="395288" y="1526958"/>
              <a:ext cx="8424862" cy="5045313"/>
            </a:xfrm>
            <a:prstGeom prst="rect">
              <a:avLst/>
            </a:prstGeom>
            <a:noFill/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" name="한쪽 모서리가 둥근 사각형 14"/>
            <p:cNvSpPr/>
            <p:nvPr/>
          </p:nvSpPr>
          <p:spPr>
            <a:xfrm>
              <a:off x="400021" y="469293"/>
              <a:ext cx="2243153" cy="285752"/>
            </a:xfrm>
            <a:prstGeom prst="round1Rect">
              <a:avLst>
                <a:gd name="adj" fmla="val 477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b="1" kern="1200" dirty="0">
                <a:solidFill>
                  <a:prstClr val="white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6352" y="429484"/>
              <a:ext cx="2004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1200" dirty="0"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en-US" altLang="ko-KR" sz="1600" kern="1200" dirty="0" smtClean="0">
                  <a:latin typeface="HY동녘M" pitchFamily="18" charset="-127"/>
                  <a:ea typeface="HY동녘M" pitchFamily="18" charset="-127"/>
                </a:rPr>
                <a:t>5.2</a:t>
              </a:r>
              <a:r>
                <a:rPr lang="en-US" altLang="ko-KR" sz="1600" kern="1200" dirty="0">
                  <a:latin typeface="HY동녘M" pitchFamily="18" charset="-127"/>
                  <a:ea typeface="HY동녘M" pitchFamily="18" charset="-127"/>
                </a:rPr>
                <a:t>. </a:t>
              </a:r>
              <a:r>
                <a:rPr lang="ko-KR" altLang="en-US" sz="1600" dirty="0">
                  <a:latin typeface="HY동녘M" pitchFamily="18" charset="-127"/>
                  <a:ea typeface="HY동녘M" pitchFamily="18" charset="-127"/>
                </a:rPr>
                <a:t>예상 </a:t>
              </a:r>
              <a:r>
                <a:rPr lang="ko-KR" altLang="en-US" sz="1600" dirty="0" smtClean="0">
                  <a:latin typeface="HY동녘M" pitchFamily="18" charset="-127"/>
                  <a:ea typeface="HY동녘M" pitchFamily="18" charset="-127"/>
                </a:rPr>
                <a:t>수익구조</a:t>
              </a:r>
              <a:endParaRPr lang="en-US" altLang="ko-KR" sz="1600" dirty="0"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99496" y="473407"/>
              <a:ext cx="88777" cy="2811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/>
            <p:cNvSpPr/>
            <p:nvPr/>
          </p:nvSpPr>
          <p:spPr>
            <a:xfrm flipV="1">
              <a:off x="2567377" y="1397542"/>
              <a:ext cx="4009246" cy="305423"/>
            </a:xfrm>
            <a:prstGeom prst="trapezoi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90619" y="857232"/>
              <a:ext cx="8416032" cy="553998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txBody>
            <a:bodyPr wrap="square" anchor="ctr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본 사업은 투자개발 </a:t>
              </a:r>
              <a:r>
                <a:rPr lang="en-US" altLang="ko-K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차년도 이후부터 수익을 낼 것으로 기대</a:t>
              </a:r>
              <a:r>
                <a:rPr lang="en-US" altLang="ko-K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아래와 같은 예상 재정수지 분석을 할 수 있으며 이는 곧 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완전한 자립화를 의미합니다</a:t>
              </a:r>
              <a:r>
                <a:rPr lang="en-US" altLang="ko-K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.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64579" y="1403569"/>
              <a:ext cx="42148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차년도 이후 예상 재정수지 분석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467992" y="4098999"/>
            <a:ext cx="4918229" cy="2257962"/>
          </a:xfrm>
          <a:prstGeom prst="rect">
            <a:avLst/>
          </a:prstGeom>
          <a:solidFill>
            <a:srgbClr val="ECE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07193" y="4195410"/>
          <a:ext cx="7929614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1285884"/>
                <a:gridCol w="985844"/>
                <a:gridCol w="985844"/>
                <a:gridCol w="985844"/>
                <a:gridCol w="985844"/>
                <a:gridCol w="985844"/>
                <a:gridCol w="1143006"/>
              </a:tblGrid>
              <a:tr h="1704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구분</a:t>
                      </a:r>
                      <a:endParaRPr lang="ko-KR" altLang="en-US" sz="9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rgbClr val="FFC000"/>
                          </a:solidFill>
                        </a:rPr>
                        <a:t>차년도</a:t>
                      </a:r>
                      <a:endParaRPr lang="ko-KR" altLang="en-US" sz="9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C000"/>
                          </a:solidFill>
                        </a:rPr>
                        <a:t>4</a:t>
                      </a:r>
                      <a:r>
                        <a:rPr lang="ko-KR" altLang="en-US" sz="900" dirty="0" smtClean="0">
                          <a:solidFill>
                            <a:srgbClr val="FFC000"/>
                          </a:solidFill>
                        </a:rPr>
                        <a:t>차년도</a:t>
                      </a:r>
                      <a:endParaRPr lang="ko-KR" altLang="en-US" sz="9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C000"/>
                          </a:solidFill>
                        </a:rPr>
                        <a:t>5</a:t>
                      </a:r>
                      <a:r>
                        <a:rPr lang="ko-KR" altLang="en-US" sz="900" dirty="0" smtClean="0">
                          <a:solidFill>
                            <a:srgbClr val="FFC000"/>
                          </a:solidFill>
                        </a:rPr>
                        <a:t>차년도</a:t>
                      </a:r>
                      <a:endParaRPr lang="ko-KR" altLang="en-US" sz="9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C000"/>
                          </a:solidFill>
                        </a:rPr>
                        <a:t>6</a:t>
                      </a:r>
                      <a:r>
                        <a:rPr lang="ko-KR" altLang="en-US" sz="900" dirty="0" smtClean="0">
                          <a:solidFill>
                            <a:srgbClr val="FFC000"/>
                          </a:solidFill>
                        </a:rPr>
                        <a:t>차년도</a:t>
                      </a:r>
                      <a:endParaRPr lang="ko-KR" altLang="en-US" sz="9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C000"/>
                          </a:solidFill>
                        </a:rPr>
                        <a:t>7</a:t>
                      </a:r>
                      <a:r>
                        <a:rPr lang="ko-KR" altLang="en-US" sz="900" dirty="0" smtClean="0">
                          <a:solidFill>
                            <a:srgbClr val="FFC000"/>
                          </a:solidFill>
                        </a:rPr>
                        <a:t>차년도</a:t>
                      </a:r>
                      <a:endParaRPr lang="ko-KR" altLang="en-US" sz="9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소 계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7041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수입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수입항목 </a:t>
                      </a:r>
                      <a:r>
                        <a:rPr lang="en-US" altLang="ko-KR" sz="900" dirty="0" smtClean="0"/>
                        <a:t>01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1,000,000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수입항목 </a:t>
                      </a:r>
                      <a:r>
                        <a:rPr lang="en-US" altLang="ko-KR" sz="900" dirty="0" smtClean="0"/>
                        <a:t>02</a:t>
                      </a: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1,000,000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수입항목 </a:t>
                      </a:r>
                      <a:r>
                        <a:rPr lang="en-US" altLang="ko-KR" sz="900" dirty="0" smtClean="0"/>
                        <a:t>03</a:t>
                      </a: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1,000,000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소 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240,000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230,000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267,000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270,000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273,000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1,500,000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17041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지출</a:t>
                      </a:r>
                      <a:endParaRPr lang="ko-KR" altLang="en-US" sz="900" b="1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지출항목 </a:t>
                      </a:r>
                      <a:r>
                        <a:rPr lang="en-US" altLang="ko-KR" sz="900" dirty="0" smtClean="0"/>
                        <a:t>01</a:t>
                      </a: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1,000,000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지출항목 </a:t>
                      </a:r>
                      <a:r>
                        <a:rPr lang="en-US" altLang="ko-KR" sz="900" dirty="0" smtClean="0"/>
                        <a:t>02</a:t>
                      </a: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1,000,000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지출항목 </a:t>
                      </a:r>
                      <a:r>
                        <a:rPr lang="en-US" altLang="ko-KR" sz="900" dirty="0" smtClean="0"/>
                        <a:t>03</a:t>
                      </a: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1,000,000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소 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220,000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175,000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242,000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237,000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240,000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1,350,000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1704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수입 </a:t>
                      </a:r>
                      <a:r>
                        <a:rPr lang="en-US" altLang="ko-KR" sz="900" b="1" dirty="0" smtClean="0"/>
                        <a:t>- </a:t>
                      </a:r>
                      <a:r>
                        <a:rPr lang="ko-KR" altLang="en-US" sz="900" b="1" dirty="0" smtClean="0"/>
                        <a:t>지출</a:t>
                      </a:r>
                      <a:endParaRPr lang="ko-KR" altLang="en-US" sz="900" b="1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+20,000</a:t>
                      </a:r>
                      <a:endParaRPr lang="ko-KR" altLang="en-US" sz="10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+55,000</a:t>
                      </a:r>
                      <a:endParaRPr lang="ko-KR" altLang="en-US" sz="10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+35,000</a:t>
                      </a:r>
                      <a:endParaRPr lang="ko-KR" altLang="en-US" sz="10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+33,000</a:t>
                      </a:r>
                      <a:endParaRPr lang="ko-KR" altLang="en-US" sz="10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+33,000</a:t>
                      </a:r>
                      <a:endParaRPr lang="ko-KR" altLang="en-US" sz="10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자립화</a:t>
                      </a:r>
                      <a:endParaRPr lang="ko-KR" altLang="en-US" sz="9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3" name="그룹 112"/>
          <p:cNvGrpSpPr/>
          <p:nvPr/>
        </p:nvGrpSpPr>
        <p:grpSpPr>
          <a:xfrm>
            <a:off x="1955428" y="1571612"/>
            <a:ext cx="5439671" cy="2598408"/>
            <a:chOff x="1955428" y="1571612"/>
            <a:chExt cx="5439671" cy="2598408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2459115" y="4170020"/>
              <a:ext cx="49359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2386998" y="1863306"/>
              <a:ext cx="72489" cy="2196000"/>
              <a:chOff x="2473664" y="2025590"/>
              <a:chExt cx="72489" cy="2196000"/>
            </a:xfrm>
          </p:grpSpPr>
          <p:cxnSp>
            <p:nvCxnSpPr>
              <p:cNvPr id="25" name="직선 연결선 24"/>
              <p:cNvCxnSpPr/>
              <p:nvPr/>
            </p:nvCxnSpPr>
            <p:spPr>
              <a:xfrm rot="5400000">
                <a:off x="1375664" y="3123590"/>
                <a:ext cx="219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rot="10800000">
                <a:off x="2474153" y="2033224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10800000">
                <a:off x="2474153" y="2300419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rot="10800000">
                <a:off x="2474153" y="2573964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rot="10800000">
                <a:off x="2474153" y="2847509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rot="10800000">
                <a:off x="2474153" y="3121054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rot="10800000">
                <a:off x="2474153" y="3394599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rot="10800000">
                <a:off x="2474153" y="3668144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0800000">
                <a:off x="2474153" y="3941689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10800000">
                <a:off x="2474153" y="4215232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1973598" y="1757226"/>
              <a:ext cx="447558" cy="2124560"/>
              <a:chOff x="2053914" y="1919510"/>
              <a:chExt cx="447558" cy="212456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143682" y="3813238"/>
                <a:ext cx="35779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200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2143682" y="3542708"/>
                <a:ext cx="35779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143682" y="3272175"/>
                <a:ext cx="35779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43682" y="3001642"/>
                <a:ext cx="35779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053914" y="2731109"/>
                <a:ext cx="44435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1,000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053914" y="2460576"/>
                <a:ext cx="44435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1,200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053914" y="2190043"/>
                <a:ext cx="44435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1,400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053914" y="1919510"/>
                <a:ext cx="44435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1,600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1955428" y="1571612"/>
              <a:ext cx="60144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백만원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)</a:t>
              </a:r>
              <a:endParaRPr lang="ko-KR" altLang="en-US" dirty="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2714612" y="2053922"/>
              <a:ext cx="660698" cy="2026575"/>
              <a:chOff x="2714612" y="2216206"/>
              <a:chExt cx="660698" cy="2026575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2753694" y="2428867"/>
                <a:ext cx="436991" cy="1813914"/>
                <a:chOff x="2753694" y="2428867"/>
                <a:chExt cx="436991" cy="1813914"/>
              </a:xfrm>
            </p:grpSpPr>
            <p:sp>
              <p:nvSpPr>
                <p:cNvPr id="58" name="평행 사변형 10"/>
                <p:cNvSpPr/>
                <p:nvPr/>
              </p:nvSpPr>
              <p:spPr>
                <a:xfrm rot="5400000" flipH="1">
                  <a:off x="2221977" y="3274072"/>
                  <a:ext cx="1684328" cy="253089"/>
                </a:xfrm>
                <a:prstGeom prst="parallelogram">
                  <a:avLst>
                    <a:gd name="adj" fmla="val 45000"/>
                  </a:avLst>
                </a:prstGeom>
                <a:solidFill>
                  <a:schemeClr val="tx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59" name="평행 사변형 58"/>
                <p:cNvSpPr/>
                <p:nvPr/>
              </p:nvSpPr>
              <p:spPr>
                <a:xfrm rot="5400000" flipH="1">
                  <a:off x="2079303" y="3119337"/>
                  <a:ext cx="1634029" cy="253089"/>
                </a:xfrm>
                <a:prstGeom prst="parallelogram">
                  <a:avLst>
                    <a:gd name="adj" fmla="val 45000"/>
                  </a:avLst>
                </a:prstGeom>
                <a:blipFill>
                  <a:blip r:embed="rId3"/>
                  <a:tile tx="0" ty="0" sx="100000" sy="100000" flip="none" algn="tl"/>
                </a:blip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60" name="평행 사변형 59"/>
                <p:cNvSpPr/>
                <p:nvPr/>
              </p:nvSpPr>
              <p:spPr>
                <a:xfrm rot="5400000" flipH="1">
                  <a:off x="2227138" y="3282249"/>
                  <a:ext cx="1645079" cy="253089"/>
                </a:xfrm>
                <a:prstGeom prst="parallelogram">
                  <a:avLst>
                    <a:gd name="adj" fmla="val 45000"/>
                  </a:avLst>
                </a:prstGeom>
                <a:blipFill>
                  <a:blip r:embed="rId4"/>
                  <a:tile tx="0" ty="0" sx="100000" sy="100000" flip="none" algn="tl"/>
                </a:blip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 flipH="1">
                  <a:off x="2753694" y="2582473"/>
                  <a:ext cx="419006" cy="1877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/>
              <p:cNvSpPr txBox="1"/>
              <p:nvPr/>
            </p:nvSpPr>
            <p:spPr>
              <a:xfrm>
                <a:off x="2865765" y="2662590"/>
                <a:ext cx="3770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ysClr val="windowText" lastClr="0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220</a:t>
                </a:r>
                <a:endParaRPr lang="ko-KR" altLang="en-US" sz="1000" b="1" dirty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14612" y="2469637"/>
                <a:ext cx="3770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chemeClr val="bg1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240</a:t>
                </a:r>
                <a:endParaRPr lang="ko-KR" altLang="en-US" sz="1000" b="1" dirty="0">
                  <a:solidFill>
                    <a:schemeClr val="bg1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988665" y="2216206"/>
                <a:ext cx="3866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+20</a:t>
                </a:r>
                <a:endParaRPr lang="ko-KR" altLang="en-US" sz="1000" b="1" dirty="0">
                  <a:solidFill>
                    <a:srgbClr val="C00000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p:grpSp>
        <p:sp>
          <p:nvSpPr>
            <p:cNvPr id="80" name="평행 사변형 10"/>
            <p:cNvSpPr/>
            <p:nvPr/>
          </p:nvSpPr>
          <p:spPr>
            <a:xfrm rot="5400000" flipH="1">
              <a:off x="3333160" y="3254747"/>
              <a:ext cx="1391201" cy="253089"/>
            </a:xfrm>
            <a:prstGeom prst="parallelogram">
              <a:avLst>
                <a:gd name="adj" fmla="val 45000"/>
              </a:avLst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1" name="평행 사변형 80"/>
            <p:cNvSpPr/>
            <p:nvPr/>
          </p:nvSpPr>
          <p:spPr>
            <a:xfrm rot="5400000" flipH="1">
              <a:off x="3081444" y="2990969"/>
              <a:ext cx="1558984" cy="253089"/>
            </a:xfrm>
            <a:prstGeom prst="parallelogram">
              <a:avLst>
                <a:gd name="adj" fmla="val 45000"/>
              </a:avLst>
            </a:prstGeom>
            <a:blipFill>
              <a:blip r:embed="rId3"/>
              <a:tile tx="0" ty="0" sx="100000" sy="100000" flip="none" algn="tl"/>
            </a:blip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2" name="평행 사변형 81"/>
            <p:cNvSpPr/>
            <p:nvPr/>
          </p:nvSpPr>
          <p:spPr>
            <a:xfrm rot="5400000" flipH="1">
              <a:off x="3329181" y="3253782"/>
              <a:ext cx="1370232" cy="253089"/>
            </a:xfrm>
            <a:prstGeom prst="parallelogram">
              <a:avLst>
                <a:gd name="adj" fmla="val 45000"/>
              </a:avLst>
            </a:prstGeom>
            <a:blipFill>
              <a:blip r:embed="rId4"/>
              <a:tile tx="0" ty="0" sx="100000" sy="100000" flip="none" algn="tl"/>
            </a:blip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3721489" y="2699366"/>
              <a:ext cx="419006" cy="1877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830385" y="2797303"/>
              <a:ext cx="3770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175</a:t>
              </a:r>
              <a:endParaRPr lang="ko-KR" altLang="en-US" sz="1000" b="1" dirty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68273" y="2396961"/>
              <a:ext cx="3770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230</a:t>
              </a:r>
              <a:endParaRPr lang="ko-KR" altLang="en-US" sz="10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53285" y="2143116"/>
              <a:ext cx="3866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C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+55</a:t>
              </a:r>
              <a:endParaRPr lang="ko-KR" altLang="en-US" sz="1000" b="1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4634560" y="1848486"/>
              <a:ext cx="660698" cy="2232011"/>
              <a:chOff x="4634560" y="2010770"/>
              <a:chExt cx="660698" cy="223201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673642" y="2201662"/>
                <a:ext cx="436991" cy="2041119"/>
                <a:chOff x="2753694" y="2201662"/>
                <a:chExt cx="436991" cy="2041119"/>
              </a:xfrm>
            </p:grpSpPr>
            <p:sp>
              <p:nvSpPr>
                <p:cNvPr id="89" name="평행 사변형 10"/>
                <p:cNvSpPr/>
                <p:nvPr/>
              </p:nvSpPr>
              <p:spPr>
                <a:xfrm rot="5400000" flipH="1">
                  <a:off x="2119088" y="3171183"/>
                  <a:ext cx="1890106" cy="253089"/>
                </a:xfrm>
                <a:prstGeom prst="parallelogram">
                  <a:avLst>
                    <a:gd name="adj" fmla="val 45000"/>
                  </a:avLst>
                </a:prstGeom>
                <a:solidFill>
                  <a:schemeClr val="tx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90" name="평행 사변형 89"/>
                <p:cNvSpPr/>
                <p:nvPr/>
              </p:nvSpPr>
              <p:spPr>
                <a:xfrm rot="5400000" flipH="1">
                  <a:off x="1965700" y="3005734"/>
                  <a:ext cx="1861234" cy="253089"/>
                </a:xfrm>
                <a:prstGeom prst="parallelogram">
                  <a:avLst>
                    <a:gd name="adj" fmla="val 45000"/>
                  </a:avLst>
                </a:prstGeom>
                <a:blipFill>
                  <a:blip r:embed="rId3"/>
                  <a:tile tx="0" ty="0" sx="100000" sy="100000" flip="none" algn="tl"/>
                </a:blip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91" name="평행 사변형 90"/>
                <p:cNvSpPr/>
                <p:nvPr/>
              </p:nvSpPr>
              <p:spPr>
                <a:xfrm rot="5400000" flipH="1">
                  <a:off x="2123618" y="3178729"/>
                  <a:ext cx="1852117" cy="253089"/>
                </a:xfrm>
                <a:prstGeom prst="parallelogram">
                  <a:avLst>
                    <a:gd name="adj" fmla="val 45000"/>
                  </a:avLst>
                </a:prstGeom>
                <a:blipFill>
                  <a:blip r:embed="rId4"/>
                  <a:tile tx="0" ty="0" sx="100000" sy="100000" flip="none" algn="tl"/>
                </a:blip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cxnSp>
              <p:nvCxnSpPr>
                <p:cNvPr id="92" name="직선 연결선 91"/>
                <p:cNvCxnSpPr/>
                <p:nvPr/>
              </p:nvCxnSpPr>
              <p:spPr>
                <a:xfrm flipH="1">
                  <a:off x="2753694" y="2375600"/>
                  <a:ext cx="419006" cy="1877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/>
              <p:cNvSpPr txBox="1"/>
              <p:nvPr/>
            </p:nvSpPr>
            <p:spPr>
              <a:xfrm>
                <a:off x="4785713" y="2444584"/>
                <a:ext cx="3770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ysClr val="windowText" lastClr="0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242</a:t>
                </a:r>
                <a:endParaRPr lang="ko-KR" altLang="en-US" sz="1000" b="1" dirty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34560" y="2246859"/>
                <a:ext cx="3770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chemeClr val="bg1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267</a:t>
                </a:r>
                <a:endParaRPr lang="ko-KR" altLang="en-US" sz="1000" b="1" dirty="0">
                  <a:solidFill>
                    <a:schemeClr val="bg1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908613" y="2010770"/>
                <a:ext cx="3866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+35</a:t>
                </a:r>
                <a:endParaRPr lang="ko-KR" altLang="en-US" sz="1000" b="1" dirty="0">
                  <a:solidFill>
                    <a:srgbClr val="C00000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5643570" y="1777048"/>
              <a:ext cx="663742" cy="2303448"/>
              <a:chOff x="5643570" y="1939332"/>
              <a:chExt cx="663742" cy="2303448"/>
            </a:xfrm>
          </p:grpSpPr>
          <p:sp>
            <p:nvSpPr>
              <p:cNvPr id="99" name="평행 사변형 10"/>
              <p:cNvSpPr/>
              <p:nvPr/>
            </p:nvSpPr>
            <p:spPr>
              <a:xfrm rot="5400000" flipH="1">
                <a:off x="5090777" y="3210870"/>
                <a:ext cx="1810730" cy="253089"/>
              </a:xfrm>
              <a:prstGeom prst="parallelogram">
                <a:avLst>
                  <a:gd name="adj" fmla="val 45000"/>
                </a:avLst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00" name="평행 사변형 99"/>
              <p:cNvSpPr/>
              <p:nvPr/>
            </p:nvSpPr>
            <p:spPr>
              <a:xfrm rot="5400000" flipH="1">
                <a:off x="4862083" y="2970116"/>
                <a:ext cx="1932471" cy="253089"/>
              </a:xfrm>
              <a:prstGeom prst="parallelogram">
                <a:avLst>
                  <a:gd name="adj" fmla="val 45000"/>
                </a:avLst>
              </a:prstGeom>
              <a:blipFill>
                <a:blip r:embed="rId3"/>
                <a:tile tx="0" ty="0" sx="100000" sy="100000" flip="none" algn="tl"/>
              </a:blip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01" name="평행 사변형 100"/>
              <p:cNvSpPr/>
              <p:nvPr/>
            </p:nvSpPr>
            <p:spPr>
              <a:xfrm rot="5400000" flipH="1">
                <a:off x="5096325" y="3219433"/>
                <a:ext cx="1770706" cy="253089"/>
              </a:xfrm>
              <a:prstGeom prst="parallelogram">
                <a:avLst>
                  <a:gd name="adj" fmla="val 45000"/>
                </a:avLst>
              </a:prstGeom>
              <a:blipFill>
                <a:blip r:embed="rId4"/>
                <a:tile tx="0" ty="0" sx="100000" sy="100000" flip="none" algn="tl"/>
              </a:blip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2" name="직선 연결선 101"/>
              <p:cNvCxnSpPr/>
              <p:nvPr/>
            </p:nvCxnSpPr>
            <p:spPr>
              <a:xfrm flipH="1">
                <a:off x="5685696" y="2455472"/>
                <a:ext cx="419006" cy="1877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5797767" y="2539837"/>
                <a:ext cx="3770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ysClr val="windowText" lastClr="0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237</a:t>
                </a:r>
                <a:endParaRPr lang="ko-KR" altLang="en-US" sz="1000" b="1" dirty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643570" y="2202055"/>
                <a:ext cx="3770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chemeClr val="bg1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270</a:t>
                </a:r>
                <a:endParaRPr lang="ko-KR" altLang="en-US" sz="1000" b="1" dirty="0">
                  <a:solidFill>
                    <a:schemeClr val="bg1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920667" y="1939332"/>
                <a:ext cx="3866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+33</a:t>
                </a:r>
                <a:endParaRPr lang="ko-KR" altLang="en-US" sz="1000" b="1" dirty="0">
                  <a:solidFill>
                    <a:srgbClr val="C00000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6598898" y="1705610"/>
              <a:ext cx="657542" cy="2374886"/>
              <a:chOff x="6598898" y="1867894"/>
              <a:chExt cx="657542" cy="2374886"/>
            </a:xfrm>
          </p:grpSpPr>
          <p:sp>
            <p:nvSpPr>
              <p:cNvPr id="105" name="평행 사변형 10"/>
              <p:cNvSpPr/>
              <p:nvPr/>
            </p:nvSpPr>
            <p:spPr>
              <a:xfrm rot="5400000" flipH="1">
                <a:off x="5976405" y="3147370"/>
                <a:ext cx="1937730" cy="253089"/>
              </a:xfrm>
              <a:prstGeom prst="parallelogram">
                <a:avLst>
                  <a:gd name="adj" fmla="val 45000"/>
                </a:avLst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06" name="평행 사변형 105"/>
              <p:cNvSpPr/>
              <p:nvPr/>
            </p:nvSpPr>
            <p:spPr>
              <a:xfrm rot="5400000" flipH="1">
                <a:off x="5766930" y="2925835"/>
                <a:ext cx="2021032" cy="253089"/>
              </a:xfrm>
              <a:prstGeom prst="parallelogram">
                <a:avLst>
                  <a:gd name="adj" fmla="val 45000"/>
                </a:avLst>
              </a:prstGeom>
              <a:blipFill>
                <a:blip r:embed="rId3"/>
                <a:tile tx="0" ty="0" sx="100000" sy="100000" flip="none" algn="tl"/>
              </a:blip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07" name="평행 사변형 106"/>
              <p:cNvSpPr/>
              <p:nvPr/>
            </p:nvSpPr>
            <p:spPr>
              <a:xfrm rot="5400000" flipH="1">
                <a:off x="5980365" y="3154346"/>
                <a:ext cx="1900881" cy="253089"/>
              </a:xfrm>
              <a:prstGeom prst="parallelogram">
                <a:avLst>
                  <a:gd name="adj" fmla="val 45000"/>
                </a:avLst>
              </a:prstGeom>
              <a:blipFill>
                <a:blip r:embed="rId4"/>
                <a:tile tx="0" ty="0" sx="100000" sy="100000" flip="none" algn="tl"/>
              </a:blip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 flipH="1">
                <a:off x="6634824" y="2325296"/>
                <a:ext cx="419006" cy="1877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6746895" y="2389180"/>
                <a:ext cx="3770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ysClr val="windowText" lastClr="0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240</a:t>
                </a:r>
                <a:endParaRPr lang="ko-KR" altLang="en-US" sz="1000" b="1" dirty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598898" y="2095105"/>
                <a:ext cx="3770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chemeClr val="bg1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273</a:t>
                </a:r>
                <a:endParaRPr lang="ko-KR" altLang="en-US" sz="1000" b="1" dirty="0">
                  <a:solidFill>
                    <a:schemeClr val="bg1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869795" y="1867894"/>
                <a:ext cx="3866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rgbClr val="C0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+33</a:t>
                </a:r>
                <a:endParaRPr lang="ko-KR" altLang="en-US" sz="1000" b="1" dirty="0">
                  <a:solidFill>
                    <a:srgbClr val="C00000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p:grpSp>
      </p:grpSp>
      <p:sp>
        <p:nvSpPr>
          <p:cNvPr id="115" name="직사각형 114"/>
          <p:cNvSpPr/>
          <p:nvPr/>
        </p:nvSpPr>
        <p:spPr>
          <a:xfrm>
            <a:off x="503152" y="3975440"/>
            <a:ext cx="15616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solidFill>
                  <a:prstClr val="black"/>
                </a:solidFill>
              </a:rPr>
              <a:t>재정분석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[00 </a:t>
            </a:r>
            <a:r>
              <a:rPr lang="ko-KR" altLang="en-US" sz="900" b="1" dirty="0" smtClean="0">
                <a:solidFill>
                  <a:prstClr val="black"/>
                </a:solidFill>
              </a:rPr>
              <a:t>경제 연구소</a:t>
            </a:r>
            <a:r>
              <a:rPr lang="en-US" altLang="ko-KR" sz="900" b="1" dirty="0" smtClean="0">
                <a:solidFill>
                  <a:prstClr val="black"/>
                </a:solidFill>
              </a:rPr>
              <a:t>]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131</Words>
  <Application>Microsoft Office PowerPoint</Application>
  <PresentationFormat>화면 슬라이드 쇼(4:3)</PresentationFormat>
  <Paragraphs>98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49</cp:revision>
  <dcterms:created xsi:type="dcterms:W3CDTF">2009-01-30T01:58:23Z</dcterms:created>
  <dcterms:modified xsi:type="dcterms:W3CDTF">2009-08-06T06:47:14Z</dcterms:modified>
</cp:coreProperties>
</file>