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341" autoAdjust="0"/>
  </p:normalViewPr>
  <p:slideViewPr>
    <p:cSldViewPr>
      <p:cViewPr varScale="1">
        <p:scale>
          <a:sx n="111" d="100"/>
          <a:sy n="111" d="100"/>
        </p:scale>
        <p:origin x="-10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FDD46-F7C0-45A2-BD23-67EB9F5BED6B}" type="datetimeFigureOut">
              <a:rPr lang="ko-KR" altLang="en-US" smtClean="0"/>
              <a:t>2009-01-30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1A063-49F9-455E-8E30-B1B68EBED2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1A063-49F9-455E-8E30-B1B68EBED2C0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2009-01-30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2009-01-30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2009-01-30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2009-01-30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2009-01-30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2009-01-30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2009-01-30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2009-01-30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2009-01-30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2009-01-30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2009-01-30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99"/>
            <a:ext cx="9144000" cy="718420"/>
          </a:xfrm>
          <a:prstGeom prst="rect">
            <a:avLst/>
          </a:prstGeom>
          <a:gradFill flip="none" rotWithShape="1">
            <a:gsLst>
              <a:gs pos="0">
                <a:srgbClr val="034EA2">
                  <a:shade val="30000"/>
                  <a:satMod val="115000"/>
                </a:srgbClr>
              </a:gs>
              <a:gs pos="50000">
                <a:srgbClr val="034EA2">
                  <a:shade val="67500"/>
                  <a:satMod val="115000"/>
                </a:srgbClr>
              </a:gs>
              <a:gs pos="100000">
                <a:srgbClr val="034EA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 dirty="0">
              <a:solidFill>
                <a:prstClr val="white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32" y="133427"/>
            <a:ext cx="1714512" cy="2143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latinLnBrk="1"/>
            <a:endParaRPr lang="ko-KR" altLang="en-US" kern="1200" dirty="0">
              <a:solidFill>
                <a:prstClr val="white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7262" y="53244"/>
            <a:ext cx="14620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en-US" altLang="ko-KR" sz="1100" b="1" kern="1200" dirty="0">
                <a:solidFill>
                  <a:prstClr val="white"/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1100" b="1" kern="1200" dirty="0" smtClean="0">
                <a:solidFill>
                  <a:prstClr val="white"/>
                </a:solidFill>
                <a:latin typeface="+mj-ea"/>
                <a:ea typeface="+mj-ea"/>
                <a:cs typeface="+mn-cs"/>
              </a:rPr>
              <a:t>III. </a:t>
            </a:r>
            <a:r>
              <a:rPr lang="ko-KR" altLang="en-US" sz="1100" b="1" dirty="0" smtClean="0">
                <a:solidFill>
                  <a:prstClr val="white"/>
                </a:solidFill>
                <a:latin typeface="+mj-ea"/>
                <a:ea typeface="+mj-ea"/>
              </a:rPr>
              <a:t>사업추진관</a:t>
            </a:r>
            <a:r>
              <a:rPr lang="ko-KR" altLang="en-US" sz="1100" b="1" dirty="0">
                <a:solidFill>
                  <a:prstClr val="white"/>
                </a:solidFill>
                <a:latin typeface="+mj-ea"/>
                <a:ea typeface="+mj-ea"/>
              </a:rPr>
              <a:t>리</a:t>
            </a:r>
            <a:endParaRPr lang="ko-KR" altLang="en-US" sz="1100" b="1" kern="1200" dirty="0">
              <a:solidFill>
                <a:prstClr val="white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714480" y="134074"/>
            <a:ext cx="742952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 dirty="0">
              <a:solidFill>
                <a:prstClr val="white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485533" y="6631619"/>
            <a:ext cx="172934" cy="173154"/>
          </a:xfrm>
          <a:prstGeom prst="round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en-US" altLang="ko-KR" sz="1000" kern="1200" dirty="0">
                <a:solidFill>
                  <a:prstClr val="white"/>
                </a:solidFill>
                <a:latin typeface="+mj-ea"/>
                <a:ea typeface="+mj-ea"/>
                <a:cs typeface="+mn-cs"/>
              </a:rPr>
              <a:t>8</a:t>
            </a:r>
            <a:endParaRPr lang="ko-KR" altLang="en-US" sz="1000" kern="1200" dirty="0">
              <a:solidFill>
                <a:prstClr val="white"/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12" name="그림 11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29520" y="184130"/>
            <a:ext cx="1340444" cy="110476"/>
          </a:xfrm>
          <a:prstGeom prst="rect">
            <a:avLst/>
          </a:prstGeom>
        </p:spPr>
      </p:pic>
      <p:grpSp>
        <p:nvGrpSpPr>
          <p:cNvPr id="13" name="그룹 12"/>
          <p:cNvGrpSpPr/>
          <p:nvPr userDrawn="1"/>
        </p:nvGrpSpPr>
        <p:grpSpPr>
          <a:xfrm>
            <a:off x="357235" y="429484"/>
            <a:ext cx="8429531" cy="6142787"/>
            <a:chOff x="390619" y="429484"/>
            <a:chExt cx="8429531" cy="6142787"/>
          </a:xfrm>
        </p:grpSpPr>
        <p:sp>
          <p:nvSpPr>
            <p:cNvPr id="14" name="직사각형 13"/>
            <p:cNvSpPr/>
            <p:nvPr/>
          </p:nvSpPr>
          <p:spPr>
            <a:xfrm>
              <a:off x="395288" y="1526958"/>
              <a:ext cx="8424862" cy="5045313"/>
            </a:xfrm>
            <a:prstGeom prst="rect">
              <a:avLst/>
            </a:prstGeom>
            <a:noFill/>
            <a:ln w="63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5" name="한쪽 모서리가 둥근 사각형 14"/>
            <p:cNvSpPr/>
            <p:nvPr/>
          </p:nvSpPr>
          <p:spPr>
            <a:xfrm>
              <a:off x="400021" y="469293"/>
              <a:ext cx="2243153" cy="285752"/>
            </a:xfrm>
            <a:prstGeom prst="round1Rect">
              <a:avLst>
                <a:gd name="adj" fmla="val 477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1400" b="1" kern="1200" dirty="0">
                <a:solidFill>
                  <a:prstClr val="white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6352" y="429484"/>
              <a:ext cx="20040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1200" dirty="0"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en-US" altLang="ko-KR" sz="1600" kern="1200" dirty="0" smtClean="0">
                  <a:latin typeface="HY동녘M" pitchFamily="18" charset="-127"/>
                  <a:ea typeface="HY동녘M" pitchFamily="18" charset="-127"/>
                </a:rPr>
                <a:t>5.2</a:t>
              </a:r>
              <a:r>
                <a:rPr lang="en-US" altLang="ko-KR" sz="1600" kern="1200" dirty="0">
                  <a:latin typeface="HY동녘M" pitchFamily="18" charset="-127"/>
                  <a:ea typeface="HY동녘M" pitchFamily="18" charset="-127"/>
                </a:rPr>
                <a:t>. </a:t>
              </a:r>
              <a:r>
                <a:rPr lang="ko-KR" altLang="en-US" sz="1600" dirty="0">
                  <a:latin typeface="HY동녘M" pitchFamily="18" charset="-127"/>
                  <a:ea typeface="HY동녘M" pitchFamily="18" charset="-127"/>
                </a:rPr>
                <a:t>예상 </a:t>
              </a:r>
              <a:r>
                <a:rPr lang="ko-KR" altLang="en-US" sz="1600" dirty="0" smtClean="0">
                  <a:latin typeface="HY동녘M" pitchFamily="18" charset="-127"/>
                  <a:ea typeface="HY동녘M" pitchFamily="18" charset="-127"/>
                </a:rPr>
                <a:t>수익구조</a:t>
              </a:r>
              <a:endParaRPr lang="en-US" altLang="ko-KR" sz="1600" dirty="0"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99496" y="473407"/>
              <a:ext cx="88777" cy="2811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다리꼴 17"/>
            <p:cNvSpPr/>
            <p:nvPr/>
          </p:nvSpPr>
          <p:spPr>
            <a:xfrm flipV="1">
              <a:off x="2567377" y="1397542"/>
              <a:ext cx="4009246" cy="305423"/>
            </a:xfrm>
            <a:prstGeom prst="trapezoid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90619" y="857232"/>
              <a:ext cx="8416032" cy="553998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txBody>
            <a:bodyPr wrap="square" anchor="ctr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본 사업은 투자개발 </a:t>
              </a:r>
              <a:r>
                <a:rPr lang="en-US" altLang="ko-K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차년도 이후부터 수익을 낼 것으로 기대</a:t>
              </a:r>
              <a:r>
                <a:rPr lang="en-US" altLang="ko-K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, </a:t>
              </a:r>
              <a:r>
                <a:rPr lang="ko-KR" alt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아래와 같은 예상 재정수지 분석을 할 수 있으며 이는 곧 </a:t>
              </a:r>
            </a:p>
            <a:p>
              <a:pPr lvl="0"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완전한 자립화를 의미합니다</a:t>
              </a:r>
              <a:r>
                <a:rPr lang="en-US" altLang="ko-KR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sym typeface="Wingdings" pitchFamily="2" charset="2"/>
                </a:rPr>
                <a:t>.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64579" y="1403569"/>
              <a:ext cx="42148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차년도 이후 예상 재정수지 분석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표 150"/>
          <p:cNvGraphicFramePr>
            <a:graphicFrameLocks noGrp="1"/>
          </p:cNvGraphicFramePr>
          <p:nvPr/>
        </p:nvGraphicFramePr>
        <p:xfrm>
          <a:off x="661690" y="4493916"/>
          <a:ext cx="768207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913"/>
                <a:gridCol w="1115377"/>
                <a:gridCol w="1183957"/>
                <a:gridCol w="1183957"/>
                <a:gridCol w="1183957"/>
                <a:gridCol w="1183957"/>
                <a:gridCol w="1183957"/>
              </a:tblGrid>
              <a:tr h="17041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수입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수입항목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7041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수입항목 </a:t>
                      </a:r>
                      <a:r>
                        <a:rPr lang="en-US" altLang="ko-KR" sz="900" dirty="0" smtClean="0"/>
                        <a:t>02</a:t>
                      </a:r>
                      <a:endParaRPr lang="ko-KR" altLang="en-US" sz="900" dirty="0" smtClean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7041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수입항목 </a:t>
                      </a:r>
                      <a:r>
                        <a:rPr lang="en-US" altLang="ko-KR" sz="900" dirty="0" smtClean="0"/>
                        <a:t>03</a:t>
                      </a:r>
                      <a:endParaRPr lang="ko-KR" altLang="en-US" sz="900" dirty="0" smtClean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200,000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7041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소 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240,000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230,000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267,000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270,000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273,000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7041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지출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지출항목 </a:t>
                      </a:r>
                      <a:r>
                        <a:rPr lang="en-US" altLang="ko-KR" sz="900" dirty="0" smtClean="0"/>
                        <a:t>01</a:t>
                      </a:r>
                      <a:endParaRPr lang="ko-KR" altLang="en-US" sz="900" dirty="0" smtClean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7041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지출항목 </a:t>
                      </a:r>
                      <a:r>
                        <a:rPr lang="en-US" altLang="ko-KR" sz="900" dirty="0" smtClean="0"/>
                        <a:t>02</a:t>
                      </a:r>
                      <a:endParaRPr lang="ko-KR" altLang="en-US" sz="900" dirty="0" smtClean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7041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지출항목 </a:t>
                      </a:r>
                      <a:r>
                        <a:rPr lang="en-US" altLang="ko-KR" sz="900" dirty="0" smtClean="0"/>
                        <a:t>03</a:t>
                      </a:r>
                      <a:endParaRPr lang="ko-KR" altLang="en-US" sz="900" dirty="0" smtClean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150,000</a:t>
                      </a:r>
                      <a:endParaRPr lang="ko-KR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7041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소 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220,000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175,000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242,000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237,000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240,000</a:t>
                      </a:r>
                      <a:endParaRPr lang="ko-KR" altLang="en-US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67" name="그룹 266"/>
          <p:cNvGrpSpPr/>
          <p:nvPr/>
        </p:nvGrpSpPr>
        <p:grpSpPr>
          <a:xfrm>
            <a:off x="1716166" y="1928802"/>
            <a:ext cx="6856362" cy="4642896"/>
            <a:chOff x="1716166" y="1928802"/>
            <a:chExt cx="6856362" cy="4642896"/>
          </a:xfrm>
        </p:grpSpPr>
        <p:sp>
          <p:nvSpPr>
            <p:cNvPr id="112" name="직사각형 111"/>
            <p:cNvSpPr/>
            <p:nvPr/>
          </p:nvSpPr>
          <p:spPr>
            <a:xfrm>
              <a:off x="4439053" y="1928802"/>
              <a:ext cx="1919296" cy="613916"/>
            </a:xfrm>
            <a:prstGeom prst="rect">
              <a:avLst/>
            </a:prstGeom>
            <a:solidFill>
              <a:schemeClr val="bg1"/>
            </a:solidFill>
            <a:ln w="28575" cap="flat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C00000"/>
                  </a:solidFill>
                </a:rPr>
                <a:t>센터 자립화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16" name="자유형 115"/>
            <p:cNvSpPr/>
            <p:nvPr/>
          </p:nvSpPr>
          <p:spPr>
            <a:xfrm flipV="1">
              <a:off x="5225464" y="2428868"/>
              <a:ext cx="347662" cy="200025"/>
            </a:xfrm>
            <a:custGeom>
              <a:avLst/>
              <a:gdLst>
                <a:gd name="connsiteX0" fmla="*/ 0 w 347662"/>
                <a:gd name="connsiteY0" fmla="*/ 0 h 200025"/>
                <a:gd name="connsiteX1" fmla="*/ 347662 w 347662"/>
                <a:gd name="connsiteY1" fmla="*/ 2381 h 200025"/>
                <a:gd name="connsiteX2" fmla="*/ 176212 w 347662"/>
                <a:gd name="connsiteY2" fmla="*/ 200025 h 200025"/>
                <a:gd name="connsiteX3" fmla="*/ 0 w 347662"/>
                <a:gd name="connsiteY3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662" h="200025">
                  <a:moveTo>
                    <a:pt x="0" y="0"/>
                  </a:moveTo>
                  <a:lnTo>
                    <a:pt x="347662" y="2381"/>
                  </a:lnTo>
                  <a:lnTo>
                    <a:pt x="176212" y="200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갈매기형 수장 116"/>
            <p:cNvSpPr/>
            <p:nvPr/>
          </p:nvSpPr>
          <p:spPr>
            <a:xfrm rot="16200000" flipV="1">
              <a:off x="5279970" y="2370993"/>
              <a:ext cx="237462" cy="391716"/>
            </a:xfrm>
            <a:prstGeom prst="chevron">
              <a:avLst>
                <a:gd name="adj" fmla="val 9191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1" name="직선 연결선 120"/>
            <p:cNvCxnSpPr/>
            <p:nvPr/>
          </p:nvCxnSpPr>
          <p:spPr>
            <a:xfrm>
              <a:off x="6353586" y="2542708"/>
              <a:ext cx="1985010" cy="18669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rot="10800000" flipV="1">
              <a:off x="2435552" y="2550336"/>
              <a:ext cx="1996817" cy="19286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/>
            <p:cNvSpPr/>
            <p:nvPr/>
          </p:nvSpPr>
          <p:spPr>
            <a:xfrm>
              <a:off x="2443568" y="2751272"/>
              <a:ext cx="5910267" cy="376490"/>
            </a:xfrm>
            <a:prstGeom prst="rect">
              <a:avLst/>
            </a:prstGeom>
            <a:solidFill>
              <a:schemeClr val="bg1"/>
            </a:solidFill>
            <a:ln w="19050" cap="flat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0070C0"/>
                  </a:solidFill>
                </a:rPr>
                <a:t>3</a:t>
              </a:r>
              <a:r>
                <a:rPr lang="ko-KR" altLang="en-US" sz="1200" b="1" dirty="0" smtClean="0">
                  <a:solidFill>
                    <a:srgbClr val="0070C0"/>
                  </a:solidFill>
                </a:rPr>
                <a:t>차년도 이후 지속적 수익발생</a:t>
              </a:r>
              <a:endParaRPr lang="ko-KR" altLang="en-US" sz="12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2272528" y="4373025"/>
              <a:ext cx="6300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직사각형 180"/>
            <p:cNvSpPr/>
            <p:nvPr/>
          </p:nvSpPr>
          <p:spPr>
            <a:xfrm>
              <a:off x="6714337" y="6340866"/>
              <a:ext cx="183255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900" dirty="0" smtClean="0">
                  <a:solidFill>
                    <a:prstClr val="black"/>
                  </a:solidFill>
                </a:rPr>
                <a:t>재정수지분석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[00 </a:t>
              </a:r>
              <a:r>
                <a:rPr lang="ko-KR" altLang="en-US" sz="900" b="1" dirty="0" smtClean="0">
                  <a:solidFill>
                    <a:prstClr val="black"/>
                  </a:solidFill>
                </a:rPr>
                <a:t>경제 연구소</a:t>
              </a:r>
              <a:r>
                <a:rPr lang="en-US" altLang="ko-KR" sz="900" b="1" dirty="0" smtClean="0">
                  <a:solidFill>
                    <a:prstClr val="black"/>
                  </a:solidFill>
                </a:rPr>
                <a:t>]</a:t>
              </a:r>
              <a:endParaRPr lang="ko-KR" altLang="en-US" sz="9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83" name="직선 연결선 182"/>
            <p:cNvCxnSpPr/>
            <p:nvPr/>
          </p:nvCxnSpPr>
          <p:spPr>
            <a:xfrm rot="5400000">
              <a:off x="1666635" y="3838494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 rot="10800000">
              <a:off x="2207124" y="385648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10800000">
              <a:off x="2207124" y="4040276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10800000">
              <a:off x="2207124" y="4373596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rot="10800000">
              <a:off x="2207124" y="367269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 rot="10800000">
              <a:off x="2207124" y="348890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rot="10800000">
              <a:off x="2207124" y="3305108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그룹 195"/>
            <p:cNvGrpSpPr/>
            <p:nvPr/>
          </p:nvGrpSpPr>
          <p:grpSpPr>
            <a:xfrm>
              <a:off x="1945578" y="3199486"/>
              <a:ext cx="300082" cy="962194"/>
              <a:chOff x="1785918" y="3324062"/>
              <a:chExt cx="300082" cy="962194"/>
            </a:xfrm>
          </p:grpSpPr>
          <p:sp>
            <p:nvSpPr>
              <p:cNvPr id="191" name="직사각형 190"/>
              <p:cNvSpPr/>
              <p:nvPr/>
            </p:nvSpPr>
            <p:spPr>
              <a:xfrm>
                <a:off x="1785918" y="4055424"/>
                <a:ext cx="30008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10</a:t>
                </a:r>
                <a:endParaRPr lang="ko-KR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1785918" y="3872582"/>
                <a:ext cx="30008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20</a:t>
                </a:r>
                <a:endParaRPr lang="ko-KR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1785918" y="3689742"/>
                <a:ext cx="30008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30</a:t>
                </a:r>
                <a:endParaRPr lang="ko-KR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" name="직사각형 193"/>
              <p:cNvSpPr/>
              <p:nvPr/>
            </p:nvSpPr>
            <p:spPr>
              <a:xfrm>
                <a:off x="1785918" y="3506902"/>
                <a:ext cx="30008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40</a:t>
                </a:r>
                <a:endParaRPr lang="ko-KR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>
                <a:off x="1785918" y="3324062"/>
                <a:ext cx="30008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50</a:t>
                </a:r>
                <a:endParaRPr lang="ko-KR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7" name="직사각형 196"/>
            <p:cNvSpPr/>
            <p:nvPr/>
          </p:nvSpPr>
          <p:spPr>
            <a:xfrm>
              <a:off x="1716166" y="3065730"/>
              <a:ext cx="60144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900" dirty="0" smtClean="0">
                  <a:solidFill>
                    <a:prstClr val="black"/>
                  </a:solidFill>
                </a:rPr>
                <a:t>천만원</a:t>
              </a:r>
              <a:r>
                <a:rPr lang="en-US" altLang="ko-KR" sz="900" dirty="0" smtClean="0">
                  <a:solidFill>
                    <a:prstClr val="black"/>
                  </a:solidFill>
                </a:rPr>
                <a:t>)</a:t>
              </a:r>
              <a:endParaRPr lang="ko-KR" altLang="en-US" dirty="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2421840" y="4251016"/>
              <a:ext cx="1196103" cy="242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CCFF66"/>
                  </a:solidFill>
                </a:rPr>
                <a:t>3</a:t>
              </a:r>
              <a:r>
                <a:rPr lang="ko-KR" altLang="en-US" sz="1000" b="1" dirty="0" smtClean="0">
                  <a:solidFill>
                    <a:srgbClr val="CCFF66"/>
                  </a:solidFill>
                </a:rPr>
                <a:t>차년도</a:t>
              </a:r>
              <a:endParaRPr lang="ko-KR" altLang="en-US" sz="1000" b="1" dirty="0">
                <a:solidFill>
                  <a:srgbClr val="CCFF66"/>
                </a:solidFill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3606100" y="4251016"/>
              <a:ext cx="1196103" cy="242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CCFF66"/>
                  </a:solidFill>
                </a:rPr>
                <a:t>4</a:t>
              </a:r>
              <a:r>
                <a:rPr lang="ko-KR" altLang="en-US" sz="1000" b="1" dirty="0" smtClean="0">
                  <a:solidFill>
                    <a:srgbClr val="CCFF66"/>
                  </a:solidFill>
                </a:rPr>
                <a:t>차년도</a:t>
              </a:r>
              <a:endParaRPr lang="ko-KR" altLang="en-US" sz="1000" b="1" dirty="0">
                <a:solidFill>
                  <a:srgbClr val="CCFF66"/>
                </a:solidFill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4790360" y="4251016"/>
              <a:ext cx="1196103" cy="242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CCFF66"/>
                  </a:solidFill>
                </a:rPr>
                <a:t>5</a:t>
              </a:r>
              <a:r>
                <a:rPr lang="ko-KR" altLang="en-US" sz="1000" b="1" dirty="0" smtClean="0">
                  <a:solidFill>
                    <a:srgbClr val="CCFF66"/>
                  </a:solidFill>
                </a:rPr>
                <a:t>차년도</a:t>
              </a:r>
              <a:endParaRPr lang="ko-KR" altLang="en-US" sz="1000" b="1" dirty="0">
                <a:solidFill>
                  <a:srgbClr val="CCFF66"/>
                </a:solidFill>
              </a:endParaRPr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5974620" y="4251016"/>
              <a:ext cx="1196103" cy="242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CCFF66"/>
                  </a:solidFill>
                </a:rPr>
                <a:t>6</a:t>
              </a:r>
              <a:r>
                <a:rPr lang="ko-KR" altLang="en-US" sz="1000" b="1" dirty="0" smtClean="0">
                  <a:solidFill>
                    <a:srgbClr val="CCFF66"/>
                  </a:solidFill>
                </a:rPr>
                <a:t>차년도</a:t>
              </a:r>
              <a:endParaRPr lang="ko-KR" altLang="en-US" sz="1000" b="1" dirty="0">
                <a:solidFill>
                  <a:srgbClr val="CCFF66"/>
                </a:solidFill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7150334" y="4251016"/>
              <a:ext cx="1196103" cy="242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CCFF66"/>
                  </a:solidFill>
                </a:rPr>
                <a:t>7</a:t>
              </a:r>
              <a:r>
                <a:rPr lang="ko-KR" altLang="en-US" sz="1000" b="1" dirty="0" smtClean="0">
                  <a:solidFill>
                    <a:srgbClr val="CCFF66"/>
                  </a:solidFill>
                </a:rPr>
                <a:t>차년도</a:t>
              </a:r>
              <a:endParaRPr lang="ko-KR" altLang="en-US" sz="1000" b="1" dirty="0">
                <a:solidFill>
                  <a:srgbClr val="CCFF66"/>
                </a:solidFill>
              </a:endParaRPr>
            </a:p>
          </p:txBody>
        </p:sp>
        <p:sp>
          <p:nvSpPr>
            <p:cNvPr id="241" name="한쪽 모서리가 잘린 사각형 240"/>
            <p:cNvSpPr/>
            <p:nvPr/>
          </p:nvSpPr>
          <p:spPr>
            <a:xfrm>
              <a:off x="2460293" y="3857306"/>
              <a:ext cx="1147035" cy="357559"/>
            </a:xfrm>
            <a:prstGeom prst="snip1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한쪽 모서리가 잘린 사각형 229"/>
            <p:cNvSpPr/>
            <p:nvPr/>
          </p:nvSpPr>
          <p:spPr>
            <a:xfrm>
              <a:off x="2414924" y="3895496"/>
              <a:ext cx="1147035" cy="357559"/>
            </a:xfrm>
            <a:prstGeom prst="snip1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한쪽 모서리가 잘린 사각형 241"/>
            <p:cNvSpPr/>
            <p:nvPr/>
          </p:nvSpPr>
          <p:spPr>
            <a:xfrm>
              <a:off x="3657222" y="3678052"/>
              <a:ext cx="1147035" cy="536814"/>
            </a:xfrm>
            <a:prstGeom prst="snip1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한쪽 모서리가 잘린 사각형 234"/>
            <p:cNvSpPr/>
            <p:nvPr/>
          </p:nvSpPr>
          <p:spPr>
            <a:xfrm>
              <a:off x="3620399" y="3716242"/>
              <a:ext cx="1147035" cy="536814"/>
            </a:xfrm>
            <a:prstGeom prst="snip1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한쪽 모서리가 잘린 사각형 242"/>
            <p:cNvSpPr/>
            <p:nvPr/>
          </p:nvSpPr>
          <p:spPr>
            <a:xfrm>
              <a:off x="4854151" y="3592593"/>
              <a:ext cx="1147035" cy="622273"/>
            </a:xfrm>
            <a:prstGeom prst="snip1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한쪽 모서리가 잘린 사각형 235"/>
            <p:cNvSpPr/>
            <p:nvPr/>
          </p:nvSpPr>
          <p:spPr>
            <a:xfrm>
              <a:off x="4817328" y="3630783"/>
              <a:ext cx="1147035" cy="622273"/>
            </a:xfrm>
            <a:prstGeom prst="snip1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한쪽 모서리가 잘린 사각형 243"/>
            <p:cNvSpPr/>
            <p:nvPr/>
          </p:nvSpPr>
          <p:spPr>
            <a:xfrm>
              <a:off x="6051080" y="3361857"/>
              <a:ext cx="1147035" cy="853009"/>
            </a:xfrm>
            <a:prstGeom prst="snip1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한쪽 모서리가 잘린 사각형 236"/>
            <p:cNvSpPr/>
            <p:nvPr/>
          </p:nvSpPr>
          <p:spPr>
            <a:xfrm>
              <a:off x="6014257" y="3400047"/>
              <a:ext cx="1147035" cy="853009"/>
            </a:xfrm>
            <a:prstGeom prst="snip1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한쪽 모서리가 잘린 사각형 244"/>
            <p:cNvSpPr/>
            <p:nvPr/>
          </p:nvSpPr>
          <p:spPr>
            <a:xfrm>
              <a:off x="7248008" y="3233670"/>
              <a:ext cx="1147035" cy="981196"/>
            </a:xfrm>
            <a:prstGeom prst="snip1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한쪽 모서리가 잘린 사각형 237"/>
            <p:cNvSpPr/>
            <p:nvPr/>
          </p:nvSpPr>
          <p:spPr>
            <a:xfrm>
              <a:off x="7211185" y="3271860"/>
              <a:ext cx="1147035" cy="981196"/>
            </a:xfrm>
            <a:prstGeom prst="snip1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383060" y="3864867"/>
              <a:ext cx="4667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i="1" dirty="0" smtClean="0">
                  <a:solidFill>
                    <a:schemeClr val="bg1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+17</a:t>
              </a:r>
              <a:endParaRPr lang="ko-KR" altLang="en-US" sz="1400" b="1" i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3580414" y="3687936"/>
              <a:ext cx="4667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i="1" dirty="0" smtClean="0">
                  <a:solidFill>
                    <a:schemeClr val="bg1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+30</a:t>
              </a:r>
              <a:endParaRPr lang="ko-KR" altLang="en-US" sz="1400" b="1" i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4777768" y="3596465"/>
              <a:ext cx="4667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i="1" dirty="0" smtClean="0">
                  <a:solidFill>
                    <a:schemeClr val="bg1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+32</a:t>
              </a:r>
              <a:endParaRPr lang="ko-KR" altLang="en-US" sz="1400" b="1" i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5975122" y="3376804"/>
              <a:ext cx="4667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i="1" dirty="0" smtClean="0">
                  <a:solidFill>
                    <a:schemeClr val="bg1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+41</a:t>
              </a:r>
              <a:endParaRPr lang="ko-KR" altLang="en-US" sz="1400" b="1" i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7172476" y="3234057"/>
              <a:ext cx="4667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i="1" dirty="0" smtClean="0">
                  <a:solidFill>
                    <a:schemeClr val="bg1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+48</a:t>
              </a:r>
              <a:endParaRPr lang="ko-KR" altLang="en-US" sz="1400" b="1" i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2433666" y="3296947"/>
              <a:ext cx="1533028" cy="258128"/>
            </a:xfrm>
            <a:prstGeom prst="snipRoundRect">
              <a:avLst>
                <a:gd name="adj1" fmla="val 0"/>
                <a:gd name="adj2" fmla="val 16667"/>
              </a:avLst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예상수익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(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수입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– 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지출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)</a:t>
              </a:r>
              <a:endParaRPr lang="ko-KR" altLang="en-US" sz="1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259" name="그룹 258"/>
            <p:cNvGrpSpPr/>
            <p:nvPr/>
          </p:nvGrpSpPr>
          <p:grpSpPr>
            <a:xfrm>
              <a:off x="2374970" y="4438370"/>
              <a:ext cx="6026850" cy="108000"/>
              <a:chOff x="2294986" y="4383481"/>
              <a:chExt cx="6026850" cy="108000"/>
            </a:xfrm>
          </p:grpSpPr>
          <p:sp>
            <p:nvSpPr>
              <p:cNvPr id="260" name="타원 259"/>
              <p:cNvSpPr/>
              <p:nvPr/>
            </p:nvSpPr>
            <p:spPr>
              <a:xfrm>
                <a:off x="2294986" y="4383481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타원 260"/>
              <p:cNvSpPr/>
              <p:nvPr/>
            </p:nvSpPr>
            <p:spPr>
              <a:xfrm>
                <a:off x="3478756" y="4383481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타원 261"/>
              <p:cNvSpPr/>
              <p:nvPr/>
            </p:nvSpPr>
            <p:spPr>
              <a:xfrm>
                <a:off x="5846296" y="4383481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타원 262"/>
              <p:cNvSpPr/>
              <p:nvPr/>
            </p:nvSpPr>
            <p:spPr>
              <a:xfrm>
                <a:off x="8213836" y="4383481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타원 263"/>
              <p:cNvSpPr/>
              <p:nvPr/>
            </p:nvSpPr>
            <p:spPr>
              <a:xfrm>
                <a:off x="4662526" y="4383481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타원 264"/>
              <p:cNvSpPr/>
              <p:nvPr/>
            </p:nvSpPr>
            <p:spPr>
              <a:xfrm>
                <a:off x="7030066" y="4383481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106</Words>
  <Application>Microsoft Office PowerPoint</Application>
  <PresentationFormat>화면 슬라이드 쇼(4:3)</PresentationFormat>
  <Paragraphs>71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87</cp:revision>
  <dcterms:created xsi:type="dcterms:W3CDTF">2009-01-30T01:58:23Z</dcterms:created>
  <dcterms:modified xsi:type="dcterms:W3CDTF">2009-01-30T05:58:12Z</dcterms:modified>
</cp:coreProperties>
</file>