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1" autoAdjust="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DD46-F7C0-45A2-BD23-67EB9F5BED6B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A063-49F9-455E-8E30-B1B68EBED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1A063-49F9-455E-8E30-B1B68EBED2C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9"/>
            <a:ext cx="9144000" cy="718420"/>
          </a:xfrm>
          <a:prstGeom prst="rect">
            <a:avLst/>
          </a:prstGeom>
          <a:gradFill flip="none" rotWithShape="1">
            <a:gsLst>
              <a:gs pos="0">
                <a:srgbClr val="034EA2">
                  <a:shade val="30000"/>
                  <a:satMod val="115000"/>
                </a:srgbClr>
              </a:gs>
              <a:gs pos="50000">
                <a:srgbClr val="034EA2">
                  <a:shade val="67500"/>
                  <a:satMod val="115000"/>
                </a:srgbClr>
              </a:gs>
              <a:gs pos="100000">
                <a:srgbClr val="034EA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32" y="133427"/>
            <a:ext cx="1714512" cy="214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7262" y="53244"/>
            <a:ext cx="14620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b="1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100" b="1" kern="1200" dirty="0" smtClean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III. </a:t>
            </a:r>
            <a:r>
              <a:rPr lang="ko-KR" altLang="en-US" sz="1100" b="1" dirty="0" smtClean="0">
                <a:solidFill>
                  <a:prstClr val="white"/>
                </a:solidFill>
                <a:latin typeface="+mj-ea"/>
                <a:ea typeface="+mj-ea"/>
              </a:rPr>
              <a:t>사업추진관</a:t>
            </a:r>
            <a:r>
              <a:rPr lang="ko-KR" altLang="en-US" sz="1100" b="1" dirty="0">
                <a:solidFill>
                  <a:prstClr val="white"/>
                </a:solidFill>
                <a:latin typeface="+mj-ea"/>
                <a:ea typeface="+mj-ea"/>
              </a:rPr>
              <a:t>리</a:t>
            </a:r>
            <a:endParaRPr lang="ko-KR" altLang="en-US" sz="1100" b="1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714480" y="134074"/>
            <a:ext cx="742952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485533" y="6631619"/>
            <a:ext cx="172934" cy="173154"/>
          </a:xfrm>
          <a:prstGeom prst="round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00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8</a:t>
            </a:r>
            <a:endParaRPr lang="ko-KR" altLang="en-US" sz="1000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184130"/>
            <a:ext cx="1340444" cy="11047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357235" y="429484"/>
            <a:ext cx="8429531" cy="6142787"/>
            <a:chOff x="390619" y="429484"/>
            <a:chExt cx="8429531" cy="6142787"/>
          </a:xfrm>
        </p:grpSpPr>
        <p:sp>
          <p:nvSpPr>
            <p:cNvPr id="14" name="직사각형 13"/>
            <p:cNvSpPr/>
            <p:nvPr/>
          </p:nvSpPr>
          <p:spPr>
            <a:xfrm>
              <a:off x="395288" y="1526958"/>
              <a:ext cx="8424862" cy="5045313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>
              <a:off x="400021" y="469293"/>
              <a:ext cx="2243153" cy="285752"/>
            </a:xfrm>
            <a:prstGeom prst="round1Rect">
              <a:avLst>
                <a:gd name="adj" fmla="val 477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b="1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352" y="429484"/>
              <a:ext cx="2004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1200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1600" kern="1200" dirty="0" smtClean="0">
                  <a:latin typeface="HY동녘M" pitchFamily="18" charset="-127"/>
                  <a:ea typeface="HY동녘M" pitchFamily="18" charset="-127"/>
                </a:rPr>
                <a:t>5.2</a:t>
              </a:r>
              <a:r>
                <a:rPr lang="en-US" altLang="ko-KR" sz="1600" kern="1200" dirty="0"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1600" dirty="0">
                  <a:latin typeface="HY동녘M" pitchFamily="18" charset="-127"/>
                  <a:ea typeface="HY동녘M" pitchFamily="18" charset="-127"/>
                </a:rPr>
                <a:t>예상 </a:t>
              </a:r>
              <a:r>
                <a:rPr lang="ko-KR" altLang="en-US" sz="1600" dirty="0" smtClean="0">
                  <a:latin typeface="HY동녘M" pitchFamily="18" charset="-127"/>
                  <a:ea typeface="HY동녘M" pitchFamily="18" charset="-127"/>
                </a:rPr>
                <a:t>수익구조</a:t>
              </a:r>
              <a:endParaRPr lang="en-US" altLang="ko-KR" sz="1600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9496" y="473407"/>
              <a:ext cx="88777" cy="281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flipV="1">
              <a:off x="2567377" y="1397542"/>
              <a:ext cx="4009246" cy="305423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90619" y="857232"/>
              <a:ext cx="8416032" cy="55399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본 사업은 투자개발 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차년도 이후부터 수익을 낼 것으로 기대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아래와 같은 예상 재정수지 분석을 할 수 있으며 이는 곧 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완전한 자립화를 의미합니다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4579" y="1403569"/>
              <a:ext cx="42148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차년도 이후 예상 재정수지 분석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14348" y="4594344"/>
          <a:ext cx="655351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67"/>
                <a:gridCol w="825164"/>
                <a:gridCol w="825164"/>
                <a:gridCol w="825164"/>
                <a:gridCol w="825164"/>
                <a:gridCol w="825164"/>
                <a:gridCol w="825164"/>
                <a:gridCol w="825164"/>
              </a:tblGrid>
              <a:tr h="17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 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0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지 출</a:t>
                      </a:r>
                      <a:endParaRPr lang="ko-KR" altLang="en-US" sz="9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400,000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300,000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0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-200,000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-100,000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267,000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273,000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 flipV="1">
            <a:off x="1634370" y="5492209"/>
            <a:ext cx="508738" cy="573728"/>
            <a:chOff x="2208689" y="4052695"/>
            <a:chExt cx="508738" cy="1281419"/>
          </a:xfrm>
        </p:grpSpPr>
        <p:sp>
          <p:nvSpPr>
            <p:cNvPr id="57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 flipV="1">
            <a:off x="1634370" y="5358256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0150" y="5337432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rgbClr val="CCFF66"/>
                </a:solidFill>
              </a:rPr>
              <a:t>1</a:t>
            </a:r>
            <a:r>
              <a:rPr lang="ko-KR" altLang="en-US" sz="900" b="1" dirty="0" smtClean="0">
                <a:solidFill>
                  <a:srgbClr val="CCFF66"/>
                </a:solidFill>
              </a:rPr>
              <a:t>차년도</a:t>
            </a:r>
            <a:endParaRPr lang="ko-KR" altLang="en-US" sz="900" b="1" dirty="0">
              <a:solidFill>
                <a:srgbClr val="CCFF66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flipV="1">
            <a:off x="2473435" y="5492209"/>
            <a:ext cx="508738" cy="342992"/>
            <a:chOff x="2208689" y="4052695"/>
            <a:chExt cx="508738" cy="1281419"/>
          </a:xfrm>
        </p:grpSpPr>
        <p:sp>
          <p:nvSpPr>
            <p:cNvPr id="63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 flipV="1">
            <a:off x="2473435" y="5358256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19215" y="5337432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rgbClr val="CCFF66"/>
                </a:solidFill>
              </a:rPr>
              <a:t>2</a:t>
            </a:r>
            <a:r>
              <a:rPr lang="ko-KR" altLang="en-US" sz="900" b="1" dirty="0" smtClean="0">
                <a:solidFill>
                  <a:srgbClr val="CCFF66"/>
                </a:solidFill>
              </a:rPr>
              <a:t>차년도</a:t>
            </a:r>
            <a:endParaRPr lang="ko-KR" altLang="en-US" sz="900" b="1" dirty="0">
              <a:solidFill>
                <a:srgbClr val="CCFF66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231896" y="3828558"/>
            <a:ext cx="598241" cy="715705"/>
            <a:chOff x="3231896" y="3496849"/>
            <a:chExt cx="598241" cy="715705"/>
          </a:xfrm>
        </p:grpSpPr>
        <p:grpSp>
          <p:nvGrpSpPr>
            <p:cNvPr id="67" name="그룹 66"/>
            <p:cNvGrpSpPr/>
            <p:nvPr/>
          </p:nvGrpSpPr>
          <p:grpSpPr>
            <a:xfrm flipV="1">
              <a:off x="3286116" y="3496849"/>
              <a:ext cx="508738" cy="714613"/>
              <a:chOff x="2208689" y="4052695"/>
              <a:chExt cx="508738" cy="1281419"/>
            </a:xfrm>
          </p:grpSpPr>
          <p:sp>
            <p:nvSpPr>
              <p:cNvPr id="68" name="직사각형 2"/>
              <p:cNvSpPr/>
              <p:nvPr/>
            </p:nvSpPr>
            <p:spPr>
              <a:xfrm>
                <a:off x="2208689" y="4052695"/>
                <a:ext cx="508738" cy="12814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2"/>
              <p:cNvSpPr/>
              <p:nvPr/>
            </p:nvSpPr>
            <p:spPr>
              <a:xfrm>
                <a:off x="2650947" y="4052695"/>
                <a:ext cx="66170" cy="12814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715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 flipV="1">
              <a:off x="3286116" y="4009897"/>
              <a:ext cx="508738" cy="202657"/>
            </a:xfrm>
            <a:prstGeom prst="rect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31896" y="3980527"/>
              <a:ext cx="59824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차년도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flipV="1">
            <a:off x="4114372" y="3596202"/>
            <a:ext cx="508738" cy="950558"/>
            <a:chOff x="2208689" y="4052695"/>
            <a:chExt cx="508738" cy="1281419"/>
          </a:xfrm>
        </p:grpSpPr>
        <p:sp>
          <p:nvSpPr>
            <p:cNvPr id="77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 flipV="1">
            <a:off x="4114372" y="4345195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060152" y="4315825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차년도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 flipV="1">
            <a:off x="4942628" y="3322737"/>
            <a:ext cx="508738" cy="1227612"/>
            <a:chOff x="2208689" y="4052695"/>
            <a:chExt cx="508738" cy="1281419"/>
          </a:xfrm>
        </p:grpSpPr>
        <p:sp>
          <p:nvSpPr>
            <p:cNvPr id="83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 flipV="1">
            <a:off x="4942628" y="4348784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888408" y="4319414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차년도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 flipV="1">
            <a:off x="5770884" y="3040726"/>
            <a:ext cx="508738" cy="1513212"/>
            <a:chOff x="2208689" y="4052695"/>
            <a:chExt cx="508738" cy="1281419"/>
          </a:xfrm>
        </p:grpSpPr>
        <p:sp>
          <p:nvSpPr>
            <p:cNvPr id="89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 flipV="1">
            <a:off x="5770884" y="4352373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16664" y="4323003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차년도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 flipV="1">
            <a:off x="6599142" y="2886901"/>
            <a:ext cx="508738" cy="1670625"/>
            <a:chOff x="2208689" y="4052695"/>
            <a:chExt cx="508738" cy="1281419"/>
          </a:xfrm>
        </p:grpSpPr>
        <p:sp>
          <p:nvSpPr>
            <p:cNvPr id="95" name="직사각형 2"/>
            <p:cNvSpPr/>
            <p:nvPr/>
          </p:nvSpPr>
          <p:spPr>
            <a:xfrm>
              <a:off x="2208689" y="4052695"/>
              <a:ext cx="508738" cy="12814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2"/>
            <p:cNvSpPr/>
            <p:nvPr/>
          </p:nvSpPr>
          <p:spPr>
            <a:xfrm>
              <a:off x="2650947" y="4052695"/>
              <a:ext cx="66170" cy="12814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 flipV="1">
            <a:off x="6599142" y="4355962"/>
            <a:ext cx="508738" cy="202657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544922" y="4326592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차년도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31151" y="5298161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solidFill>
                  <a:prstClr val="black"/>
                </a:solidFill>
              </a:rPr>
              <a:t>재정수지분석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[00 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경제 연구소</a:t>
            </a:r>
            <a:r>
              <a:rPr lang="en-US" altLang="ko-KR" sz="900" b="1" dirty="0" smtClean="0">
                <a:solidFill>
                  <a:prstClr val="black"/>
                </a:solidFill>
              </a:rPr>
              <a:t>]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8726" y="4361495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(</a:t>
            </a:r>
            <a:r>
              <a:rPr lang="ko-KR" altLang="en-US" sz="900" dirty="0" smtClean="0">
                <a:solidFill>
                  <a:prstClr val="black"/>
                </a:solidFill>
              </a:rPr>
              <a:t>천만원</a:t>
            </a:r>
            <a:r>
              <a:rPr lang="en-US" altLang="ko-KR" sz="9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 rot="5400000">
            <a:off x="1908800" y="3337103"/>
            <a:ext cx="2468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3179419" y="2011063"/>
            <a:ext cx="4169963" cy="514270"/>
          </a:xfrm>
          <a:prstGeom prst="rightArrow">
            <a:avLst>
              <a:gd name="adj1" fmla="val 65160"/>
              <a:gd name="adj2" fmla="val 50000"/>
            </a:avLst>
          </a:prstGeom>
          <a:solidFill>
            <a:schemeClr val="bg1"/>
          </a:solidFill>
          <a:ln w="127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차년도 이후 지속적 수익발생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11007" y="3565607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+10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39555" y="3351293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+17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68103" y="307715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26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96651" y="2794475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+34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25199" y="2631437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+49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7933" y="606593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-20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30008" y="583680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-10</a:t>
            </a:r>
            <a:endParaRPr lang="ko-KR" altLang="en-US" sz="1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500958" y="1816911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549439" y="215393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재정자립화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73</Words>
  <Application>Microsoft Office PowerPoint</Application>
  <PresentationFormat>화면 슬라이드 쇼(4:3)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118</cp:revision>
  <dcterms:created xsi:type="dcterms:W3CDTF">2009-01-30T01:58:23Z</dcterms:created>
  <dcterms:modified xsi:type="dcterms:W3CDTF">2009-08-05T13:08:33Z</dcterms:modified>
</cp:coreProperties>
</file>