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59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41" autoAdjust="0"/>
  </p:normalViewPr>
  <p:slideViewPr>
    <p:cSldViewPr>
      <p:cViewPr varScale="1">
        <p:scale>
          <a:sx n="111" d="100"/>
          <a:sy n="111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DD46-F7C0-45A2-BD23-67EB9F5BED6B}" type="datetimeFigureOut">
              <a:rPr lang="ko-KR" altLang="en-US" smtClean="0"/>
              <a:pPr/>
              <a:t>2009-08-06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A063-49F9-455E-8E30-B1B68EBED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1A063-49F9-455E-8E30-B1B68EBED2C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99"/>
            <a:ext cx="9144000" cy="718420"/>
          </a:xfrm>
          <a:prstGeom prst="rect">
            <a:avLst/>
          </a:prstGeom>
          <a:gradFill flip="none" rotWithShape="1">
            <a:gsLst>
              <a:gs pos="0">
                <a:srgbClr val="034EA2">
                  <a:shade val="30000"/>
                  <a:satMod val="115000"/>
                </a:srgbClr>
              </a:gs>
              <a:gs pos="50000">
                <a:srgbClr val="034EA2">
                  <a:shade val="67500"/>
                  <a:satMod val="115000"/>
                </a:srgbClr>
              </a:gs>
              <a:gs pos="100000">
                <a:srgbClr val="034EA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32" y="133427"/>
            <a:ext cx="1714512" cy="2143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7262" y="53244"/>
            <a:ext cx="14620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100" b="1" kern="1200" dirty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100" b="1" kern="1200" dirty="0" smtClean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III. </a:t>
            </a:r>
            <a:r>
              <a:rPr lang="ko-KR" altLang="en-US" sz="1100" b="1" dirty="0" smtClean="0">
                <a:solidFill>
                  <a:prstClr val="white"/>
                </a:solidFill>
                <a:latin typeface="+mj-ea"/>
                <a:ea typeface="+mj-ea"/>
              </a:rPr>
              <a:t>사업추진관</a:t>
            </a:r>
            <a:r>
              <a:rPr lang="ko-KR" altLang="en-US" sz="1100" b="1" dirty="0">
                <a:solidFill>
                  <a:prstClr val="white"/>
                </a:solidFill>
                <a:latin typeface="+mj-ea"/>
                <a:ea typeface="+mj-ea"/>
              </a:rPr>
              <a:t>리</a:t>
            </a:r>
            <a:endParaRPr lang="ko-KR" altLang="en-US" sz="1100" b="1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714480" y="134074"/>
            <a:ext cx="742952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485533" y="6631619"/>
            <a:ext cx="172934" cy="173154"/>
          </a:xfrm>
          <a:prstGeom prst="round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00" kern="1200" dirty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8</a:t>
            </a:r>
            <a:endParaRPr lang="ko-KR" altLang="en-US" sz="1000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2" name="그림 11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29520" y="184130"/>
            <a:ext cx="1340444" cy="110476"/>
          </a:xfrm>
          <a:prstGeom prst="rect">
            <a:avLst/>
          </a:prstGeom>
        </p:spPr>
      </p:pic>
      <p:grpSp>
        <p:nvGrpSpPr>
          <p:cNvPr id="13" name="그룹 12"/>
          <p:cNvGrpSpPr/>
          <p:nvPr userDrawn="1"/>
        </p:nvGrpSpPr>
        <p:grpSpPr>
          <a:xfrm>
            <a:off x="357235" y="429484"/>
            <a:ext cx="8429531" cy="6142787"/>
            <a:chOff x="390619" y="429484"/>
            <a:chExt cx="8429531" cy="6142787"/>
          </a:xfrm>
        </p:grpSpPr>
        <p:sp>
          <p:nvSpPr>
            <p:cNvPr id="14" name="직사각형 13"/>
            <p:cNvSpPr/>
            <p:nvPr/>
          </p:nvSpPr>
          <p:spPr>
            <a:xfrm>
              <a:off x="395288" y="1526958"/>
              <a:ext cx="8424862" cy="5045313"/>
            </a:xfrm>
            <a:prstGeom prst="rect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" name="한쪽 모서리가 둥근 사각형 14"/>
            <p:cNvSpPr/>
            <p:nvPr/>
          </p:nvSpPr>
          <p:spPr>
            <a:xfrm>
              <a:off x="400021" y="469293"/>
              <a:ext cx="2243153" cy="285752"/>
            </a:xfrm>
            <a:prstGeom prst="round1Rect">
              <a:avLst>
                <a:gd name="adj" fmla="val 477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b="1" kern="1200" dirty="0">
                <a:solidFill>
                  <a:prstClr val="white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6352" y="429484"/>
              <a:ext cx="2004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1200" dirty="0"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1600" kern="1200" dirty="0" smtClean="0">
                  <a:latin typeface="HY동녘M" pitchFamily="18" charset="-127"/>
                  <a:ea typeface="HY동녘M" pitchFamily="18" charset="-127"/>
                </a:rPr>
                <a:t>5.2</a:t>
              </a:r>
              <a:r>
                <a:rPr lang="en-US" altLang="ko-KR" sz="1600" kern="1200" dirty="0">
                  <a:latin typeface="HY동녘M" pitchFamily="18" charset="-127"/>
                  <a:ea typeface="HY동녘M" pitchFamily="18" charset="-127"/>
                </a:rPr>
                <a:t>. </a:t>
              </a:r>
              <a:r>
                <a:rPr lang="ko-KR" altLang="en-US" sz="1600" dirty="0">
                  <a:latin typeface="HY동녘M" pitchFamily="18" charset="-127"/>
                  <a:ea typeface="HY동녘M" pitchFamily="18" charset="-127"/>
                </a:rPr>
                <a:t>예상 </a:t>
              </a:r>
              <a:r>
                <a:rPr lang="ko-KR" altLang="en-US" sz="1600" dirty="0" smtClean="0">
                  <a:latin typeface="HY동녘M" pitchFamily="18" charset="-127"/>
                  <a:ea typeface="HY동녘M" pitchFamily="18" charset="-127"/>
                </a:rPr>
                <a:t>수익구조</a:t>
              </a:r>
              <a:endParaRPr lang="en-US" altLang="ko-KR" sz="1600" dirty="0"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9496" y="473407"/>
              <a:ext cx="88777" cy="2811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flipV="1">
              <a:off x="2567377" y="1397542"/>
              <a:ext cx="4009246" cy="305423"/>
            </a:xfrm>
            <a:prstGeom prst="trapezoi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90619" y="857232"/>
              <a:ext cx="8416032" cy="553998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ctr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본 사업은 투자개발 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차년도 이후부터 수익을 낼 것으로 기대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아래와 같은 예상 재정수지 분석을 할 수 있으며 이는 곧 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완전한 자립화를 의미합니다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.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64579" y="1403569"/>
              <a:ext cx="42148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차년도 이후 예상 재정수지 분석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42910" y="1877512"/>
          <a:ext cx="782246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54"/>
                <a:gridCol w="1108696"/>
                <a:gridCol w="888716"/>
                <a:gridCol w="888716"/>
                <a:gridCol w="888716"/>
                <a:gridCol w="888716"/>
                <a:gridCol w="888716"/>
                <a:gridCol w="888716"/>
                <a:gridCol w="888716"/>
              </a:tblGrid>
              <a:tr h="1704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55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55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55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55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55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55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55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차년도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5591"/>
                    </a:solidFill>
                  </a:tcPr>
                </a:tc>
              </a:tr>
              <a:tr h="17041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수입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수입항목 </a:t>
                      </a:r>
                      <a:r>
                        <a:rPr lang="en-US" altLang="ko-KR" sz="900" dirty="0" smtClean="0"/>
                        <a:t>01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수입항목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수입항목 </a:t>
                      </a:r>
                      <a:r>
                        <a:rPr lang="en-US" altLang="ko-KR" sz="900" dirty="0" smtClean="0"/>
                        <a:t>03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소 계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267,000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270,000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273,000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41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지출</a:t>
                      </a:r>
                      <a:endParaRPr lang="ko-KR" altLang="en-US" sz="900" b="1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지출항목 </a:t>
                      </a:r>
                      <a:r>
                        <a:rPr lang="en-US" altLang="ko-KR" sz="900" dirty="0" smtClean="0"/>
                        <a:t>01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지출항목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지출항목 </a:t>
                      </a:r>
                      <a:r>
                        <a:rPr lang="en-US" altLang="ko-KR" sz="900" dirty="0" smtClean="0"/>
                        <a:t>03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소 계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220,000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242,000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237,000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3559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240,000</a:t>
                      </a:r>
                      <a:endParaRPr lang="ko-KR" altLang="en-US" sz="1000" b="1" dirty="0">
                        <a:solidFill>
                          <a:srgbClr val="23559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4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           수입 </a:t>
                      </a:r>
                      <a:r>
                        <a:rPr lang="en-US" altLang="ko-KR" sz="900" b="1" dirty="0" smtClean="0"/>
                        <a:t>- </a:t>
                      </a:r>
                      <a:r>
                        <a:rPr lang="ko-KR" altLang="en-US" sz="900" b="1" dirty="0" smtClean="0"/>
                        <a:t>지출</a:t>
                      </a:r>
                      <a:endParaRPr lang="ko-KR" altLang="en-US" sz="900" b="1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-20,000</a:t>
                      </a:r>
                      <a:endParaRPr lang="ko-KR" altLang="en-US" sz="1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-10,000</a:t>
                      </a:r>
                      <a:endParaRPr lang="ko-KR" altLang="en-US" sz="1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+20,000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+38,000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+35,000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+33,000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+33,000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545882" y="1666172"/>
            <a:ext cx="15616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solidFill>
                  <a:srgbClr val="235591"/>
                </a:solidFill>
              </a:rPr>
              <a:t>재정분석</a:t>
            </a:r>
            <a:r>
              <a:rPr lang="en-US" altLang="ko-KR" sz="900" dirty="0">
                <a:solidFill>
                  <a:srgbClr val="235591"/>
                </a:solidFill>
              </a:rPr>
              <a:t> </a:t>
            </a:r>
            <a:r>
              <a:rPr lang="en-US" altLang="ko-KR" sz="900" b="1" dirty="0" smtClean="0">
                <a:solidFill>
                  <a:srgbClr val="235591"/>
                </a:solidFill>
              </a:rPr>
              <a:t>[00 </a:t>
            </a:r>
            <a:r>
              <a:rPr lang="ko-KR" altLang="en-US" sz="900" b="1" dirty="0" smtClean="0">
                <a:solidFill>
                  <a:srgbClr val="235591"/>
                </a:solidFill>
              </a:rPr>
              <a:t>경제 연구소</a:t>
            </a:r>
            <a:r>
              <a:rPr lang="en-US" altLang="ko-KR" sz="900" b="1" dirty="0" smtClean="0">
                <a:solidFill>
                  <a:srgbClr val="235591"/>
                </a:solidFill>
              </a:rPr>
              <a:t>]</a:t>
            </a:r>
            <a:endParaRPr lang="ko-KR" altLang="en-US" sz="900" b="1" dirty="0">
              <a:solidFill>
                <a:srgbClr val="23559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1071538" y="3920520"/>
            <a:ext cx="7431527" cy="2514463"/>
            <a:chOff x="1071538" y="3920520"/>
            <a:chExt cx="7431527" cy="2514463"/>
          </a:xfrm>
        </p:grpSpPr>
        <p:sp>
          <p:nvSpPr>
            <p:cNvPr id="116" name="직사각형 115"/>
            <p:cNvSpPr/>
            <p:nvPr/>
          </p:nvSpPr>
          <p:spPr>
            <a:xfrm>
              <a:off x="1071538" y="3920520"/>
              <a:ext cx="7431527" cy="2514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128045" y="3968997"/>
              <a:ext cx="7323745" cy="24061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776137" y="4306698"/>
              <a:ext cx="60144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백만원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)</a:t>
              </a:r>
              <a:endParaRPr lang="ko-KR" altLang="en-US" dirty="0"/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1863913" y="4475220"/>
              <a:ext cx="397484" cy="1854030"/>
              <a:chOff x="1863913" y="4475220"/>
              <a:chExt cx="397484" cy="1854030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1863913" y="6098418"/>
                <a:ext cx="3385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-20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1863913" y="5827885"/>
                <a:ext cx="3385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-10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960093" y="5557352"/>
                <a:ext cx="24237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1902385" y="5286819"/>
                <a:ext cx="30008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902385" y="5016286"/>
                <a:ext cx="30008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902385" y="4745753"/>
                <a:ext cx="30008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1902385" y="4475220"/>
                <a:ext cx="30008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40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40" name="그룹 139"/>
              <p:cNvGrpSpPr/>
              <p:nvPr/>
            </p:nvGrpSpPr>
            <p:grpSpPr>
              <a:xfrm>
                <a:off x="2189397" y="4586132"/>
                <a:ext cx="72000" cy="1651838"/>
                <a:chOff x="2189397" y="4586132"/>
                <a:chExt cx="72000" cy="1651838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1374494" y="5415010"/>
                  <a:ext cx="16459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/>
                <p:cNvCxnSpPr/>
                <p:nvPr/>
              </p:nvCxnSpPr>
              <p:spPr>
                <a:xfrm rot="10800000">
                  <a:off x="2189397" y="4586132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/>
                <p:cNvCxnSpPr/>
                <p:nvPr/>
              </p:nvCxnSpPr>
              <p:spPr>
                <a:xfrm rot="10800000">
                  <a:off x="2189397" y="4859677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/>
                <p:cNvCxnSpPr/>
                <p:nvPr/>
              </p:nvCxnSpPr>
              <p:spPr>
                <a:xfrm rot="10800000">
                  <a:off x="2189397" y="5133222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/>
                <p:cNvCxnSpPr/>
                <p:nvPr/>
              </p:nvCxnSpPr>
              <p:spPr>
                <a:xfrm rot="10800000">
                  <a:off x="2189397" y="5406767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/>
                <p:cNvCxnSpPr/>
                <p:nvPr/>
              </p:nvCxnSpPr>
              <p:spPr>
                <a:xfrm rot="10800000">
                  <a:off x="2189397" y="5680312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/>
                <p:cNvCxnSpPr/>
                <p:nvPr/>
              </p:nvCxnSpPr>
              <p:spPr>
                <a:xfrm rot="10800000">
                  <a:off x="2189397" y="5953857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 rot="10800000">
                  <a:off x="2189397" y="6227400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직선 연결선 141"/>
            <p:cNvCxnSpPr/>
            <p:nvPr/>
          </p:nvCxnSpPr>
          <p:spPr>
            <a:xfrm rot="10800000">
              <a:off x="2343176" y="5669704"/>
              <a:ext cx="59436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직사각형 2"/>
            <p:cNvSpPr/>
            <p:nvPr/>
          </p:nvSpPr>
          <p:spPr>
            <a:xfrm flipV="1">
              <a:off x="2554644" y="5672416"/>
              <a:ext cx="285752" cy="55746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2"/>
            <p:cNvSpPr/>
            <p:nvPr/>
          </p:nvSpPr>
          <p:spPr>
            <a:xfrm flipV="1">
              <a:off x="3446195" y="5674706"/>
              <a:ext cx="285752" cy="281713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2"/>
            <p:cNvSpPr/>
            <p:nvPr/>
          </p:nvSpPr>
          <p:spPr>
            <a:xfrm flipV="1">
              <a:off x="4337746" y="5120294"/>
              <a:ext cx="285752" cy="5574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2"/>
            <p:cNvSpPr/>
            <p:nvPr/>
          </p:nvSpPr>
          <p:spPr>
            <a:xfrm flipV="1">
              <a:off x="5229297" y="4640366"/>
              <a:ext cx="285752" cy="1037396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2"/>
            <p:cNvSpPr/>
            <p:nvPr/>
          </p:nvSpPr>
          <p:spPr>
            <a:xfrm flipV="1">
              <a:off x="6120848" y="4731290"/>
              <a:ext cx="285752" cy="94647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2"/>
            <p:cNvSpPr/>
            <p:nvPr/>
          </p:nvSpPr>
          <p:spPr>
            <a:xfrm flipV="1">
              <a:off x="7012399" y="4793505"/>
              <a:ext cx="285752" cy="884257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2"/>
            <p:cNvSpPr/>
            <p:nvPr/>
          </p:nvSpPr>
          <p:spPr>
            <a:xfrm flipV="1">
              <a:off x="7903948" y="4793505"/>
              <a:ext cx="285752" cy="884257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 화살표 150"/>
            <p:cNvSpPr/>
            <p:nvPr/>
          </p:nvSpPr>
          <p:spPr>
            <a:xfrm>
              <a:off x="4374778" y="5534886"/>
              <a:ext cx="214314" cy="142876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 화살표 151"/>
            <p:cNvSpPr/>
            <p:nvPr/>
          </p:nvSpPr>
          <p:spPr>
            <a:xfrm>
              <a:off x="5257672" y="5534886"/>
              <a:ext cx="214314" cy="142876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 화살표 152"/>
            <p:cNvSpPr/>
            <p:nvPr/>
          </p:nvSpPr>
          <p:spPr>
            <a:xfrm>
              <a:off x="6149112" y="5534886"/>
              <a:ext cx="214314" cy="142876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 화살표 153"/>
            <p:cNvSpPr/>
            <p:nvPr/>
          </p:nvSpPr>
          <p:spPr>
            <a:xfrm>
              <a:off x="7040552" y="5534886"/>
              <a:ext cx="214314" cy="142876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위쪽 화살표 154"/>
            <p:cNvSpPr/>
            <p:nvPr/>
          </p:nvSpPr>
          <p:spPr>
            <a:xfrm>
              <a:off x="7940538" y="5534886"/>
              <a:ext cx="214314" cy="142876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위쪽 화살표 155"/>
            <p:cNvSpPr/>
            <p:nvPr/>
          </p:nvSpPr>
          <p:spPr>
            <a:xfrm flipV="1">
              <a:off x="3474792" y="5661648"/>
              <a:ext cx="214314" cy="142876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위쪽 화살표 156"/>
            <p:cNvSpPr/>
            <p:nvPr/>
          </p:nvSpPr>
          <p:spPr>
            <a:xfrm flipV="1">
              <a:off x="2574806" y="5669216"/>
              <a:ext cx="214314" cy="142876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332047" y="5760816"/>
              <a:ext cx="3854823" cy="427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차 년도 이후 완전한 재정자립화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132</Words>
  <Application>Microsoft Office PowerPoint</Application>
  <PresentationFormat>화면 슬라이드 쇼(4:3)</PresentationFormat>
  <Paragraphs>93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78</cp:revision>
  <dcterms:created xsi:type="dcterms:W3CDTF">2009-01-30T01:58:23Z</dcterms:created>
  <dcterms:modified xsi:type="dcterms:W3CDTF">2009-08-06T07:30:00Z</dcterms:modified>
</cp:coreProperties>
</file>