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497" r:id="rId2"/>
    <p:sldId id="1492" r:id="rId3"/>
    <p:sldId id="275" r:id="rId4"/>
    <p:sldId id="263" r:id="rId5"/>
    <p:sldId id="266" r:id="rId6"/>
    <p:sldId id="260" r:id="rId7"/>
    <p:sldId id="1496" r:id="rId8"/>
    <p:sldId id="272" r:id="rId9"/>
    <p:sldId id="270" r:id="rId10"/>
    <p:sldId id="257" r:id="rId11"/>
    <p:sldId id="273" r:id="rId12"/>
    <p:sldId id="274" r:id="rId13"/>
    <p:sldId id="1494" r:id="rId14"/>
    <p:sldId id="1495" r:id="rId15"/>
    <p:sldId id="1498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A7450"/>
    <a:srgbClr val="FB9D84"/>
    <a:srgbClr val="E83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6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2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0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3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5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2022-08-16(Tue)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A7450"/>
            </a:gs>
            <a:gs pos="0">
              <a:srgbClr val="FB9D8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181350" y="271456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Law</a:t>
            </a:r>
            <a:r>
              <a:rPr lang="ko-KR" altLang="en-US" sz="4000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000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Chatbot</a:t>
            </a:r>
            <a:r>
              <a:rPr lang="ko-KR" altLang="en-US" sz="4000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000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Project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0846D-BDA1-495D-1B0C-6B53CDCE01DF}"/>
              </a:ext>
            </a:extLst>
          </p:cNvPr>
          <p:cNvSpPr txBox="1">
            <a:spLocks/>
          </p:cNvSpPr>
          <p:nvPr/>
        </p:nvSpPr>
        <p:spPr>
          <a:xfrm>
            <a:off x="3897375" y="3422452"/>
            <a:ext cx="4864636" cy="429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부제</a:t>
            </a:r>
            <a:r>
              <a:rPr lang="en-US" altLang="ko-KR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법률 퀴즈 </a:t>
            </a:r>
            <a:r>
              <a:rPr lang="ko-KR" altLang="en-US" sz="1800" b="1" spc="-3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챗봇</a:t>
            </a:r>
            <a:endParaRPr lang="en-US" altLang="ko-KR" sz="1800" b="1" spc="-300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 algn="r">
              <a:buNone/>
            </a:pPr>
            <a:br>
              <a:rPr lang="en-US" altLang="ko-KR" sz="2000" spc="-300" dirty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sz="2000" spc="-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FC6EF-7309-46EA-10FB-0F249F961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08" y="2285133"/>
            <a:ext cx="1183342" cy="59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D66FB-1212-3690-41B5-A1DAA7525646}"/>
              </a:ext>
            </a:extLst>
          </p:cNvPr>
          <p:cNvSpPr txBox="1"/>
          <p:nvPr/>
        </p:nvSpPr>
        <p:spPr>
          <a:xfrm>
            <a:off x="8283408" y="6211669"/>
            <a:ext cx="390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데이터플랫폼을 활용한 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빅데이터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분석전문가 과정</a:t>
            </a:r>
          </a:p>
        </p:txBody>
      </p:sp>
    </p:spTree>
    <p:extLst>
      <p:ext uri="{BB962C8B-B14F-4D97-AF65-F5344CB8AC3E}">
        <p14:creationId xmlns:p14="http://schemas.microsoft.com/office/powerpoint/2010/main" val="116453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A7450"/>
            </a:gs>
            <a:gs pos="0">
              <a:srgbClr val="FB9D8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181350" y="2714566"/>
            <a:ext cx="6096000" cy="6744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3600" b="1" dirty="0" err="1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Part</a:t>
            </a:r>
            <a:r>
              <a:rPr lang="ko-KR" altLang="ko-KR" sz="3600" b="1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3 프로젝트 수행 및 결과</a:t>
            </a:r>
            <a:endParaRPr lang="ko-KR" altLang="ko-KR" sz="36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0846D-BDA1-495D-1B0C-6B53CDCE01DF}"/>
              </a:ext>
            </a:extLst>
          </p:cNvPr>
          <p:cNvSpPr txBox="1">
            <a:spLocks/>
          </p:cNvSpPr>
          <p:nvPr/>
        </p:nvSpPr>
        <p:spPr>
          <a:xfrm>
            <a:off x="3897375" y="3422452"/>
            <a:ext cx="4864636" cy="429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부제</a:t>
            </a:r>
            <a:r>
              <a:rPr lang="en-US" altLang="ko-KR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법률 퀴즈 </a:t>
            </a:r>
            <a:r>
              <a:rPr lang="ko-KR" altLang="en-US" sz="1800" b="1" spc="-3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챗봇</a:t>
            </a:r>
            <a:endParaRPr lang="en-US" altLang="ko-KR" sz="1800" b="1" spc="-300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 algn="r">
              <a:buNone/>
            </a:pPr>
            <a:br>
              <a:rPr lang="en-US" altLang="ko-KR" sz="2000" spc="-300" dirty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sz="2000" spc="-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FC6EF-7309-46EA-10FB-0F249F961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08" y="2285133"/>
            <a:ext cx="1183342" cy="59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D66FB-1212-3690-41B5-A1DAA7525646}"/>
              </a:ext>
            </a:extLst>
          </p:cNvPr>
          <p:cNvSpPr txBox="1"/>
          <p:nvPr/>
        </p:nvSpPr>
        <p:spPr>
          <a:xfrm>
            <a:off x="8283408" y="6211669"/>
            <a:ext cx="390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데이터플랫폼을 활용한 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빅데이터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분석전문가 과정</a:t>
            </a:r>
          </a:p>
        </p:txBody>
      </p:sp>
    </p:spTree>
    <p:extLst>
      <p:ext uri="{BB962C8B-B14F-4D97-AF65-F5344CB8AC3E}">
        <p14:creationId xmlns:p14="http://schemas.microsoft.com/office/powerpoint/2010/main" val="139535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  기타 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900218-1AD8-0938-B10D-53096B0B1C71}"/>
              </a:ext>
            </a:extLst>
          </p:cNvPr>
          <p:cNvGrpSpPr/>
          <p:nvPr/>
        </p:nvGrpSpPr>
        <p:grpSpPr>
          <a:xfrm>
            <a:off x="3164868" y="1515979"/>
            <a:ext cx="6999294" cy="4927682"/>
            <a:chOff x="4394420" y="764615"/>
            <a:chExt cx="6999294" cy="53642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4DBEF8-52E3-823C-5C9A-A525D915076F}"/>
                </a:ext>
              </a:extLst>
            </p:cNvPr>
            <p:cNvSpPr/>
            <p:nvPr/>
          </p:nvSpPr>
          <p:spPr>
            <a:xfrm>
              <a:off x="4394420" y="764615"/>
              <a:ext cx="2037347" cy="5720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시작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2261E8F-44A1-A188-E487-D06D3A014B9E}"/>
                </a:ext>
              </a:extLst>
            </p:cNvPr>
            <p:cNvSpPr/>
            <p:nvPr/>
          </p:nvSpPr>
          <p:spPr>
            <a:xfrm>
              <a:off x="9034274" y="5107171"/>
              <a:ext cx="2359440" cy="1021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끝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1.</a:t>
              </a:r>
              <a:r>
                <a:rPr lang="ko-KR" altLang="en-US" sz="1600" dirty="0"/>
                <a:t>랭킹페이지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2.</a:t>
              </a:r>
              <a:r>
                <a:rPr lang="ko-KR" altLang="en-US" sz="1600" dirty="0"/>
                <a:t>데이터에서 공부하기</a:t>
              </a:r>
            </a:p>
          </p:txBody>
        </p:sp>
        <p:sp>
          <p:nvSpPr>
            <p:cNvPr id="15" name="순서도: 판단 14">
              <a:extLst>
                <a:ext uri="{FF2B5EF4-FFF2-40B4-BE49-F238E27FC236}">
                  <a16:creationId xmlns:a16="http://schemas.microsoft.com/office/drawing/2014/main" id="{F49A25F3-EFA2-C990-7821-9215541381E1}"/>
                </a:ext>
              </a:extLst>
            </p:cNvPr>
            <p:cNvSpPr/>
            <p:nvPr/>
          </p:nvSpPr>
          <p:spPr>
            <a:xfrm>
              <a:off x="6519024" y="1050651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72603739-8E49-8A63-B50B-0EBAF685CE93}"/>
                </a:ext>
              </a:extLst>
            </p:cNvPr>
            <p:cNvSpPr/>
            <p:nvPr/>
          </p:nvSpPr>
          <p:spPr>
            <a:xfrm>
              <a:off x="6519024" y="2428891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A949AEF-DD38-682D-8749-BF5845911621}"/>
                </a:ext>
              </a:extLst>
            </p:cNvPr>
            <p:cNvCxnSpPr>
              <a:cxnSpLocks/>
            </p:cNvCxnSpPr>
            <p:nvPr/>
          </p:nvCxnSpPr>
          <p:spPr>
            <a:xfrm>
              <a:off x="7625929" y="2077346"/>
              <a:ext cx="0" cy="308806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D53862D-6307-3148-A4ED-1466EA366CA2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>
              <a:off x="8732834" y="1563999"/>
              <a:ext cx="1481160" cy="3543172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76379C0-9617-22FB-6071-9A051BB8A8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759146" y="4315388"/>
              <a:ext cx="1224214" cy="1326043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63A9878E-601B-E521-FAE5-3C3134A25883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419024" y="1378227"/>
              <a:ext cx="1100000" cy="185772"/>
            </a:xfrm>
            <a:prstGeom prst="bentConnector3">
              <a:avLst>
                <a:gd name="adj1" fmla="val 1874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판단 20">
              <a:extLst>
                <a:ext uri="{FF2B5EF4-FFF2-40B4-BE49-F238E27FC236}">
                  <a16:creationId xmlns:a16="http://schemas.microsoft.com/office/drawing/2014/main" id="{AF2E4A62-FF4F-0E8C-309C-79778BBC91F0}"/>
                </a:ext>
              </a:extLst>
            </p:cNvPr>
            <p:cNvSpPr/>
            <p:nvPr/>
          </p:nvSpPr>
          <p:spPr>
            <a:xfrm>
              <a:off x="6553532" y="3749442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~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EBA41F8-4508-0617-F791-9D76158D8550}"/>
                </a:ext>
              </a:extLst>
            </p:cNvPr>
            <p:cNvCxnSpPr>
              <a:cxnSpLocks/>
            </p:cNvCxnSpPr>
            <p:nvPr/>
          </p:nvCxnSpPr>
          <p:spPr>
            <a:xfrm>
              <a:off x="7644395" y="3487670"/>
              <a:ext cx="0" cy="308806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E0A83-7B51-AAE3-05D4-9B47B773F682}"/>
                </a:ext>
              </a:extLst>
            </p:cNvPr>
            <p:cNvSpPr txBox="1"/>
            <p:nvPr/>
          </p:nvSpPr>
          <p:spPr>
            <a:xfrm>
              <a:off x="6644644" y="3357246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정답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105CB-79E6-A85E-4369-87E69E6784BE}"/>
                </a:ext>
              </a:extLst>
            </p:cNvPr>
            <p:cNvSpPr txBox="1"/>
            <p:nvPr/>
          </p:nvSpPr>
          <p:spPr>
            <a:xfrm>
              <a:off x="6291633" y="4937894"/>
              <a:ext cx="1436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포기 및 오답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82A08A-A6F5-6E97-6D3E-3EF43D8E5AC0}"/>
                </a:ext>
              </a:extLst>
            </p:cNvPr>
            <p:cNvSpPr txBox="1"/>
            <p:nvPr/>
          </p:nvSpPr>
          <p:spPr>
            <a:xfrm>
              <a:off x="6644643" y="2011114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정답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C87694-AF11-7088-FE2A-027CC5ACE331}"/>
                </a:ext>
              </a:extLst>
            </p:cNvPr>
            <p:cNvSpPr txBox="1"/>
            <p:nvPr/>
          </p:nvSpPr>
          <p:spPr>
            <a:xfrm>
              <a:off x="10386272" y="2011117"/>
              <a:ext cx="744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오답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8A1478-3C62-CA73-59FE-FE62AA340743}"/>
              </a:ext>
            </a:extLst>
          </p:cNvPr>
          <p:cNvSpPr/>
          <p:nvPr/>
        </p:nvSpPr>
        <p:spPr>
          <a:xfrm>
            <a:off x="-212304" y="1096692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알고리즘</a:t>
            </a:r>
            <a:endParaRPr lang="en-US" altLang="ko-KR" b="1" dirty="0">
              <a:solidFill>
                <a:srgbClr val="FA7450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17799C5-603F-D017-D0DB-05785F680A55}"/>
              </a:ext>
            </a:extLst>
          </p:cNvPr>
          <p:cNvCxnSpPr>
            <a:cxnSpLocks/>
          </p:cNvCxnSpPr>
          <p:nvPr/>
        </p:nvCxnSpPr>
        <p:spPr>
          <a:xfrm>
            <a:off x="7537790" y="3516380"/>
            <a:ext cx="1446652" cy="14960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41B00B3-EC15-03C3-4E7C-5668AA44EAEE}"/>
              </a:ext>
            </a:extLst>
          </p:cNvPr>
          <p:cNvCxnSpPr>
            <a:cxnSpLocks/>
          </p:cNvCxnSpPr>
          <p:nvPr/>
        </p:nvCxnSpPr>
        <p:spPr>
          <a:xfrm>
            <a:off x="7564024" y="4728061"/>
            <a:ext cx="1446652" cy="149606"/>
          </a:xfrm>
          <a:prstGeom prst="bentConnector3">
            <a:avLst>
              <a:gd name="adj1" fmla="val 532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AC5C86-6993-CC2A-CE07-4294006C1CB9}"/>
              </a:ext>
            </a:extLst>
          </p:cNvPr>
          <p:cNvSpPr txBox="1"/>
          <p:nvPr/>
        </p:nvSpPr>
        <p:spPr>
          <a:xfrm>
            <a:off x="7542753" y="3109100"/>
            <a:ext cx="744597" cy="33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B83176-991D-173C-2062-36D78CA3AF82}"/>
              </a:ext>
            </a:extLst>
          </p:cNvPr>
          <p:cNvSpPr txBox="1"/>
          <p:nvPr/>
        </p:nvSpPr>
        <p:spPr>
          <a:xfrm>
            <a:off x="7503282" y="4339251"/>
            <a:ext cx="744597" cy="33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오답</a:t>
            </a:r>
          </a:p>
        </p:txBody>
      </p:sp>
    </p:spTree>
    <p:extLst>
      <p:ext uri="{BB962C8B-B14F-4D97-AF65-F5344CB8AC3E}">
        <p14:creationId xmlns:p14="http://schemas.microsoft.com/office/powerpoint/2010/main" val="1184379490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  기타 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E8A91B-FAEE-DC53-110D-C79DABF18F8D}"/>
              </a:ext>
            </a:extLst>
          </p:cNvPr>
          <p:cNvSpPr/>
          <p:nvPr/>
        </p:nvSpPr>
        <p:spPr>
          <a:xfrm>
            <a:off x="0" y="845787"/>
            <a:ext cx="184952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6600"/>
                </a:solidFill>
              </a:rPr>
              <a:t>문제 풀이 방식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554E12-E4A4-A7C2-F6A7-93345D7B4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64797"/>
              </p:ext>
            </p:extLst>
          </p:nvPr>
        </p:nvGraphicFramePr>
        <p:xfrm>
          <a:off x="197187" y="1661184"/>
          <a:ext cx="4861701" cy="3837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701">
                  <a:extLst>
                    <a:ext uri="{9D8B030D-6E8A-4147-A177-3AD203B41FA5}">
                      <a16:colId xmlns:a16="http://schemas.microsoft.com/office/drawing/2014/main" val="3929685246"/>
                    </a:ext>
                  </a:extLst>
                </a:gridCol>
              </a:tblGrid>
              <a:tr h="284496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EX)</a:t>
                      </a:r>
                      <a:r>
                        <a:rPr lang="ko-KR" altLang="en-US" sz="2000" b="1" u="sng" dirty="0">
                          <a:solidFill>
                            <a:srgbClr val="002060"/>
                          </a:solidFill>
                        </a:rPr>
                        <a:t> 문제 </a:t>
                      </a: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1. </a:t>
                      </a:r>
                      <a:r>
                        <a:rPr lang="ko-KR" altLang="en-US" sz="2000" b="1" u="sng" dirty="0">
                          <a:solidFill>
                            <a:srgbClr val="002060"/>
                          </a:solidFill>
                        </a:rPr>
                        <a:t>부동산을 판매하는 사람이란</a:t>
                      </a: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1.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매도인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2.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매수인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3.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저당권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4.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전세권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정답 시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다음 문제로 넘어가기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</a:t>
                      </a:r>
                    </a:p>
                    <a:p>
                      <a:pPr marL="0" indent="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오답 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53315"/>
                  </a:ext>
                </a:extLst>
              </a:tr>
              <a:tr h="99212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랭킹 정보 부여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(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추후 예정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처음부터 다시 시작하기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그만하기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2555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0885DD4-BEEC-F0DB-7A1F-FBCA4D7E9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113" y="1292468"/>
            <a:ext cx="3314700" cy="52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5E57A8-E14F-7EE1-B6A6-F217F7B2F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875" y="1304343"/>
            <a:ext cx="2880360" cy="52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796071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기타 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8F88C66-3B89-D8A9-ED39-BB080995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31" y="1044159"/>
            <a:ext cx="8582025" cy="1314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FFF16E3-BEF9-3CC0-729A-01D0821A2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2358609"/>
            <a:ext cx="85820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87456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  기타 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2E9FE3D-4EBE-EF1A-C74D-0563284C19FB}"/>
              </a:ext>
            </a:extLst>
          </p:cNvPr>
          <p:cNvGrpSpPr/>
          <p:nvPr/>
        </p:nvGrpSpPr>
        <p:grpSpPr>
          <a:xfrm>
            <a:off x="293168" y="1202446"/>
            <a:ext cx="11451762" cy="5337709"/>
            <a:chOff x="293168" y="1202446"/>
            <a:chExt cx="11451762" cy="533770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5FC6B8-A9C3-97C5-4F2F-584EFDF873EE}"/>
                </a:ext>
              </a:extLst>
            </p:cNvPr>
            <p:cNvSpPr/>
            <p:nvPr/>
          </p:nvSpPr>
          <p:spPr>
            <a:xfrm>
              <a:off x="293168" y="1486275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</a:t>
              </a:r>
              <a:endParaRPr lang="en-US" altLang="ko-KR" dirty="0"/>
            </a:p>
            <a:p>
              <a:pPr algn="ctr"/>
              <a:r>
                <a:rPr lang="ko-KR" altLang="en-US" dirty="0"/>
                <a:t>컴퓨터</a:t>
              </a:r>
              <a:endParaRPr lang="en-US" altLang="ko-KR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24D7953-2734-C211-38D6-0C8B878C0DAF}"/>
                </a:ext>
              </a:extLst>
            </p:cNvPr>
            <p:cNvSpPr/>
            <p:nvPr/>
          </p:nvSpPr>
          <p:spPr>
            <a:xfrm>
              <a:off x="5499957" y="1346807"/>
              <a:ext cx="2098064" cy="1353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DBMS-</a:t>
              </a:r>
            </a:p>
            <a:p>
              <a:pPr algn="ctr"/>
              <a:r>
                <a:rPr lang="ko-KR" altLang="en-US" dirty="0"/>
                <a:t>데이터관리 특화프로그램</a:t>
              </a:r>
              <a:r>
                <a:rPr lang="en-US" altLang="ko-KR" dirty="0"/>
                <a:t>+</a:t>
              </a:r>
              <a:r>
                <a:rPr lang="ko-KR" altLang="en-US" dirty="0"/>
                <a:t>서버</a:t>
              </a:r>
              <a:endParaRPr lang="en-US" altLang="ko-KR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C8C1D11-8A4D-88A4-622A-E4F3B940D800}"/>
                </a:ext>
              </a:extLst>
            </p:cNvPr>
            <p:cNvSpPr/>
            <p:nvPr/>
          </p:nvSpPr>
          <p:spPr>
            <a:xfrm>
              <a:off x="5574634" y="2891922"/>
              <a:ext cx="2098064" cy="1353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Oracle-database.</a:t>
              </a:r>
            </a:p>
            <a:p>
              <a:pPr algn="ctr"/>
              <a:r>
                <a:rPr lang="en-US" altLang="ko-KR" dirty="0"/>
                <a:t>MySQL,</a:t>
              </a:r>
            </a:p>
            <a:p>
              <a:pPr algn="ctr"/>
              <a:r>
                <a:rPr lang="en-US" altLang="ko-KR" dirty="0"/>
                <a:t>PostgreSQL(</a:t>
              </a:r>
              <a:r>
                <a:rPr lang="ko-KR" altLang="en-US" dirty="0"/>
                <a:t>무료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A5032B2-FAD9-9888-5B7B-81BFBB65BA2E}"/>
                </a:ext>
              </a:extLst>
            </p:cNvPr>
            <p:cNvSpPr/>
            <p:nvPr/>
          </p:nvSpPr>
          <p:spPr>
            <a:xfrm>
              <a:off x="3314089" y="1461170"/>
              <a:ext cx="1893193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Paas</a:t>
              </a:r>
              <a:r>
                <a:rPr lang="en-US" altLang="ko-KR" dirty="0"/>
                <a:t>-</a:t>
              </a:r>
            </a:p>
            <a:p>
              <a:pPr algn="ctr"/>
              <a:r>
                <a:rPr lang="ko-KR" altLang="en-US" dirty="0"/>
                <a:t>플랫폼형 클라우드</a:t>
              </a:r>
              <a:endParaRPr lang="en-US" altLang="ko-KR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EFCA3-2781-DFB5-3175-9C5E76CB04DB}"/>
                </a:ext>
              </a:extLst>
            </p:cNvPr>
            <p:cNvSpPr/>
            <p:nvPr/>
          </p:nvSpPr>
          <p:spPr>
            <a:xfrm>
              <a:off x="3332726" y="2904977"/>
              <a:ext cx="1893193" cy="1353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Heroku(</a:t>
              </a:r>
              <a:r>
                <a:rPr lang="ko-KR" altLang="en-US" dirty="0"/>
                <a:t>무료</a:t>
              </a:r>
              <a:r>
                <a:rPr lang="en-US" altLang="ko-KR" dirty="0"/>
                <a:t>),</a:t>
              </a:r>
            </a:p>
            <a:p>
              <a:pPr algn="ctr"/>
              <a:r>
                <a:rPr lang="en-US" altLang="ko-KR" dirty="0"/>
                <a:t>Firebase,</a:t>
              </a:r>
            </a:p>
            <a:p>
              <a:pPr algn="ctr"/>
              <a:r>
                <a:rPr lang="ko-KR" altLang="en-US" dirty="0"/>
                <a:t>구름</a:t>
              </a:r>
              <a:r>
                <a:rPr lang="en-US" altLang="ko-KR" dirty="0"/>
                <a:t>IDE</a:t>
              </a:r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A77C7E0-5B2E-2005-1383-D91E737A9CE6}"/>
                </a:ext>
              </a:extLst>
            </p:cNvPr>
            <p:cNvSpPr/>
            <p:nvPr/>
          </p:nvSpPr>
          <p:spPr>
            <a:xfrm>
              <a:off x="293168" y="5034889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유저</a:t>
              </a:r>
              <a:endParaRPr lang="en-US" altLang="ko-KR" dirty="0"/>
            </a:p>
            <a:p>
              <a:pPr algn="ctr"/>
              <a:r>
                <a:rPr lang="ko-KR" altLang="en-US" dirty="0"/>
                <a:t>컴퓨터</a:t>
              </a:r>
              <a:endParaRPr lang="en-US" altLang="ko-KR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5266173-0656-5A4C-8048-A43BAC363080}"/>
                </a:ext>
              </a:extLst>
            </p:cNvPr>
            <p:cNvCxnSpPr/>
            <p:nvPr/>
          </p:nvCxnSpPr>
          <p:spPr>
            <a:xfrm>
              <a:off x="766459" y="2744235"/>
              <a:ext cx="0" cy="224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F2D3744-58E9-D2C0-9A84-8EFBBE37DFA3}"/>
                </a:ext>
              </a:extLst>
            </p:cNvPr>
            <p:cNvCxnSpPr/>
            <p:nvPr/>
          </p:nvCxnSpPr>
          <p:spPr>
            <a:xfrm flipV="1">
              <a:off x="1126471" y="2726278"/>
              <a:ext cx="0" cy="224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F948009-24A8-68E0-3313-4A691D06B372}"/>
                </a:ext>
              </a:extLst>
            </p:cNvPr>
            <p:cNvSpPr/>
            <p:nvPr/>
          </p:nvSpPr>
          <p:spPr>
            <a:xfrm>
              <a:off x="1737024" y="1486275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 단말기</a:t>
              </a:r>
              <a:endParaRPr lang="en-US" altLang="ko-KR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FF5E0E3-7A90-7D18-4797-D56216713625}"/>
                </a:ext>
              </a:extLst>
            </p:cNvPr>
            <p:cNvSpPr/>
            <p:nvPr/>
          </p:nvSpPr>
          <p:spPr>
            <a:xfrm>
              <a:off x="1663090" y="5014662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유저 단말기</a:t>
              </a:r>
              <a:endParaRPr lang="en-US" altLang="ko-KR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403A86-A0FB-EDC7-44FA-DD3889E0B515}"/>
                </a:ext>
              </a:extLst>
            </p:cNvPr>
            <p:cNvCxnSpPr/>
            <p:nvPr/>
          </p:nvCxnSpPr>
          <p:spPr>
            <a:xfrm flipV="1">
              <a:off x="2393250" y="2744235"/>
              <a:ext cx="0" cy="224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702B269-C05C-ACF0-B6E8-2BCFC3E3C331}"/>
                </a:ext>
              </a:extLst>
            </p:cNvPr>
            <p:cNvCxnSpPr/>
            <p:nvPr/>
          </p:nvCxnSpPr>
          <p:spPr>
            <a:xfrm>
              <a:off x="2131025" y="2744235"/>
              <a:ext cx="0" cy="224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62E714E-1C60-BF83-968A-66828EC928A1}"/>
                </a:ext>
              </a:extLst>
            </p:cNvPr>
            <p:cNvSpPr/>
            <p:nvPr/>
          </p:nvSpPr>
          <p:spPr>
            <a:xfrm>
              <a:off x="1684761" y="3212044"/>
              <a:ext cx="1260937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클라우드서비스</a:t>
              </a:r>
              <a:endParaRPr lang="en-US" altLang="ko-KR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726965D-4655-5F1A-3675-AC0B684B4A8A}"/>
                </a:ext>
              </a:extLst>
            </p:cNvPr>
            <p:cNvSpPr/>
            <p:nvPr/>
          </p:nvSpPr>
          <p:spPr>
            <a:xfrm>
              <a:off x="3444728" y="4563246"/>
              <a:ext cx="1687727" cy="1976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런타임</a:t>
              </a:r>
              <a:r>
                <a:rPr lang="en-US" altLang="ko-KR" dirty="0"/>
                <a:t>(</a:t>
              </a:r>
              <a:r>
                <a:rPr lang="ko-KR" altLang="en-US" dirty="0"/>
                <a:t>실행환경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서버</a:t>
              </a:r>
              <a:r>
                <a:rPr lang="en-US" altLang="ko-KR" dirty="0"/>
                <a:t>(</a:t>
              </a:r>
              <a:r>
                <a:rPr lang="ko-KR" altLang="en-US" dirty="0"/>
                <a:t>제공자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스토리지</a:t>
              </a:r>
              <a:endParaRPr lang="en-US" altLang="ko-KR" dirty="0"/>
            </a:p>
            <a:p>
              <a:pPr algn="ctr"/>
              <a:r>
                <a:rPr lang="ko-KR" altLang="en-US" dirty="0"/>
                <a:t>네트워킹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D0E7B32-5108-585B-3795-C6454E774D6C}"/>
                </a:ext>
              </a:extLst>
            </p:cNvPr>
            <p:cNvSpPr/>
            <p:nvPr/>
          </p:nvSpPr>
          <p:spPr>
            <a:xfrm>
              <a:off x="10083309" y="3941375"/>
              <a:ext cx="1638659" cy="395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GitHub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721E56C-5DD1-3F4D-34D9-2B27ED1DE09C}"/>
                </a:ext>
              </a:extLst>
            </p:cNvPr>
            <p:cNvSpPr/>
            <p:nvPr/>
          </p:nvSpPr>
          <p:spPr>
            <a:xfrm>
              <a:off x="10057203" y="4421466"/>
              <a:ext cx="1687727" cy="1976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헤로쿠의</a:t>
              </a:r>
              <a:r>
                <a:rPr lang="ko-KR" altLang="en-US" dirty="0"/>
                <a:t> 서버 역할가능  웹페이지 내용 저장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838ED5-E9E5-24C2-8D26-F6CF2A946768}"/>
                </a:ext>
              </a:extLst>
            </p:cNvPr>
            <p:cNvSpPr/>
            <p:nvPr/>
          </p:nvSpPr>
          <p:spPr>
            <a:xfrm>
              <a:off x="10006343" y="1202446"/>
              <a:ext cx="1687728" cy="488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pgAdmin4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19E21DF9-4B08-DDA6-77CC-AE1244138D60}"/>
                </a:ext>
              </a:extLst>
            </p:cNvPr>
            <p:cNvSpPr/>
            <p:nvPr/>
          </p:nvSpPr>
          <p:spPr>
            <a:xfrm>
              <a:off x="9998163" y="1989909"/>
              <a:ext cx="1687727" cy="1578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PostgreSQL</a:t>
              </a:r>
              <a:r>
                <a:rPr lang="ko-KR" altLang="en-US" dirty="0"/>
                <a:t>을 보다 쉽게 사용하게 도와주는 </a:t>
              </a:r>
              <a:r>
                <a:rPr lang="en-US" altLang="ko-KR" dirty="0"/>
                <a:t>GUI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E2520C9-ED15-CC90-12E1-D49FA97BB284}"/>
                </a:ext>
              </a:extLst>
            </p:cNvPr>
            <p:cNvSpPr/>
            <p:nvPr/>
          </p:nvSpPr>
          <p:spPr>
            <a:xfrm>
              <a:off x="5782395" y="4493987"/>
              <a:ext cx="1687727" cy="1976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대용량 데이터 저장</a:t>
              </a:r>
              <a:r>
                <a:rPr lang="en-US" altLang="ko-KR" dirty="0"/>
                <a:t>/</a:t>
              </a:r>
              <a:r>
                <a:rPr lang="ko-KR" altLang="en-US" dirty="0"/>
                <a:t>전송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D69F995-870C-DDCB-5678-A017A61BED1E}"/>
                </a:ext>
              </a:extLst>
            </p:cNvPr>
            <p:cNvSpPr/>
            <p:nvPr/>
          </p:nvSpPr>
          <p:spPr>
            <a:xfrm>
              <a:off x="7804595" y="1418833"/>
              <a:ext cx="1893193" cy="120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웹</a:t>
              </a:r>
              <a:endParaRPr lang="en-US" altLang="ko-KR" dirty="0"/>
            </a:p>
            <a:p>
              <a:pPr algn="ctr"/>
              <a:r>
                <a:rPr lang="ko-KR" altLang="en-US" dirty="0"/>
                <a:t>프레임워크</a:t>
              </a:r>
              <a:endParaRPr lang="en-US" altLang="ko-KR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8BB43B-DCDB-DE9B-9D49-E77443E77B4B}"/>
                </a:ext>
              </a:extLst>
            </p:cNvPr>
            <p:cNvSpPr/>
            <p:nvPr/>
          </p:nvSpPr>
          <p:spPr>
            <a:xfrm>
              <a:off x="7888834" y="2881246"/>
              <a:ext cx="1893193" cy="1353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Flask</a:t>
              </a:r>
            </a:p>
            <a:p>
              <a:pPr algn="ctr"/>
              <a:r>
                <a:rPr lang="en-US" altLang="ko-KR" dirty="0"/>
                <a:t>Django,</a:t>
              </a:r>
            </a:p>
            <a:p>
              <a:pPr algn="ctr"/>
              <a:r>
                <a:rPr lang="en-US" altLang="ko-KR" dirty="0"/>
                <a:t>Node.js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CBC8908-843F-28F2-0C6F-9B05CE58091E}"/>
                </a:ext>
              </a:extLst>
            </p:cNvPr>
            <p:cNvSpPr/>
            <p:nvPr/>
          </p:nvSpPr>
          <p:spPr>
            <a:xfrm>
              <a:off x="7946560" y="4487712"/>
              <a:ext cx="1687727" cy="1976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쉽게 웹사이트를 </a:t>
              </a:r>
              <a:r>
                <a:rPr lang="ko-KR" altLang="en-US" dirty="0" err="1"/>
                <a:t>만듬</a:t>
              </a:r>
              <a:r>
                <a:rPr lang="en-US" altLang="ko-KR" dirty="0"/>
                <a:t>.</a:t>
              </a:r>
            </a:p>
            <a:p>
              <a:pPr algn="ctr"/>
              <a:r>
                <a:rPr lang="en-US" altLang="ko-KR" dirty="0"/>
                <a:t>with</a:t>
              </a:r>
            </a:p>
            <a:p>
              <a:pPr algn="ctr"/>
              <a:r>
                <a:rPr lang="ko-KR" altLang="en-US" dirty="0"/>
                <a:t>파이썬 언어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007498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A7450"/>
            </a:gs>
            <a:gs pos="0">
              <a:srgbClr val="FB9D8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181350" y="271456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ko-KR" sz="8800" b="1" dirty="0" err="1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Part</a:t>
            </a:r>
            <a:r>
              <a:rPr lang="ko-KR" altLang="ko-KR" sz="8800" b="1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4 </a:t>
            </a:r>
            <a:r>
              <a:rPr lang="ko-KR" altLang="ko-KR" sz="88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부</a:t>
            </a:r>
            <a:r>
              <a:rPr lang="ko-KR" altLang="ko-KR" sz="8800" b="1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록</a:t>
            </a:r>
            <a:endParaRPr lang="ko-KR" altLang="ko-KR" sz="88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0846D-BDA1-495D-1B0C-6B53CDCE01DF}"/>
              </a:ext>
            </a:extLst>
          </p:cNvPr>
          <p:cNvSpPr txBox="1">
            <a:spLocks/>
          </p:cNvSpPr>
          <p:nvPr/>
        </p:nvSpPr>
        <p:spPr>
          <a:xfrm>
            <a:off x="3897375" y="3422452"/>
            <a:ext cx="4864636" cy="429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부제</a:t>
            </a:r>
            <a:r>
              <a:rPr lang="en-US" altLang="ko-KR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법률 퀴즈 </a:t>
            </a:r>
            <a:r>
              <a:rPr lang="ko-KR" altLang="en-US" sz="1800" b="1" spc="-3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챗봇</a:t>
            </a:r>
            <a:endParaRPr lang="en-US" altLang="ko-KR" sz="1800" b="1" spc="-300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 algn="r">
              <a:buNone/>
            </a:pPr>
            <a:br>
              <a:rPr lang="en-US" altLang="ko-KR" sz="2000" spc="-300" dirty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sz="2000" spc="-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FC6EF-7309-46EA-10FB-0F249F961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08" y="2285133"/>
            <a:ext cx="1183342" cy="59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D66FB-1212-3690-41B5-A1DAA7525646}"/>
              </a:ext>
            </a:extLst>
          </p:cNvPr>
          <p:cNvSpPr txBox="1"/>
          <p:nvPr/>
        </p:nvSpPr>
        <p:spPr>
          <a:xfrm>
            <a:off x="8283408" y="6211669"/>
            <a:ext cx="390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데이터플랫폼을 활용한 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빅데이터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분석전문가 과정</a:t>
            </a:r>
          </a:p>
        </p:txBody>
      </p:sp>
    </p:spTree>
    <p:extLst>
      <p:ext uri="{BB962C8B-B14F-4D97-AF65-F5344CB8AC3E}">
        <p14:creationId xmlns:p14="http://schemas.microsoft.com/office/powerpoint/2010/main" val="199282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 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  기타 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61B768E-7EB4-4ADC-967A-EEA34B99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3572"/>
            <a:ext cx="2000250" cy="6900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5398EF-2F93-CA19-CD74-4C68142F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3" y="1747777"/>
            <a:ext cx="4289589" cy="49090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E8A91B-FAEE-DC53-110D-C79DABF18F8D}"/>
              </a:ext>
            </a:extLst>
          </p:cNvPr>
          <p:cNvSpPr/>
          <p:nvPr/>
        </p:nvSpPr>
        <p:spPr>
          <a:xfrm>
            <a:off x="0" y="841938"/>
            <a:ext cx="136929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6600"/>
                </a:solidFill>
              </a:rPr>
              <a:t>데이터 출처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A7A79BE-C239-0BD2-54DF-763C5956F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63572"/>
            <a:ext cx="5652594" cy="5257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AC6F6E-66A5-B4C8-8F9E-82B427B151A7}"/>
              </a:ext>
            </a:extLst>
          </p:cNvPr>
          <p:cNvSpPr/>
          <p:nvPr/>
        </p:nvSpPr>
        <p:spPr>
          <a:xfrm>
            <a:off x="1361238" y="881047"/>
            <a:ext cx="235423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https://www.easylaw.go.kr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61919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</a:t>
              </a:r>
              <a:r>
                <a:rPr lang="ko-KR" altLang="en-US" sz="1400" dirty="0"/>
                <a:t> 기타 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9B0B87-9F21-70EB-AEEC-82EBB94831C8}"/>
              </a:ext>
            </a:extLst>
          </p:cNvPr>
          <p:cNvGrpSpPr/>
          <p:nvPr/>
        </p:nvGrpSpPr>
        <p:grpSpPr>
          <a:xfrm>
            <a:off x="453737" y="2275803"/>
            <a:ext cx="6515443" cy="2999652"/>
            <a:chOff x="2728808" y="1523403"/>
            <a:chExt cx="7479115" cy="38111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3C815BD-D4DE-6FB1-623F-344B6026AE92}"/>
                </a:ext>
              </a:extLst>
            </p:cNvPr>
            <p:cNvGrpSpPr/>
            <p:nvPr/>
          </p:nvGrpSpPr>
          <p:grpSpPr>
            <a:xfrm>
              <a:off x="2728808" y="1523403"/>
              <a:ext cx="5291835" cy="3811193"/>
              <a:chOff x="603125" y="1997829"/>
              <a:chExt cx="5291835" cy="3811193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E04E392-7BB0-34D8-463D-55583F62E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8165" y="1997829"/>
                <a:ext cx="4086795" cy="1009791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0885910-91C9-D15E-7147-916E733FD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874" y="2657625"/>
                <a:ext cx="4096322" cy="924054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2E8C9E20-4442-17CB-29B0-DF4F295CC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529" y="3416891"/>
                <a:ext cx="4105848" cy="121937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AEB44912-C650-8D65-F9C5-80E35CEBC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607" y="4327936"/>
                <a:ext cx="4115374" cy="885949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6AC5843-D7FE-C185-391F-05921C02E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125" y="4980231"/>
                <a:ext cx="4124901" cy="828791"/>
              </a:xfrm>
              <a:prstGeom prst="rect">
                <a:avLst/>
              </a:prstGeom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C07FDD5-6879-9628-CB9F-7A8598B0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68759" y="4137740"/>
              <a:ext cx="4039164" cy="933580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4F2178-2C00-31AE-D40D-BBB261A889CB}"/>
              </a:ext>
            </a:extLst>
          </p:cNvPr>
          <p:cNvSpPr/>
          <p:nvPr/>
        </p:nvSpPr>
        <p:spPr>
          <a:xfrm>
            <a:off x="87238" y="1134631"/>
            <a:ext cx="2796257" cy="729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주제 선정 배경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최근 법정 드라마로 관심이 생기고 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B707EC9-5B08-1C00-CC70-F56D101F3E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3349" y="2367243"/>
            <a:ext cx="3605467" cy="315478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802AF3-E7CD-6D1C-F7A9-4213148C4B50}"/>
              </a:ext>
            </a:extLst>
          </p:cNvPr>
          <p:cNvSpPr/>
          <p:nvPr/>
        </p:nvSpPr>
        <p:spPr>
          <a:xfrm>
            <a:off x="7197507" y="1134631"/>
            <a:ext cx="2796257" cy="96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주제 선정 배경</a:t>
            </a:r>
            <a:endParaRPr lang="en-US" altLang="ko-KR" b="1" dirty="0">
              <a:solidFill>
                <a:srgbClr val="FA74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계단을 오르는 게임처럼 실패할 때까지 풀 수 있는 법률 퀴즈를 만들자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344550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  기타 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703928-FDC4-0E27-789C-1D0A74A61537}"/>
              </a:ext>
            </a:extLst>
          </p:cNvPr>
          <p:cNvSpPr/>
          <p:nvPr/>
        </p:nvSpPr>
        <p:spPr>
          <a:xfrm>
            <a:off x="0" y="845787"/>
            <a:ext cx="3102015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카카오톡 </a:t>
            </a:r>
            <a:r>
              <a:rPr lang="en-US" altLang="ko-KR" b="1" dirty="0">
                <a:solidFill>
                  <a:srgbClr val="FA7450"/>
                </a:solidFill>
              </a:rPr>
              <a:t>“</a:t>
            </a:r>
            <a:r>
              <a:rPr lang="ko-KR" altLang="en-US" b="1" dirty="0">
                <a:solidFill>
                  <a:srgbClr val="FA7450"/>
                </a:solidFill>
              </a:rPr>
              <a:t>퀴즈</a:t>
            </a:r>
            <a:r>
              <a:rPr lang="en-US" altLang="ko-KR" b="1" dirty="0">
                <a:solidFill>
                  <a:srgbClr val="FA7450"/>
                </a:solidFill>
              </a:rPr>
              <a:t>, </a:t>
            </a:r>
            <a:r>
              <a:rPr lang="ko-KR" altLang="en-US" b="1" dirty="0">
                <a:solidFill>
                  <a:srgbClr val="FA7450"/>
                </a:solidFill>
              </a:rPr>
              <a:t>법률</a:t>
            </a:r>
            <a:r>
              <a:rPr lang="en-US" altLang="ko-KR" b="1" dirty="0">
                <a:solidFill>
                  <a:srgbClr val="FA7450"/>
                </a:solidFill>
              </a:rPr>
              <a:t>”</a:t>
            </a:r>
            <a:r>
              <a:rPr lang="ko-KR" altLang="en-US" b="1" dirty="0">
                <a:solidFill>
                  <a:srgbClr val="FA7450"/>
                </a:solidFill>
              </a:rPr>
              <a:t> 검색</a:t>
            </a:r>
            <a:endParaRPr lang="en-US" altLang="ko-KR" b="1" dirty="0">
              <a:solidFill>
                <a:srgbClr val="FA74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이용자 수가 적지 않음</a:t>
            </a:r>
            <a:endParaRPr lang="en-US" altLang="ko-KR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8508062-BCAA-61FC-96E1-9300175A3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61" y="845787"/>
            <a:ext cx="3974884" cy="5984567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73CBF75D-10BD-EF21-DA9F-2FBA15391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20" y="845787"/>
            <a:ext cx="3974884" cy="598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50443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</a:t>
              </a:r>
              <a:r>
                <a:rPr lang="ko-KR" altLang="en-US" sz="1400" dirty="0"/>
                <a:t> 기타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291253" y="5033006"/>
            <a:ext cx="2796257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기존 </a:t>
            </a:r>
            <a:r>
              <a:rPr lang="ko-KR" altLang="en-US" b="1" dirty="0" err="1">
                <a:solidFill>
                  <a:srgbClr val="FA7450"/>
                </a:solidFill>
              </a:rPr>
              <a:t>챗봇의</a:t>
            </a:r>
            <a:r>
              <a:rPr lang="ko-KR" altLang="en-US" b="1" dirty="0">
                <a:solidFill>
                  <a:srgbClr val="FA7450"/>
                </a:solidFill>
              </a:rPr>
              <a:t> 현 상황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상담 예약을 하기 위한 도구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법률을 깊게 공부하기엔 불편함이 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3F622AC-DAC9-4477-764C-492E88F6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438" y="1079419"/>
            <a:ext cx="2924859" cy="550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87CE937-94DA-5D83-31C4-3B91792F419C}"/>
              </a:ext>
            </a:extLst>
          </p:cNvPr>
          <p:cNvGrpSpPr/>
          <p:nvPr/>
        </p:nvGrpSpPr>
        <p:grpSpPr>
          <a:xfrm>
            <a:off x="1366516" y="2807954"/>
            <a:ext cx="2838688" cy="2095487"/>
            <a:chOff x="1399824" y="1787674"/>
            <a:chExt cx="2838688" cy="20954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725455-1635-2DB8-2243-9271262D36EF}"/>
                </a:ext>
              </a:extLst>
            </p:cNvPr>
            <p:cNvSpPr/>
            <p:nvPr/>
          </p:nvSpPr>
          <p:spPr>
            <a:xfrm>
              <a:off x="1399824" y="1787674"/>
              <a:ext cx="2796257" cy="98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A7450"/>
                  </a:solidFill>
                </a:rPr>
                <a:t>쉽게 접할 수 있는 법률</a:t>
              </a:r>
              <a:endParaRPr lang="en-US" altLang="ko-KR" b="1" dirty="0">
                <a:solidFill>
                  <a:srgbClr val="FA745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일반인에게 생소한 단어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게임으로 </a:t>
              </a:r>
              <a:r>
                <a:rPr lang="ko-KR" altLang="en-US" sz="1100" dirty="0" err="1"/>
                <a:t>익숙해지기</a:t>
              </a:r>
              <a:endParaRPr lang="en-US" altLang="ko-KR" sz="11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C5D70A-465E-F9B1-2429-8610FE27059A}"/>
                </a:ext>
              </a:extLst>
            </p:cNvPr>
            <p:cNvSpPr/>
            <p:nvPr/>
          </p:nvSpPr>
          <p:spPr>
            <a:xfrm>
              <a:off x="1442255" y="2900200"/>
              <a:ext cx="2796257" cy="98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A7450"/>
                  </a:solidFill>
                </a:rPr>
                <a:t>타겟팅 </a:t>
              </a:r>
              <a:r>
                <a:rPr lang="en-US" altLang="ko-KR" b="1" dirty="0">
                  <a:solidFill>
                    <a:srgbClr val="FA7450"/>
                  </a:solidFill>
                </a:rPr>
                <a:t>: </a:t>
              </a:r>
              <a:r>
                <a:rPr lang="ko-KR" altLang="en-US" b="1" dirty="0">
                  <a:solidFill>
                    <a:srgbClr val="FA7450"/>
                  </a:solidFill>
                </a:rPr>
                <a:t>법대생</a:t>
              </a:r>
              <a:endParaRPr lang="en-US" altLang="ko-KR" b="1" dirty="0">
                <a:solidFill>
                  <a:srgbClr val="FA745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심심풀이로 할 수 있는 서비스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/>
                <a:t> </a:t>
              </a:r>
              <a:r>
                <a:rPr lang="ko-KR" altLang="en-US" sz="1100" dirty="0"/>
                <a:t>심심이 문자처럼 가볍게 이용</a:t>
              </a:r>
              <a:endParaRPr lang="en-US" altLang="ko-KR" sz="1100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9F8CE4C-FE2D-1BE8-9C07-3B05DA8BA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572" y="1079419"/>
            <a:ext cx="3305175" cy="550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18418-D35D-35FB-54AE-1A95F8269861}"/>
              </a:ext>
            </a:extLst>
          </p:cNvPr>
          <p:cNvSpPr txBox="1"/>
          <p:nvPr/>
        </p:nvSpPr>
        <p:spPr>
          <a:xfrm>
            <a:off x="929973" y="1870834"/>
            <a:ext cx="6315074" cy="383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1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프로젝트 목표</a:t>
            </a:r>
            <a:endParaRPr lang="ko-KR" altLang="ko-KR" sz="16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63089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22"/>
            <a:ext cx="12192000" cy="842965"/>
          </a:xfrm>
          <a:prstGeom prst="rect">
            <a:avLst/>
          </a:prstGeom>
          <a:solidFill>
            <a:srgbClr val="FA7450"/>
          </a:solidFill>
          <a:ln>
            <a:noFill/>
          </a:ln>
          <a:effectLst>
            <a:outerShdw blurRad="215900" dist="38100" dir="5400000" algn="t" rotWithShape="0">
              <a:srgbClr val="FA74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r>
              <a:rPr lang="en-US" altLang="ko-KR" sz="2800" i="1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3200" i="1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2719" y="-40046"/>
            <a:ext cx="5652594" cy="921093"/>
            <a:chOff x="-2719" y="-14285"/>
            <a:chExt cx="5652594" cy="864392"/>
          </a:xfrm>
        </p:grpSpPr>
        <p:sp>
          <p:nvSpPr>
            <p:cNvPr id="4" name="순서도: 수동 입력 3"/>
            <p:cNvSpPr/>
            <p:nvPr/>
          </p:nvSpPr>
          <p:spPr>
            <a:xfrm rot="5400000" flipH="1">
              <a:off x="1485106" y="-1499391"/>
              <a:ext cx="857250" cy="3827463"/>
            </a:xfrm>
            <a:prstGeom prst="flowChartManualInpu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-2719" y="-14285"/>
              <a:ext cx="5652594" cy="864392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-2718" y="0"/>
              <a:ext cx="5190458" cy="842964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직각 삼각형 2"/>
            <p:cNvSpPr/>
            <p:nvPr/>
          </p:nvSpPr>
          <p:spPr>
            <a:xfrm flipV="1">
              <a:off x="-2719" y="0"/>
              <a:ext cx="769482" cy="842964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87238" y="0"/>
              <a:ext cx="1098587" cy="842964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367169" y="0"/>
              <a:ext cx="886844" cy="842964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F8EDF69E-F167-0BF8-F0E6-1EAF912F16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658" y="92744"/>
            <a:ext cx="1183342" cy="59167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EA098A2-9FCB-27EF-261A-B19A4BEC7D92}"/>
              </a:ext>
            </a:extLst>
          </p:cNvPr>
          <p:cNvSpPr txBox="1"/>
          <p:nvPr/>
        </p:nvSpPr>
        <p:spPr>
          <a:xfrm>
            <a:off x="6191059" y="201194"/>
            <a:ext cx="3973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/>
              <a:t>기획배경</a:t>
            </a:r>
            <a:r>
              <a:rPr lang="en-US" altLang="ko-KR" sz="1400"/>
              <a:t>  |</a:t>
            </a:r>
            <a:r>
              <a:rPr lang="ko-KR" altLang="en-US" sz="1400"/>
              <a:t>  </a:t>
            </a:r>
            <a:r>
              <a:rPr lang="ko-KR" altLang="en-US" b="1" dirty="0"/>
              <a:t>개발영역</a:t>
            </a:r>
            <a:r>
              <a:rPr lang="ko-KR" altLang="en-US" sz="1400" dirty="0"/>
              <a:t>  </a:t>
            </a:r>
            <a:r>
              <a:rPr lang="en-US" altLang="ko-KR" sz="1400"/>
              <a:t>|</a:t>
            </a:r>
            <a:r>
              <a:rPr lang="ko-KR" altLang="en-US" sz="1400"/>
              <a:t>  </a:t>
            </a:r>
            <a:r>
              <a:rPr lang="ko-KR" altLang="en-US" sz="1400" dirty="0"/>
              <a:t>기타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895E1D-A119-201F-E5A4-BC4992630F6E}"/>
              </a:ext>
            </a:extLst>
          </p:cNvPr>
          <p:cNvGrpSpPr/>
          <p:nvPr/>
        </p:nvGrpSpPr>
        <p:grpSpPr>
          <a:xfrm>
            <a:off x="1051327" y="1296007"/>
            <a:ext cx="8725628" cy="5111750"/>
            <a:chOff x="1929632" y="959123"/>
            <a:chExt cx="8725628" cy="51117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D33F6E-F667-5A21-6B91-DB2FDEBDC269}"/>
                </a:ext>
              </a:extLst>
            </p:cNvPr>
            <p:cNvSpPr/>
            <p:nvPr/>
          </p:nvSpPr>
          <p:spPr>
            <a:xfrm>
              <a:off x="2957239" y="959123"/>
              <a:ext cx="1406809" cy="1380510"/>
            </a:xfrm>
            <a:prstGeom prst="ellipse">
              <a:avLst/>
            </a:prstGeom>
            <a:solidFill>
              <a:srgbClr val="FB9D8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CE31ADE-A6BA-258B-E67E-8875DE071C67}"/>
                </a:ext>
              </a:extLst>
            </p:cNvPr>
            <p:cNvSpPr/>
            <p:nvPr/>
          </p:nvSpPr>
          <p:spPr>
            <a:xfrm>
              <a:off x="2957239" y="2802065"/>
              <a:ext cx="1406814" cy="1406814"/>
            </a:xfrm>
            <a:prstGeom prst="ellipse">
              <a:avLst/>
            </a:prstGeom>
            <a:solidFill>
              <a:srgbClr val="FA74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챗봇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7ECF661-D8B7-5B03-9500-D18BE9DC72FB}"/>
                </a:ext>
              </a:extLst>
            </p:cNvPr>
            <p:cNvSpPr/>
            <p:nvPr/>
          </p:nvSpPr>
          <p:spPr>
            <a:xfrm>
              <a:off x="2957239" y="4664059"/>
              <a:ext cx="1406814" cy="140681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  <a:endPara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C27F83E-CD9B-4915-14A8-B02901409E5D}"/>
                </a:ext>
              </a:extLst>
            </p:cNvPr>
            <p:cNvCxnSpPr/>
            <p:nvPr/>
          </p:nvCxnSpPr>
          <p:spPr>
            <a:xfrm>
              <a:off x="3872884" y="2365937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422B185-93DD-60C8-4B63-526A3620E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2064" y="2365937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3A2A07F-A48B-41C0-D30A-DEF42D70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164" y="4208475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FBAB2E-A732-F96D-ECD2-5E3F821A26B0}"/>
                </a:ext>
              </a:extLst>
            </p:cNvPr>
            <p:cNvSpPr txBox="1"/>
            <p:nvPr/>
          </p:nvSpPr>
          <p:spPr>
            <a:xfrm>
              <a:off x="2388394" y="2380519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  <a:r>
                <a:rPr lang="ko-KR" altLang="en-US" sz="14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퀴즈 제공</a:t>
              </a:r>
              <a:endParaRPr lang="ko-KR" altLang="en-US" sz="1200" b="1" spc="-150" dirty="0">
                <a:latin typeface="새굴림" panose="02030600000101010101" pitchFamily="18" charset="-127"/>
                <a:ea typeface="새굴림" panose="02030600000101010101" pitchFamily="18" charset="-127"/>
                <a:cs typeface="Aparajita" panose="020B0502040204020203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15E069-6709-6052-B7CA-FDFDC3161279}"/>
                </a:ext>
              </a:extLst>
            </p:cNvPr>
            <p:cNvSpPr txBox="1"/>
            <p:nvPr/>
          </p:nvSpPr>
          <p:spPr>
            <a:xfrm>
              <a:off x="4016025" y="2399036"/>
              <a:ext cx="1406813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문제 풀기</a:t>
              </a:r>
              <a:r>
                <a:rPr lang="ko-KR" altLang="en-US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020EC3-58F7-37AB-A987-52BD9BF894F3}"/>
                </a:ext>
              </a:extLst>
            </p:cNvPr>
            <p:cNvSpPr txBox="1"/>
            <p:nvPr/>
          </p:nvSpPr>
          <p:spPr>
            <a:xfrm>
              <a:off x="1929632" y="4306483"/>
              <a:ext cx="1594425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데이터 불러오기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0CD5C4-83B6-2718-C6CD-3D246806AE2C}"/>
                </a:ext>
              </a:extLst>
            </p:cNvPr>
            <p:cNvSpPr txBox="1"/>
            <p:nvPr/>
          </p:nvSpPr>
          <p:spPr>
            <a:xfrm>
              <a:off x="4093025" y="4298474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랭킹확인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C9C8975-3AD7-75E5-BDB2-C4065FCDA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2064" y="4204936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32D815-FD53-EC71-2E4B-299241D32351}"/>
                </a:ext>
              </a:extLst>
            </p:cNvPr>
            <p:cNvSpPr txBox="1"/>
            <p:nvPr/>
          </p:nvSpPr>
          <p:spPr>
            <a:xfrm>
              <a:off x="5528104" y="1262928"/>
              <a:ext cx="5098375" cy="117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/>
                <a:t> 사용자</a:t>
              </a:r>
            </a:p>
            <a:p>
              <a:pPr marL="85725">
                <a:lnSpc>
                  <a:spcPct val="200000"/>
                </a:lnSpc>
              </a:pPr>
              <a:r>
                <a:rPr lang="en-US" altLang="ko-KR" sz="1400" dirty="0"/>
                <a:t>-</a:t>
              </a:r>
              <a:r>
                <a:rPr lang="ko-KR" altLang="en-US" sz="1400" dirty="0"/>
                <a:t>게임을 시작</a:t>
              </a:r>
              <a:endParaRPr lang="en-US" altLang="ko-KR" sz="1400" dirty="0"/>
            </a:p>
            <a:p>
              <a:pPr marL="85725">
                <a:lnSpc>
                  <a:spcPct val="120000"/>
                </a:lnSpc>
              </a:pPr>
              <a:r>
                <a:rPr lang="en-US" altLang="ko-KR" sz="1400" dirty="0"/>
                <a:t>-</a:t>
              </a:r>
              <a:r>
                <a:rPr lang="ko-KR" altLang="en-US" sz="1400" dirty="0"/>
                <a:t>옛날 오락실게임처럼 닉네임 저장</a:t>
              </a:r>
              <a:endParaRPr lang="en-US" altLang="ko-KR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3429B9-CDD0-BC92-C816-6816008825E9}"/>
                </a:ext>
              </a:extLst>
            </p:cNvPr>
            <p:cNvSpPr txBox="1"/>
            <p:nvPr/>
          </p:nvSpPr>
          <p:spPr>
            <a:xfrm>
              <a:off x="5547360" y="3027549"/>
              <a:ext cx="5107900" cy="86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 </a:t>
              </a:r>
              <a:r>
                <a:rPr lang="ko-KR" altLang="en-US" sz="1600" b="1" dirty="0" err="1"/>
                <a:t>법률퀴즈</a:t>
              </a:r>
              <a:r>
                <a:rPr lang="ko-KR" altLang="en-US" sz="1600" b="1" dirty="0"/>
                <a:t> </a:t>
              </a:r>
              <a:r>
                <a:rPr lang="ko-KR" altLang="en-US" sz="1600" b="1" dirty="0" err="1"/>
                <a:t>챗봇</a:t>
              </a:r>
              <a:endParaRPr lang="en-US" altLang="ko-KR" sz="1600" b="1" dirty="0"/>
            </a:p>
            <a:p>
              <a:pPr marL="85725" indent="-85725">
                <a:lnSpc>
                  <a:spcPct val="150000"/>
                </a:lnSpc>
              </a:pPr>
              <a:r>
                <a:rPr lang="en-US" altLang="ko-KR" sz="1400" dirty="0"/>
                <a:t>- </a:t>
              </a:r>
              <a:r>
                <a:rPr lang="ko-KR" altLang="en-US" sz="1400" dirty="0"/>
                <a:t>저장된 데이터를 퀴즈로 전달 </a:t>
              </a:r>
              <a:endParaRPr lang="en-US" altLang="ko-KR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92FAFD-5853-8447-46E9-C026C6B4D2E8}"/>
                </a:ext>
              </a:extLst>
            </p:cNvPr>
            <p:cNvSpPr txBox="1"/>
            <p:nvPr/>
          </p:nvSpPr>
          <p:spPr>
            <a:xfrm>
              <a:off x="5547360" y="4615164"/>
              <a:ext cx="5106866" cy="10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데이터 베이스</a:t>
              </a:r>
              <a:endParaRPr lang="en-US" altLang="ko-KR" sz="1600" b="1" dirty="0"/>
            </a:p>
            <a:p>
              <a:pPr marL="85725" indent="-85725">
                <a:lnSpc>
                  <a:spcPct val="120000"/>
                </a:lnSpc>
                <a:buFontTx/>
                <a:buChar char="-"/>
              </a:pPr>
              <a:r>
                <a:rPr lang="ko-KR" altLang="en-US" sz="1400" dirty="0"/>
                <a:t> 법률 용어 </a:t>
              </a:r>
              <a:r>
                <a:rPr lang="ko-KR" altLang="en-US" sz="1400" dirty="0" err="1"/>
                <a:t>크롤링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크롤링</a:t>
              </a:r>
              <a:r>
                <a:rPr lang="ko-KR" altLang="en-US" sz="1400" dirty="0"/>
                <a:t> 및 수동입력</a:t>
              </a:r>
              <a:r>
                <a:rPr lang="en-US" altLang="ko-KR" sz="1400" dirty="0"/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/>
                <a:t>- </a:t>
              </a:r>
              <a:r>
                <a:rPr lang="ko-KR" altLang="en-US" sz="1400" dirty="0"/>
                <a:t>정기적으로 데이터 추가</a:t>
              </a:r>
              <a:endParaRPr lang="en-US" altLang="ko-KR" sz="14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5134FCE-0A9E-426C-E1BB-4F1F0139643D}"/>
              </a:ext>
            </a:extLst>
          </p:cNvPr>
          <p:cNvSpPr txBox="1"/>
          <p:nvPr/>
        </p:nvSpPr>
        <p:spPr>
          <a:xfrm>
            <a:off x="3485743" y="267307"/>
            <a:ext cx="6812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기능명세서</a:t>
            </a:r>
            <a:endParaRPr lang="en-US" altLang="ko-KR" sz="8000" b="1" dirty="0"/>
          </a:p>
        </p:txBody>
      </p:sp>
    </p:spTree>
    <p:extLst>
      <p:ext uri="{BB962C8B-B14F-4D97-AF65-F5344CB8AC3E}">
        <p14:creationId xmlns:p14="http://schemas.microsoft.com/office/powerpoint/2010/main" val="524860164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86C86F8-AABB-BC69-14E7-77914ACF0613}"/>
              </a:ext>
            </a:extLst>
          </p:cNvPr>
          <p:cNvGrpSpPr/>
          <p:nvPr/>
        </p:nvGrpSpPr>
        <p:grpSpPr>
          <a:xfrm>
            <a:off x="0" y="-104049"/>
            <a:ext cx="12194719" cy="921093"/>
            <a:chOff x="-2719" y="-14286"/>
            <a:chExt cx="12194719" cy="9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5DC7DF-248E-6C7A-1B15-83D83E9A999A}"/>
                </a:ext>
              </a:extLst>
            </p:cNvPr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05A868-0117-9545-F0F3-31BF28C10B11}"/>
                </a:ext>
              </a:extLst>
            </p:cNvPr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18" name="순서도: 수동 입력 17">
                <a:extLst>
                  <a:ext uri="{FF2B5EF4-FFF2-40B4-BE49-F238E27FC236}">
                    <a16:creationId xmlns:a16="http://schemas.microsoft.com/office/drawing/2014/main" id="{889088CB-BD46-1BE1-4A7D-211C0D706821}"/>
                  </a:ext>
                </a:extLst>
              </p:cNvPr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B79AB0BE-FA92-2FC5-3C18-483608827C74}"/>
                  </a:ext>
                </a:extLst>
              </p:cNvPr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F6D93DD-F84A-5429-0812-4A0C70D979F7}"/>
                  </a:ext>
                </a:extLst>
              </p:cNvPr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각 삼각형 20">
                <a:extLst>
                  <a:ext uri="{FF2B5EF4-FFF2-40B4-BE49-F238E27FC236}">
                    <a16:creationId xmlns:a16="http://schemas.microsoft.com/office/drawing/2014/main" id="{44DCE59D-743C-CC33-0C2D-37E6BBA54EED}"/>
                  </a:ext>
                </a:extLst>
              </p:cNvPr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31F7933-7449-8170-16A0-2C451AD5E3C6}"/>
                  </a:ext>
                </a:extLst>
              </p:cNvPr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4956F499-7444-6361-233F-5C48D9FD3A9E}"/>
                  </a:ext>
                </a:extLst>
              </p:cNvPr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8F36B11-6BAB-3E6C-FAF0-9E5886D5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753A45-F069-B991-A342-64263655F34B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  기타 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DCE9C6-249D-2E04-35B9-556E62950EE7}"/>
              </a:ext>
            </a:extLst>
          </p:cNvPr>
          <p:cNvGrpSpPr/>
          <p:nvPr/>
        </p:nvGrpSpPr>
        <p:grpSpPr>
          <a:xfrm>
            <a:off x="1549138" y="1939197"/>
            <a:ext cx="8206912" cy="3353025"/>
            <a:chOff x="913693" y="1397776"/>
            <a:chExt cx="8206912" cy="33530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657B503-FEAB-8482-15D8-A38BC5B30901}"/>
                </a:ext>
              </a:extLst>
            </p:cNvPr>
            <p:cNvGrpSpPr/>
            <p:nvPr/>
          </p:nvGrpSpPr>
          <p:grpSpPr>
            <a:xfrm>
              <a:off x="913693" y="1397777"/>
              <a:ext cx="3024605" cy="1418845"/>
              <a:chOff x="2070407" y="3011735"/>
              <a:chExt cx="4062966" cy="14188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A7C0D5E-9200-623B-EB1B-679691A8892F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이용수</a:t>
                </a:r>
                <a:r>
                  <a:rPr lang="ko-KR" altLang="en-US" sz="1100" dirty="0"/>
                  <a:t> 팀장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코딩 및 데이터 수집</a:t>
                </a:r>
                <a:endParaRPr lang="en-US" altLang="ko-KR" sz="1100" dirty="0"/>
              </a:p>
            </p:txBody>
          </p:sp>
          <p:pic>
            <p:nvPicPr>
              <p:cNvPr id="26" name="그림 16" descr="남성 지휘자 단색으로 채워진">
                <a:extLst>
                  <a:ext uri="{FF2B5EF4-FFF2-40B4-BE49-F238E27FC236}">
                    <a16:creationId xmlns:a16="http://schemas.microsoft.com/office/drawing/2014/main" id="{A3848D95-9255-33A6-EF94-8ADE93CB5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5B62801-133B-8F10-0AD3-8C7A929B8C8A}"/>
                </a:ext>
              </a:extLst>
            </p:cNvPr>
            <p:cNvGrpSpPr/>
            <p:nvPr/>
          </p:nvGrpSpPr>
          <p:grpSpPr>
            <a:xfrm>
              <a:off x="913693" y="3331956"/>
              <a:ext cx="3024605" cy="1418845"/>
              <a:chOff x="2070407" y="3011735"/>
              <a:chExt cx="4062966" cy="141884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BAAAC8A-999D-FF8D-04E5-6A6D0979B818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박근태</a:t>
                </a:r>
                <a:r>
                  <a:rPr lang="ko-KR" altLang="en-US" sz="1100" dirty="0"/>
                  <a:t> 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데이터 베이스  </a:t>
                </a:r>
                <a:endParaRPr lang="en-US" altLang="ko-KR" sz="1100" dirty="0"/>
              </a:p>
            </p:txBody>
          </p:sp>
          <p:pic>
            <p:nvPicPr>
              <p:cNvPr id="29" name="그림 16" descr="남성 지휘자 단색으로 채워진">
                <a:extLst>
                  <a:ext uri="{FF2B5EF4-FFF2-40B4-BE49-F238E27FC236}">
                    <a16:creationId xmlns:a16="http://schemas.microsoft.com/office/drawing/2014/main" id="{FED28158-17D5-304A-F738-035B55809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02CF3A8-8D26-5525-FAF1-01802B07BD95}"/>
                </a:ext>
              </a:extLst>
            </p:cNvPr>
            <p:cNvGrpSpPr/>
            <p:nvPr/>
          </p:nvGrpSpPr>
          <p:grpSpPr>
            <a:xfrm>
              <a:off x="6096000" y="1397776"/>
              <a:ext cx="3024605" cy="1418845"/>
              <a:chOff x="2070407" y="3011735"/>
              <a:chExt cx="4062966" cy="141884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1E47E97-8599-8269-E337-4FCD18563A5C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문호준 </a:t>
                </a:r>
                <a:r>
                  <a:rPr lang="ko-KR" altLang="en-US" sz="1100" dirty="0"/>
                  <a:t>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 err="1"/>
                  <a:t>챗봇</a:t>
                </a:r>
                <a:r>
                  <a:rPr lang="ko-KR" altLang="en-US" sz="1100" dirty="0"/>
                  <a:t> 서비스 구현</a:t>
                </a:r>
                <a:endParaRPr lang="en-US" altLang="ko-KR" sz="1100" dirty="0"/>
              </a:p>
            </p:txBody>
          </p:sp>
          <p:pic>
            <p:nvPicPr>
              <p:cNvPr id="32" name="그림 16" descr="남성 지휘자 단색으로 채워진">
                <a:extLst>
                  <a:ext uri="{FF2B5EF4-FFF2-40B4-BE49-F238E27FC236}">
                    <a16:creationId xmlns:a16="http://schemas.microsoft.com/office/drawing/2014/main" id="{65846DA6-9B67-1E12-BCF7-336EEB73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034C9D1-F92F-2FED-4F9C-AB53B0654AF1}"/>
                </a:ext>
              </a:extLst>
            </p:cNvPr>
            <p:cNvGrpSpPr/>
            <p:nvPr/>
          </p:nvGrpSpPr>
          <p:grpSpPr>
            <a:xfrm>
              <a:off x="6096000" y="3331955"/>
              <a:ext cx="3024605" cy="1418845"/>
              <a:chOff x="2070407" y="3011735"/>
              <a:chExt cx="4062966" cy="141884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7FE4F5D-777F-425D-1988-A4ADFEC8BC0D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체재형</a:t>
                </a:r>
                <a:r>
                  <a:rPr lang="ko-KR" altLang="en-US" sz="1100" dirty="0"/>
                  <a:t> 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데이터 베이스</a:t>
                </a:r>
                <a:endParaRPr lang="en-US" altLang="ko-KR" sz="1100" dirty="0"/>
              </a:p>
            </p:txBody>
          </p:sp>
          <p:pic>
            <p:nvPicPr>
              <p:cNvPr id="40" name="그림 16" descr="남성 지휘자 단색으로 채워진">
                <a:extLst>
                  <a:ext uri="{FF2B5EF4-FFF2-40B4-BE49-F238E27FC236}">
                    <a16:creationId xmlns:a16="http://schemas.microsoft.com/office/drawing/2014/main" id="{01A9436C-9828-3C8A-2869-A25561890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3029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A7450"/>
            </a:gs>
            <a:gs pos="0">
              <a:srgbClr val="FB9D8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181350" y="2714566"/>
            <a:ext cx="6096000" cy="868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ko-KR" sz="4800" b="1" dirty="0" err="1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Part</a:t>
            </a:r>
            <a:r>
              <a:rPr lang="ko-KR" altLang="ko-KR" sz="4800" b="1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2 프로젝트 절차</a:t>
            </a:r>
            <a:endParaRPr lang="ko-KR" altLang="ko-KR" sz="48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0846D-BDA1-495D-1B0C-6B53CDCE01DF}"/>
              </a:ext>
            </a:extLst>
          </p:cNvPr>
          <p:cNvSpPr txBox="1">
            <a:spLocks/>
          </p:cNvSpPr>
          <p:nvPr/>
        </p:nvSpPr>
        <p:spPr>
          <a:xfrm>
            <a:off x="3897375" y="3422452"/>
            <a:ext cx="4864636" cy="429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부제</a:t>
            </a:r>
            <a:r>
              <a:rPr lang="en-US" altLang="ko-KR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법률 퀴즈 </a:t>
            </a:r>
            <a:r>
              <a:rPr lang="ko-KR" altLang="en-US" sz="1800" b="1" spc="-3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챗봇</a:t>
            </a:r>
            <a:endParaRPr lang="en-US" altLang="ko-KR" sz="1800" b="1" spc="-300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 algn="r">
              <a:buNone/>
            </a:pPr>
            <a:br>
              <a:rPr lang="en-US" altLang="ko-KR" sz="2000" spc="-300" dirty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sz="2000" spc="-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FC6EF-7309-46EA-10FB-0F249F961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08" y="2285133"/>
            <a:ext cx="1183342" cy="59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D66FB-1212-3690-41B5-A1DAA7525646}"/>
              </a:ext>
            </a:extLst>
          </p:cNvPr>
          <p:cNvSpPr txBox="1"/>
          <p:nvPr/>
        </p:nvSpPr>
        <p:spPr>
          <a:xfrm>
            <a:off x="8283408" y="6211669"/>
            <a:ext cx="390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데이터플랫폼을 활용한 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빅데이터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분석전문가 과정</a:t>
            </a:r>
          </a:p>
        </p:txBody>
      </p:sp>
    </p:spTree>
    <p:extLst>
      <p:ext uri="{BB962C8B-B14F-4D97-AF65-F5344CB8AC3E}">
        <p14:creationId xmlns:p14="http://schemas.microsoft.com/office/powerpoint/2010/main" val="337171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86C86F8-AABB-BC69-14E7-77914ACF0613}"/>
              </a:ext>
            </a:extLst>
          </p:cNvPr>
          <p:cNvGrpSpPr/>
          <p:nvPr/>
        </p:nvGrpSpPr>
        <p:grpSpPr>
          <a:xfrm>
            <a:off x="0" y="-104049"/>
            <a:ext cx="12194719" cy="921093"/>
            <a:chOff x="-2719" y="-14286"/>
            <a:chExt cx="12194719" cy="9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5DC7DF-248E-6C7A-1B15-83D83E9A999A}"/>
                </a:ext>
              </a:extLst>
            </p:cNvPr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05A868-0117-9545-F0F3-31BF28C10B11}"/>
                </a:ext>
              </a:extLst>
            </p:cNvPr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18" name="순서도: 수동 입력 17">
                <a:extLst>
                  <a:ext uri="{FF2B5EF4-FFF2-40B4-BE49-F238E27FC236}">
                    <a16:creationId xmlns:a16="http://schemas.microsoft.com/office/drawing/2014/main" id="{889088CB-BD46-1BE1-4A7D-211C0D706821}"/>
                  </a:ext>
                </a:extLst>
              </p:cNvPr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B79AB0BE-FA92-2FC5-3C18-483608827C74}"/>
                  </a:ext>
                </a:extLst>
              </p:cNvPr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F6D93DD-F84A-5429-0812-4A0C70D979F7}"/>
                  </a:ext>
                </a:extLst>
              </p:cNvPr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각 삼각형 20">
                <a:extLst>
                  <a:ext uri="{FF2B5EF4-FFF2-40B4-BE49-F238E27FC236}">
                    <a16:creationId xmlns:a16="http://schemas.microsoft.com/office/drawing/2014/main" id="{44DCE59D-743C-CC33-0C2D-37E6BBA54EED}"/>
                  </a:ext>
                </a:extLst>
              </p:cNvPr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31F7933-7449-8170-16A0-2C451AD5E3C6}"/>
                  </a:ext>
                </a:extLst>
              </p:cNvPr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4956F499-7444-6361-233F-5C48D9FD3A9E}"/>
                  </a:ext>
                </a:extLst>
              </p:cNvPr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8F36B11-6BAB-3E6C-FAF0-9E5886D5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753A45-F069-B991-A342-64263655F34B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  기타 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F60FE-8F84-9171-1CF4-A4DF63D31D9A}"/>
              </a:ext>
            </a:extLst>
          </p:cNvPr>
          <p:cNvGrpSpPr/>
          <p:nvPr/>
        </p:nvGrpSpPr>
        <p:grpSpPr>
          <a:xfrm>
            <a:off x="813310" y="1846613"/>
            <a:ext cx="10406743" cy="4334268"/>
            <a:chOff x="869514" y="1389413"/>
            <a:chExt cx="10406743" cy="34907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109743-C777-5608-85CB-2D25909B16FA}"/>
                </a:ext>
              </a:extLst>
            </p:cNvPr>
            <p:cNvSpPr txBox="1"/>
            <p:nvPr/>
          </p:nvSpPr>
          <p:spPr>
            <a:xfrm>
              <a:off x="890649" y="1389413"/>
              <a:ext cx="2080378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/>
                <a:t>PLAN:</a:t>
              </a:r>
              <a:r>
                <a:rPr lang="ko-KR" altLang="en-US" b="1" spc="-150" dirty="0"/>
                <a:t> </a:t>
              </a:r>
              <a:r>
                <a:rPr lang="en-US" altLang="ko-KR" b="1" spc="-150" dirty="0"/>
                <a:t>8 / 23 ~ 9 / 2</a:t>
              </a:r>
              <a:endParaRPr lang="ko-KR" altLang="en-US" b="1" spc="-15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B9B08F-D4EB-AC83-B86F-66B77EE90152}"/>
                </a:ext>
              </a:extLst>
            </p:cNvPr>
            <p:cNvGrpSpPr/>
            <p:nvPr/>
          </p:nvGrpSpPr>
          <p:grpSpPr>
            <a:xfrm>
              <a:off x="869514" y="1873484"/>
              <a:ext cx="10406743" cy="3006672"/>
              <a:chOff x="807522" y="2291938"/>
              <a:chExt cx="10406743" cy="3006672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94B0038-28AD-582A-688B-08F048BD5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522" y="2291938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A9AADD7-C316-788F-CAE5-523FED2CC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649" y="3748779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C2512E8-55B2-5CF7-96FF-34E8320FE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735" y="5298610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05E3A0-61D4-147C-E3D4-9FCF57D150D0}"/>
                </a:ext>
              </a:extLst>
            </p:cNvPr>
            <p:cNvSpPr txBox="1"/>
            <p:nvPr/>
          </p:nvSpPr>
          <p:spPr>
            <a:xfrm>
              <a:off x="1039727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FA393E-2A02-F834-9EBA-7B0B6B6FFD32}"/>
                </a:ext>
              </a:extLst>
            </p:cNvPr>
            <p:cNvSpPr txBox="1"/>
            <p:nvPr/>
          </p:nvSpPr>
          <p:spPr>
            <a:xfrm>
              <a:off x="2421759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AEBD27-6C67-6615-096B-4BDEFA4ACFD0}"/>
                </a:ext>
              </a:extLst>
            </p:cNvPr>
            <p:cNvSpPr txBox="1"/>
            <p:nvPr/>
          </p:nvSpPr>
          <p:spPr>
            <a:xfrm>
              <a:off x="3860615" y="1919642"/>
              <a:ext cx="1588897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23</a:t>
              </a:r>
              <a:r>
                <a:rPr lang="en-US" altLang="ko-KR" sz="1400" dirty="0"/>
                <a:t>-</a:t>
              </a:r>
              <a:r>
                <a:rPr lang="ko-KR" altLang="en-US" sz="1400" b="1" dirty="0" err="1"/>
                <a:t>조별주제발표</a:t>
              </a:r>
              <a:endParaRPr lang="ko-KR" altLang="en-US" sz="1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CB9B3-D933-CFD6-673C-4150F7B5B438}"/>
                </a:ext>
              </a:extLst>
            </p:cNvPr>
            <p:cNvSpPr txBox="1"/>
            <p:nvPr/>
          </p:nvSpPr>
          <p:spPr>
            <a:xfrm>
              <a:off x="5328390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F2FE93-6CBA-DA76-17C6-33D40695067E}"/>
                </a:ext>
              </a:extLst>
            </p:cNvPr>
            <p:cNvSpPr txBox="1"/>
            <p:nvPr/>
          </p:nvSpPr>
          <p:spPr>
            <a:xfrm>
              <a:off x="6796165" y="19521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43BAA2-4D13-3D0D-751D-64DE5E969C14}"/>
                </a:ext>
              </a:extLst>
            </p:cNvPr>
            <p:cNvSpPr txBox="1"/>
            <p:nvPr/>
          </p:nvSpPr>
          <p:spPr>
            <a:xfrm>
              <a:off x="8263940" y="191443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E61946-6F82-8F3B-90FB-719C9EFB04FE}"/>
                </a:ext>
              </a:extLst>
            </p:cNvPr>
            <p:cNvSpPr txBox="1"/>
            <p:nvPr/>
          </p:nvSpPr>
          <p:spPr>
            <a:xfrm>
              <a:off x="9731715" y="195199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2DCE2C-97B2-54D3-FACB-3473453152C5}"/>
                </a:ext>
              </a:extLst>
            </p:cNvPr>
            <p:cNvSpPr txBox="1"/>
            <p:nvPr/>
          </p:nvSpPr>
          <p:spPr>
            <a:xfrm>
              <a:off x="1039727" y="34606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1E8DE5-E008-2E91-6F34-5137FAC806E4}"/>
                </a:ext>
              </a:extLst>
            </p:cNvPr>
            <p:cNvSpPr txBox="1"/>
            <p:nvPr/>
          </p:nvSpPr>
          <p:spPr>
            <a:xfrm>
              <a:off x="2421759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2A8026-AB4B-1802-0917-6A9AE249C79C}"/>
                </a:ext>
              </a:extLst>
            </p:cNvPr>
            <p:cNvSpPr txBox="1"/>
            <p:nvPr/>
          </p:nvSpPr>
          <p:spPr>
            <a:xfrm>
              <a:off x="3860615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98107D-C054-104E-55CE-966A63486E7E}"/>
                </a:ext>
              </a:extLst>
            </p:cNvPr>
            <p:cNvSpPr txBox="1"/>
            <p:nvPr/>
          </p:nvSpPr>
          <p:spPr>
            <a:xfrm>
              <a:off x="5328390" y="342709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C5D3DB-B905-86F4-D3BD-90C0CD546504}"/>
                </a:ext>
              </a:extLst>
            </p:cNvPr>
            <p:cNvSpPr txBox="1"/>
            <p:nvPr/>
          </p:nvSpPr>
          <p:spPr>
            <a:xfrm>
              <a:off x="6796165" y="345878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F1DA5-1DF9-7B0A-5442-97E6231CD008}"/>
                </a:ext>
              </a:extLst>
            </p:cNvPr>
            <p:cNvSpPr txBox="1"/>
            <p:nvPr/>
          </p:nvSpPr>
          <p:spPr>
            <a:xfrm>
              <a:off x="8263940" y="3426696"/>
              <a:ext cx="2122697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9/2-</a:t>
              </a:r>
              <a:r>
                <a:rPr lang="ko-KR" altLang="en-US" sz="1400" b="1" dirty="0"/>
                <a:t>프로젝트 최종발표</a:t>
              </a: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CB13A89E-2DBF-7E63-B5BC-DCF7B8DD9915}"/>
                </a:ext>
              </a:extLst>
            </p:cNvPr>
            <p:cNvSpPr/>
            <p:nvPr/>
          </p:nvSpPr>
          <p:spPr>
            <a:xfrm>
              <a:off x="3949722" y="2362705"/>
              <a:ext cx="1378668" cy="23752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서비스 기획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5CD3545B-34BB-6659-B443-1856E38E0B78}"/>
                </a:ext>
              </a:extLst>
            </p:cNvPr>
            <p:cNvSpPr/>
            <p:nvPr/>
          </p:nvSpPr>
          <p:spPr>
            <a:xfrm>
              <a:off x="3949722" y="2665091"/>
              <a:ext cx="5781994" cy="236603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데이터수집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전처리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B758022F-6068-B5F3-0C4E-34157FA7D760}"/>
                </a:ext>
              </a:extLst>
            </p:cNvPr>
            <p:cNvSpPr/>
            <p:nvPr/>
          </p:nvSpPr>
          <p:spPr>
            <a:xfrm>
              <a:off x="5372942" y="2372789"/>
              <a:ext cx="2846443" cy="236223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알고리즘 기획</a:t>
              </a:r>
            </a:p>
          </p:txBody>
        </p:sp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3F50D215-8F78-E43E-A11E-9978A5382A29}"/>
                </a:ext>
              </a:extLst>
            </p:cNvPr>
            <p:cNvSpPr/>
            <p:nvPr/>
          </p:nvSpPr>
          <p:spPr>
            <a:xfrm>
              <a:off x="6804110" y="2998064"/>
              <a:ext cx="1467776" cy="235487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시나리오 기획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화살표: 오각형 32">
              <a:extLst>
                <a:ext uri="{FF2B5EF4-FFF2-40B4-BE49-F238E27FC236}">
                  <a16:creationId xmlns:a16="http://schemas.microsoft.com/office/drawing/2014/main" id="{9A720339-0D31-BCA5-BA32-D4F22AF73CCC}"/>
                </a:ext>
              </a:extLst>
            </p:cNvPr>
            <p:cNvSpPr/>
            <p:nvPr/>
          </p:nvSpPr>
          <p:spPr>
            <a:xfrm>
              <a:off x="8259601" y="2348154"/>
              <a:ext cx="2846443" cy="260712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계산코드 작성</a:t>
              </a:r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4B6AF267-283A-F28F-479E-2527FFD51E1C}"/>
                </a:ext>
              </a:extLst>
            </p:cNvPr>
            <p:cNvSpPr/>
            <p:nvPr/>
          </p:nvSpPr>
          <p:spPr>
            <a:xfrm>
              <a:off x="1103278" y="3876860"/>
              <a:ext cx="2846443" cy="25507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DB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연동</a:t>
              </a: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C46F6C0A-3011-D5FA-60F2-7AE3273F5903}"/>
                </a:ext>
              </a:extLst>
            </p:cNvPr>
            <p:cNvSpPr/>
            <p:nvPr/>
          </p:nvSpPr>
          <p:spPr>
            <a:xfrm>
              <a:off x="3949721" y="3858739"/>
              <a:ext cx="4269664" cy="273195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스킬 서버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58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  기타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36270" y="1992361"/>
            <a:ext cx="28293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코딩 환경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530C1E-9409-5BCD-512F-9ADC231AA1E4}"/>
              </a:ext>
            </a:extLst>
          </p:cNvPr>
          <p:cNvSpPr/>
          <p:nvPr/>
        </p:nvSpPr>
        <p:spPr>
          <a:xfrm>
            <a:off x="136270" y="5395683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사용한 언어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982F50-686E-4915-3D2E-88E5BFDA6C60}"/>
              </a:ext>
            </a:extLst>
          </p:cNvPr>
          <p:cNvSpPr/>
          <p:nvPr/>
        </p:nvSpPr>
        <p:spPr>
          <a:xfrm>
            <a:off x="152801" y="3600874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웹 환경 </a:t>
            </a:r>
            <a:r>
              <a:rPr lang="en-US" altLang="ko-KR" b="1" dirty="0">
                <a:solidFill>
                  <a:srgbClr val="FA7450"/>
                </a:solidFill>
              </a:rPr>
              <a:t>IDE</a:t>
            </a:r>
            <a:endParaRPr lang="en-US" altLang="ko-KR" sz="11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A78321-BF33-B33C-5FE9-9923F2CD1EBC}"/>
              </a:ext>
            </a:extLst>
          </p:cNvPr>
          <p:cNvGrpSpPr/>
          <p:nvPr/>
        </p:nvGrpSpPr>
        <p:grpSpPr>
          <a:xfrm>
            <a:off x="2491901" y="1446704"/>
            <a:ext cx="9339951" cy="4643219"/>
            <a:chOff x="2664347" y="997527"/>
            <a:chExt cx="9339951" cy="46432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1F951B-FE14-B318-7702-63E096D9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7360" y="997527"/>
              <a:ext cx="2829320" cy="161947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6596863-7142-0D3C-7CE1-03B17AFEA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5392" y="2548047"/>
              <a:ext cx="1979337" cy="173546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097201C-E01F-DC87-9FAA-89E2630BF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6233" y="2914558"/>
              <a:ext cx="2958423" cy="110540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384BEBF-856B-5D61-78CA-F12AF30F3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4266" y="2838357"/>
              <a:ext cx="2690710" cy="118160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394AC8A-5C25-8D77-EB0E-E477CF7A9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18085" y="2732374"/>
              <a:ext cx="1786213" cy="136680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2A9CA6F-21E7-53C6-83C2-62BD8DAED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4347" y="4780428"/>
              <a:ext cx="2757430" cy="860318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52934A9C-6694-9B43-FC4E-422E0DD104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6064" y="5136594"/>
            <a:ext cx="2857500" cy="8667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5886FA2-31DB-143C-51A3-0B85C00082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3564" y="4998481"/>
            <a:ext cx="3248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24150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513</Words>
  <Application>Microsoft Office PowerPoint</Application>
  <PresentationFormat>와이드스크린</PresentationFormat>
  <Paragraphs>178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HY엽서M</vt:lpstr>
      <vt:lpstr>Tmon몬소리 Black</vt:lpstr>
      <vt:lpstr>굴림체</vt:lpstr>
      <vt:lpstr>맑은 고딕</vt:lpstr>
      <vt:lpstr>새굴림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com3</cp:lastModifiedBy>
  <cp:revision>39</cp:revision>
  <dcterms:created xsi:type="dcterms:W3CDTF">2022-06-15T05:32:41Z</dcterms:created>
  <dcterms:modified xsi:type="dcterms:W3CDTF">2022-08-16T11:12:36Z</dcterms:modified>
</cp:coreProperties>
</file>