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327" r:id="rId2"/>
    <p:sldId id="258" r:id="rId3"/>
    <p:sldId id="259" r:id="rId4"/>
    <p:sldId id="328" r:id="rId5"/>
    <p:sldId id="329" r:id="rId6"/>
    <p:sldId id="330" r:id="rId7"/>
    <p:sldId id="264" r:id="rId8"/>
    <p:sldId id="262" r:id="rId9"/>
    <p:sldId id="331" r:id="rId10"/>
    <p:sldId id="265" r:id="rId11"/>
    <p:sldId id="266" r:id="rId12"/>
    <p:sldId id="332" r:id="rId13"/>
    <p:sldId id="267" r:id="rId14"/>
    <p:sldId id="282" r:id="rId15"/>
    <p:sldId id="317" r:id="rId16"/>
    <p:sldId id="316" r:id="rId17"/>
    <p:sldId id="314" r:id="rId18"/>
    <p:sldId id="315" r:id="rId19"/>
    <p:sldId id="270" r:id="rId20"/>
    <p:sldId id="272" r:id="rId21"/>
    <p:sldId id="318" r:id="rId22"/>
    <p:sldId id="321" r:id="rId23"/>
    <p:sldId id="322" r:id="rId24"/>
    <p:sldId id="323" r:id="rId25"/>
    <p:sldId id="324" r:id="rId26"/>
    <p:sldId id="325" r:id="rId27"/>
    <p:sldId id="326" r:id="rId28"/>
    <p:sldId id="320" r:id="rId29"/>
  </p:sldIdLst>
  <p:sldSz cx="9144000" cy="5143500" type="screen16x9"/>
  <p:notesSz cx="6858000" cy="9144000"/>
  <p:embeddedFontLst>
    <p:embeddedFont>
      <p:font typeface="Abril Fatface" panose="020B0604020202020204" charset="0"/>
      <p:regular r:id="rId31"/>
    </p:embeddedFont>
    <p:embeddedFont>
      <p:font typeface="Actor" panose="020B0604020202020204" charset="0"/>
      <p:regular r:id="rId32"/>
    </p:embeddedFont>
    <p:embeddedFont>
      <p:font typeface="DM Serif Display" panose="020B0604020202020204" charset="0"/>
      <p:regular r:id="rId33"/>
      <p:italic r:id="rId34"/>
    </p:embeddedFont>
    <p:embeddedFont>
      <p:font typeface="Francois One" panose="020B0604020202020204" charset="0"/>
      <p:regular r:id="rId35"/>
    </p:embeddedFont>
    <p:embeddedFont>
      <p:font typeface="Josefin Slab" pitchFamily="2" charset="0"/>
      <p:regular r:id="rId36"/>
      <p:bold r:id="rId37"/>
      <p:italic r:id="rId38"/>
      <p:boldItalic r:id="rId39"/>
    </p:embeddedFont>
    <p:embeddedFont>
      <p:font typeface="Yanone Kaffeesatz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A0046A-6596-4077-982F-32266ADC948A}">
  <a:tblStyle styleId="{77A0046A-6596-4077-982F-32266ADC94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7" autoAdjust="0"/>
  </p:normalViewPr>
  <p:slideViewPr>
    <p:cSldViewPr>
      <p:cViewPr varScale="1">
        <p:scale>
          <a:sx n="89" d="100"/>
          <a:sy n="89" d="100"/>
        </p:scale>
        <p:origin x="816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22424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c4eba5a64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c4eba5a64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c4eba5a6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c4eba5a64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edf4f9481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edf4f9481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cae8417e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cae8417e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d14a6df7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d14a6df7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edf4f9481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edf4f9481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e2f71b0dd6_1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e2f71b0dd6_1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edf4f9481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edf4f9481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c77b9f096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c77b9f096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2700000">
            <a:off x="1187915" y="143174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2700000">
            <a:off x="2149968" y="-9647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492157" y="11089"/>
            <a:ext cx="1737424" cy="1737425"/>
            <a:chOff x="5279626" y="2678000"/>
            <a:chExt cx="1737424" cy="1737425"/>
          </a:xfrm>
        </p:grpSpPr>
        <p:sp>
          <p:nvSpPr>
            <p:cNvPr id="21" name="Google Shape;21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514351" y="3378275"/>
            <a:ext cx="1737424" cy="1737425"/>
            <a:chOff x="5279626" y="2678000"/>
            <a:chExt cx="1737424" cy="1737425"/>
          </a:xfrm>
        </p:grpSpPr>
        <p:sp>
          <p:nvSpPr>
            <p:cNvPr id="24" name="Google Shape;24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rot="2700000">
            <a:off x="4041016" y="2388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700000">
            <a:off x="-1455291" y="215930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hasCustomPrompt="1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rot="2700000">
            <a:off x="6348348" y="-959627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-548891" y="1547782"/>
            <a:ext cx="1737424" cy="1737425"/>
            <a:chOff x="5279626" y="2678000"/>
            <a:chExt cx="1737424" cy="1737425"/>
          </a:xfrm>
        </p:grpSpPr>
        <p:sp>
          <p:nvSpPr>
            <p:cNvPr id="299" name="Google Shape;299;p2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 rot="2700000">
            <a:off x="7687140" y="324279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 rot="2700000">
            <a:off x="1082305" y="172306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 rot="2700000">
            <a:off x="-735812" y="324644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ubTitle" idx="1"/>
          </p:nvPr>
        </p:nvSpPr>
        <p:spPr>
          <a:xfrm>
            <a:off x="1722450" y="31659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1722375" y="1445471"/>
            <a:ext cx="57153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 rot="-2700000" flipH="1">
            <a:off x="1164112" y="23312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-2700000" flipH="1">
            <a:off x="202059" y="-65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 flipH="1">
            <a:off x="-155484" y="3635064"/>
            <a:ext cx="1737424" cy="1737425"/>
            <a:chOff x="5279626" y="2678000"/>
            <a:chExt cx="1737424" cy="1737425"/>
          </a:xfrm>
        </p:grpSpPr>
        <p:sp>
          <p:nvSpPr>
            <p:cNvPr id="137" name="Google Shape;137;p1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 flipH="1">
            <a:off x="2380247" y="4277800"/>
            <a:ext cx="1737424" cy="1737425"/>
            <a:chOff x="5279626" y="2678000"/>
            <a:chExt cx="1737424" cy="1737425"/>
          </a:xfrm>
        </p:grpSpPr>
        <p:sp>
          <p:nvSpPr>
            <p:cNvPr id="140" name="Google Shape;140;p1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5"/>
          <p:cNvSpPr txBox="1">
            <a:spLocks noGrp="1"/>
          </p:cNvSpPr>
          <p:nvPr>
            <p:ph type="title" hasCustomPrompt="1"/>
          </p:nvPr>
        </p:nvSpPr>
        <p:spPr>
          <a:xfrm>
            <a:off x="1223047" y="29455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2"/>
          </p:nvPr>
        </p:nvSpPr>
        <p:spPr>
          <a:xfrm>
            <a:off x="3415525" y="1064975"/>
            <a:ext cx="4699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1"/>
          </p:nvPr>
        </p:nvSpPr>
        <p:spPr>
          <a:xfrm>
            <a:off x="3415525" y="1905401"/>
            <a:ext cx="4299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505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 rot="2700000">
            <a:off x="8685216" y="398509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7562063" y="-451813"/>
            <a:ext cx="1737424" cy="1737425"/>
            <a:chOff x="5279626" y="2678000"/>
            <a:chExt cx="1737424" cy="1737425"/>
          </a:xfrm>
        </p:grpSpPr>
        <p:sp>
          <p:nvSpPr>
            <p:cNvPr id="34" name="Google Shape;34;p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 rot="2700000">
            <a:off x="7941088" y="377159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713250" y="1216000"/>
            <a:ext cx="7717500" cy="3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26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rot="2700000">
            <a:off x="-1887273" y="292793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2700000">
            <a:off x="-205218" y="463557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2700000">
            <a:off x="7416388" y="-83765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334250" y="2980751"/>
            <a:ext cx="2567400" cy="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253875" y="2980751"/>
            <a:ext cx="2567400" cy="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334175" y="2457950"/>
            <a:ext cx="2567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5253860" y="2457939"/>
            <a:ext cx="2567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21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1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2700000">
            <a:off x="5980027" y="-15511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7733513" y="2835742"/>
            <a:ext cx="1737424" cy="1737425"/>
            <a:chOff x="5279626" y="2678000"/>
            <a:chExt cx="1737424" cy="1737425"/>
          </a:xfrm>
        </p:grpSpPr>
        <p:sp>
          <p:nvSpPr>
            <p:cNvPr id="51" name="Google Shape;51;p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 rot="2700000">
            <a:off x="7672390" y="1453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2700000">
            <a:off x="9555900" y="135317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2700000">
            <a:off x="6520648" y="4278420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-690049" y="4348075"/>
            <a:ext cx="1737424" cy="1737425"/>
            <a:chOff x="5279626" y="2678000"/>
            <a:chExt cx="1737424" cy="1737425"/>
          </a:xfrm>
        </p:grpSpPr>
        <p:sp>
          <p:nvSpPr>
            <p:cNvPr id="102" name="Google Shape;102;p1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 rot="2700000">
            <a:off x="7977890" y="-18044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661486" y="15410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hasCustomPrompt="1"/>
          </p:nvPr>
        </p:nvSpPr>
        <p:spPr>
          <a:xfrm>
            <a:off x="89055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"/>
          </p:nvPr>
        </p:nvSpPr>
        <p:spPr>
          <a:xfrm>
            <a:off x="1661486" y="2056097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5520231" y="15410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474930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5520231" y="2056096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6"/>
          </p:nvPr>
        </p:nvSpPr>
        <p:spPr>
          <a:xfrm>
            <a:off x="1661486" y="3103078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890553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661486" y="3618125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5520231" y="3103078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9303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20231" y="3618124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0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 rot="-2700000" flipH="1">
            <a:off x="5621812" y="10739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2700000" flipH="1">
            <a:off x="4659759" y="-13225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 flipH="1">
            <a:off x="6860141" y="-346686"/>
            <a:ext cx="1737424" cy="1737425"/>
            <a:chOff x="5279626" y="2678000"/>
            <a:chExt cx="1737424" cy="1737425"/>
          </a:xfrm>
        </p:grpSpPr>
        <p:sp>
          <p:nvSpPr>
            <p:cNvPr id="122" name="Google Shape;122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4"/>
          <p:cNvGrpSpPr/>
          <p:nvPr/>
        </p:nvGrpSpPr>
        <p:grpSpPr>
          <a:xfrm flipH="1">
            <a:off x="6837947" y="3020500"/>
            <a:ext cx="1737424" cy="1737425"/>
            <a:chOff x="5279626" y="2678000"/>
            <a:chExt cx="1737424" cy="1737425"/>
          </a:xfrm>
        </p:grpSpPr>
        <p:sp>
          <p:nvSpPr>
            <p:cNvPr id="125" name="Google Shape;125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4"/>
          <p:cNvSpPr/>
          <p:nvPr/>
        </p:nvSpPr>
        <p:spPr>
          <a:xfrm rot="-2700000" flipH="1">
            <a:off x="4911669" y="-11892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-2700000" flipH="1">
            <a:off x="8265018" y="180152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hasCustomPrompt="1"/>
          </p:nvPr>
        </p:nvSpPr>
        <p:spPr>
          <a:xfrm>
            <a:off x="5680747" y="16882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2"/>
          </p:nvPr>
        </p:nvSpPr>
        <p:spPr>
          <a:xfrm>
            <a:off x="881875" y="1781175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881875" y="2621608"/>
            <a:ext cx="3176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14"/>
          <p:cNvSpPr/>
          <p:nvPr/>
        </p:nvSpPr>
        <p:spPr>
          <a:xfrm rot="-2700000" flipH="1">
            <a:off x="4397868" y="320397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-1376487" y="3613925"/>
            <a:ext cx="1737424" cy="1737425"/>
            <a:chOff x="5279626" y="2678000"/>
            <a:chExt cx="1737424" cy="1737425"/>
          </a:xfrm>
        </p:grpSpPr>
        <p:sp>
          <p:nvSpPr>
            <p:cNvPr id="159" name="Google Shape;159;p1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8"/>
          <p:cNvSpPr/>
          <p:nvPr/>
        </p:nvSpPr>
        <p:spPr>
          <a:xfrm rot="2700000">
            <a:off x="285625" y="375461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2700000">
            <a:off x="562603" y="4444250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2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3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5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6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7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8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rot="-2700000" flipH="1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2700000" flipH="1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15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0" r:id="rId5"/>
    <p:sldLayoutId id="2147483663" r:id="rId6"/>
    <p:sldLayoutId id="2147483664" r:id="rId7"/>
    <p:sldLayoutId id="2147483668" r:id="rId8"/>
    <p:sldLayoutId id="2147483670" r:id="rId9"/>
    <p:sldLayoutId id="2147483673" r:id="rId10"/>
    <p:sldLayoutId id="2147483679" r:id="rId11"/>
    <p:sldLayoutId id="2147483680" r:id="rId12"/>
    <p:sldLayoutId id="2147483681" r:id="rId13"/>
    <p:sldLayoutId id="2147483684" r:id="rId14"/>
    <p:sldLayoutId id="2147483686" r:id="rId15"/>
    <p:sldLayoutId id="2147483687" r:id="rId16"/>
    <p:sldLayoutId id="214748368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title"/>
          </p:nvPr>
        </p:nvSpPr>
        <p:spPr>
          <a:xfrm>
            <a:off x="1360950" y="1123950"/>
            <a:ext cx="61447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hangingPunct="0">
              <a:lnSpc>
                <a:spcPct val="100000"/>
              </a:lnSpc>
              <a:spcAft>
                <a:spcPts val="1200"/>
              </a:spcAft>
            </a:pPr>
            <a:r>
              <a:rPr lang="en-US" sz="1800" b="1" dirty="0" err="1"/>
              <a:t>Xây</a:t>
            </a:r>
            <a:r>
              <a:rPr lang="en-US" sz="1800" b="1" dirty="0"/>
              <a:t> </a:t>
            </a:r>
            <a:r>
              <a:rPr lang="en-US" sz="1800" b="1" dirty="0" err="1"/>
              <a:t>dựng</a:t>
            </a:r>
            <a:r>
              <a:rPr lang="en-US" sz="1800" b="1" dirty="0"/>
              <a:t> </a:t>
            </a:r>
            <a:r>
              <a:rPr lang="en-US" sz="1800" b="1" dirty="0" err="1"/>
              <a:t>ứng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chat multiple client </a:t>
            </a:r>
            <a:r>
              <a:rPr lang="en-US" sz="1800" b="1" dirty="0" err="1"/>
              <a:t>thông</a:t>
            </a:r>
            <a:r>
              <a:rPr lang="en-US" sz="1800" b="1" dirty="0"/>
              <a:t> qua server </a:t>
            </a:r>
            <a:r>
              <a:rPr lang="en-US" sz="1800" b="1" dirty="0" err="1"/>
              <a:t>với</a:t>
            </a:r>
            <a:r>
              <a:rPr lang="en-US" sz="1800" b="1" dirty="0"/>
              <a:t> socket </a:t>
            </a:r>
            <a:r>
              <a:rPr lang="en-US" sz="1800" b="1" dirty="0" err="1"/>
              <a:t>sử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</a:t>
            </a:r>
            <a:r>
              <a:rPr lang="en-US" sz="1800" b="1" dirty="0" err="1"/>
              <a:t>giao</a:t>
            </a:r>
            <a:r>
              <a:rPr lang="en-US" sz="1800" b="1" dirty="0"/>
              <a:t> </a:t>
            </a:r>
            <a:r>
              <a:rPr lang="en-US" sz="1800" b="1" dirty="0" err="1"/>
              <a:t>thức</a:t>
            </a:r>
            <a:r>
              <a:rPr lang="en-US" sz="1800" b="1" dirty="0"/>
              <a:t> TCP</a:t>
            </a:r>
            <a:endParaRPr lang="en-US" sz="1800" dirty="0"/>
          </a:p>
        </p:txBody>
      </p:sp>
      <p:sp>
        <p:nvSpPr>
          <p:cNvPr id="8" name="Google Shape;394;p38"/>
          <p:cNvSpPr txBox="1">
            <a:spLocks noGrp="1"/>
          </p:cNvSpPr>
          <p:nvPr>
            <p:ph type="subTitle" idx="4294967295"/>
          </p:nvPr>
        </p:nvSpPr>
        <p:spPr>
          <a:xfrm>
            <a:off x="1365712" y="202057"/>
            <a:ext cx="6286500" cy="642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hangingPunct="0">
              <a:buNone/>
            </a:pPr>
            <a:r>
              <a:rPr lang="en-US" sz="2000" b="1" dirty="0"/>
              <a:t>PBL4: ĐỒ ÁN HỆ ĐIỀU HÀNH VÀ MẠNG MÁY TÍNH</a:t>
            </a:r>
          </a:p>
        </p:txBody>
      </p:sp>
      <p:sp>
        <p:nvSpPr>
          <p:cNvPr id="7" name="Google Shape;442;p42"/>
          <p:cNvSpPr txBox="1">
            <a:spLocks/>
          </p:cNvSpPr>
          <p:nvPr/>
        </p:nvSpPr>
        <p:spPr>
          <a:xfrm>
            <a:off x="5029200" y="2800350"/>
            <a:ext cx="3581400" cy="209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1400" b="1" dirty="0"/>
              <a:t>SINH VIÊN THỰC HIỆN:	</a:t>
            </a:r>
          </a:p>
          <a:p>
            <a:pPr marL="0" indent="0" algn="just">
              <a:lnSpc>
                <a:spcPct val="150000"/>
              </a:lnSpc>
            </a:pPr>
            <a:r>
              <a:rPr lang="en-US" sz="1400" b="1" dirty="0"/>
              <a:t>Lý Thanh Hải - 102190061</a:t>
            </a:r>
          </a:p>
          <a:p>
            <a:pPr marL="0" indent="0" algn="just">
              <a:lnSpc>
                <a:spcPct val="150000"/>
              </a:lnSpc>
            </a:pPr>
            <a:r>
              <a:rPr lang="en-US" sz="1400" b="1" dirty="0" err="1"/>
              <a:t>Trương</a:t>
            </a:r>
            <a:r>
              <a:rPr lang="en-US" sz="1400" b="1" dirty="0"/>
              <a:t> </a:t>
            </a:r>
            <a:r>
              <a:rPr lang="en-US" sz="1400" b="1" dirty="0" err="1"/>
              <a:t>Công</a:t>
            </a:r>
            <a:r>
              <a:rPr lang="en-US" sz="1400" b="1" dirty="0"/>
              <a:t> </a:t>
            </a:r>
            <a:r>
              <a:rPr lang="en-US" sz="1400" b="1" dirty="0" err="1"/>
              <a:t>Thái</a:t>
            </a:r>
            <a:r>
              <a:rPr lang="en-US" sz="1400" b="1" dirty="0"/>
              <a:t> – 102190089</a:t>
            </a:r>
          </a:p>
          <a:p>
            <a:pPr marL="0" indent="0" algn="just">
              <a:lnSpc>
                <a:spcPct val="150000"/>
              </a:lnSpc>
            </a:pPr>
            <a:endParaRPr lang="en-US" sz="1400" b="1" dirty="0"/>
          </a:p>
          <a:p>
            <a:pPr marL="0" indent="0" algn="just">
              <a:lnSpc>
                <a:spcPct val="150000"/>
              </a:lnSpc>
            </a:pPr>
            <a:r>
              <a:rPr lang="en-US" sz="1400" b="1" dirty="0" err="1"/>
              <a:t>Nhóm</a:t>
            </a:r>
            <a:r>
              <a:rPr lang="en-US" sz="1400" b="1" dirty="0"/>
              <a:t>: 19N10B	</a:t>
            </a:r>
            <a:endParaRPr lang="en-US" sz="1400" dirty="0"/>
          </a:p>
          <a:p>
            <a:pPr marL="0" indent="0" algn="just">
              <a:lnSpc>
                <a:spcPct val="150000"/>
              </a:lnSpc>
            </a:pPr>
            <a:r>
              <a:rPr lang="en-US" sz="1400" b="1" dirty="0" err="1"/>
              <a:t>Lớp</a:t>
            </a:r>
            <a:r>
              <a:rPr lang="en-US" sz="1400" b="1" dirty="0"/>
              <a:t> : 19TCLC_DT2</a:t>
            </a:r>
            <a:endParaRPr lang="en-US" sz="1400" dirty="0"/>
          </a:p>
          <a:p>
            <a:pPr marL="127000" indent="0" hangingPunct="0">
              <a:lnSpc>
                <a:spcPct val="150000"/>
              </a:lnSpc>
            </a:pPr>
            <a:endParaRPr lang="en-US" sz="1400" b="1" dirty="0"/>
          </a:p>
        </p:txBody>
      </p:sp>
      <p:sp>
        <p:nvSpPr>
          <p:cNvPr id="9" name="Google Shape;441;p42"/>
          <p:cNvSpPr txBox="1">
            <a:spLocks/>
          </p:cNvSpPr>
          <p:nvPr/>
        </p:nvSpPr>
        <p:spPr>
          <a:xfrm>
            <a:off x="3770626" y="2221262"/>
            <a:ext cx="4839974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vi-VN" sz="1600" b="1" dirty="0"/>
              <a:t>Giảng viên hướng dẫn: ThS. Nguyễn Văn Nguyên</a:t>
            </a:r>
            <a:br>
              <a:rPr lang="vi-VN" sz="1600" dirty="0"/>
            </a:b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66534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47"/>
          <p:cNvGrpSpPr/>
          <p:nvPr/>
        </p:nvGrpSpPr>
        <p:grpSpPr>
          <a:xfrm>
            <a:off x="152400" y="1942226"/>
            <a:ext cx="3097734" cy="2036988"/>
            <a:chOff x="235800" y="830650"/>
            <a:chExt cx="6978450" cy="4588844"/>
          </a:xfrm>
        </p:grpSpPr>
        <p:sp>
          <p:nvSpPr>
            <p:cNvPr id="504" name="Google Shape;504;p4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4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Socket trong C#</a:t>
            </a:r>
            <a:endParaRPr dirty="0"/>
          </a:p>
        </p:txBody>
      </p:sp>
      <p:sp>
        <p:nvSpPr>
          <p:cNvPr id="511" name="Google Shape;511;p47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7"/>
          <p:cNvSpPr txBox="1">
            <a:spLocks noGrp="1"/>
          </p:cNvSpPr>
          <p:nvPr>
            <p:ph type="subTitle" idx="4294967295"/>
          </p:nvPr>
        </p:nvSpPr>
        <p:spPr>
          <a:xfrm>
            <a:off x="3835695" y="1406925"/>
            <a:ext cx="29949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DM Serif Display"/>
                <a:ea typeface="DM Serif Display"/>
                <a:cs typeface="DM Serif Display"/>
                <a:sym typeface="DM Serif Display"/>
              </a:rPr>
              <a:t>Socket</a:t>
            </a:r>
            <a:endParaRPr sz="2600" dirty="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15" name="Google Shape;515;p47"/>
          <p:cNvSpPr txBox="1">
            <a:spLocks noGrp="1"/>
          </p:cNvSpPr>
          <p:nvPr>
            <p:ph type="subTitle" idx="4294967295"/>
          </p:nvPr>
        </p:nvSpPr>
        <p:spPr>
          <a:xfrm>
            <a:off x="3835694" y="1764075"/>
            <a:ext cx="4317706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</a:t>
            </a:r>
            <a:endParaRPr dirty="0"/>
          </a:p>
        </p:txBody>
      </p:sp>
      <p:sp>
        <p:nvSpPr>
          <p:cNvPr id="516" name="Google Shape;516;p47"/>
          <p:cNvSpPr txBox="1">
            <a:spLocks noGrp="1"/>
          </p:cNvSpPr>
          <p:nvPr>
            <p:ph type="subTitle" idx="4294967295"/>
          </p:nvPr>
        </p:nvSpPr>
        <p:spPr>
          <a:xfrm>
            <a:off x="3835696" y="2495550"/>
            <a:ext cx="4165304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2 process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dirty="0"/>
          </a:p>
        </p:txBody>
      </p:sp>
      <p:sp>
        <p:nvSpPr>
          <p:cNvPr id="517" name="Google Shape;517;p47"/>
          <p:cNvSpPr txBox="1">
            <a:spLocks noGrp="1"/>
          </p:cNvSpPr>
          <p:nvPr>
            <p:ph type="subTitle" idx="4294967295"/>
          </p:nvPr>
        </p:nvSpPr>
        <p:spPr>
          <a:xfrm>
            <a:off x="3835696" y="3607600"/>
            <a:ext cx="3479504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G</a:t>
            </a:r>
            <a:r>
              <a:rPr lang="vi-VN" dirty="0"/>
              <a:t>iúp các tầng TCP hoặc TCP Layer định danh ứng dụng mà dữ liệu sẽ được gửi tới thông qua sự ràng buộc với một cổng port </a:t>
            </a:r>
            <a:endParaRPr dirty="0"/>
          </a:p>
        </p:txBody>
      </p:sp>
      <p:sp>
        <p:nvSpPr>
          <p:cNvPr id="518" name="Google Shape;518;p47"/>
          <p:cNvSpPr/>
          <p:nvPr/>
        </p:nvSpPr>
        <p:spPr>
          <a:xfrm>
            <a:off x="524996" y="2743200"/>
            <a:ext cx="374700" cy="37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47"/>
          <p:cNvCxnSpPr>
            <a:stCxn id="518" idx="7"/>
            <a:endCxn id="512" idx="1"/>
          </p:cNvCxnSpPr>
          <p:nvPr/>
        </p:nvCxnSpPr>
        <p:spPr>
          <a:xfrm rot="-5400000">
            <a:off x="1738372" y="700624"/>
            <a:ext cx="1203900" cy="29910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20" name="Google Shape;520;p47"/>
          <p:cNvSpPr/>
          <p:nvPr/>
        </p:nvSpPr>
        <p:spPr>
          <a:xfrm>
            <a:off x="677396" y="2895600"/>
            <a:ext cx="374700" cy="37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1" name="Google Shape;521;p47"/>
          <p:cNvCxnSpPr>
            <a:endCxn id="516" idx="1"/>
          </p:cNvCxnSpPr>
          <p:nvPr/>
        </p:nvCxnSpPr>
        <p:spPr>
          <a:xfrm>
            <a:off x="1677495" y="2648175"/>
            <a:ext cx="2158201" cy="6037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22" name="Google Shape;522;p47"/>
          <p:cNvSpPr/>
          <p:nvPr/>
        </p:nvSpPr>
        <p:spPr>
          <a:xfrm>
            <a:off x="2620496" y="3279613"/>
            <a:ext cx="374700" cy="37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3" name="Google Shape;523;p47"/>
          <p:cNvCxnSpPr>
            <a:stCxn id="522" idx="6"/>
          </p:cNvCxnSpPr>
          <p:nvPr/>
        </p:nvCxnSpPr>
        <p:spPr>
          <a:xfrm>
            <a:off x="2995196" y="3466963"/>
            <a:ext cx="840626" cy="55258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"/>
          <p:cNvSpPr/>
          <p:nvPr/>
        </p:nvSpPr>
        <p:spPr>
          <a:xfrm rot="2700000">
            <a:off x="5124419" y="1784355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8"/>
          <p:cNvSpPr/>
          <p:nvPr/>
        </p:nvSpPr>
        <p:spPr>
          <a:xfrm>
            <a:off x="3269475" y="16545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8"/>
          <p:cNvSpPr/>
          <p:nvPr/>
        </p:nvSpPr>
        <p:spPr>
          <a:xfrm rot="2700000">
            <a:off x="3399231" y="178435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8"/>
          <p:cNvSpPr txBox="1">
            <a:spLocks noGrp="1"/>
          </p:cNvSpPr>
          <p:nvPr>
            <p:ph type="body" idx="4294967295"/>
          </p:nvPr>
        </p:nvSpPr>
        <p:spPr>
          <a:xfrm>
            <a:off x="228600" y="1733550"/>
            <a:ext cx="3040850" cy="6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400" dirty="0"/>
              <a:t>K</a:t>
            </a:r>
            <a:r>
              <a:rPr lang="vi-VN" sz="1400" dirty="0"/>
              <a:t>ết nối giữa client và server thông qua TCP/IP và UDP để truyền và nhận giữ liệu qua Internet</a:t>
            </a:r>
            <a:endParaRPr sz="1400" dirty="0"/>
          </a:p>
        </p:txBody>
      </p:sp>
      <p:sp>
        <p:nvSpPr>
          <p:cNvPr id="533" name="Google Shape;533;p48"/>
          <p:cNvSpPr txBox="1">
            <a:spLocks noGrp="1"/>
          </p:cNvSpPr>
          <p:nvPr>
            <p:ph type="body" idx="4294967295"/>
          </p:nvPr>
        </p:nvSpPr>
        <p:spPr>
          <a:xfrm>
            <a:off x="257293" y="3207188"/>
            <a:ext cx="2436557" cy="6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vi-VN" dirty="0"/>
              <a:t>2 ứng dụng có thể nằm cùng trên một máy hoặc 2 máy khác nhau</a:t>
            </a:r>
            <a:endParaRPr dirty="0"/>
          </a:p>
        </p:txBody>
      </p:sp>
      <p:sp>
        <p:nvSpPr>
          <p:cNvPr id="534" name="Google Shape;534;p48"/>
          <p:cNvSpPr txBox="1">
            <a:spLocks noGrp="1"/>
          </p:cNvSpPr>
          <p:nvPr>
            <p:ph type="body" idx="4294967295"/>
          </p:nvPr>
        </p:nvSpPr>
        <p:spPr>
          <a:xfrm>
            <a:off x="6019800" y="1885950"/>
            <a:ext cx="2791431" cy="6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vi-VN" dirty="0"/>
              <a:t>2 ứng dụng cần truyền thông tin phải đáp ứng điều kiện sau thì socket mới có thể hoạt động</a:t>
            </a:r>
            <a:endParaRPr dirty="0"/>
          </a:p>
        </p:txBody>
      </p:sp>
      <p:sp>
        <p:nvSpPr>
          <p:cNvPr id="535" name="Google Shape;535;p48"/>
          <p:cNvSpPr txBox="1">
            <a:spLocks noGrp="1"/>
          </p:cNvSpPr>
          <p:nvPr>
            <p:ph type="body" idx="4294967295"/>
          </p:nvPr>
        </p:nvSpPr>
        <p:spPr>
          <a:xfrm>
            <a:off x="6277671" y="3207187"/>
            <a:ext cx="2593925" cy="6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vi-VN" dirty="0"/>
              <a:t>Trong trường hợp 2 ứng dụng cùng nằm trên một máy, số hiệu cổng không được trùng nhau</a:t>
            </a:r>
            <a:endParaRPr dirty="0"/>
          </a:p>
        </p:txBody>
      </p:sp>
      <p:sp>
        <p:nvSpPr>
          <p:cNvPr id="540" name="Google Shape;540;p48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chế hoạt động của Socket</a:t>
            </a:r>
            <a:endParaRPr dirty="0"/>
          </a:p>
        </p:txBody>
      </p:sp>
      <p:sp>
        <p:nvSpPr>
          <p:cNvPr id="541" name="Google Shape;541;p48"/>
          <p:cNvSpPr/>
          <p:nvPr/>
        </p:nvSpPr>
        <p:spPr>
          <a:xfrm rot="2700000">
            <a:off x="5124406" y="333698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8"/>
          <p:cNvSpPr/>
          <p:nvPr/>
        </p:nvSpPr>
        <p:spPr>
          <a:xfrm rot="2700000">
            <a:off x="3399231" y="33369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8"/>
          <p:cNvSpPr txBox="1">
            <a:spLocks noGrp="1"/>
          </p:cNvSpPr>
          <p:nvPr>
            <p:ph type="title" idx="4294967295"/>
          </p:nvPr>
        </p:nvSpPr>
        <p:spPr>
          <a:xfrm>
            <a:off x="3414678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544" name="Google Shape;544;p48"/>
          <p:cNvSpPr txBox="1">
            <a:spLocks noGrp="1"/>
          </p:cNvSpPr>
          <p:nvPr>
            <p:ph type="title" idx="4294967295"/>
          </p:nvPr>
        </p:nvSpPr>
        <p:spPr>
          <a:xfrm>
            <a:off x="5139828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545" name="Google Shape;545;p48"/>
          <p:cNvSpPr txBox="1">
            <a:spLocks noGrp="1"/>
          </p:cNvSpPr>
          <p:nvPr>
            <p:ph type="title" idx="4294967295"/>
          </p:nvPr>
        </p:nvSpPr>
        <p:spPr>
          <a:xfrm>
            <a:off x="3414678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546" name="Google Shape;546;p48"/>
          <p:cNvSpPr txBox="1">
            <a:spLocks noGrp="1"/>
          </p:cNvSpPr>
          <p:nvPr>
            <p:ph type="title" idx="4294967295"/>
          </p:nvPr>
        </p:nvSpPr>
        <p:spPr>
          <a:xfrm>
            <a:off x="5139828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547" name="Google Shape;547;p48"/>
          <p:cNvCxnSpPr>
            <a:stCxn id="530" idx="0"/>
          </p:cNvCxnSpPr>
          <p:nvPr/>
        </p:nvCxnSpPr>
        <p:spPr>
          <a:xfrm rot="5400000">
            <a:off x="2822625" y="769738"/>
            <a:ext cx="5100" cy="1774800"/>
          </a:xfrm>
          <a:prstGeom prst="bentConnector3">
            <a:avLst>
              <a:gd name="adj1" fmla="val -466911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48"/>
          <p:cNvCxnSpPr>
            <a:stCxn id="549" idx="0"/>
          </p:cNvCxnSpPr>
          <p:nvPr/>
        </p:nvCxnSpPr>
        <p:spPr>
          <a:xfrm rot="-5400000" flipH="1">
            <a:off x="6324075" y="768213"/>
            <a:ext cx="2700" cy="1775400"/>
          </a:xfrm>
          <a:prstGeom prst="bentConnector3">
            <a:avLst>
              <a:gd name="adj1" fmla="val -8819444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48"/>
          <p:cNvCxnSpPr>
            <a:stCxn id="551" idx="4"/>
            <a:endCxn id="535" idx="2"/>
          </p:cNvCxnSpPr>
          <p:nvPr/>
        </p:nvCxnSpPr>
        <p:spPr>
          <a:xfrm rot="5400000" flipH="1" flipV="1">
            <a:off x="6389641" y="2908396"/>
            <a:ext cx="233101" cy="2136884"/>
          </a:xfrm>
          <a:prstGeom prst="bentConnector3">
            <a:avLst>
              <a:gd name="adj1" fmla="val -9806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48"/>
          <p:cNvCxnSpPr>
            <a:stCxn id="553" idx="4"/>
            <a:endCxn id="533" idx="2"/>
          </p:cNvCxnSpPr>
          <p:nvPr/>
        </p:nvCxnSpPr>
        <p:spPr>
          <a:xfrm rot="5400000" flipH="1">
            <a:off x="2477511" y="2858349"/>
            <a:ext cx="233100" cy="2236978"/>
          </a:xfrm>
          <a:prstGeom prst="bentConnector3">
            <a:avLst>
              <a:gd name="adj1" fmla="val -9806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9" name="Google Shape;549;p48"/>
          <p:cNvSpPr/>
          <p:nvPr/>
        </p:nvSpPr>
        <p:spPr>
          <a:xfrm>
            <a:off x="4994625" y="165456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8"/>
          <p:cNvSpPr/>
          <p:nvPr/>
        </p:nvSpPr>
        <p:spPr>
          <a:xfrm>
            <a:off x="3269450" y="32071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8"/>
          <p:cNvSpPr/>
          <p:nvPr/>
        </p:nvSpPr>
        <p:spPr>
          <a:xfrm>
            <a:off x="4994650" y="32071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/>
          <p:cNvSpPr/>
          <p:nvPr/>
        </p:nvSpPr>
        <p:spPr>
          <a:xfrm rot="5400000">
            <a:off x="1681950" y="-2257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85;p45"/>
          <p:cNvSpPr txBox="1">
            <a:spLocks noGrp="1"/>
          </p:cNvSpPr>
          <p:nvPr>
            <p:ph type="title"/>
          </p:nvPr>
        </p:nvSpPr>
        <p:spPr>
          <a:xfrm>
            <a:off x="1828800" y="209550"/>
            <a:ext cx="5486400" cy="478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400" dirty="0"/>
              <a:t>Mô hình truyền tin socket</a:t>
            </a:r>
            <a:endParaRPr sz="3400" dirty="0"/>
          </a:p>
        </p:txBody>
      </p:sp>
      <p:sp>
        <p:nvSpPr>
          <p:cNvPr id="45" name="Google Shape;486;p45"/>
          <p:cNvSpPr/>
          <p:nvPr/>
        </p:nvSpPr>
        <p:spPr>
          <a:xfrm rot="5400000">
            <a:off x="4321500" y="-3019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84;p45"/>
          <p:cNvSpPr txBox="1">
            <a:spLocks/>
          </p:cNvSpPr>
          <p:nvPr/>
        </p:nvSpPr>
        <p:spPr>
          <a:xfrm>
            <a:off x="2286000" y="819150"/>
            <a:ext cx="42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/>
              <a:t>Stream socket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socket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vi-VN" dirty="0"/>
          </a:p>
        </p:txBody>
      </p:sp>
      <p:pic>
        <p:nvPicPr>
          <p:cNvPr id="47" name="Picture 46" descr="Socket là gì? WebSocket là gì? Hiểu hơn về Websocket | TopDev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62" y="2028975"/>
            <a:ext cx="3909675" cy="2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6;p45"/>
          <p:cNvSpPr/>
          <p:nvPr/>
        </p:nvSpPr>
        <p:spPr>
          <a:xfrm rot="5400000">
            <a:off x="4309059" y="38128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202;p79"/>
          <p:cNvSpPr/>
          <p:nvPr/>
        </p:nvSpPr>
        <p:spPr>
          <a:xfrm>
            <a:off x="4806531" y="1739936"/>
            <a:ext cx="148084" cy="16298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204;p79"/>
          <p:cNvSpPr/>
          <p:nvPr/>
        </p:nvSpPr>
        <p:spPr>
          <a:xfrm>
            <a:off x="3875958" y="1755766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213;p79"/>
          <p:cNvGrpSpPr/>
          <p:nvPr/>
        </p:nvGrpSpPr>
        <p:grpSpPr>
          <a:xfrm>
            <a:off x="4206706" y="1749525"/>
            <a:ext cx="136394" cy="143810"/>
            <a:chOff x="4854075" y="2527625"/>
            <a:chExt cx="56000" cy="59050"/>
          </a:xfrm>
        </p:grpSpPr>
        <p:sp>
          <p:nvSpPr>
            <p:cNvPr id="52" name="Google Shape;1214;p7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5;p7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253;p79"/>
          <p:cNvGrpSpPr/>
          <p:nvPr/>
        </p:nvGrpSpPr>
        <p:grpSpPr>
          <a:xfrm>
            <a:off x="4474524" y="1733550"/>
            <a:ext cx="212497" cy="175761"/>
            <a:chOff x="4943575" y="2516350"/>
            <a:chExt cx="98675" cy="81700"/>
          </a:xfrm>
        </p:grpSpPr>
        <p:sp>
          <p:nvSpPr>
            <p:cNvPr id="55" name="Google Shape;1254;p79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5;p79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6;p79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57;p79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58;p79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59;p79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0;p79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1;p79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2;p79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63;p79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64;p79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65;p79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6;p79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67;p79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68;p79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69;p79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0;p79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1;p79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2;p79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3;p79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4;p79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5;p79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6;p79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77;p79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78;p79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79;p79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0;p79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1;p79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2;p79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3;p79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4;p79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85;p79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6;p79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87;p79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88;p79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89;p79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0;p79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1;p79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2;p79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3;p79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4;p79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5;p79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6;p79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97;p79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98;p79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99;p79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0;p79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1;p79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2;p79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3;p79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4;p79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5;p79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6;p79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07;p79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08;p79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09;p79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0;p79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1;p79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2;p79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3;p79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4;p79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5;p79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6;p79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17;p79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18;p79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19;p79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0;p79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1;p79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2;p79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3;p79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4;p79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5;p79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6;p79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27;p79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8;p79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29;p79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0;p79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1;p79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45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>
            <a:spLocks noGrp="1"/>
          </p:cNvSpPr>
          <p:nvPr>
            <p:ph type="title" idx="2"/>
          </p:nvPr>
        </p:nvSpPr>
        <p:spPr>
          <a:xfrm>
            <a:off x="533400" y="1778952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và thiết kế hệ thống</a:t>
            </a:r>
            <a:endParaRPr dirty="0"/>
          </a:p>
        </p:txBody>
      </p:sp>
      <p:sp>
        <p:nvSpPr>
          <p:cNvPr id="561" name="Google Shape;561;p49"/>
          <p:cNvSpPr txBox="1">
            <a:spLocks noGrp="1"/>
          </p:cNvSpPr>
          <p:nvPr>
            <p:ph type="title"/>
          </p:nvPr>
        </p:nvSpPr>
        <p:spPr>
          <a:xfrm>
            <a:off x="5680747" y="16882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2" name="Google Shape;562;p49"/>
          <p:cNvSpPr/>
          <p:nvPr/>
        </p:nvSpPr>
        <p:spPr>
          <a:xfrm rot="5400000">
            <a:off x="2112175" y="23980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752600" y="57150"/>
            <a:ext cx="57153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600200" y="4406122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usecase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671698" y="6065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1885950"/>
            <a:ext cx="4222750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219200" y="57150"/>
            <a:ext cx="72390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752300" y="45214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tuần tự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848980" y="56919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33550"/>
            <a:ext cx="4419600" cy="280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30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219200" y="57150"/>
            <a:ext cx="72390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752300" y="45214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hoạt động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848980" y="56919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73" y="1657350"/>
            <a:ext cx="367665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51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752600" y="57150"/>
            <a:ext cx="57153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600200" y="45214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lớp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671698" y="6065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885949"/>
            <a:ext cx="5200650" cy="2711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51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1752600" y="57150"/>
            <a:ext cx="571530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Phân tích và thiết kế hướng đối tượng</a:t>
            </a:r>
            <a:endParaRPr sz="4000" dirty="0"/>
          </a:p>
        </p:txBody>
      </p:sp>
      <p:sp>
        <p:nvSpPr>
          <p:cNvPr id="820" name="Google Shape;820;p64"/>
          <p:cNvSpPr txBox="1">
            <a:spLocks noGrp="1"/>
          </p:cNvSpPr>
          <p:nvPr>
            <p:ph type="subTitle" idx="1"/>
          </p:nvPr>
        </p:nvSpPr>
        <p:spPr>
          <a:xfrm>
            <a:off x="1600200" y="4521450"/>
            <a:ext cx="57153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sở dữ liệu</a:t>
            </a:r>
            <a:endParaRPr dirty="0"/>
          </a:p>
        </p:txBody>
      </p:sp>
      <p:sp>
        <p:nvSpPr>
          <p:cNvPr id="821" name="Google Shape;821;p64"/>
          <p:cNvSpPr/>
          <p:nvPr/>
        </p:nvSpPr>
        <p:spPr>
          <a:xfrm rot="5400000">
            <a:off x="4671698" y="6065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93303" y="1778259"/>
            <a:ext cx="499999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8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2"/>
          <p:cNvSpPr txBox="1">
            <a:spLocks noGrp="1"/>
          </p:cNvSpPr>
          <p:nvPr>
            <p:ph type="title"/>
          </p:nvPr>
        </p:nvSpPr>
        <p:spPr>
          <a:xfrm>
            <a:off x="512100" y="13335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Xây dựng chương trình Server</a:t>
            </a:r>
            <a:endParaRPr dirty="0"/>
          </a:p>
        </p:txBody>
      </p:sp>
      <p:sp>
        <p:nvSpPr>
          <p:cNvPr id="600" name="Google Shape;600;p52"/>
          <p:cNvSpPr txBox="1">
            <a:spLocks noGrp="1"/>
          </p:cNvSpPr>
          <p:nvPr>
            <p:ph type="subTitle" idx="7"/>
          </p:nvPr>
        </p:nvSpPr>
        <p:spPr>
          <a:xfrm>
            <a:off x="917595" y="158927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 </a:t>
            </a:r>
            <a:r>
              <a:rPr lang="en-US" dirty="0" err="1"/>
              <a:t>trình</a:t>
            </a:r>
            <a:r>
              <a:rPr lang="en-US" dirty="0"/>
              <a:t> Server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601" name="Google Shape;601;p52"/>
          <p:cNvSpPr txBox="1">
            <a:spLocks noGrp="1"/>
          </p:cNvSpPr>
          <p:nvPr>
            <p:ph type="subTitle" idx="8"/>
          </p:nvPr>
        </p:nvSpPr>
        <p:spPr>
          <a:xfrm>
            <a:off x="2283862" y="3195079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hangingPunct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client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client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602" name="Google Shape;602;p52"/>
          <p:cNvSpPr txBox="1">
            <a:spLocks noGrp="1"/>
          </p:cNvSpPr>
          <p:nvPr>
            <p:ph type="subTitle" idx="9"/>
          </p:nvPr>
        </p:nvSpPr>
        <p:spPr>
          <a:xfrm>
            <a:off x="6100945" y="158927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client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client </a:t>
            </a:r>
            <a:r>
              <a:rPr lang="en-US" dirty="0" err="1"/>
              <a:t>đó</a:t>
            </a:r>
            <a:endParaRPr dirty="0"/>
          </a:p>
        </p:txBody>
      </p:sp>
      <p:sp>
        <p:nvSpPr>
          <p:cNvPr id="603" name="Google Shape;603;p52"/>
          <p:cNvSpPr txBox="1">
            <a:spLocks noGrp="1"/>
          </p:cNvSpPr>
          <p:nvPr>
            <p:ph type="subTitle" idx="13"/>
          </p:nvPr>
        </p:nvSpPr>
        <p:spPr>
          <a:xfrm>
            <a:off x="5562513" y="3499879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dirty="0"/>
          </a:p>
        </p:txBody>
      </p:sp>
      <p:sp>
        <p:nvSpPr>
          <p:cNvPr id="605" name="Google Shape;605;p52"/>
          <p:cNvSpPr txBox="1">
            <a:spLocks noGrp="1"/>
          </p:cNvSpPr>
          <p:nvPr>
            <p:ph type="subTitle" idx="15"/>
          </p:nvPr>
        </p:nvSpPr>
        <p:spPr>
          <a:xfrm>
            <a:off x="3509513" y="158927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Client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dirty="0"/>
          </a:p>
        </p:txBody>
      </p:sp>
      <p:sp>
        <p:nvSpPr>
          <p:cNvPr id="606" name="Google Shape;606;p52"/>
          <p:cNvSpPr txBox="1">
            <a:spLocks noGrp="1"/>
          </p:cNvSpPr>
          <p:nvPr>
            <p:ph type="subTitle" idx="1"/>
          </p:nvPr>
        </p:nvSpPr>
        <p:spPr>
          <a:xfrm>
            <a:off x="917700" y="12001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07" name="Google Shape;607;p52"/>
          <p:cNvSpPr txBox="1">
            <a:spLocks noGrp="1"/>
          </p:cNvSpPr>
          <p:nvPr>
            <p:ph type="subTitle" idx="2"/>
          </p:nvPr>
        </p:nvSpPr>
        <p:spPr>
          <a:xfrm>
            <a:off x="2286000" y="28003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608" name="Google Shape;608;p52"/>
          <p:cNvSpPr txBox="1">
            <a:spLocks noGrp="1"/>
          </p:cNvSpPr>
          <p:nvPr>
            <p:ph type="subTitle" idx="3"/>
          </p:nvPr>
        </p:nvSpPr>
        <p:spPr>
          <a:xfrm>
            <a:off x="6100257" y="12001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09" name="Google Shape;609;p52"/>
          <p:cNvSpPr txBox="1">
            <a:spLocks noGrp="1"/>
          </p:cNvSpPr>
          <p:nvPr>
            <p:ph type="subTitle" idx="4"/>
          </p:nvPr>
        </p:nvSpPr>
        <p:spPr>
          <a:xfrm>
            <a:off x="5562600" y="31051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611" name="Google Shape;611;p52"/>
          <p:cNvSpPr txBox="1">
            <a:spLocks noGrp="1"/>
          </p:cNvSpPr>
          <p:nvPr>
            <p:ph type="subTitle" idx="6"/>
          </p:nvPr>
        </p:nvSpPr>
        <p:spPr>
          <a:xfrm>
            <a:off x="3508834" y="120015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12" name="Google Shape;612;p52"/>
          <p:cNvSpPr/>
          <p:nvPr/>
        </p:nvSpPr>
        <p:spPr>
          <a:xfrm rot="5400000">
            <a:off x="1480800" y="-222241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76;p50"/>
          <p:cNvSpPr/>
          <p:nvPr/>
        </p:nvSpPr>
        <p:spPr>
          <a:xfrm rot="2700000">
            <a:off x="1653193" y="2625331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577;p50"/>
          <p:cNvGrpSpPr/>
          <p:nvPr/>
        </p:nvGrpSpPr>
        <p:grpSpPr>
          <a:xfrm>
            <a:off x="1776937" y="2750901"/>
            <a:ext cx="379147" cy="375495"/>
            <a:chOff x="3860250" y="1427025"/>
            <a:chExt cx="487900" cy="483200"/>
          </a:xfrm>
        </p:grpSpPr>
        <p:sp>
          <p:nvSpPr>
            <p:cNvPr id="20" name="Google Shape;578;p5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79;p5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80;p5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" name="Google Shape;567;p50"/>
          <p:cNvSpPr/>
          <p:nvPr/>
        </p:nvSpPr>
        <p:spPr>
          <a:xfrm rot="2700000">
            <a:off x="4372064" y="2562668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81;p50"/>
          <p:cNvSpPr/>
          <p:nvPr/>
        </p:nvSpPr>
        <p:spPr>
          <a:xfrm>
            <a:off x="4495800" y="2666663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5" name="Google Shape;575;p50"/>
          <p:cNvSpPr/>
          <p:nvPr/>
        </p:nvSpPr>
        <p:spPr>
          <a:xfrm rot="2700000">
            <a:off x="6599402" y="4073131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582;p50"/>
          <p:cNvGrpSpPr/>
          <p:nvPr/>
        </p:nvGrpSpPr>
        <p:grpSpPr>
          <a:xfrm>
            <a:off x="6723142" y="4198730"/>
            <a:ext cx="375495" cy="375436"/>
            <a:chOff x="5648375" y="1427025"/>
            <a:chExt cx="483200" cy="483125"/>
          </a:xfrm>
        </p:grpSpPr>
        <p:sp>
          <p:nvSpPr>
            <p:cNvPr id="27" name="Google Shape;583;p50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84;p50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 rot="2700000">
            <a:off x="4733881" y="178435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 rot="2700000">
            <a:off x="875131" y="1784355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 rot="2700000">
            <a:off x="2339581" y="33369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89055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subTitle" idx="1"/>
          </p:nvPr>
        </p:nvSpPr>
        <p:spPr>
          <a:xfrm>
            <a:off x="1661486" y="17056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sở lý thuyết</a:t>
            </a:r>
            <a:endParaRPr dirty="0"/>
          </a:p>
        </p:txBody>
      </p:sp>
      <p:sp>
        <p:nvSpPr>
          <p:cNvPr id="417" name="Google Shape;417;p40"/>
          <p:cNvSpPr txBox="1">
            <a:spLocks noGrp="1"/>
          </p:cNvSpPr>
          <p:nvPr>
            <p:ph type="subTitle" idx="3"/>
          </p:nvPr>
        </p:nvSpPr>
        <p:spPr>
          <a:xfrm>
            <a:off x="5520231" y="17818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Chức năng và kết quả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474930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subTitle" idx="6"/>
          </p:nvPr>
        </p:nvSpPr>
        <p:spPr>
          <a:xfrm>
            <a:off x="3183300" y="33058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và thiết kế hệ thống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2355028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26" name="Google Shape;426;p4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4"/>
          <p:cNvSpPr/>
          <p:nvPr/>
        </p:nvSpPr>
        <p:spPr>
          <a:xfrm rot="2700000">
            <a:off x="3528332" y="137204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54"/>
          <p:cNvSpPr/>
          <p:nvPr/>
        </p:nvSpPr>
        <p:spPr>
          <a:xfrm rot="2700000">
            <a:off x="4796319" y="2928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54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6781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chương trình Client</a:t>
            </a:r>
            <a:endParaRPr dirty="0"/>
          </a:p>
        </p:txBody>
      </p:sp>
      <p:sp>
        <p:nvSpPr>
          <p:cNvPr id="629" name="Google Shape;629;p54"/>
          <p:cNvSpPr txBox="1">
            <a:spLocks noGrp="1"/>
          </p:cNvSpPr>
          <p:nvPr>
            <p:ph type="subTitle" idx="3"/>
          </p:nvPr>
        </p:nvSpPr>
        <p:spPr>
          <a:xfrm>
            <a:off x="613763" y="1123950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30" name="Google Shape;630;p54"/>
          <p:cNvSpPr txBox="1">
            <a:spLocks noGrp="1"/>
          </p:cNvSpPr>
          <p:nvPr>
            <p:ph type="subTitle" idx="4"/>
          </p:nvPr>
        </p:nvSpPr>
        <p:spPr>
          <a:xfrm>
            <a:off x="613763" y="156082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hangingPunct="0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TCP client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Server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. </a:t>
            </a:r>
          </a:p>
        </p:txBody>
      </p:sp>
      <p:sp>
        <p:nvSpPr>
          <p:cNvPr id="631" name="Google Shape;631;p54"/>
          <p:cNvSpPr txBox="1">
            <a:spLocks noGrp="1"/>
          </p:cNvSpPr>
          <p:nvPr>
            <p:ph type="subTitle" idx="5"/>
          </p:nvPr>
        </p:nvSpPr>
        <p:spPr>
          <a:xfrm>
            <a:off x="5638800" y="1560851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hangingPunct="0"/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Server.  </a:t>
            </a:r>
          </a:p>
        </p:txBody>
      </p:sp>
      <p:sp>
        <p:nvSpPr>
          <p:cNvPr id="632" name="Google Shape;632;p54"/>
          <p:cNvSpPr txBox="1">
            <a:spLocks noGrp="1"/>
          </p:cNvSpPr>
          <p:nvPr>
            <p:ph type="subTitle" idx="6"/>
          </p:nvPr>
        </p:nvSpPr>
        <p:spPr>
          <a:xfrm>
            <a:off x="609600" y="312268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hangingPunct="0"/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(</a:t>
            </a:r>
            <a:r>
              <a:rPr lang="en-US" dirty="0" err="1"/>
              <a:t>nhận</a:t>
            </a:r>
            <a:r>
              <a:rPr lang="en-US" dirty="0"/>
              <a:t>/</a:t>
            </a:r>
            <a:r>
              <a:rPr lang="en-US" dirty="0" err="1"/>
              <a:t>gửi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Server.</a:t>
            </a:r>
          </a:p>
        </p:txBody>
      </p:sp>
      <p:sp>
        <p:nvSpPr>
          <p:cNvPr id="633" name="Google Shape;633;p54"/>
          <p:cNvSpPr txBox="1">
            <a:spLocks noGrp="1"/>
          </p:cNvSpPr>
          <p:nvPr>
            <p:ph type="subTitle" idx="1"/>
          </p:nvPr>
        </p:nvSpPr>
        <p:spPr>
          <a:xfrm>
            <a:off x="609600" y="2685752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34" name="Google Shape;634;p54"/>
          <p:cNvSpPr txBox="1">
            <a:spLocks noGrp="1"/>
          </p:cNvSpPr>
          <p:nvPr>
            <p:ph type="subTitle" idx="2"/>
          </p:nvPr>
        </p:nvSpPr>
        <p:spPr>
          <a:xfrm>
            <a:off x="5859268" y="1123950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35" name="Google Shape;635;p54"/>
          <p:cNvSpPr txBox="1">
            <a:spLocks noGrp="1"/>
          </p:cNvSpPr>
          <p:nvPr>
            <p:ph type="subTitle" idx="7"/>
          </p:nvPr>
        </p:nvSpPr>
        <p:spPr>
          <a:xfrm>
            <a:off x="5865831" y="2685764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636" name="Google Shape;636;p54"/>
          <p:cNvSpPr txBox="1">
            <a:spLocks noGrp="1"/>
          </p:cNvSpPr>
          <p:nvPr>
            <p:ph type="subTitle" idx="8"/>
          </p:nvPr>
        </p:nvSpPr>
        <p:spPr>
          <a:xfrm>
            <a:off x="5715000" y="3095136"/>
            <a:ext cx="3048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hangingPunct="0"/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/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chat </a:t>
            </a:r>
            <a:r>
              <a:rPr lang="en-US" dirty="0" err="1"/>
              <a:t>hoặc</a:t>
            </a:r>
            <a:r>
              <a:rPr lang="en-US" dirty="0"/>
              <a:t> chat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</p:txBody>
      </p:sp>
      <p:sp>
        <p:nvSpPr>
          <p:cNvPr id="637" name="Google Shape;637;p54"/>
          <p:cNvSpPr/>
          <p:nvPr/>
        </p:nvSpPr>
        <p:spPr>
          <a:xfrm rot="2700000">
            <a:off x="4796307" y="137204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4"/>
          <p:cNvSpPr/>
          <p:nvPr/>
        </p:nvSpPr>
        <p:spPr>
          <a:xfrm rot="2700000">
            <a:off x="3528344" y="292465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4"/>
          <p:cNvSpPr/>
          <p:nvPr/>
        </p:nvSpPr>
        <p:spPr>
          <a:xfrm>
            <a:off x="3640176" y="1490937"/>
            <a:ext cx="402963" cy="388855"/>
          </a:xfrm>
          <a:custGeom>
            <a:avLst/>
            <a:gdLst/>
            <a:ahLst/>
            <a:cxnLst/>
            <a:rect l="l" t="t" r="r" b="b"/>
            <a:pathLst>
              <a:path w="20023" h="19322" extrusionOk="0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0" name="Google Shape;640;p54"/>
          <p:cNvSpPr/>
          <p:nvPr/>
        </p:nvSpPr>
        <p:spPr>
          <a:xfrm>
            <a:off x="3715575" y="3047074"/>
            <a:ext cx="252180" cy="388859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41" name="Google Shape;641;p54"/>
          <p:cNvGrpSpPr/>
          <p:nvPr/>
        </p:nvGrpSpPr>
        <p:grpSpPr>
          <a:xfrm>
            <a:off x="4908535" y="3047073"/>
            <a:ext cx="402207" cy="381813"/>
            <a:chOff x="6222125" y="2025975"/>
            <a:chExt cx="499450" cy="474125"/>
          </a:xfrm>
        </p:grpSpPr>
        <p:sp>
          <p:nvSpPr>
            <p:cNvPr id="642" name="Google Shape;642;p54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3" name="Google Shape;643;p54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4" name="Google Shape;644;p54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5" name="Google Shape;645;p54"/>
          <p:cNvSpPr/>
          <p:nvPr/>
        </p:nvSpPr>
        <p:spPr>
          <a:xfrm>
            <a:off x="4915170" y="1503039"/>
            <a:ext cx="388936" cy="36462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6" name="Google Shape;646;p54"/>
          <p:cNvSpPr/>
          <p:nvPr/>
        </p:nvSpPr>
        <p:spPr>
          <a:xfrm rot="5400000">
            <a:off x="3919552" y="-15950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626;p54"/>
          <p:cNvSpPr/>
          <p:nvPr/>
        </p:nvSpPr>
        <p:spPr>
          <a:xfrm rot="2700000">
            <a:off x="4200912" y="3371276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29;p54"/>
          <p:cNvSpPr txBox="1">
            <a:spLocks/>
          </p:cNvSpPr>
          <p:nvPr/>
        </p:nvSpPr>
        <p:spPr>
          <a:xfrm>
            <a:off x="3276600" y="4134374"/>
            <a:ext cx="24687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2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indent="0" algn="ctr"/>
            <a:r>
              <a:rPr lang="en-US" dirty="0"/>
              <a:t>5</a:t>
            </a:r>
          </a:p>
        </p:txBody>
      </p:sp>
      <p:sp>
        <p:nvSpPr>
          <p:cNvPr id="26" name="Google Shape;630;p54"/>
          <p:cNvSpPr txBox="1">
            <a:spLocks/>
          </p:cNvSpPr>
          <p:nvPr/>
        </p:nvSpPr>
        <p:spPr>
          <a:xfrm>
            <a:off x="3276600" y="4571250"/>
            <a:ext cx="24687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ctr" hangingPunct="0"/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</p:txBody>
      </p:sp>
      <p:sp>
        <p:nvSpPr>
          <p:cNvPr id="27" name="Google Shape;639;p54"/>
          <p:cNvSpPr/>
          <p:nvPr/>
        </p:nvSpPr>
        <p:spPr>
          <a:xfrm>
            <a:off x="4312756" y="3490171"/>
            <a:ext cx="402963" cy="388855"/>
          </a:xfrm>
          <a:custGeom>
            <a:avLst/>
            <a:gdLst/>
            <a:ahLst/>
            <a:cxnLst/>
            <a:rect l="l" t="t" r="r" b="b"/>
            <a:pathLst>
              <a:path w="20023" h="19322" extrusionOk="0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6"/>
          <p:cNvSpPr txBox="1">
            <a:spLocks noGrp="1"/>
          </p:cNvSpPr>
          <p:nvPr>
            <p:ph type="title"/>
          </p:nvPr>
        </p:nvSpPr>
        <p:spPr>
          <a:xfrm>
            <a:off x="1223047" y="29455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59" name="Google Shape;659;p56"/>
          <p:cNvSpPr txBox="1">
            <a:spLocks noGrp="1"/>
          </p:cNvSpPr>
          <p:nvPr>
            <p:ph type="title" idx="2"/>
          </p:nvPr>
        </p:nvSpPr>
        <p:spPr>
          <a:xfrm>
            <a:off x="3415525" y="1064975"/>
            <a:ext cx="4699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Chức năng và kết quả</a:t>
            </a:r>
            <a:endParaRPr dirty="0"/>
          </a:p>
        </p:txBody>
      </p:sp>
      <p:sp>
        <p:nvSpPr>
          <p:cNvPr id="662" name="Google Shape;662;p56"/>
          <p:cNvSpPr/>
          <p:nvPr/>
        </p:nvSpPr>
        <p:spPr>
          <a:xfrm rot="5400000">
            <a:off x="5876933" y="13744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41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 txBox="1">
            <a:spLocks noGrp="1"/>
          </p:cNvSpPr>
          <p:nvPr>
            <p:ph type="title"/>
          </p:nvPr>
        </p:nvSpPr>
        <p:spPr>
          <a:xfrm>
            <a:off x="2742075" y="539500"/>
            <a:ext cx="29443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Đăng nhập</a:t>
            </a:r>
            <a:endParaRPr dirty="0"/>
          </a:p>
        </p:txBody>
      </p:sp>
      <p:sp>
        <p:nvSpPr>
          <p:cNvPr id="683" name="Google Shape;683;p57"/>
          <p:cNvSpPr/>
          <p:nvPr/>
        </p:nvSpPr>
        <p:spPr>
          <a:xfrm rot="5400000">
            <a:off x="4216725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28825" y="1504950"/>
            <a:ext cx="5133975" cy="27555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6613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 txBox="1">
            <a:spLocks noGrp="1"/>
          </p:cNvSpPr>
          <p:nvPr>
            <p:ph type="title"/>
          </p:nvPr>
        </p:nvSpPr>
        <p:spPr>
          <a:xfrm>
            <a:off x="2053925" y="539500"/>
            <a:ext cx="4343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đăng ký</a:t>
            </a:r>
            <a:endParaRPr dirty="0"/>
          </a:p>
        </p:txBody>
      </p:sp>
      <p:sp>
        <p:nvSpPr>
          <p:cNvPr id="683" name="Google Shape;683;p57"/>
          <p:cNvSpPr/>
          <p:nvPr/>
        </p:nvSpPr>
        <p:spPr>
          <a:xfrm rot="5400000">
            <a:off x="4165625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1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53925" y="1657350"/>
            <a:ext cx="5108875" cy="27748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0588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 txBox="1">
            <a:spLocks noGrp="1"/>
          </p:cNvSpPr>
          <p:nvPr>
            <p:ph type="title"/>
          </p:nvPr>
        </p:nvSpPr>
        <p:spPr>
          <a:xfrm>
            <a:off x="1066800" y="285750"/>
            <a:ext cx="670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Chức năng tìm kiếm người dùng</a:t>
            </a:r>
            <a:endParaRPr dirty="0"/>
          </a:p>
        </p:txBody>
      </p:sp>
      <p:sp>
        <p:nvSpPr>
          <p:cNvPr id="683" name="Google Shape;683;p57"/>
          <p:cNvSpPr/>
          <p:nvPr/>
        </p:nvSpPr>
        <p:spPr>
          <a:xfrm rot="5400000">
            <a:off x="4322100" y="28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22600" y="1200150"/>
            <a:ext cx="3149600" cy="37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49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 txBox="1">
            <a:spLocks noGrp="1"/>
          </p:cNvSpPr>
          <p:nvPr>
            <p:ph type="title"/>
          </p:nvPr>
        </p:nvSpPr>
        <p:spPr>
          <a:xfrm>
            <a:off x="2057400" y="209550"/>
            <a:ext cx="4343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Chức năng tạo nhóm</a:t>
            </a:r>
            <a:endParaRPr dirty="0"/>
          </a:p>
        </p:txBody>
      </p:sp>
      <p:sp>
        <p:nvSpPr>
          <p:cNvPr id="683" name="Google Shape;683;p57"/>
          <p:cNvSpPr/>
          <p:nvPr/>
        </p:nvSpPr>
        <p:spPr>
          <a:xfrm rot="5400000">
            <a:off x="4169100" y="-1495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71800" y="1047750"/>
            <a:ext cx="2971800" cy="39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 txBox="1">
            <a:spLocks noGrp="1"/>
          </p:cNvSpPr>
          <p:nvPr>
            <p:ph type="title"/>
          </p:nvPr>
        </p:nvSpPr>
        <p:spPr>
          <a:xfrm>
            <a:off x="2209800" y="209550"/>
            <a:ext cx="4343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Chức năng nhắn tin</a:t>
            </a:r>
            <a:endParaRPr dirty="0"/>
          </a:p>
        </p:txBody>
      </p:sp>
      <p:sp>
        <p:nvSpPr>
          <p:cNvPr id="683" name="Google Shape;683;p57"/>
          <p:cNvSpPr/>
          <p:nvPr/>
        </p:nvSpPr>
        <p:spPr>
          <a:xfrm rot="5400000">
            <a:off x="4321500" y="-1495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05000" y="1123950"/>
            <a:ext cx="54571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 txBox="1">
            <a:spLocks noGrp="1"/>
          </p:cNvSpPr>
          <p:nvPr>
            <p:ph type="title"/>
          </p:nvPr>
        </p:nvSpPr>
        <p:spPr>
          <a:xfrm>
            <a:off x="1981200" y="209550"/>
            <a:ext cx="45720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Chức năng chat video</a:t>
            </a:r>
            <a:endParaRPr dirty="0"/>
          </a:p>
        </p:txBody>
      </p:sp>
      <p:sp>
        <p:nvSpPr>
          <p:cNvPr id="683" name="Google Shape;683;p57"/>
          <p:cNvSpPr/>
          <p:nvPr/>
        </p:nvSpPr>
        <p:spPr>
          <a:xfrm rot="5400000">
            <a:off x="4321500" y="-1495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123950"/>
            <a:ext cx="5791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0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19;p72"/>
          <p:cNvSpPr/>
          <p:nvPr/>
        </p:nvSpPr>
        <p:spPr>
          <a:xfrm rot="2700000">
            <a:off x="5434853" y="676029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20;p72"/>
          <p:cNvSpPr/>
          <p:nvPr/>
        </p:nvSpPr>
        <p:spPr>
          <a:xfrm rot="2700000">
            <a:off x="2772536" y="669908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21;p72"/>
          <p:cNvSpPr txBox="1">
            <a:spLocks noGrp="1"/>
          </p:cNvSpPr>
          <p:nvPr>
            <p:ph type="subTitle" idx="1"/>
          </p:nvPr>
        </p:nvSpPr>
        <p:spPr>
          <a:xfrm>
            <a:off x="2590230" y="4552949"/>
            <a:ext cx="3858900" cy="6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ctr" hangingPunct="0">
              <a:lnSpc>
                <a:spcPct val="150000"/>
              </a:lnSpc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9" name="Google Shape;922;p72"/>
          <p:cNvSpPr txBox="1">
            <a:spLocks noGrp="1"/>
          </p:cNvSpPr>
          <p:nvPr>
            <p:ph type="title"/>
          </p:nvPr>
        </p:nvSpPr>
        <p:spPr>
          <a:xfrm>
            <a:off x="914400" y="1885950"/>
            <a:ext cx="74676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 for listening</a:t>
            </a:r>
            <a:endParaRPr sz="5000" dirty="0"/>
          </a:p>
        </p:txBody>
      </p:sp>
      <p:sp>
        <p:nvSpPr>
          <p:cNvPr id="10" name="Google Shape;923;p72"/>
          <p:cNvSpPr txBox="1">
            <a:spLocks/>
          </p:cNvSpPr>
          <p:nvPr/>
        </p:nvSpPr>
        <p:spPr>
          <a:xfrm>
            <a:off x="2590231" y="2881945"/>
            <a:ext cx="3858900" cy="184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n-US" sz="2600" dirty="0">
              <a:solidFill>
                <a:schemeClr val="tx1"/>
              </a:solidFill>
              <a:latin typeface="DM Serif Display" charset="0"/>
            </a:endParaRPr>
          </a:p>
        </p:txBody>
      </p:sp>
      <p:sp>
        <p:nvSpPr>
          <p:cNvPr id="12" name="Google Shape;926;p72"/>
          <p:cNvSpPr/>
          <p:nvPr/>
        </p:nvSpPr>
        <p:spPr>
          <a:xfrm rot="2700000">
            <a:off x="3658736" y="669908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927;p72"/>
          <p:cNvSpPr/>
          <p:nvPr/>
        </p:nvSpPr>
        <p:spPr>
          <a:xfrm rot="2700000">
            <a:off x="4544936" y="675019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39;p72"/>
          <p:cNvSpPr/>
          <p:nvPr/>
        </p:nvSpPr>
        <p:spPr>
          <a:xfrm rot="5400000">
            <a:off x="4663440" y="-607279"/>
            <a:ext cx="45719" cy="70865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63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>
            <a:spLocks noGrp="1"/>
          </p:cNvSpPr>
          <p:nvPr>
            <p:ph type="title" idx="2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Cơ sở lý thuyết</a:t>
            </a:r>
            <a:endParaRPr sz="4000" dirty="0"/>
          </a:p>
        </p:txBody>
      </p:sp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6" name="Google Shape;436;p41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450;p43"/>
          <p:cNvGrpSpPr/>
          <p:nvPr/>
        </p:nvGrpSpPr>
        <p:grpSpPr>
          <a:xfrm>
            <a:off x="5364678" y="1652565"/>
            <a:ext cx="3550722" cy="2140613"/>
            <a:chOff x="4139436" y="1590925"/>
            <a:chExt cx="4179779" cy="2519850"/>
          </a:xfrm>
        </p:grpSpPr>
        <p:sp>
          <p:nvSpPr>
            <p:cNvPr id="7" name="Google Shape;451;p43"/>
            <p:cNvSpPr/>
            <p:nvPr/>
          </p:nvSpPr>
          <p:spPr>
            <a:xfrm>
              <a:off x="4388352" y="1590925"/>
              <a:ext cx="3685075" cy="2265094"/>
            </a:xfrm>
            <a:custGeom>
              <a:avLst/>
              <a:gdLst/>
              <a:ahLst/>
              <a:cxnLst/>
              <a:rect l="l" t="t" r="r" b="b"/>
              <a:pathLst>
                <a:path w="89449" h="53084" extrusionOk="0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2;p43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name="adj" fmla="val 1501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43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54;p43"/>
          <p:cNvSpPr txBox="1">
            <a:spLocks noGrp="1"/>
          </p:cNvSpPr>
          <p:nvPr>
            <p:ph type="title"/>
          </p:nvPr>
        </p:nvSpPr>
        <p:spPr>
          <a:xfrm>
            <a:off x="1501273" y="133350"/>
            <a:ext cx="4927387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thức TCP/IP</a:t>
            </a:r>
            <a:endParaRPr dirty="0"/>
          </a:p>
        </p:txBody>
      </p:sp>
      <p:sp>
        <p:nvSpPr>
          <p:cNvPr id="11" name="Google Shape;455;p43"/>
          <p:cNvSpPr txBox="1">
            <a:spLocks/>
          </p:cNvSpPr>
          <p:nvPr/>
        </p:nvSpPr>
        <p:spPr>
          <a:xfrm>
            <a:off x="1133400" y="21145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vi-VN" sz="1400" dirty="0"/>
              <a:t>Trong phạm vi Internet, thông tin không được truyền tải như một dòng riêng biệt từ máy tính này tới máy tính khác</a:t>
            </a:r>
          </a:p>
        </p:txBody>
      </p:sp>
      <p:sp>
        <p:nvSpPr>
          <p:cNvPr id="12" name="Google Shape;457;p43"/>
          <p:cNvSpPr/>
          <p:nvPr/>
        </p:nvSpPr>
        <p:spPr>
          <a:xfrm rot="5400000">
            <a:off x="3850995" y="-2257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55;p43"/>
          <p:cNvSpPr txBox="1">
            <a:spLocks/>
          </p:cNvSpPr>
          <p:nvPr/>
        </p:nvSpPr>
        <p:spPr>
          <a:xfrm>
            <a:off x="1971600" y="8953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/>
              <a:t>TCP/IP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TCP (Transmission Control Protocol) </a:t>
            </a:r>
            <a:r>
              <a:rPr lang="en-US" dirty="0" err="1"/>
              <a:t>và</a:t>
            </a:r>
            <a:r>
              <a:rPr lang="en-US" dirty="0"/>
              <a:t> IP (Internet Protocol). </a:t>
            </a:r>
          </a:p>
        </p:txBody>
      </p:sp>
      <p:sp>
        <p:nvSpPr>
          <p:cNvPr id="14" name="Google Shape;455;p43"/>
          <p:cNvSpPr txBox="1">
            <a:spLocks/>
          </p:cNvSpPr>
          <p:nvPr/>
        </p:nvSpPr>
        <p:spPr>
          <a:xfrm>
            <a:off x="2047800" y="32788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packet. </a:t>
            </a:r>
            <a:r>
              <a:rPr lang="en-US" dirty="0" err="1"/>
              <a:t>Các</a:t>
            </a:r>
            <a:r>
              <a:rPr lang="en-US" dirty="0"/>
              <a:t> packet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</p:txBody>
      </p:sp>
      <p:pic>
        <p:nvPicPr>
          <p:cNvPr id="15" name="Picture 14" descr="TCP/IP là gì? viết tắt của từ nào? các ứng dụng sử dụng giao thức TCP/IP -  Tetra Concept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32" y="1652565"/>
            <a:ext cx="3130471" cy="1924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095;p79"/>
          <p:cNvGrpSpPr/>
          <p:nvPr/>
        </p:nvGrpSpPr>
        <p:grpSpPr>
          <a:xfrm>
            <a:off x="1535886" y="929862"/>
            <a:ext cx="2080871" cy="1930825"/>
            <a:chOff x="3271912" y="350238"/>
            <a:chExt cx="3215188" cy="2983350"/>
          </a:xfrm>
        </p:grpSpPr>
        <p:sp>
          <p:nvSpPr>
            <p:cNvPr id="17" name="Google Shape;1096;p79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7;p79"/>
            <p:cNvSpPr/>
            <p:nvPr/>
          </p:nvSpPr>
          <p:spPr>
            <a:xfrm>
              <a:off x="3271912" y="35023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101;p79"/>
          <p:cNvGrpSpPr/>
          <p:nvPr/>
        </p:nvGrpSpPr>
        <p:grpSpPr>
          <a:xfrm>
            <a:off x="4461810" y="2178619"/>
            <a:ext cx="682068" cy="682068"/>
            <a:chOff x="5080188" y="927900"/>
            <a:chExt cx="961200" cy="961200"/>
          </a:xfrm>
        </p:grpSpPr>
        <p:sp>
          <p:nvSpPr>
            <p:cNvPr id="20" name="Google Shape;1102;p79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3;p79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04;p79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5;p79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6;p79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7;p79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8;p79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09;p79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33;p79"/>
          <p:cNvGrpSpPr/>
          <p:nvPr/>
        </p:nvGrpSpPr>
        <p:grpSpPr>
          <a:xfrm>
            <a:off x="1500362" y="3360665"/>
            <a:ext cx="557038" cy="562772"/>
            <a:chOff x="4906800" y="1507500"/>
            <a:chExt cx="70350" cy="71075"/>
          </a:xfrm>
        </p:grpSpPr>
        <p:sp>
          <p:nvSpPr>
            <p:cNvPr id="29" name="Google Shape;1034;p79"/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5;p79"/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6;p79"/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7;p79"/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8;p79"/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80;p79"/>
          <p:cNvGrpSpPr/>
          <p:nvPr/>
        </p:nvGrpSpPr>
        <p:grpSpPr>
          <a:xfrm>
            <a:off x="6629400" y="4476756"/>
            <a:ext cx="1959041" cy="208784"/>
            <a:chOff x="6336019" y="3733725"/>
            <a:chExt cx="2566206" cy="351310"/>
          </a:xfrm>
        </p:grpSpPr>
        <p:sp>
          <p:nvSpPr>
            <p:cNvPr id="35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80;p79"/>
          <p:cNvGrpSpPr/>
          <p:nvPr/>
        </p:nvGrpSpPr>
        <p:grpSpPr>
          <a:xfrm>
            <a:off x="4354479" y="4629150"/>
            <a:ext cx="1959041" cy="208784"/>
            <a:chOff x="6336019" y="3733725"/>
            <a:chExt cx="2566206" cy="351310"/>
          </a:xfrm>
        </p:grpSpPr>
        <p:sp>
          <p:nvSpPr>
            <p:cNvPr id="40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899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50;p43"/>
          <p:cNvGrpSpPr/>
          <p:nvPr/>
        </p:nvGrpSpPr>
        <p:grpSpPr>
          <a:xfrm>
            <a:off x="5364678" y="1652565"/>
            <a:ext cx="3550722" cy="2140613"/>
            <a:chOff x="4139436" y="1590925"/>
            <a:chExt cx="4179779" cy="2519850"/>
          </a:xfrm>
        </p:grpSpPr>
        <p:sp>
          <p:nvSpPr>
            <p:cNvPr id="3" name="Google Shape;451;p43"/>
            <p:cNvSpPr/>
            <p:nvPr/>
          </p:nvSpPr>
          <p:spPr>
            <a:xfrm>
              <a:off x="4388352" y="1590925"/>
              <a:ext cx="3685075" cy="2265094"/>
            </a:xfrm>
            <a:custGeom>
              <a:avLst/>
              <a:gdLst/>
              <a:ahLst/>
              <a:cxnLst/>
              <a:rect l="l" t="t" r="r" b="b"/>
              <a:pathLst>
                <a:path w="89449" h="53084" extrusionOk="0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2;p43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name="adj" fmla="val 1501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3;p43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54;p43"/>
          <p:cNvSpPr txBox="1">
            <a:spLocks noGrp="1"/>
          </p:cNvSpPr>
          <p:nvPr>
            <p:ph type="title"/>
          </p:nvPr>
        </p:nvSpPr>
        <p:spPr>
          <a:xfrm>
            <a:off x="1501273" y="133350"/>
            <a:ext cx="4927387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thức IP</a:t>
            </a:r>
            <a:endParaRPr dirty="0"/>
          </a:p>
        </p:txBody>
      </p:sp>
      <p:sp>
        <p:nvSpPr>
          <p:cNvPr id="7" name="Google Shape;455;p43"/>
          <p:cNvSpPr txBox="1">
            <a:spLocks/>
          </p:cNvSpPr>
          <p:nvPr/>
        </p:nvSpPr>
        <p:spPr>
          <a:xfrm>
            <a:off x="990600" y="21145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52400" indent="0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8" name="Google Shape;457;p43"/>
          <p:cNvSpPr/>
          <p:nvPr/>
        </p:nvSpPr>
        <p:spPr>
          <a:xfrm rot="5400000">
            <a:off x="3850995" y="-2257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55;p43"/>
          <p:cNvSpPr txBox="1">
            <a:spLocks/>
          </p:cNvSpPr>
          <p:nvPr/>
        </p:nvSpPr>
        <p:spPr>
          <a:xfrm>
            <a:off x="1971600" y="8953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sp>
        <p:nvSpPr>
          <p:cNvPr id="10" name="Google Shape;455;p43"/>
          <p:cNvSpPr txBox="1">
            <a:spLocks/>
          </p:cNvSpPr>
          <p:nvPr/>
        </p:nvSpPr>
        <p:spPr>
          <a:xfrm>
            <a:off x="2047800" y="32788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IP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 </a:t>
            </a:r>
            <a:r>
              <a:rPr lang="en-US" dirty="0" err="1"/>
              <a:t>là</a:t>
            </a:r>
            <a:r>
              <a:rPr lang="en-US" dirty="0"/>
              <a:t> IPv4</a:t>
            </a:r>
          </a:p>
        </p:txBody>
      </p:sp>
      <p:sp>
        <p:nvSpPr>
          <p:cNvPr id="11" name="Google Shape;1096;p79"/>
          <p:cNvSpPr/>
          <p:nvPr/>
        </p:nvSpPr>
        <p:spPr>
          <a:xfrm>
            <a:off x="3095242" y="2339173"/>
            <a:ext cx="521514" cy="521514"/>
          </a:xfrm>
          <a:prstGeom prst="ellipse">
            <a:avLst/>
          </a:prstGeom>
          <a:noFill/>
          <a:ln w="9525" cap="flat" cmpd="sng">
            <a:solidFill>
              <a:srgbClr val="3749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033;p79"/>
          <p:cNvGrpSpPr/>
          <p:nvPr/>
        </p:nvGrpSpPr>
        <p:grpSpPr>
          <a:xfrm>
            <a:off x="1500362" y="3360665"/>
            <a:ext cx="557038" cy="562772"/>
            <a:chOff x="4906800" y="1507500"/>
            <a:chExt cx="70350" cy="71075"/>
          </a:xfrm>
        </p:grpSpPr>
        <p:sp>
          <p:nvSpPr>
            <p:cNvPr id="13" name="Google Shape;1034;p79"/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5;p79"/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6;p79"/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7;p79"/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8;p79"/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080;p79"/>
          <p:cNvGrpSpPr/>
          <p:nvPr/>
        </p:nvGrpSpPr>
        <p:grpSpPr>
          <a:xfrm>
            <a:off x="6629400" y="4476756"/>
            <a:ext cx="1959041" cy="208784"/>
            <a:chOff x="6336019" y="3733725"/>
            <a:chExt cx="2566206" cy="351310"/>
          </a:xfrm>
        </p:grpSpPr>
        <p:sp>
          <p:nvSpPr>
            <p:cNvPr id="19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80;p79"/>
          <p:cNvGrpSpPr/>
          <p:nvPr/>
        </p:nvGrpSpPr>
        <p:grpSpPr>
          <a:xfrm>
            <a:off x="4354479" y="4629150"/>
            <a:ext cx="1959041" cy="208784"/>
            <a:chOff x="6336019" y="3733725"/>
            <a:chExt cx="2566206" cy="351310"/>
          </a:xfrm>
        </p:grpSpPr>
        <p:sp>
          <p:nvSpPr>
            <p:cNvPr id="24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32;p79"/>
          <p:cNvGrpSpPr/>
          <p:nvPr/>
        </p:nvGrpSpPr>
        <p:grpSpPr>
          <a:xfrm>
            <a:off x="1294384" y="895350"/>
            <a:ext cx="567744" cy="602136"/>
            <a:chOff x="1825800" y="1651625"/>
            <a:chExt cx="539989" cy="571775"/>
          </a:xfrm>
        </p:grpSpPr>
        <p:sp>
          <p:nvSpPr>
            <p:cNvPr id="29" name="Google Shape;1133;p79"/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34;p79"/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5;p79"/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6;p79"/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013;p79"/>
          <p:cNvGrpSpPr/>
          <p:nvPr/>
        </p:nvGrpSpPr>
        <p:grpSpPr>
          <a:xfrm>
            <a:off x="4416827" y="2347727"/>
            <a:ext cx="582574" cy="533871"/>
            <a:chOff x="4903200" y="1331525"/>
            <a:chExt cx="73575" cy="67425"/>
          </a:xfrm>
        </p:grpSpPr>
        <p:sp>
          <p:nvSpPr>
            <p:cNvPr id="34" name="Google Shape;1014;p79"/>
            <p:cNvSpPr/>
            <p:nvPr/>
          </p:nvSpPr>
          <p:spPr>
            <a:xfrm>
              <a:off x="4903200" y="1331525"/>
              <a:ext cx="73575" cy="67425"/>
            </a:xfrm>
            <a:custGeom>
              <a:avLst/>
              <a:gdLst/>
              <a:ahLst/>
              <a:cxnLst/>
              <a:rect l="l" t="t" r="r" b="b"/>
              <a:pathLst>
                <a:path w="2943" h="2697" extrusionOk="0">
                  <a:moveTo>
                    <a:pt x="1652" y="0"/>
                  </a:moveTo>
                  <a:lnTo>
                    <a:pt x="1652" y="173"/>
                  </a:lnTo>
                  <a:cubicBezTo>
                    <a:pt x="534" y="195"/>
                    <a:pt x="0" y="1551"/>
                    <a:pt x="794" y="2330"/>
                  </a:cubicBezTo>
                  <a:cubicBezTo>
                    <a:pt x="1051" y="2583"/>
                    <a:pt x="1366" y="2696"/>
                    <a:pt x="1674" y="2696"/>
                  </a:cubicBezTo>
                  <a:cubicBezTo>
                    <a:pt x="2323" y="2696"/>
                    <a:pt x="2943" y="2194"/>
                    <a:pt x="2943" y="1435"/>
                  </a:cubicBezTo>
                  <a:lnTo>
                    <a:pt x="2503" y="1435"/>
                  </a:lnTo>
                  <a:cubicBezTo>
                    <a:pt x="2503" y="1928"/>
                    <a:pt x="2093" y="2259"/>
                    <a:pt x="1668" y="2259"/>
                  </a:cubicBezTo>
                  <a:cubicBezTo>
                    <a:pt x="1470" y="2259"/>
                    <a:pt x="1269" y="2187"/>
                    <a:pt x="1104" y="2027"/>
                  </a:cubicBezTo>
                  <a:cubicBezTo>
                    <a:pt x="577" y="1515"/>
                    <a:pt x="923" y="628"/>
                    <a:pt x="1652" y="613"/>
                  </a:cubicBezTo>
                  <a:lnTo>
                    <a:pt x="1652" y="765"/>
                  </a:lnTo>
                  <a:lnTo>
                    <a:pt x="2020" y="390"/>
                  </a:lnTo>
                  <a:lnTo>
                    <a:pt x="165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5;p79"/>
            <p:cNvSpPr/>
            <p:nvPr/>
          </p:nvSpPr>
          <p:spPr>
            <a:xfrm>
              <a:off x="4930250" y="1353150"/>
              <a:ext cx="29775" cy="32475"/>
            </a:xfrm>
            <a:custGeom>
              <a:avLst/>
              <a:gdLst/>
              <a:ahLst/>
              <a:cxnLst/>
              <a:rect l="l" t="t" r="r" b="b"/>
              <a:pathLst>
                <a:path w="1191" h="1299" extrusionOk="0">
                  <a:moveTo>
                    <a:pt x="592" y="1"/>
                  </a:moveTo>
                  <a:cubicBezTo>
                    <a:pt x="274" y="1"/>
                    <a:pt x="15" y="246"/>
                    <a:pt x="0" y="570"/>
                  </a:cubicBezTo>
                  <a:lnTo>
                    <a:pt x="447" y="570"/>
                  </a:lnTo>
                  <a:cubicBezTo>
                    <a:pt x="447" y="479"/>
                    <a:pt x="519" y="416"/>
                    <a:pt x="597" y="416"/>
                  </a:cubicBezTo>
                  <a:cubicBezTo>
                    <a:pt x="624" y="416"/>
                    <a:pt x="652" y="424"/>
                    <a:pt x="678" y="441"/>
                  </a:cubicBezTo>
                  <a:cubicBezTo>
                    <a:pt x="779" y="506"/>
                    <a:pt x="765" y="657"/>
                    <a:pt x="656" y="707"/>
                  </a:cubicBezTo>
                  <a:lnTo>
                    <a:pt x="656" y="534"/>
                  </a:lnTo>
                  <a:lnTo>
                    <a:pt x="289" y="902"/>
                  </a:lnTo>
                  <a:lnTo>
                    <a:pt x="656" y="1299"/>
                  </a:lnTo>
                  <a:lnTo>
                    <a:pt x="656" y="1155"/>
                  </a:lnTo>
                  <a:cubicBezTo>
                    <a:pt x="959" y="1126"/>
                    <a:pt x="1190" y="873"/>
                    <a:pt x="1190" y="570"/>
                  </a:cubicBezTo>
                  <a:cubicBezTo>
                    <a:pt x="1176" y="246"/>
                    <a:pt x="916" y="1"/>
                    <a:pt x="5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 descr="IP &amp;amp; IP Routing Protocols | qhu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97" y="1652565"/>
            <a:ext cx="3492304" cy="1976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58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50;p43"/>
          <p:cNvGrpSpPr/>
          <p:nvPr/>
        </p:nvGrpSpPr>
        <p:grpSpPr>
          <a:xfrm>
            <a:off x="5364678" y="1652565"/>
            <a:ext cx="3550722" cy="2140613"/>
            <a:chOff x="4139436" y="1590925"/>
            <a:chExt cx="4179779" cy="2519850"/>
          </a:xfrm>
        </p:grpSpPr>
        <p:sp>
          <p:nvSpPr>
            <p:cNvPr id="3" name="Google Shape;451;p43"/>
            <p:cNvSpPr/>
            <p:nvPr/>
          </p:nvSpPr>
          <p:spPr>
            <a:xfrm>
              <a:off x="4388352" y="1590925"/>
              <a:ext cx="3685075" cy="2265094"/>
            </a:xfrm>
            <a:custGeom>
              <a:avLst/>
              <a:gdLst/>
              <a:ahLst/>
              <a:cxnLst/>
              <a:rect l="l" t="t" r="r" b="b"/>
              <a:pathLst>
                <a:path w="89449" h="53084" extrusionOk="0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2;p43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name="adj" fmla="val 1501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3;p43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54;p43"/>
          <p:cNvSpPr txBox="1">
            <a:spLocks noGrp="1"/>
          </p:cNvSpPr>
          <p:nvPr>
            <p:ph type="title"/>
          </p:nvPr>
        </p:nvSpPr>
        <p:spPr>
          <a:xfrm>
            <a:off x="1501273" y="133350"/>
            <a:ext cx="4927387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thức TCP</a:t>
            </a:r>
            <a:endParaRPr dirty="0"/>
          </a:p>
        </p:txBody>
      </p:sp>
      <p:sp>
        <p:nvSpPr>
          <p:cNvPr id="7" name="Google Shape;455;p43"/>
          <p:cNvSpPr txBox="1">
            <a:spLocks/>
          </p:cNvSpPr>
          <p:nvPr/>
        </p:nvSpPr>
        <p:spPr>
          <a:xfrm>
            <a:off x="990600" y="21145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52400" indent="0"/>
            <a:r>
              <a:rPr lang="en-US" sz="1400" dirty="0"/>
              <a:t>TCP </a:t>
            </a:r>
            <a:r>
              <a:rPr lang="en-US" sz="1400" dirty="0" err="1"/>
              <a:t>hỗ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phổ</a:t>
            </a:r>
            <a:r>
              <a:rPr lang="en-US" sz="1400" dirty="0"/>
              <a:t> </a:t>
            </a:r>
            <a:r>
              <a:rPr lang="en-US" sz="1400" dirty="0" err="1"/>
              <a:t>biến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Internet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,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WWW, </a:t>
            </a:r>
            <a:r>
              <a:rPr lang="en-US" sz="1400" dirty="0" err="1"/>
              <a:t>thư</a:t>
            </a:r>
            <a:r>
              <a:rPr lang="en-US" sz="1400" dirty="0"/>
              <a:t> </a:t>
            </a:r>
            <a:r>
              <a:rPr lang="en-US" sz="1400" dirty="0" err="1"/>
              <a:t>điện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Secure Shell</a:t>
            </a:r>
          </a:p>
        </p:txBody>
      </p:sp>
      <p:sp>
        <p:nvSpPr>
          <p:cNvPr id="8" name="Google Shape;457;p43"/>
          <p:cNvSpPr/>
          <p:nvPr/>
        </p:nvSpPr>
        <p:spPr>
          <a:xfrm rot="5400000">
            <a:off x="3850995" y="-2257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55;p43"/>
          <p:cNvSpPr txBox="1">
            <a:spLocks/>
          </p:cNvSpPr>
          <p:nvPr/>
        </p:nvSpPr>
        <p:spPr>
          <a:xfrm>
            <a:off x="1971600" y="8953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"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"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</a:t>
            </a:r>
          </a:p>
        </p:txBody>
      </p:sp>
      <p:sp>
        <p:nvSpPr>
          <p:cNvPr id="10" name="Google Shape;455;p43"/>
          <p:cNvSpPr txBox="1">
            <a:spLocks/>
          </p:cNvSpPr>
          <p:nvPr/>
        </p:nvSpPr>
        <p:spPr>
          <a:xfrm>
            <a:off x="2047800" y="3278850"/>
            <a:ext cx="32100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alphaUcPeriod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/>
              <a:t>TCP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8- bit </a:t>
            </a:r>
            <a:r>
              <a:rPr lang="en-US" dirty="0" err="1"/>
              <a:t>tới</a:t>
            </a:r>
            <a:r>
              <a:rPr lang="en-US" dirty="0"/>
              <a:t> TCP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11" name="Google Shape;1096;p79"/>
          <p:cNvSpPr/>
          <p:nvPr/>
        </p:nvSpPr>
        <p:spPr>
          <a:xfrm>
            <a:off x="3095242" y="2339173"/>
            <a:ext cx="521514" cy="521514"/>
          </a:xfrm>
          <a:prstGeom prst="ellipse">
            <a:avLst/>
          </a:prstGeom>
          <a:noFill/>
          <a:ln w="9525" cap="flat" cmpd="sng">
            <a:solidFill>
              <a:srgbClr val="3749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033;p79"/>
          <p:cNvGrpSpPr/>
          <p:nvPr/>
        </p:nvGrpSpPr>
        <p:grpSpPr>
          <a:xfrm>
            <a:off x="1500362" y="3360665"/>
            <a:ext cx="557038" cy="562772"/>
            <a:chOff x="4906800" y="1507500"/>
            <a:chExt cx="70350" cy="71075"/>
          </a:xfrm>
        </p:grpSpPr>
        <p:sp>
          <p:nvSpPr>
            <p:cNvPr id="13" name="Google Shape;1034;p79"/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5;p79"/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6;p79"/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7;p79"/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8;p79"/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080;p79"/>
          <p:cNvGrpSpPr/>
          <p:nvPr/>
        </p:nvGrpSpPr>
        <p:grpSpPr>
          <a:xfrm>
            <a:off x="6629400" y="4476756"/>
            <a:ext cx="1959041" cy="208784"/>
            <a:chOff x="6336019" y="3733725"/>
            <a:chExt cx="2566206" cy="351310"/>
          </a:xfrm>
        </p:grpSpPr>
        <p:sp>
          <p:nvSpPr>
            <p:cNvPr id="19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80;p79"/>
          <p:cNvGrpSpPr/>
          <p:nvPr/>
        </p:nvGrpSpPr>
        <p:grpSpPr>
          <a:xfrm>
            <a:off x="4354479" y="4629150"/>
            <a:ext cx="1959041" cy="208784"/>
            <a:chOff x="6336019" y="3733725"/>
            <a:chExt cx="2566206" cy="351310"/>
          </a:xfrm>
        </p:grpSpPr>
        <p:sp>
          <p:nvSpPr>
            <p:cNvPr id="24" name="Google Shape;1081;p7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2;p7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3;p7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4;p7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32;p79"/>
          <p:cNvGrpSpPr/>
          <p:nvPr/>
        </p:nvGrpSpPr>
        <p:grpSpPr>
          <a:xfrm>
            <a:off x="1294384" y="895350"/>
            <a:ext cx="567744" cy="602136"/>
            <a:chOff x="1825800" y="1651625"/>
            <a:chExt cx="539989" cy="571775"/>
          </a:xfrm>
        </p:grpSpPr>
        <p:sp>
          <p:nvSpPr>
            <p:cNvPr id="29" name="Google Shape;1133;p79"/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34;p79"/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5;p79"/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6;p79"/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013;p79"/>
          <p:cNvGrpSpPr/>
          <p:nvPr/>
        </p:nvGrpSpPr>
        <p:grpSpPr>
          <a:xfrm>
            <a:off x="4416827" y="2347727"/>
            <a:ext cx="582574" cy="533871"/>
            <a:chOff x="4903200" y="1331525"/>
            <a:chExt cx="73575" cy="67425"/>
          </a:xfrm>
        </p:grpSpPr>
        <p:sp>
          <p:nvSpPr>
            <p:cNvPr id="34" name="Google Shape;1014;p79"/>
            <p:cNvSpPr/>
            <p:nvPr/>
          </p:nvSpPr>
          <p:spPr>
            <a:xfrm>
              <a:off x="4903200" y="1331525"/>
              <a:ext cx="73575" cy="67425"/>
            </a:xfrm>
            <a:custGeom>
              <a:avLst/>
              <a:gdLst/>
              <a:ahLst/>
              <a:cxnLst/>
              <a:rect l="l" t="t" r="r" b="b"/>
              <a:pathLst>
                <a:path w="2943" h="2697" extrusionOk="0">
                  <a:moveTo>
                    <a:pt x="1652" y="0"/>
                  </a:moveTo>
                  <a:lnTo>
                    <a:pt x="1652" y="173"/>
                  </a:lnTo>
                  <a:cubicBezTo>
                    <a:pt x="534" y="195"/>
                    <a:pt x="0" y="1551"/>
                    <a:pt x="794" y="2330"/>
                  </a:cubicBezTo>
                  <a:cubicBezTo>
                    <a:pt x="1051" y="2583"/>
                    <a:pt x="1366" y="2696"/>
                    <a:pt x="1674" y="2696"/>
                  </a:cubicBezTo>
                  <a:cubicBezTo>
                    <a:pt x="2323" y="2696"/>
                    <a:pt x="2943" y="2194"/>
                    <a:pt x="2943" y="1435"/>
                  </a:cubicBezTo>
                  <a:lnTo>
                    <a:pt x="2503" y="1435"/>
                  </a:lnTo>
                  <a:cubicBezTo>
                    <a:pt x="2503" y="1928"/>
                    <a:pt x="2093" y="2259"/>
                    <a:pt x="1668" y="2259"/>
                  </a:cubicBezTo>
                  <a:cubicBezTo>
                    <a:pt x="1470" y="2259"/>
                    <a:pt x="1269" y="2187"/>
                    <a:pt x="1104" y="2027"/>
                  </a:cubicBezTo>
                  <a:cubicBezTo>
                    <a:pt x="577" y="1515"/>
                    <a:pt x="923" y="628"/>
                    <a:pt x="1652" y="613"/>
                  </a:cubicBezTo>
                  <a:lnTo>
                    <a:pt x="1652" y="765"/>
                  </a:lnTo>
                  <a:lnTo>
                    <a:pt x="2020" y="390"/>
                  </a:lnTo>
                  <a:lnTo>
                    <a:pt x="165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5;p79"/>
            <p:cNvSpPr/>
            <p:nvPr/>
          </p:nvSpPr>
          <p:spPr>
            <a:xfrm>
              <a:off x="4930250" y="1353150"/>
              <a:ext cx="29775" cy="32475"/>
            </a:xfrm>
            <a:custGeom>
              <a:avLst/>
              <a:gdLst/>
              <a:ahLst/>
              <a:cxnLst/>
              <a:rect l="l" t="t" r="r" b="b"/>
              <a:pathLst>
                <a:path w="1191" h="1299" extrusionOk="0">
                  <a:moveTo>
                    <a:pt x="592" y="1"/>
                  </a:moveTo>
                  <a:cubicBezTo>
                    <a:pt x="274" y="1"/>
                    <a:pt x="15" y="246"/>
                    <a:pt x="0" y="570"/>
                  </a:cubicBezTo>
                  <a:lnTo>
                    <a:pt x="447" y="570"/>
                  </a:lnTo>
                  <a:cubicBezTo>
                    <a:pt x="447" y="479"/>
                    <a:pt x="519" y="416"/>
                    <a:pt x="597" y="416"/>
                  </a:cubicBezTo>
                  <a:cubicBezTo>
                    <a:pt x="624" y="416"/>
                    <a:pt x="652" y="424"/>
                    <a:pt x="678" y="441"/>
                  </a:cubicBezTo>
                  <a:cubicBezTo>
                    <a:pt x="779" y="506"/>
                    <a:pt x="765" y="657"/>
                    <a:pt x="656" y="707"/>
                  </a:cubicBezTo>
                  <a:lnTo>
                    <a:pt x="656" y="534"/>
                  </a:lnTo>
                  <a:lnTo>
                    <a:pt x="289" y="902"/>
                  </a:lnTo>
                  <a:lnTo>
                    <a:pt x="656" y="1299"/>
                  </a:lnTo>
                  <a:lnTo>
                    <a:pt x="656" y="1155"/>
                  </a:lnTo>
                  <a:cubicBezTo>
                    <a:pt x="959" y="1126"/>
                    <a:pt x="1190" y="873"/>
                    <a:pt x="1190" y="570"/>
                  </a:cubicBezTo>
                  <a:cubicBezTo>
                    <a:pt x="1176" y="246"/>
                    <a:pt x="916" y="1"/>
                    <a:pt x="5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 descr="Giao thức TCP và cấu trúc gói tin TCP - Pydev cộng đồng python dev lớn nhất  Việt Na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32" y="1652565"/>
            <a:ext cx="3185836" cy="1916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37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hình Client – server</a:t>
            </a:r>
            <a:endParaRPr dirty="0"/>
          </a:p>
        </p:txBody>
      </p:sp>
      <p:sp>
        <p:nvSpPr>
          <p:cNvPr id="494" name="Google Shape;494;p46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6"/>
          <p:cNvSpPr txBox="1">
            <a:spLocks noGrp="1"/>
          </p:cNvSpPr>
          <p:nvPr>
            <p:ph type="subTitle" idx="4294967295"/>
          </p:nvPr>
        </p:nvSpPr>
        <p:spPr>
          <a:xfrm>
            <a:off x="5029200" y="1123950"/>
            <a:ext cx="29949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600" dirty="0" err="1">
                <a:latin typeface="DM Serif Display"/>
                <a:ea typeface="DM Serif Display"/>
                <a:cs typeface="DM Serif Display"/>
                <a:sym typeface="DM Serif Display"/>
              </a:rPr>
              <a:t>Hệ</a:t>
            </a:r>
            <a:r>
              <a:rPr lang="en-US" sz="2600" dirty="0"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600" dirty="0" err="1">
                <a:latin typeface="DM Serif Display"/>
                <a:ea typeface="DM Serif Display"/>
                <a:cs typeface="DM Serif Display"/>
                <a:sym typeface="DM Serif Display"/>
              </a:rPr>
              <a:t>thống</a:t>
            </a:r>
            <a:r>
              <a:rPr lang="en-US" sz="2600" dirty="0"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600" dirty="0" err="1">
                <a:latin typeface="DM Serif Display"/>
                <a:ea typeface="DM Serif Display"/>
                <a:cs typeface="DM Serif Display"/>
                <a:sym typeface="DM Serif Display"/>
              </a:rPr>
              <a:t>phân</a:t>
            </a:r>
            <a:r>
              <a:rPr lang="en-US" sz="2600" dirty="0"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600" dirty="0" err="1">
                <a:latin typeface="DM Serif Display"/>
                <a:ea typeface="DM Serif Display"/>
                <a:cs typeface="DM Serif Display"/>
                <a:sym typeface="DM Serif Display"/>
              </a:rPr>
              <a:t>tán</a:t>
            </a:r>
            <a:endParaRPr sz="2600" dirty="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96" name="Google Shape;496;p46"/>
          <p:cNvSpPr txBox="1">
            <a:spLocks noGrp="1"/>
          </p:cNvSpPr>
          <p:nvPr>
            <p:ph type="subTitle" idx="4294967295"/>
          </p:nvPr>
        </p:nvSpPr>
        <p:spPr>
          <a:xfrm>
            <a:off x="5006150" y="1557300"/>
            <a:ext cx="299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client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 </a:t>
            </a:r>
            <a:endParaRPr dirty="0"/>
          </a:p>
        </p:txBody>
      </p:sp>
      <p:grpSp>
        <p:nvGrpSpPr>
          <p:cNvPr id="9" name="Google Shape;8024;p81"/>
          <p:cNvGrpSpPr/>
          <p:nvPr/>
        </p:nvGrpSpPr>
        <p:grpSpPr>
          <a:xfrm>
            <a:off x="738224" y="1657350"/>
            <a:ext cx="3833775" cy="2421577"/>
            <a:chOff x="834100" y="3642869"/>
            <a:chExt cx="1259483" cy="628426"/>
          </a:xfrm>
        </p:grpSpPr>
        <p:sp>
          <p:nvSpPr>
            <p:cNvPr id="10" name="Google Shape;8025;p81"/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26;p81"/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27;p81"/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28;p81"/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29;p81"/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30;p81"/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31;p81"/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32;p81"/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33;p81"/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34;p81"/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5;p81"/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36;p81"/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37;p81"/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38;p81"/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39;p81"/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40;p81"/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41;p81"/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42;p81"/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43;p81"/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44;p81"/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45;p81"/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46;p81"/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47;p81"/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48;p81"/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49;p81"/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8050;p81"/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50" name="Google Shape;8051;p81"/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052;p81"/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053;p81"/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054;p81"/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055;p81"/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056;p81"/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057;p81"/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058;p81"/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059;p81"/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060;p81"/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061;p81"/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062;p81"/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063;p81"/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064;p81"/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065;p81"/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066;p81"/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067;p81"/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068;p81"/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8069;p81"/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8070;p81"/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071;p81"/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72;p81"/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73;p81"/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74;p81"/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75;p81"/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76;p81"/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77;p81"/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78;p81"/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79;p81"/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80;p81"/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81;p81"/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82;p81"/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83;p81"/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84;p81"/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713250" y="5715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Mô hình Client – server</a:t>
            </a:r>
            <a:endParaRPr dirty="0"/>
          </a:p>
        </p:txBody>
      </p:sp>
      <p:sp>
        <p:nvSpPr>
          <p:cNvPr id="465" name="Google Shape;465;p44"/>
          <p:cNvSpPr txBox="1"/>
          <p:nvPr/>
        </p:nvSpPr>
        <p:spPr>
          <a:xfrm>
            <a:off x="268555" y="3098976"/>
            <a:ext cx="18108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hangingPunct="0"/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Truyền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yêu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cầu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từ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tiến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client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tới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tiến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server.</a:t>
            </a:r>
          </a:p>
        </p:txBody>
      </p:sp>
      <p:sp>
        <p:nvSpPr>
          <p:cNvPr id="466" name="Google Shape;466;p44"/>
          <p:cNvSpPr txBox="1"/>
          <p:nvPr/>
        </p:nvSpPr>
        <p:spPr>
          <a:xfrm>
            <a:off x="2249755" y="2436068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2249753" y="2973576"/>
            <a:ext cx="18108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hangingPunct="0"/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Yêu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cầu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server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xử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lý</a:t>
            </a:r>
            <a:endParaRPr lang="en-US" sz="1600" dirty="0">
              <a:solidFill>
                <a:schemeClr val="tx1"/>
              </a:solidFill>
              <a:latin typeface="Actor" charset="0"/>
            </a:endParaRPr>
          </a:p>
        </p:txBody>
      </p:sp>
      <p:sp>
        <p:nvSpPr>
          <p:cNvPr id="468" name="Google Shape;468;p44"/>
          <p:cNvSpPr txBox="1"/>
          <p:nvPr/>
        </p:nvSpPr>
        <p:spPr>
          <a:xfrm>
            <a:off x="4209000" y="2489376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9" name="Google Shape;469;p44"/>
          <p:cNvSpPr txBox="1"/>
          <p:nvPr/>
        </p:nvSpPr>
        <p:spPr>
          <a:xfrm>
            <a:off x="4208997" y="3022776"/>
            <a:ext cx="18108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Truyền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đáp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ctor" charset="0"/>
              </a:rPr>
              <a:t>cho</a:t>
            </a:r>
            <a:r>
              <a:rPr lang="en-US" sz="1600" dirty="0">
                <a:solidFill>
                  <a:schemeClr val="tx1"/>
                </a:solidFill>
                <a:latin typeface="Actor" charset="0"/>
              </a:rPr>
              <a:t> client</a:t>
            </a:r>
            <a:endParaRPr sz="1600" dirty="0">
              <a:solidFill>
                <a:schemeClr val="tx1"/>
              </a:solidFill>
              <a:latin typeface="Actor" charset="0"/>
              <a:ea typeface="Actor"/>
              <a:cs typeface="Actor"/>
              <a:sym typeface="Actor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258768" y="2413176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472" name="Google Shape;472;p44"/>
          <p:cNvCxnSpPr>
            <a:stCxn id="473" idx="2"/>
            <a:endCxn id="470" idx="0"/>
          </p:cNvCxnSpPr>
          <p:nvPr/>
        </p:nvCxnSpPr>
        <p:spPr>
          <a:xfrm rot="5400000">
            <a:off x="1711198" y="991201"/>
            <a:ext cx="875100" cy="19689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4"/>
          <p:cNvCxnSpPr>
            <a:stCxn id="473" idx="2"/>
          </p:cNvCxnSpPr>
          <p:nvPr/>
        </p:nvCxnSpPr>
        <p:spPr>
          <a:xfrm rot="-5400000" flipH="1">
            <a:off x="3686248" y="985051"/>
            <a:ext cx="875100" cy="19812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4"/>
          <p:cNvSpPr/>
          <p:nvPr/>
        </p:nvSpPr>
        <p:spPr>
          <a:xfrm rot="2700000">
            <a:off x="2819886" y="1025131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4"/>
          <p:cNvSpPr txBox="1"/>
          <p:nvPr/>
        </p:nvSpPr>
        <p:spPr>
          <a:xfrm>
            <a:off x="2227798" y="1138801"/>
            <a:ext cx="1810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trao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Acto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ctor" charset="0"/>
              </a:rPr>
              <a:t>gồm</a:t>
            </a:r>
            <a:endParaRPr dirty="0">
              <a:solidFill>
                <a:schemeClr val="tx1"/>
              </a:solidFill>
              <a:latin typeface="Actor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79" name="Google Shape;479;p44"/>
          <p:cNvSpPr/>
          <p:nvPr/>
        </p:nvSpPr>
        <p:spPr>
          <a:xfrm rot="5400000">
            <a:off x="1681950" y="-298441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477;p44"/>
          <p:cNvCxnSpPr/>
          <p:nvPr/>
        </p:nvCxnSpPr>
        <p:spPr>
          <a:xfrm rot="-5400000" flipH="1">
            <a:off x="2924555" y="2203951"/>
            <a:ext cx="4179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Picture 25" descr="Mô hình Client-Server là gì và cách hoạt động Client-Server - Tân Hồng I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90" y="946425"/>
            <a:ext cx="2897738" cy="15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479;p44"/>
          <p:cNvSpPr/>
          <p:nvPr/>
        </p:nvSpPr>
        <p:spPr>
          <a:xfrm rot="5400000">
            <a:off x="7521900" y="172032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7996;p81"/>
          <p:cNvGrpSpPr/>
          <p:nvPr/>
        </p:nvGrpSpPr>
        <p:grpSpPr>
          <a:xfrm>
            <a:off x="6759611" y="3129249"/>
            <a:ext cx="1567778" cy="491677"/>
            <a:chOff x="5194708" y="3484366"/>
            <a:chExt cx="3148148" cy="987304"/>
          </a:xfrm>
        </p:grpSpPr>
        <p:grpSp>
          <p:nvGrpSpPr>
            <p:cNvPr id="29" name="Google Shape;7997;p81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42" name="Google Shape;7998;p81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999;p81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000;p81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8001;p81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39" name="Google Shape;8002;p81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003;p81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004;p81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8005;p81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36" name="Google Shape;8006;p81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007;p81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008;p81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8009;p81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33" name="Google Shape;8010;p81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011;p81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012;p81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oogle Shape;8196;p81"/>
          <p:cNvGrpSpPr/>
          <p:nvPr/>
        </p:nvGrpSpPr>
        <p:grpSpPr>
          <a:xfrm>
            <a:off x="3463212" y="4189056"/>
            <a:ext cx="1622269" cy="552443"/>
            <a:chOff x="6894650" y="2574740"/>
            <a:chExt cx="1445100" cy="492111"/>
          </a:xfrm>
        </p:grpSpPr>
        <p:sp>
          <p:nvSpPr>
            <p:cNvPr id="46" name="Google Shape;8197;p81"/>
            <p:cNvSpPr/>
            <p:nvPr/>
          </p:nvSpPr>
          <p:spPr>
            <a:xfrm>
              <a:off x="7151862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5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98;p81"/>
            <p:cNvSpPr/>
            <p:nvPr/>
          </p:nvSpPr>
          <p:spPr>
            <a:xfrm>
              <a:off x="7664213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7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99;p81"/>
            <p:cNvSpPr/>
            <p:nvPr/>
          </p:nvSpPr>
          <p:spPr>
            <a:xfrm>
              <a:off x="6895687" y="2575804"/>
              <a:ext cx="420489" cy="212471"/>
            </a:xfrm>
            <a:custGeom>
              <a:avLst/>
              <a:gdLst/>
              <a:ahLst/>
              <a:cxnLst/>
              <a:rect l="l" t="t" r="r" b="b"/>
              <a:pathLst>
                <a:path w="12652" h="6393" extrusionOk="0">
                  <a:moveTo>
                    <a:pt x="6326" y="0"/>
                  </a:moveTo>
                  <a:cubicBezTo>
                    <a:pt x="2832" y="0"/>
                    <a:pt x="1" y="2833"/>
                    <a:pt x="1" y="6326"/>
                  </a:cubicBezTo>
                  <a:lnTo>
                    <a:pt x="1" y="6393"/>
                  </a:lnTo>
                  <a:lnTo>
                    <a:pt x="4883" y="6393"/>
                  </a:lnTo>
                  <a:cubicBezTo>
                    <a:pt x="4883" y="6382"/>
                    <a:pt x="4882" y="6370"/>
                    <a:pt x="4882" y="6359"/>
                  </a:cubicBezTo>
                  <a:cubicBezTo>
                    <a:pt x="4882" y="5555"/>
                    <a:pt x="5534" y="4904"/>
                    <a:pt x="6337" y="4904"/>
                  </a:cubicBezTo>
                  <a:cubicBezTo>
                    <a:pt x="7141" y="4904"/>
                    <a:pt x="7793" y="5555"/>
                    <a:pt x="7793" y="6359"/>
                  </a:cubicBezTo>
                  <a:cubicBezTo>
                    <a:pt x="7793" y="6370"/>
                    <a:pt x="7791" y="6382"/>
                    <a:pt x="7791" y="6393"/>
                  </a:cubicBezTo>
                  <a:lnTo>
                    <a:pt x="12651" y="6393"/>
                  </a:lnTo>
                  <a:lnTo>
                    <a:pt x="12651" y="6326"/>
                  </a:lnTo>
                  <a:cubicBezTo>
                    <a:pt x="12651" y="2833"/>
                    <a:pt x="9820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00;p81"/>
            <p:cNvSpPr/>
            <p:nvPr/>
          </p:nvSpPr>
          <p:spPr>
            <a:xfrm>
              <a:off x="739953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01;p81"/>
            <p:cNvSpPr/>
            <p:nvPr/>
          </p:nvSpPr>
          <p:spPr>
            <a:xfrm>
              <a:off x="791188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8202;p81"/>
            <p:cNvCxnSpPr/>
            <p:nvPr/>
          </p:nvCxnSpPr>
          <p:spPr>
            <a:xfrm>
              <a:off x="6894650" y="2821921"/>
              <a:ext cx="1445100" cy="0"/>
            </a:xfrm>
            <a:prstGeom prst="straightConnector1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" name="Google Shape;7915;p81"/>
          <p:cNvGrpSpPr/>
          <p:nvPr/>
        </p:nvGrpSpPr>
        <p:grpSpPr>
          <a:xfrm>
            <a:off x="6752556" y="4171950"/>
            <a:ext cx="1565716" cy="366729"/>
            <a:chOff x="1247650" y="2075423"/>
            <a:chExt cx="6648477" cy="1557238"/>
          </a:xfrm>
        </p:grpSpPr>
        <p:sp>
          <p:nvSpPr>
            <p:cNvPr id="53" name="Google Shape;7916;p81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17;p81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18;p81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19;p81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20;p81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21;p81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5;p45"/>
          <p:cNvSpPr txBox="1">
            <a:spLocks noGrp="1"/>
          </p:cNvSpPr>
          <p:nvPr>
            <p:ph type="title"/>
          </p:nvPr>
        </p:nvSpPr>
        <p:spPr>
          <a:xfrm>
            <a:off x="2008625" y="209550"/>
            <a:ext cx="4849375" cy="478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400" dirty="0"/>
              <a:t>Mô hình Client- server</a:t>
            </a:r>
            <a:endParaRPr sz="3400" dirty="0"/>
          </a:p>
        </p:txBody>
      </p:sp>
      <p:sp>
        <p:nvSpPr>
          <p:cNvPr id="3" name="Google Shape;486;p45"/>
          <p:cNvSpPr/>
          <p:nvPr/>
        </p:nvSpPr>
        <p:spPr>
          <a:xfrm rot="5400000">
            <a:off x="4196525" y="-3019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84;p45"/>
          <p:cNvSpPr txBox="1">
            <a:spLocks/>
          </p:cNvSpPr>
          <p:nvPr/>
        </p:nvSpPr>
        <p:spPr>
          <a:xfrm>
            <a:off x="2466300" y="971550"/>
            <a:ext cx="42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 (blocked):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client </a:t>
            </a:r>
            <a:r>
              <a:rPr lang="en-US" dirty="0" err="1"/>
              <a:t>hoặc</a:t>
            </a:r>
            <a:r>
              <a:rPr lang="en-US" dirty="0"/>
              <a:t> server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(send),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(receive)</a:t>
            </a:r>
            <a:endParaRPr lang="vi-VN" dirty="0"/>
          </a:p>
        </p:txBody>
      </p:sp>
      <p:sp>
        <p:nvSpPr>
          <p:cNvPr id="5" name="Google Shape;484;p45"/>
          <p:cNvSpPr txBox="1">
            <a:spLocks/>
          </p:cNvSpPr>
          <p:nvPr/>
        </p:nvSpPr>
        <p:spPr>
          <a:xfrm>
            <a:off x="2561207" y="3421650"/>
            <a:ext cx="42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None/>
            </a:pP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 (non-blocked)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client hay server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vi-VN" dirty="0"/>
          </a:p>
        </p:txBody>
      </p:sp>
      <p:grpSp>
        <p:nvGrpSpPr>
          <p:cNvPr id="6" name="Google Shape;8598;p83"/>
          <p:cNvGrpSpPr/>
          <p:nvPr/>
        </p:nvGrpSpPr>
        <p:grpSpPr>
          <a:xfrm>
            <a:off x="2426084" y="2638659"/>
            <a:ext cx="1408444" cy="673166"/>
            <a:chOff x="712664" y="3693287"/>
            <a:chExt cx="1460738" cy="698160"/>
          </a:xfrm>
        </p:grpSpPr>
        <p:grpSp>
          <p:nvGrpSpPr>
            <p:cNvPr id="7" name="Google Shape;8599;p83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9" name="Google Shape;8600;p83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13581" extrusionOk="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601;p83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263" extrusionOk="0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602;p83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25222" extrusionOk="0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603;p83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6" name="Google Shape;8604;p83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605;p83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606;p83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8607;p83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0" name="Google Shape;8608;p83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avLst/>
                <a:gdLst/>
                <a:ahLst/>
                <a:cxnLst/>
                <a:rect l="l" t="t" r="r" b="b"/>
                <a:pathLst>
                  <a:path w="45484" h="57312" extrusionOk="0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609;p83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avLst/>
                <a:gdLst/>
                <a:ahLst/>
                <a:cxnLst/>
                <a:rect l="l" t="t" r="r" b="b"/>
                <a:pathLst>
                  <a:path w="70567" h="71099" extrusionOk="0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610;p83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avLst/>
                <a:gdLst/>
                <a:ahLst/>
                <a:cxnLst/>
                <a:rect l="l" t="t" r="r" b="b"/>
                <a:pathLst>
                  <a:path w="75843" h="49836" extrusionOk="0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611;p83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avLst/>
                <a:gdLst/>
                <a:ahLst/>
                <a:cxnLst/>
                <a:rect l="l" t="t" r="r" b="b"/>
                <a:pathLst>
                  <a:path w="76065" h="49767" extrusionOk="0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612;p83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avLst/>
                <a:gdLst/>
                <a:ahLst/>
                <a:cxnLst/>
                <a:rect l="l" t="t" r="r" b="b"/>
                <a:pathLst>
                  <a:path w="70657" h="71126" extrusionOk="0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613;p83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7367" extrusionOk="0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Google Shape;8627;p83"/>
          <p:cNvGrpSpPr/>
          <p:nvPr/>
        </p:nvGrpSpPr>
        <p:grpSpPr>
          <a:xfrm>
            <a:off x="5533076" y="2550839"/>
            <a:ext cx="1324924" cy="678083"/>
            <a:chOff x="2413923" y="3711366"/>
            <a:chExt cx="1374117" cy="703260"/>
          </a:xfrm>
        </p:grpSpPr>
        <p:grpSp>
          <p:nvGrpSpPr>
            <p:cNvPr id="23" name="Google Shape;8628;p83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</p:grpSpPr>
          <p:sp>
            <p:nvSpPr>
              <p:cNvPr id="27" name="Google Shape;8629;p83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8630;p83"/>
              <p:cNvGrpSpPr/>
              <p:nvPr/>
            </p:nvGrpSpPr>
            <p:grpSpPr>
              <a:xfrm>
                <a:off x="2600284" y="3808654"/>
                <a:ext cx="234506" cy="138009"/>
                <a:chOff x="2600284" y="3808654"/>
                <a:chExt cx="234506" cy="138009"/>
              </a:xfrm>
            </p:grpSpPr>
            <p:sp>
              <p:nvSpPr>
                <p:cNvPr id="41" name="Google Shape;8631;p83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" name="Google Shape;8632;p83"/>
                <p:cNvCxnSpPr/>
                <p:nvPr/>
              </p:nvCxnSpPr>
              <p:spPr>
                <a:xfrm rot="10800000">
                  <a:off x="2600284" y="3808654"/>
                  <a:ext cx="201000" cy="72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" name="Google Shape;8633;p83"/>
              <p:cNvGrpSpPr/>
              <p:nvPr/>
            </p:nvGrpSpPr>
            <p:grpSpPr>
              <a:xfrm>
                <a:off x="3359659" y="3805664"/>
                <a:ext cx="232294" cy="141000"/>
                <a:chOff x="3359659" y="3805664"/>
                <a:chExt cx="232294" cy="141000"/>
              </a:xfrm>
            </p:grpSpPr>
            <p:sp>
              <p:nvSpPr>
                <p:cNvPr id="39" name="Google Shape;8634;p83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0" name="Google Shape;8635;p83"/>
                <p:cNvCxnSpPr/>
                <p:nvPr/>
              </p:nvCxnSpPr>
              <p:spPr>
                <a:xfrm rot="10800000" flipH="1">
                  <a:off x="3393053" y="3805664"/>
                  <a:ext cx="198900" cy="780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8636;p83"/>
              <p:cNvGrpSpPr/>
              <p:nvPr/>
            </p:nvGrpSpPr>
            <p:grpSpPr>
              <a:xfrm>
                <a:off x="3067316" y="3711366"/>
                <a:ext cx="66900" cy="166809"/>
                <a:chOff x="3067316" y="3711366"/>
                <a:chExt cx="66900" cy="166809"/>
              </a:xfrm>
            </p:grpSpPr>
            <p:sp>
              <p:nvSpPr>
                <p:cNvPr id="37" name="Google Shape;8637;p83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" name="Google Shape;8638;p83"/>
                <p:cNvCxnSpPr/>
                <p:nvPr/>
              </p:nvCxnSpPr>
              <p:spPr>
                <a:xfrm rot="-5400000">
                  <a:off x="3050460" y="3761616"/>
                  <a:ext cx="1011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" name="Google Shape;8639;p83"/>
              <p:cNvGrpSpPr/>
              <p:nvPr/>
            </p:nvGrpSpPr>
            <p:grpSpPr>
              <a:xfrm>
                <a:off x="2413923" y="4058666"/>
                <a:ext cx="224119" cy="66900"/>
                <a:chOff x="2413923" y="4058666"/>
                <a:chExt cx="224119" cy="66900"/>
              </a:xfrm>
            </p:grpSpPr>
            <p:sp>
              <p:nvSpPr>
                <p:cNvPr id="35" name="Google Shape;8640;p83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" name="Google Shape;8641;p83"/>
                <p:cNvCxnSpPr/>
                <p:nvPr/>
              </p:nvCxnSpPr>
              <p:spPr>
                <a:xfrm flipH="1">
                  <a:off x="2413923" y="4092060"/>
                  <a:ext cx="1596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" name="Google Shape;8642;p83"/>
              <p:cNvGrpSpPr/>
              <p:nvPr/>
            </p:nvGrpSpPr>
            <p:grpSpPr>
              <a:xfrm>
                <a:off x="3564643" y="4058666"/>
                <a:ext cx="223397" cy="66900"/>
                <a:chOff x="3564643" y="4058666"/>
                <a:chExt cx="223397" cy="66900"/>
              </a:xfrm>
            </p:grpSpPr>
            <p:sp>
              <p:nvSpPr>
                <p:cNvPr id="33" name="Google Shape;8643;p83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" name="Google Shape;8644;p83"/>
                <p:cNvCxnSpPr/>
                <p:nvPr/>
              </p:nvCxnSpPr>
              <p:spPr>
                <a:xfrm>
                  <a:off x="3630240" y="4092060"/>
                  <a:ext cx="1578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" name="Google Shape;8645;p83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</p:grpSpPr>
          <p:sp>
            <p:nvSpPr>
              <p:cNvPr id="25" name="Google Shape;8646;p83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647;p83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54829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1031</Words>
  <Application>Microsoft Office PowerPoint</Application>
  <PresentationFormat>On-screen Show (16:9)</PresentationFormat>
  <Paragraphs>103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Abril Fatface</vt:lpstr>
      <vt:lpstr>Josefin Slab</vt:lpstr>
      <vt:lpstr>Caveat</vt:lpstr>
      <vt:lpstr>Actor</vt:lpstr>
      <vt:lpstr>Francois One</vt:lpstr>
      <vt:lpstr>DM Serif Display</vt:lpstr>
      <vt:lpstr>Yanone Kaffeesatz</vt:lpstr>
      <vt:lpstr>Internship Report by Slidesgo</vt:lpstr>
      <vt:lpstr>Xây dựng ứng dụng chat multiple client thông qua server với socket sử dụng giao thức TCP</vt:lpstr>
      <vt:lpstr>Table of contents</vt:lpstr>
      <vt:lpstr>Cơ sở lý thuyết</vt:lpstr>
      <vt:lpstr>Giao thức TCP/IP</vt:lpstr>
      <vt:lpstr>Giao thức IP</vt:lpstr>
      <vt:lpstr>Giao thức TCP</vt:lpstr>
      <vt:lpstr>Mô hình Client – server</vt:lpstr>
      <vt:lpstr>Mô hình Client – server</vt:lpstr>
      <vt:lpstr>Mô hình Client- server</vt:lpstr>
      <vt:lpstr>Socket trong C#</vt:lpstr>
      <vt:lpstr>Cơ chế hoạt động của Socket</vt:lpstr>
      <vt:lpstr>Mô hình truyền tin socket</vt:lpstr>
      <vt:lpstr>Phân tích và thiết kế hệ thống</vt:lpstr>
      <vt:lpstr>Phân tích và thiết kế hướng đối tượng</vt:lpstr>
      <vt:lpstr>Phân tích và thiết kế hướng đối tượng</vt:lpstr>
      <vt:lpstr>Phân tích và thiết kế hướng đối tượng</vt:lpstr>
      <vt:lpstr>Phân tích và thiết kế hướng đối tượng</vt:lpstr>
      <vt:lpstr>Phân tích và thiết kế hướng đối tượng</vt:lpstr>
      <vt:lpstr>Xây dựng chương trình Server</vt:lpstr>
      <vt:lpstr>Xây dựng chương trình Client</vt:lpstr>
      <vt:lpstr>3</vt:lpstr>
      <vt:lpstr>Đăng nhập</vt:lpstr>
      <vt:lpstr>Giao diện đăng ký</vt:lpstr>
      <vt:lpstr>Chức năng tìm kiếm người dùng</vt:lpstr>
      <vt:lpstr>Chức năng tạo nhóm</vt:lpstr>
      <vt:lpstr>Chức năng nhắn tin</vt:lpstr>
      <vt:lpstr>Chức năng chat video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chat multiple client thông qua server với socket sử dụng giao thức TCP</dc:title>
  <dc:creator>This PC</dc:creator>
  <cp:lastModifiedBy>Lý Thanh Hải</cp:lastModifiedBy>
  <cp:revision>21</cp:revision>
  <dcterms:modified xsi:type="dcterms:W3CDTF">2021-12-10T15:18:58Z</dcterms:modified>
</cp:coreProperties>
</file>