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D0E17FF-4F73-4CDE-B735-31CC6DA968D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200994F-004E-4C8C-8ED3-449EF09635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beginner.com/" TargetMode="External"/><Relationship Id="rId2" Type="http://schemas.openxmlformats.org/officeDocument/2006/relationships/hyperlink" Target="https://codex.wordpres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chpham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100" y="29718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NỘI DUNG HỌC TẬP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37698" y="625882"/>
            <a:ext cx="98193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TY ĐẦU TƯ VÀ CÔNG NGHỆ TÂN HOÀNG THÁI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tanhoangthai.com/wp-content/uploads/2018/11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28561"/>
            <a:ext cx="3267964" cy="60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55908"/>
              </p:ext>
            </p:extLst>
          </p:nvPr>
        </p:nvGraphicFramePr>
        <p:xfrm>
          <a:off x="4038600" y="4724400"/>
          <a:ext cx="457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r>
                        <a:rPr lang="en-US" baseline="0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THỊ THƯ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Vị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trí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THỰC</a:t>
                      </a:r>
                      <a:r>
                        <a:rPr lang="en-US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TẬP SINH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4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696200" cy="1295400"/>
          </a:xfrm>
        </p:spPr>
        <p:txBody>
          <a:bodyPr>
            <a:normAutofit/>
          </a:bodyPr>
          <a:lstStyle/>
          <a:p>
            <a:pPr marL="857250" lvl="0" indent="-857250">
              <a:spcBef>
                <a:spcPts val="600"/>
              </a:spcBef>
              <a:buFont typeface="+mj-lt"/>
              <a:buAutoNum type="romanUcPeriod" startAt="3"/>
            </a:pP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PHP CODING STANDARDS(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tiêu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chuẩn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mã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hóa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PHP </a:t>
            </a: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vi-VN" sz="2800" b="1" dirty="0" smtClean="0"/>
              <a:t>Sử </a:t>
            </a:r>
            <a:r>
              <a:rPr lang="vi-VN" sz="2800" b="1" dirty="0"/>
              <a:t>dụng thẻ mở và đóng &lt;?php </a:t>
            </a:r>
            <a:r>
              <a:rPr lang="vi-VN" sz="2800" b="1" dirty="0" smtClean="0"/>
              <a:t>?&gt;</a:t>
            </a:r>
            <a:endParaRPr lang="en-US" sz="28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:</a:t>
            </a:r>
          </a:p>
          <a:p>
            <a:pPr marL="36576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function demo() {</a:t>
            </a:r>
          </a:p>
          <a:p>
            <a:pPr marL="914400" lvl="3" indent="0">
              <a:buNone/>
            </a:pPr>
            <a:r>
              <a:rPr lang="en-US" sz="1900" dirty="0" smtClean="0"/>
              <a:t>    ?&gt;</a:t>
            </a:r>
          </a:p>
          <a:p>
            <a:pPr marL="914400" lvl="3" indent="0">
              <a:buNone/>
            </a:pPr>
            <a:r>
              <a:rPr lang="en-US" sz="1900" dirty="0" smtClean="0"/>
              <a:t>        &lt;div&gt;</a:t>
            </a:r>
          </a:p>
          <a:p>
            <a:pPr marL="914400" lvl="3" indent="0">
              <a:buNone/>
            </a:pPr>
            <a:r>
              <a:rPr lang="en-US" sz="1900" dirty="0" smtClean="0"/>
              <a:t>            &lt;</a:t>
            </a:r>
            <a:r>
              <a:rPr lang="en-US" sz="1900" dirty="0" err="1" smtClean="0"/>
              <a:t>php</a:t>
            </a:r>
            <a:r>
              <a:rPr lang="en-US" sz="1900" dirty="0" smtClean="0"/>
              <a:t> echo 1; ?&gt; // </a:t>
            </a:r>
            <a:r>
              <a:rPr lang="en-US" sz="1900" dirty="0" err="1" smtClean="0"/>
              <a:t>áp</a:t>
            </a:r>
            <a:r>
              <a:rPr lang="en-US" sz="1900" dirty="0" smtClean="0"/>
              <a:t> </a:t>
            </a:r>
            <a:r>
              <a:rPr lang="en-US" sz="1900" dirty="0" err="1" smtClean="0"/>
              <a:t>dụng</a:t>
            </a:r>
            <a:r>
              <a:rPr lang="en-US" sz="1900" dirty="0" smtClean="0"/>
              <a:t> </a:t>
            </a:r>
            <a:r>
              <a:rPr lang="en-US" sz="1900" dirty="0" err="1" smtClean="0"/>
              <a:t>cho</a:t>
            </a:r>
            <a:r>
              <a:rPr lang="en-US" sz="1900" dirty="0" smtClean="0"/>
              <a:t> 1 </a:t>
            </a:r>
            <a:r>
              <a:rPr lang="en-US" sz="1900" dirty="0" err="1" smtClean="0"/>
              <a:t>dòng</a:t>
            </a:r>
            <a:r>
              <a:rPr lang="en-US" sz="1900" dirty="0" smtClean="0"/>
              <a:t>.</a:t>
            </a:r>
          </a:p>
          <a:p>
            <a:pPr marL="914400" lvl="3" indent="0">
              <a:buNone/>
            </a:pPr>
            <a:r>
              <a:rPr lang="en-US" sz="1900" dirty="0" smtClean="0"/>
              <a:t>        &lt;/div&gt;</a:t>
            </a:r>
          </a:p>
          <a:p>
            <a:pPr marL="914400" lvl="3" indent="0">
              <a:buNone/>
            </a:pPr>
            <a:r>
              <a:rPr lang="en-US" sz="1900" dirty="0" smtClean="0"/>
              <a:t>    &lt;?</a:t>
            </a:r>
            <a:r>
              <a:rPr lang="en-US" sz="1900" dirty="0" err="1" smtClean="0"/>
              <a:t>php</a:t>
            </a:r>
            <a:endParaRPr lang="en-US" sz="1900" dirty="0" smtClean="0"/>
          </a:p>
          <a:p>
            <a:pPr marL="914400" lvl="3" indent="0">
              <a:buNone/>
            </a:pPr>
            <a:r>
              <a:rPr lang="en-US" sz="1900" dirty="0" smtClean="0"/>
              <a:t>}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365760" lvl="1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696200" cy="1295400"/>
          </a:xfrm>
        </p:spPr>
        <p:txBody>
          <a:bodyPr>
            <a:normAutofit/>
          </a:bodyPr>
          <a:lstStyle/>
          <a:p>
            <a:pPr marL="857250" lvl="0" indent="-857250">
              <a:spcBef>
                <a:spcPts val="600"/>
              </a:spcBef>
              <a:buFont typeface="+mj-lt"/>
              <a:buAutoNum type="romanUcPeriod" startAt="3"/>
            </a:pP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PHP CODING STANDARDS(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tiêu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chuẩn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mã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hóa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PHP </a:t>
            </a: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 err="1"/>
              <a:t>Khi</a:t>
            </a:r>
            <a:r>
              <a:rPr lang="en-US" sz="2800" b="1" dirty="0"/>
              <a:t> </a:t>
            </a:r>
            <a:r>
              <a:rPr lang="en-US" sz="2800" b="1" dirty="0" err="1"/>
              <a:t>sử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</a:t>
            </a:r>
            <a:r>
              <a:rPr lang="en-US" sz="2800" b="1" dirty="0" err="1"/>
              <a:t>khoảng</a:t>
            </a:r>
            <a:r>
              <a:rPr lang="en-US" sz="2800" b="1" dirty="0"/>
              <a:t> </a:t>
            </a:r>
            <a:r>
              <a:rPr lang="en-US" sz="2800" b="1" dirty="0" err="1"/>
              <a:t>trắng</a:t>
            </a:r>
            <a:endParaRPr lang="en-US" sz="2800" b="1" dirty="0"/>
          </a:p>
          <a:p>
            <a:pPr lvl="1"/>
            <a:r>
              <a:rPr lang="vi-VN" sz="2500" dirty="0"/>
              <a:t>Luôn đặt khoảng trắng sau các dấu , ( phẩy ), . (dấu chấm) , giữa các thuật toán, so sánh, chuỗi, dấu mở ngoặc.</a:t>
            </a:r>
          </a:p>
          <a:p>
            <a:pPr lvl="1"/>
            <a:r>
              <a:rPr lang="vi-VN" sz="2500" dirty="0"/>
              <a:t>Đặt khoảng trắng trước và sau dấu ngoặc của if, elseif, foreach, for, </a:t>
            </a:r>
            <a:r>
              <a:rPr lang="vi-VN" sz="2500" dirty="0" smtClean="0"/>
              <a:t>switch</a:t>
            </a:r>
            <a:r>
              <a:rPr lang="en-US" sz="2500" dirty="0" smtClean="0"/>
              <a:t>.</a:t>
            </a:r>
          </a:p>
          <a:p>
            <a:pPr lvl="1"/>
            <a:endParaRPr lang="vi-VN" sz="2500" dirty="0"/>
          </a:p>
          <a:p>
            <a:pPr marL="514350" indent="-514350">
              <a:buFont typeface="+mj-lt"/>
              <a:buAutoNum type="arabicPeriod" startAt="7"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365760" lvl="1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696200" cy="1295400"/>
          </a:xfrm>
        </p:spPr>
        <p:txBody>
          <a:bodyPr>
            <a:normAutofit/>
          </a:bodyPr>
          <a:lstStyle/>
          <a:p>
            <a:pPr marL="857250" lvl="0" indent="-857250">
              <a:spcBef>
                <a:spcPts val="600"/>
              </a:spcBef>
              <a:buFont typeface="+mj-lt"/>
              <a:buAutoNum type="romanUcPeriod" startAt="3"/>
            </a:pP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PHP CODING STANDARDS(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tiêu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chuẩn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mã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hóa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PHP </a:t>
            </a: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 err="1"/>
              <a:t>Khi</a:t>
            </a:r>
            <a:r>
              <a:rPr lang="en-US" sz="2800" b="1" dirty="0"/>
              <a:t> </a:t>
            </a:r>
            <a:r>
              <a:rPr lang="en-US" sz="2800" b="1" dirty="0" err="1"/>
              <a:t>sử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</a:t>
            </a:r>
            <a:r>
              <a:rPr lang="en-US" sz="2800" b="1" dirty="0" err="1"/>
              <a:t>khoảng</a:t>
            </a:r>
            <a:r>
              <a:rPr lang="en-US" sz="2800" b="1" dirty="0"/>
              <a:t> </a:t>
            </a:r>
            <a:r>
              <a:rPr lang="en-US" sz="2800" b="1" dirty="0" err="1"/>
              <a:t>trắng</a:t>
            </a:r>
            <a:endParaRPr lang="en-US" sz="2800" b="1" dirty="0"/>
          </a:p>
          <a:p>
            <a:pPr lvl="1"/>
            <a:r>
              <a:rPr lang="en-US" sz="2500" dirty="0" err="1" smtClean="0"/>
              <a:t>Vd</a:t>
            </a:r>
            <a:r>
              <a:rPr lang="en-US" sz="2500" dirty="0" smtClean="0"/>
              <a:t>:</a:t>
            </a:r>
          </a:p>
          <a:p>
            <a:pPr marL="365760" lvl="1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 condition ) {</a:t>
            </a:r>
          </a:p>
          <a:p>
            <a:pPr marL="64008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action1();</a:t>
            </a:r>
          </a:p>
          <a:p>
            <a:pPr marL="365760" lvl="1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 condition2 ) {</a:t>
            </a:r>
          </a:p>
          <a:p>
            <a:pPr marL="64008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action2();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65760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( $items as $item ) {</a:t>
            </a:r>
          </a:p>
          <a:p>
            <a:pPr marL="64008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process_item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$item );</a:t>
            </a:r>
          </a:p>
          <a:p>
            <a:pPr marL="365760" lvl="1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endParaRPr lang="vi-VN" sz="2500" dirty="0"/>
          </a:p>
          <a:p>
            <a:pPr marL="514350" indent="-514350">
              <a:buFont typeface="+mj-lt"/>
              <a:buAutoNum type="arabicPeriod" startAt="7"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365760" lvl="1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696200" cy="1295400"/>
          </a:xfrm>
        </p:spPr>
        <p:txBody>
          <a:bodyPr>
            <a:normAutofit/>
          </a:bodyPr>
          <a:lstStyle/>
          <a:p>
            <a:pPr marL="857250" lvl="0" indent="-857250">
              <a:spcBef>
                <a:spcPts val="600"/>
              </a:spcBef>
              <a:buFont typeface="+mj-lt"/>
              <a:buAutoNum type="romanUcPeriod" startAt="3"/>
            </a:pP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PHP CODING STANDARDS(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tiêu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chuẩn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mã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hóa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PHP </a:t>
            </a: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 startAt="8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buFont typeface="Courier New" pitchFamily="49" charset="0"/>
              <a:buChar char="o"/>
            </a:pPr>
            <a:r>
              <a:rPr lang="vi-VN" sz="2500" dirty="0" smtClean="0"/>
              <a:t>Sử </a:t>
            </a:r>
            <a:r>
              <a:rPr lang="vi-VN" sz="2500" dirty="0"/>
              <a:t>dụng các chữ cái</a:t>
            </a:r>
            <a:r>
              <a:rPr lang="vi-VN" sz="2500" b="1" dirty="0"/>
              <a:t> viết thường </a:t>
            </a:r>
            <a:r>
              <a:rPr lang="vi-VN" sz="2500" dirty="0"/>
              <a:t>trong </a:t>
            </a:r>
            <a:r>
              <a:rPr lang="vi-VN" sz="2500" b="1" dirty="0"/>
              <a:t>biến, hành động / bộ lọc </a:t>
            </a:r>
            <a:r>
              <a:rPr lang="vi-VN" sz="2500" dirty="0"/>
              <a:t>và</a:t>
            </a:r>
            <a:r>
              <a:rPr lang="vi-VN" sz="2500" b="1" dirty="0"/>
              <a:t> tên </a:t>
            </a:r>
            <a:r>
              <a:rPr lang="vi-VN" sz="2500" b="1" dirty="0" smtClean="0"/>
              <a:t>hàm</a:t>
            </a:r>
            <a:r>
              <a:rPr lang="en-US" sz="2500" dirty="0"/>
              <a:t>.</a:t>
            </a:r>
            <a:r>
              <a:rPr lang="vi-VN" sz="2500" dirty="0"/>
              <a:t> </a:t>
            </a:r>
            <a:r>
              <a:rPr lang="vi-VN" sz="2500" b="1" dirty="0"/>
              <a:t>Tách từ </a:t>
            </a:r>
            <a:r>
              <a:rPr lang="vi-VN" sz="2500" dirty="0"/>
              <a:t>thông qua </a:t>
            </a:r>
            <a:r>
              <a:rPr lang="vi-VN" sz="2500" b="1" dirty="0"/>
              <a:t>dấu gạch dưới</a:t>
            </a:r>
            <a:r>
              <a:rPr lang="vi-VN" sz="2500" dirty="0"/>
              <a:t>. </a:t>
            </a:r>
            <a:r>
              <a:rPr lang="vi-VN" sz="2500" b="1" dirty="0"/>
              <a:t>Đừng viết tắt</a:t>
            </a:r>
            <a:r>
              <a:rPr lang="vi-VN" sz="2500" dirty="0"/>
              <a:t> tên biến không cần </a:t>
            </a:r>
            <a:r>
              <a:rPr lang="vi-VN" sz="2500" dirty="0" smtClean="0"/>
              <a:t>thiết</a:t>
            </a:r>
            <a:r>
              <a:rPr lang="en-US" sz="2500" dirty="0" smtClean="0"/>
              <a:t>.</a:t>
            </a:r>
          </a:p>
          <a:p>
            <a:pPr lvl="2">
              <a:buFont typeface="Courier New" pitchFamily="49" charset="0"/>
              <a:buChar char="o"/>
            </a:pPr>
            <a:r>
              <a:rPr lang="vi-VN" sz="2500" b="1" dirty="0"/>
              <a:t>Tên lớp </a:t>
            </a:r>
            <a:r>
              <a:rPr lang="vi-VN" sz="2500" dirty="0"/>
              <a:t>nên sử dụng các từ </a:t>
            </a:r>
            <a:r>
              <a:rPr lang="vi-VN" sz="2500" b="1" dirty="0"/>
              <a:t>viết hoa </a:t>
            </a:r>
            <a:r>
              <a:rPr lang="vi-VN" sz="2500" dirty="0"/>
              <a:t>được phân tách bằng dấu gạch dưới. Bất kỳ từ </a:t>
            </a:r>
            <a:r>
              <a:rPr lang="vi-VN" sz="2500" b="1" dirty="0"/>
              <a:t>viết tắt </a:t>
            </a:r>
            <a:r>
              <a:rPr lang="vi-VN" sz="2500" dirty="0"/>
              <a:t>nên được </a:t>
            </a:r>
            <a:r>
              <a:rPr lang="vi-VN" sz="2500" b="1" dirty="0"/>
              <a:t>viết hoa</a:t>
            </a:r>
            <a:r>
              <a:rPr lang="vi-VN" sz="2500" b="1" dirty="0" smtClean="0"/>
              <a:t>.</a:t>
            </a:r>
            <a:endParaRPr lang="en-US" sz="2500" b="1" dirty="0" smtClean="0"/>
          </a:p>
          <a:p>
            <a:pPr marL="731520" lvl="2" indent="0">
              <a:buNone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365760" lvl="1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696200" cy="1295400"/>
          </a:xfrm>
        </p:spPr>
        <p:txBody>
          <a:bodyPr>
            <a:normAutofit/>
          </a:bodyPr>
          <a:lstStyle/>
          <a:p>
            <a:pPr marL="857250" lvl="0" indent="-857250">
              <a:spcBef>
                <a:spcPts val="600"/>
              </a:spcBef>
              <a:buFont typeface="+mj-lt"/>
              <a:buAutoNum type="romanUcPeriod" startAt="3"/>
            </a:pP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PHP CODING STANDARDS(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tiêu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chuẩn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mã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hóa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PHP </a:t>
            </a: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880110" lvl="1" indent="-514350">
              <a:buFont typeface="+mj-lt"/>
              <a:buAutoNum type="arabicPeriod" startAt="8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buFont typeface="Courier New" pitchFamily="49" charset="0"/>
              <a:buChar char="o"/>
            </a:pPr>
            <a:r>
              <a:rPr lang="vi-VN" sz="2800" dirty="0"/>
              <a:t>Các </a:t>
            </a:r>
            <a:r>
              <a:rPr lang="vi-VN" sz="2800" b="1" dirty="0"/>
              <a:t>tập tin </a:t>
            </a:r>
            <a:r>
              <a:rPr lang="vi-VN" sz="2800" dirty="0"/>
              <a:t>nên được đặt tên mô tả bằng cách sử dụng chữ cái </a:t>
            </a:r>
            <a:r>
              <a:rPr lang="vi-VN" sz="2800" b="1" dirty="0"/>
              <a:t>viết thường</a:t>
            </a:r>
            <a:r>
              <a:rPr lang="vi-VN" sz="2800" dirty="0"/>
              <a:t>. Dấu gạch nối nên tách từ</a:t>
            </a:r>
            <a:r>
              <a:rPr lang="vi-VN" sz="2800" dirty="0" smtClean="0"/>
              <a:t>.</a:t>
            </a:r>
            <a:r>
              <a:rPr lang="en-US" sz="2800" dirty="0" smtClean="0"/>
              <a:t> </a:t>
            </a:r>
            <a:r>
              <a:rPr lang="en-US" sz="2800" dirty="0" err="1" smtClean="0"/>
              <a:t>Vd</a:t>
            </a:r>
            <a:r>
              <a:rPr lang="en-US" sz="2800" dirty="0" smtClean="0"/>
              <a:t>: </a:t>
            </a:r>
          </a:p>
          <a:p>
            <a:pPr marL="1005840" lvl="3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my-plugin-</a:t>
            </a:r>
            <a:r>
              <a:rPr lang="en-US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name.php</a:t>
            </a:r>
            <a:endParaRPr lang="en-US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05840" lvl="3" indent="0">
              <a:buNone/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400" dirty="0" err="1"/>
              <a:t>Các</a:t>
            </a:r>
            <a:r>
              <a:rPr lang="en-US" sz="2400" dirty="0"/>
              <a:t> file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wp</a:t>
            </a:r>
            <a:r>
              <a:rPr lang="en-US" sz="2400" dirty="0"/>
              <a:t>-include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prefix -</a:t>
            </a:r>
            <a:r>
              <a:rPr lang="en-US" sz="2400" dirty="0" err="1"/>
              <a:t>template.php</a:t>
            </a:r>
            <a:r>
              <a:rPr lang="en-US" sz="2400" dirty="0"/>
              <a:t> 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 smtClean="0"/>
              <a:t>. </a:t>
            </a:r>
            <a:r>
              <a:rPr lang="en-US" sz="2400" dirty="0" err="1" smtClean="0"/>
              <a:t>Vd</a:t>
            </a:r>
            <a:r>
              <a:rPr lang="en-US" sz="2400" dirty="0" smtClean="0"/>
              <a:t>:</a:t>
            </a:r>
          </a:p>
          <a:p>
            <a:pPr marL="1005840" lvl="3" indent="0">
              <a:buNone/>
            </a:pPr>
            <a:r>
              <a:rPr lang="en-US" sz="2400" b="1" dirty="0"/>
              <a:t>general-</a:t>
            </a:r>
            <a:r>
              <a:rPr lang="en-US" sz="2400" b="1" dirty="0" err="1"/>
              <a:t>template.php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1005840" lvl="3" indent="0">
              <a:buNone/>
            </a:pPr>
            <a:r>
              <a:rPr lang="en-US" sz="2400" b="1" dirty="0" smtClean="0"/>
              <a:t>single-</a:t>
            </a:r>
            <a:r>
              <a:rPr lang="en-US" sz="2400" b="1" dirty="0" err="1" smtClean="0"/>
              <a:t>template.php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315200" cy="914400"/>
          </a:xfrm>
        </p:spPr>
        <p:txBody>
          <a:bodyPr>
            <a:normAutofit/>
          </a:bodyPr>
          <a:lstStyle/>
          <a:p>
            <a:pPr marL="857250" lvl="0" indent="-857250">
              <a:spcBef>
                <a:spcPts val="600"/>
              </a:spcBef>
              <a:buFont typeface="+mj-lt"/>
              <a:buAutoNum type="romanUcPeriod" startAt="4"/>
            </a:pPr>
            <a:r>
              <a:rPr lang="en-US" sz="32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THUẬT NGỮ CHUYÊN NGHÀNH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Attachment: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Category: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Child-theme: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Custom field: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Dashboard: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Excerpt: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Image: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Filter: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lọc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315200" cy="914400"/>
          </a:xfrm>
        </p:spPr>
        <p:txBody>
          <a:bodyPr>
            <a:normAutofit/>
          </a:bodyPr>
          <a:lstStyle/>
          <a:p>
            <a:pPr marL="857250" lvl="0" indent="-857250">
              <a:spcBef>
                <a:spcPts val="600"/>
              </a:spcBef>
              <a:buFont typeface="+mj-lt"/>
              <a:buAutoNum type="romanUcPeriod" startAt="4"/>
            </a:pPr>
            <a:r>
              <a:rPr lang="en-US" sz="32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THUẬT NGỮ CHUYÊN NGHÀNH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 startAt="11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Page: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post type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 startAt="11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Parent theme: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child theme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 startAt="11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Permalink: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>
              <a:buFont typeface="+mj-lt"/>
              <a:buAutoNum type="arabicPeriod" startAt="11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Pinkback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 startAt="11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Plugin: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 startAt="11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Post: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 startAt="11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Post type:  post, page, attachment, revision,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menu.</a:t>
            </a:r>
          </a:p>
          <a:p>
            <a:pPr marL="1154430" lvl="2" indent="-514350">
              <a:buFont typeface="+mj-lt"/>
              <a:buAutoNum type="arabicPeriod" startAt="11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315200" cy="914400"/>
          </a:xfrm>
        </p:spPr>
        <p:txBody>
          <a:bodyPr>
            <a:normAutofit/>
          </a:bodyPr>
          <a:lstStyle/>
          <a:p>
            <a:pPr marL="857250" lvl="0" indent="-857250">
              <a:spcBef>
                <a:spcPts val="600"/>
              </a:spcBef>
              <a:buFont typeface="+mj-lt"/>
              <a:buAutoNum type="romanUcPeriod" startAt="4"/>
            </a:pPr>
            <a:r>
              <a:rPr lang="en-US" sz="32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THUẬT NGỮ CHUYÊN NGHÀNH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 startAt="18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Preview: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 startAt="18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Pushlish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80110" lvl="1" indent="-514350">
              <a:buFont typeface="+mj-lt"/>
              <a:buAutoNum type="arabicPeriod" startAt="18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Responsive: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mobile,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destop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,..).</a:t>
            </a:r>
          </a:p>
          <a:p>
            <a:pPr marL="880110" lvl="1" indent="-514350">
              <a:buFont typeface="+mj-lt"/>
              <a:buAutoNum type="arabicPeriod" startAt="18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RSS( Really Simple Syndication):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XML,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web.</a:t>
            </a:r>
          </a:p>
          <a:p>
            <a:pPr marL="880110" lvl="1" indent="-514350">
              <a:buFont typeface="+mj-lt"/>
              <a:buAutoNum type="arabicPeriod" startAt="18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Shortcode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315200" cy="914400"/>
          </a:xfrm>
        </p:spPr>
        <p:txBody>
          <a:bodyPr>
            <a:normAutofit/>
          </a:bodyPr>
          <a:lstStyle/>
          <a:p>
            <a:pPr marL="857250" lvl="0" indent="-857250">
              <a:spcBef>
                <a:spcPts val="600"/>
              </a:spcBef>
              <a:buFont typeface="+mj-lt"/>
              <a:buAutoNum type="romanUcPeriod" startAt="4"/>
            </a:pPr>
            <a:r>
              <a:rPr lang="en-US" sz="32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THUẬT NGỮ CHUYÊN NGHÀNH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3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Sidebar: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 startAt="23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Slug: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link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slug.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https://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wordpress.org/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plugins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25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Tag: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Theme: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website.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Theme options: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Trash: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post, product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 startAt="25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Widget: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dung.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 LIỆU THAM KHẢO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https://codex.wordpress.org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/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https://www.wpbeginner.com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u="sng" dirty="0">
                <a:hlinkClick r:id="rId4"/>
              </a:rPr>
              <a:t>https://thachpham.com/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391400" cy="868362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 web elements.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propeties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PHP Coding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Standards.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web element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b="1" dirty="0"/>
              <a:t>Section </a:t>
            </a:r>
            <a:r>
              <a:rPr lang="vi-VN" b="1" dirty="0" smtClean="0"/>
              <a:t>Header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vi-VN" dirty="0" smtClean="0"/>
              <a:t>Headline</a:t>
            </a:r>
            <a:endParaRPr lang="vi-VN" dirty="0"/>
          </a:p>
          <a:p>
            <a:pPr lvl="1">
              <a:buFont typeface="Arial" pitchFamily="34" charset="0"/>
              <a:buChar char="•"/>
            </a:pPr>
            <a:r>
              <a:rPr lang="vi-VN" dirty="0" smtClean="0"/>
              <a:t>SubHeadline</a:t>
            </a:r>
            <a:endParaRPr lang="vi-VN" dirty="0"/>
          </a:p>
          <a:p>
            <a:pPr lvl="1">
              <a:buFont typeface="Arial" pitchFamily="34" charset="0"/>
              <a:buChar char="•"/>
            </a:pPr>
            <a:r>
              <a:rPr lang="vi-VN" dirty="0" smtClean="0"/>
              <a:t>Description </a:t>
            </a:r>
            <a:r>
              <a:rPr lang="vi-VN" dirty="0"/>
              <a:t>hoặc Intro (thường nên đặt là Description</a:t>
            </a:r>
            <a:r>
              <a:rPr lang="vi-VN" dirty="0" smtClean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vi-VN" b="1" dirty="0" smtClean="0"/>
              <a:t>Section Navigation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vi-VN" dirty="0" smtClean="0"/>
              <a:t>Navigation </a:t>
            </a:r>
            <a:r>
              <a:rPr lang="vi-VN" dirty="0"/>
              <a:t>hoặc Menu</a:t>
            </a:r>
          </a:p>
          <a:p>
            <a:pPr lvl="1">
              <a:buFont typeface="Arial" pitchFamily="34" charset="0"/>
              <a:buChar char="•"/>
            </a:pPr>
            <a:r>
              <a:rPr lang="vi-VN" dirty="0" smtClean="0"/>
              <a:t>(Nhỏ </a:t>
            </a:r>
            <a:r>
              <a:rPr lang="vi-VN" dirty="0"/>
              <a:t>hơn) Menu </a:t>
            </a:r>
            <a:r>
              <a:rPr lang="vi-VN" dirty="0" smtClean="0"/>
              <a:t>Item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vi-VN" b="1" dirty="0"/>
              <a:t>Section </a:t>
            </a:r>
            <a:r>
              <a:rPr lang="vi-VN" b="1" dirty="0" smtClean="0"/>
              <a:t>List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vi-VN" dirty="0" smtClean="0"/>
              <a:t>List </a:t>
            </a:r>
            <a:r>
              <a:rPr lang="vi-VN" dirty="0"/>
              <a:t>hoặc Grid</a:t>
            </a:r>
          </a:p>
          <a:p>
            <a:pPr lvl="1">
              <a:buFont typeface="Arial" pitchFamily="34" charset="0"/>
              <a:buChar char="•"/>
            </a:pPr>
            <a:r>
              <a:rPr lang="vi-VN" dirty="0" smtClean="0"/>
              <a:t>(Nhỏ </a:t>
            </a:r>
            <a:r>
              <a:rPr lang="vi-VN" dirty="0"/>
              <a:t>hơn) Item hoặc </a:t>
            </a:r>
            <a:r>
              <a:rPr lang="vi-VN" dirty="0" smtClean="0"/>
              <a:t>Card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9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391400" cy="715962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web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vi-VN" b="1" dirty="0" smtClean="0"/>
              <a:t>Section </a:t>
            </a:r>
            <a:r>
              <a:rPr lang="vi-VN" b="1" dirty="0"/>
              <a:t>Layout</a:t>
            </a:r>
            <a:r>
              <a:rPr lang="vi-VN" dirty="0"/>
              <a:t>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Blocks </a:t>
            </a:r>
            <a:r>
              <a:rPr lang="en-US" dirty="0" err="1"/>
              <a:t>hoặc</a:t>
            </a:r>
            <a:r>
              <a:rPr lang="en-US" dirty="0"/>
              <a:t> Layout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) Block (left + right), Aside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Main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vi-VN" b="1" dirty="0" smtClean="0"/>
              <a:t>Section </a:t>
            </a:r>
            <a:r>
              <a:rPr lang="vi-VN" b="1" dirty="0"/>
              <a:t>Footer</a:t>
            </a:r>
            <a:r>
              <a:rPr lang="vi-VN" dirty="0"/>
              <a:t>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vi-VN" dirty="0"/>
              <a:t>Footer Bottom </a:t>
            </a:r>
            <a:r>
              <a:rPr lang="vi-VN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0" indent="-571500">
              <a:spcBef>
                <a:spcPts val="600"/>
              </a:spcBef>
              <a:buFont typeface="+mj-lt"/>
              <a:buAutoNum type="romanUcPeriod" startAt="2"/>
            </a:pPr>
            <a:r>
              <a:rPr lang="en-US" sz="3200" b="1" cap="none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LIST CSS </a:t>
            </a:r>
            <a:r>
              <a:rPr lang="en-US" sz="3200" b="1" cap="none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PROPETIES</a:t>
            </a:r>
            <a:r>
              <a:rPr lang="en-US" sz="3200" cap="none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200" cap="none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Margin( top,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right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left 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padding( 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 right, bottom 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left ).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Font(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size, family, style, weight 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List(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li 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Border( top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 right, bottom , left 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Border-radius.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Outline.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Width.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0" indent="-571500">
              <a:spcBef>
                <a:spcPts val="600"/>
              </a:spcBef>
              <a:buFont typeface="+mj-lt"/>
              <a:buAutoNum type="romanUcPeriod" startAt="2"/>
            </a:pPr>
            <a:r>
              <a:rPr lang="en-US" sz="3200" b="1" cap="none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LIST CSS PROPETIES</a:t>
            </a:r>
            <a:r>
              <a:rPr lang="en-US" sz="3200" cap="none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200" cap="none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Height.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Box-shadow.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Background( color, image, position, size, repeat,..).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Z-index.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osition( relative, absolute, fixed 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Opacity.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@media.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Overflow.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Text-align.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0" indent="-571500">
              <a:spcBef>
                <a:spcPts val="600"/>
              </a:spcBef>
              <a:buFont typeface="+mj-lt"/>
              <a:buAutoNum type="romanUcPeriod" startAt="2"/>
            </a:pPr>
            <a:r>
              <a:rPr lang="en-US" sz="3200" b="1" cap="none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LIST CSS PROPETIES</a:t>
            </a:r>
            <a:r>
              <a:rPr lang="en-US" sz="3200" cap="none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200" cap="none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ransition.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Cursor.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Transform.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696200" cy="1295400"/>
          </a:xfrm>
        </p:spPr>
        <p:txBody>
          <a:bodyPr>
            <a:normAutofit/>
          </a:bodyPr>
          <a:lstStyle/>
          <a:p>
            <a:pPr marL="857250" lvl="0" indent="-857250">
              <a:spcBef>
                <a:spcPts val="600"/>
              </a:spcBef>
              <a:buFont typeface="+mj-lt"/>
              <a:buAutoNum type="romanUcPeriod" startAt="3"/>
            </a:pP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PHP CODING STANDARDS(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tiêu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chuẩn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mã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hóa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PHP </a:t>
            </a: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sz="2800" dirty="0">
                <a:latin typeface="+mj-lt"/>
              </a:rPr>
              <a:t>Sử dụng </a:t>
            </a:r>
            <a:r>
              <a:rPr lang="vi-VN" sz="2800" b="1" dirty="0">
                <a:latin typeface="+mj-lt"/>
              </a:rPr>
              <a:t>Tab</a:t>
            </a:r>
            <a:r>
              <a:rPr lang="vi-VN" sz="2800" dirty="0">
                <a:latin typeface="+mj-lt"/>
              </a:rPr>
              <a:t> thụt vào, không dùng </a:t>
            </a:r>
            <a:r>
              <a:rPr lang="vi-VN" sz="2800" b="1" dirty="0">
                <a:latin typeface="+mj-lt"/>
              </a:rPr>
              <a:t>Space</a:t>
            </a:r>
            <a:r>
              <a:rPr lang="vi-VN" sz="2800" dirty="0">
                <a:latin typeface="+mj-lt"/>
              </a:rPr>
              <a:t> ( khoảng trắng ). Các dấu bằng ( = ) thẳng hàng, sau dấu bằng là </a:t>
            </a:r>
            <a:r>
              <a:rPr lang="vi-VN" sz="2800" b="1" dirty="0">
                <a:latin typeface="+mj-lt"/>
              </a:rPr>
              <a:t>Space</a:t>
            </a:r>
            <a:r>
              <a:rPr lang="vi-VN" sz="2800" dirty="0">
                <a:latin typeface="+mj-lt"/>
              </a:rPr>
              <a:t> mới đến giá trị. Kết thúc luôn có dấu </a:t>
            </a:r>
            <a:r>
              <a:rPr lang="vi-VN" sz="2800" b="1" dirty="0">
                <a:latin typeface="+mj-lt"/>
              </a:rPr>
              <a:t>;</a:t>
            </a:r>
            <a:r>
              <a:rPr lang="vi-VN" sz="2800" dirty="0">
                <a:latin typeface="+mj-lt"/>
              </a:rPr>
              <a:t> ( chấm phẩy </a:t>
            </a:r>
            <a:r>
              <a:rPr lang="vi-VN" sz="2800" dirty="0" smtClean="0">
                <a:latin typeface="+mj-lt"/>
              </a:rPr>
              <a:t>).</a:t>
            </a:r>
            <a:endParaRPr lang="en-US" sz="28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z="2800" b="1" dirty="0">
                <a:latin typeface="+mj-lt"/>
              </a:rPr>
              <a:t>Khi giá trị nằm trong các Function, hoặc trong </a:t>
            </a:r>
            <a:r>
              <a:rPr lang="vi-VN" sz="2800" b="1" dirty="0" smtClean="0">
                <a:latin typeface="+mj-lt"/>
              </a:rPr>
              <a:t>Array</a:t>
            </a:r>
            <a:r>
              <a:rPr lang="en-US" sz="2800" b="1" dirty="0" smtClean="0">
                <a:latin typeface="+mj-lt"/>
              </a:rPr>
              <a:t> </a:t>
            </a:r>
            <a:r>
              <a:rPr lang="vi-VN" sz="2800" dirty="0" smtClean="0">
                <a:latin typeface="+mj-lt"/>
              </a:rPr>
              <a:t>Thì </a:t>
            </a:r>
            <a:r>
              <a:rPr lang="vi-VN" sz="2800" dirty="0">
                <a:latin typeface="+mj-lt"/>
              </a:rPr>
              <a:t>luôn có khoảng trắng trước và sau trong </a:t>
            </a:r>
            <a:r>
              <a:rPr lang="vi-VN" sz="2800" b="1" dirty="0">
                <a:latin typeface="+mj-lt"/>
              </a:rPr>
              <a:t>( )</a:t>
            </a:r>
            <a:r>
              <a:rPr lang="vi-VN" sz="2800" dirty="0">
                <a:latin typeface="+mj-lt"/>
              </a:rPr>
              <a:t>. Ví dụ:$a = array( $a </a:t>
            </a:r>
            <a:r>
              <a:rPr lang="vi-VN" sz="2800" dirty="0" smtClean="0">
                <a:latin typeface="+mj-lt"/>
              </a:rPr>
              <a:t>);.</a:t>
            </a:r>
            <a:endParaRPr lang="en-US" sz="28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/>
              <a:t>Khi</a:t>
            </a:r>
            <a:r>
              <a:rPr lang="en-US" sz="2800" b="1" dirty="0"/>
              <a:t> </a:t>
            </a:r>
            <a:r>
              <a:rPr lang="en-US" sz="2800" b="1" dirty="0" err="1"/>
              <a:t>sử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 { }, </a:t>
            </a:r>
            <a:r>
              <a:rPr lang="en-US" sz="2800" b="1" dirty="0" err="1"/>
              <a:t>sử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 </a:t>
            </a:r>
            <a:r>
              <a:rPr lang="en-US" sz="2800" b="1" dirty="0" err="1"/>
              <a:t>elseif</a:t>
            </a:r>
            <a:r>
              <a:rPr lang="en-US" sz="2800" b="1" dirty="0"/>
              <a:t> </a:t>
            </a:r>
            <a:r>
              <a:rPr lang="en-US" sz="2800" b="1" dirty="0" err="1"/>
              <a:t>không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 else if</a:t>
            </a:r>
          </a:p>
          <a:p>
            <a:pPr marL="514350" indent="-514350">
              <a:buFont typeface="+mj-lt"/>
              <a:buAutoNum type="arabicPeriod"/>
            </a:pPr>
            <a:endParaRPr lang="vi-VN" sz="28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365760" lvl="1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696200" cy="1295400"/>
          </a:xfrm>
        </p:spPr>
        <p:txBody>
          <a:bodyPr>
            <a:normAutofit/>
          </a:bodyPr>
          <a:lstStyle/>
          <a:p>
            <a:pPr marL="857250" lvl="0" indent="-857250">
              <a:spcBef>
                <a:spcPts val="600"/>
              </a:spcBef>
              <a:buFont typeface="+mj-lt"/>
              <a:buAutoNum type="romanUcPeriod" startAt="3"/>
            </a:pP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PHP CODING STANDARDS(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tiêu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chuẩn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mã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cap="none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hóa</a:t>
            </a:r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PHP </a:t>
            </a:r>
            <a:r>
              <a:rPr lang="en-US" sz="3600" b="1" cap="none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 err="1"/>
              <a:t>Xuống</a:t>
            </a:r>
            <a:r>
              <a:rPr lang="en-US" sz="2800" b="1" dirty="0"/>
              <a:t> </a:t>
            </a:r>
            <a:r>
              <a:rPr lang="en-US" sz="2800" b="1" dirty="0" err="1"/>
              <a:t>dòng</a:t>
            </a:r>
            <a:r>
              <a:rPr lang="en-US" sz="2800" b="1" dirty="0"/>
              <a:t> </a:t>
            </a:r>
            <a:r>
              <a:rPr lang="en-US" sz="2800" b="1" dirty="0" err="1"/>
              <a:t>khi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function</a:t>
            </a:r>
          </a:p>
          <a:p>
            <a:pPr marL="365760" lvl="1" indent="0">
              <a:buNone/>
            </a:pPr>
            <a:r>
              <a:rPr lang="en-US" sz="2500" dirty="0">
                <a:latin typeface="+mj-lt"/>
                <a:cs typeface="Times New Roman" pitchFamily="18" charset="0"/>
              </a:rPr>
              <a:t>$a = array(</a:t>
            </a:r>
          </a:p>
          <a:p>
            <a:pPr marL="365760" lvl="1" indent="0">
              <a:buNone/>
            </a:pPr>
            <a:r>
              <a:rPr lang="en-US" sz="2500" dirty="0">
                <a:latin typeface="+mj-lt"/>
                <a:cs typeface="Times New Roman" pitchFamily="18" charset="0"/>
              </a:rPr>
              <a:t>    'name'  =&gt;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‘</a:t>
            </a:r>
            <a:r>
              <a:rPr lang="en-US" sz="2500" dirty="0" err="1" smtClean="0">
                <a:latin typeface="+mj-lt"/>
                <a:cs typeface="Times New Roman" pitchFamily="18" charset="0"/>
              </a:rPr>
              <a:t>Thư</a:t>
            </a:r>
            <a:r>
              <a:rPr lang="en-US" sz="2500" dirty="0" smtClean="0">
                <a:latin typeface="+mj-lt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+mj-lt"/>
                <a:cs typeface="Times New Roman" pitchFamily="18" charset="0"/>
              </a:rPr>
              <a:t>Lý</a:t>
            </a:r>
            <a:r>
              <a:rPr lang="en-US" sz="2500" dirty="0" smtClean="0">
                <a:latin typeface="+mj-lt"/>
                <a:cs typeface="Times New Roman" pitchFamily="18" charset="0"/>
              </a:rPr>
              <a:t>',</a:t>
            </a:r>
            <a:endParaRPr lang="en-US" sz="2500" dirty="0">
              <a:latin typeface="+mj-lt"/>
              <a:cs typeface="Times New Roman" pitchFamily="18" charset="0"/>
            </a:endParaRPr>
          </a:p>
          <a:p>
            <a:pPr marL="365760" lvl="1" indent="0">
              <a:buNone/>
            </a:pPr>
            <a:r>
              <a:rPr lang="en-US" sz="2500" dirty="0">
                <a:latin typeface="+mj-lt"/>
                <a:cs typeface="Times New Roman" pitchFamily="18" charset="0"/>
              </a:rPr>
              <a:t>    'age'   =&gt; 20</a:t>
            </a:r>
          </a:p>
          <a:p>
            <a:pPr marL="365760" lvl="1" indent="0">
              <a:buNone/>
            </a:pPr>
            <a:r>
              <a:rPr lang="en-US" sz="2500" dirty="0" smtClean="0">
                <a:latin typeface="+mj-lt"/>
                <a:cs typeface="Times New Roman" pitchFamily="18" charset="0"/>
              </a:rPr>
              <a:t>);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vi-VN" sz="2800" b="1" dirty="0"/>
              <a:t>Sử dụng thẻ mở và đóng &lt;?php </a:t>
            </a:r>
            <a:r>
              <a:rPr lang="vi-VN" sz="2800" b="1" dirty="0" smtClean="0"/>
              <a:t>?&gt;</a:t>
            </a:r>
            <a:endParaRPr lang="en-US" sz="28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500" dirty="0" err="1" smtClean="0"/>
              <a:t>Áp</a:t>
            </a:r>
            <a:r>
              <a:rPr lang="en-US" sz="2500" dirty="0" smtClean="0"/>
              <a:t> </a:t>
            </a:r>
            <a:r>
              <a:rPr lang="en-US" sz="2500" dirty="0" err="1" smtClean="0"/>
              <a:t>dụng</a:t>
            </a:r>
            <a:r>
              <a:rPr lang="en-US" sz="2500" dirty="0" smtClean="0"/>
              <a:t> </a:t>
            </a:r>
            <a:r>
              <a:rPr lang="en-US" sz="2500" dirty="0" err="1" smtClean="0"/>
              <a:t>cho</a:t>
            </a:r>
            <a:r>
              <a:rPr lang="en-US" sz="2500" dirty="0" smtClean="0"/>
              <a:t> 1 </a:t>
            </a:r>
            <a:r>
              <a:rPr lang="en-US" sz="2500" dirty="0" err="1" smtClean="0"/>
              <a:t>dòng</a:t>
            </a:r>
            <a:r>
              <a:rPr lang="en-US" sz="2500" dirty="0" smtClean="0"/>
              <a:t>:</a:t>
            </a:r>
          </a:p>
          <a:p>
            <a:pPr marL="731520" lvl="2" indent="0">
              <a:buNone/>
            </a:pPr>
            <a:r>
              <a:rPr lang="en-US" sz="2200" dirty="0" smtClean="0"/>
              <a:t>&lt;?</a:t>
            </a:r>
            <a:r>
              <a:rPr lang="en-US" sz="2200" dirty="0" err="1"/>
              <a:t>php</a:t>
            </a:r>
            <a:r>
              <a:rPr lang="en-US" sz="2200" dirty="0"/>
              <a:t> echo </a:t>
            </a:r>
            <a:r>
              <a:rPr lang="en-US" sz="2200" dirty="0" err="1"/>
              <a:t>esc_attr</a:t>
            </a:r>
            <a:r>
              <a:rPr lang="en-US" sz="2200" dirty="0"/>
              <a:t>( $name ); </a:t>
            </a:r>
            <a:r>
              <a:rPr lang="en-US" sz="2200" dirty="0" smtClean="0"/>
              <a:t>?&gt;</a:t>
            </a:r>
          </a:p>
          <a:p>
            <a:pPr lvl="1">
              <a:buFont typeface="Arial" pitchFamily="34" charset="0"/>
              <a:buChar char="•"/>
            </a:pPr>
            <a:r>
              <a:rPr lang="en-US" sz="2200" b="1" dirty="0" err="1" smtClean="0"/>
              <a:t>Áp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dụng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cho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nhiều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dòng</a:t>
            </a:r>
            <a:r>
              <a:rPr lang="en-US" sz="2200" b="1" dirty="0" smtClean="0"/>
              <a:t>:</a:t>
            </a:r>
          </a:p>
          <a:p>
            <a:pPr marL="365760" lvl="1" indent="0">
              <a:buNone/>
            </a:pPr>
            <a:r>
              <a:rPr lang="en-US" sz="2200" b="1" dirty="0"/>
              <a:t>	</a:t>
            </a:r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b="1" dirty="0"/>
              <a:t>demo</a:t>
            </a:r>
            <a:r>
              <a:rPr lang="en-US" sz="2800" dirty="0"/>
              <a:t>() { </a:t>
            </a:r>
            <a:r>
              <a:rPr lang="en-US" sz="2800" b="1" dirty="0"/>
              <a:t>?&gt;</a:t>
            </a:r>
            <a:r>
              <a:rPr lang="en-US" sz="2800" dirty="0"/>
              <a:t> &lt;div&gt; &lt;</a:t>
            </a:r>
            <a:r>
              <a:rPr lang="en-US" sz="2800" dirty="0" err="1"/>
              <a:t>php</a:t>
            </a:r>
            <a:r>
              <a:rPr lang="en-US" sz="2800" dirty="0"/>
              <a:t> </a:t>
            </a:r>
            <a:r>
              <a:rPr lang="en-US" sz="2800" b="1" dirty="0"/>
              <a:t>echo</a:t>
            </a:r>
            <a:r>
              <a:rPr lang="en-US" sz="2800" dirty="0"/>
              <a:t> 1; </a:t>
            </a:r>
            <a:r>
              <a:rPr lang="en-US" sz="2800" b="1" dirty="0"/>
              <a:t>?&gt;</a:t>
            </a:r>
            <a:r>
              <a:rPr lang="en-US" sz="2800" dirty="0"/>
              <a:t> &lt;/div&gt; </a:t>
            </a:r>
            <a:r>
              <a:rPr lang="en-US" sz="2800" b="1" dirty="0"/>
              <a:t>&lt;?</a:t>
            </a:r>
            <a:r>
              <a:rPr lang="en-US" sz="2800" b="1" dirty="0" err="1"/>
              <a:t>php</a:t>
            </a:r>
            <a:r>
              <a:rPr lang="en-US" sz="2800" dirty="0"/>
              <a:t> }</a:t>
            </a:r>
            <a:endParaRPr lang="vi-VN" sz="2500" b="1" dirty="0"/>
          </a:p>
          <a:p>
            <a:pPr lvl="1"/>
            <a:endParaRPr lang="en-US" sz="2500" dirty="0">
              <a:latin typeface="+mj-lt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365760" lvl="1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</TotalTime>
  <Words>445</Words>
  <Application>Microsoft Office PowerPoint</Application>
  <PresentationFormat>On-screen Show (4:3)</PresentationFormat>
  <Paragraphs>177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PowerPoint Presentation</vt:lpstr>
      <vt:lpstr>nội dung báo cáo</vt:lpstr>
      <vt:lpstr>list web element</vt:lpstr>
      <vt:lpstr>list web element</vt:lpstr>
      <vt:lpstr>LIST CSS PROPETIES </vt:lpstr>
      <vt:lpstr>LIST CSS PROPETIES </vt:lpstr>
      <vt:lpstr>LIST CSS PROPETIES </vt:lpstr>
      <vt:lpstr>PHP CODING STANDARDS( tiêu chuẩn mã hóa PHP )</vt:lpstr>
      <vt:lpstr>PHP CODING STANDARDS( tiêu chuẩn mã hóa PHP )</vt:lpstr>
      <vt:lpstr>PHP CODING STANDARDS( tiêu chuẩn mã hóa PHP )</vt:lpstr>
      <vt:lpstr>PHP CODING STANDARDS( tiêu chuẩn mã hóa PHP )</vt:lpstr>
      <vt:lpstr>PHP CODING STANDARDS( tiêu chuẩn mã hóa PHP )</vt:lpstr>
      <vt:lpstr>PHP CODING STANDARDS( tiêu chuẩn mã hóa PHP )</vt:lpstr>
      <vt:lpstr>PHP CODING STANDARDS( tiêu chuẩn mã hóa PHP )</vt:lpstr>
      <vt:lpstr>THUẬT NGỮ CHUYÊN NGHÀNH</vt:lpstr>
      <vt:lpstr>THUẬT NGỮ CHUYÊN NGHÀNH</vt:lpstr>
      <vt:lpstr>THUẬT NGỮ CHUYÊN NGHÀNH</vt:lpstr>
      <vt:lpstr>THUẬT NGỮ CHUYÊN NGHÀNH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</dc:creator>
  <cp:lastModifiedBy>thu</cp:lastModifiedBy>
  <cp:revision>15</cp:revision>
  <dcterms:created xsi:type="dcterms:W3CDTF">2019-02-14T06:44:33Z</dcterms:created>
  <dcterms:modified xsi:type="dcterms:W3CDTF">2019-02-15T08:06:01Z</dcterms:modified>
</cp:coreProperties>
</file>