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69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71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71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194DA-5B46-4C21-B973-C13D42985E34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E6BAA-BEB7-4603-854F-38358E73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3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CS 50-10, Program Design Paradigms, also known as “Bootcamp”</a:t>
            </a:r>
          </a:p>
          <a:p>
            <a:endParaRPr lang="en-US" dirty="0"/>
          </a:p>
          <a:p>
            <a:r>
              <a:rPr lang="en-US" dirty="0"/>
              <a:t>I’m Professor Wand, and I will be your instructor in this online course.</a:t>
            </a:r>
          </a:p>
          <a:p>
            <a:endParaRPr lang="en-US" dirty="0"/>
          </a:p>
          <a:p>
            <a:r>
              <a:rPr lang="en-US" dirty="0"/>
              <a:t>In this lesson, we will learn about the goals of this course and about some of the educational philosophy behind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7909F-3886-456C-8134-DE469A6B667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5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EC83-E6BD-4762-B0A1-23FD86EAC8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5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F4A3-100B-4F93-B274-5525071A75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5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C40-ACE5-4DF1-9B39-D09145406F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90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399-A660-4744-B572-583EAFEABC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2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8760-1457-465F-A9AD-71FB1C9A09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4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F6D9-BBA6-4FF5-9EF6-AFA123CDA7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AE3A-2038-47F7-9D35-83F7CF7BFB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A4A2-192F-477B-A0D9-D385A2E320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6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99AF-2CA3-42E2-8CF4-474948876E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5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82B-FD19-4F4A-B9CD-40BE3058AF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19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EEDF-8151-4FC5-BCFB-F016C64362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0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FD3B-D69F-4ED1-86B8-1F6719A0B2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0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0B7B-DEB4-4E9B-BAC0-1FF3CBD504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41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Learn in This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0.2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6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Weekly Problem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Sets are assigned weekly.</a:t>
            </a:r>
          </a:p>
          <a:p>
            <a:pPr lvl="1"/>
            <a:r>
              <a:rPr lang="en-US" dirty="0"/>
              <a:t>they will come out on Monday and be due at 6pm local time the following Monday.</a:t>
            </a:r>
          </a:p>
          <a:p>
            <a:pPr lvl="1"/>
            <a:r>
              <a:rPr lang="en-US" dirty="0"/>
              <a:t>familiarize yourself with the homework policies and deliverables, on the course web page.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5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Sets take a lot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designed to take about 20 hours to do.</a:t>
            </a:r>
          </a:p>
          <a:p>
            <a:r>
              <a:rPr lang="en-US" dirty="0"/>
              <a:t>Organize your time accordingly.</a:t>
            </a:r>
          </a:p>
          <a:p>
            <a:r>
              <a:rPr lang="en-US" dirty="0"/>
              <a:t>Ask questions early</a:t>
            </a:r>
          </a:p>
          <a:p>
            <a:pPr lvl="1"/>
            <a:r>
              <a:rPr lang="en-US" dirty="0"/>
              <a:t>on Piazza</a:t>
            </a:r>
          </a:p>
          <a:p>
            <a:pPr lvl="1"/>
            <a:r>
              <a:rPr lang="en-US" dirty="0"/>
              <a:t>during TA office hours</a:t>
            </a:r>
          </a:p>
          <a:p>
            <a:pPr lvl="1"/>
            <a:r>
              <a:rPr lang="en-US" dirty="0"/>
              <a:t>in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2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web site contains detailed instructions on what you must turn in and how you must do it.  Go study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3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 Sets are due on Monday at 6pm local time.</a:t>
            </a:r>
          </a:p>
          <a:p>
            <a:r>
              <a:rPr lang="en-US" dirty="0"/>
              <a:t>Sometime during the week, you will be examined orally on your solution for about 15 minutes. </a:t>
            </a:r>
          </a:p>
          <a:p>
            <a:r>
              <a:rPr lang="en-US" dirty="0"/>
              <a:t>This is called "</a:t>
            </a:r>
            <a:r>
              <a:rPr lang="en-US" dirty="0" err="1"/>
              <a:t>codewalk</a:t>
            </a:r>
            <a:r>
              <a:rPr lang="en-US" dirty="0"/>
              <a:t>."</a:t>
            </a:r>
          </a:p>
          <a:p>
            <a:r>
              <a:rPr lang="en-US" dirty="0"/>
              <a:t>You will have  your </a:t>
            </a:r>
            <a:r>
              <a:rPr lang="en-US" dirty="0" err="1"/>
              <a:t>codewalks</a:t>
            </a:r>
            <a:r>
              <a:rPr lang="en-US" dirty="0"/>
              <a:t> in groups of 4 students.</a:t>
            </a:r>
          </a:p>
          <a:p>
            <a:r>
              <a:rPr lang="en-US" dirty="0"/>
              <a:t>You will sign up for a </a:t>
            </a:r>
            <a:r>
              <a:rPr lang="en-US" dirty="0" err="1"/>
              <a:t>codewalk</a:t>
            </a:r>
            <a:r>
              <a:rPr lang="en-US" dirty="0"/>
              <a:t> slot using a personalized URL that you will receive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5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solution will be graded using a detailed rubric</a:t>
            </a:r>
          </a:p>
          <a:p>
            <a:pPr lvl="1"/>
            <a:r>
              <a:rPr lang="en-US" dirty="0"/>
              <a:t>It's on the website– go read it.</a:t>
            </a:r>
          </a:p>
          <a:p>
            <a:r>
              <a:rPr lang="en-US" dirty="0"/>
              <a:t>You will be judged on </a:t>
            </a:r>
          </a:p>
          <a:p>
            <a:pPr lvl="1"/>
            <a:r>
              <a:rPr lang="en-US" dirty="0"/>
              <a:t>adherence to coding &amp; documentation standards</a:t>
            </a:r>
          </a:p>
          <a:p>
            <a:pPr lvl="1"/>
            <a:r>
              <a:rPr lang="en-US" dirty="0"/>
              <a:t>appropriate use of tools &amp; techniques</a:t>
            </a:r>
          </a:p>
          <a:p>
            <a:pPr lvl="1"/>
            <a:r>
              <a:rPr lang="en-US" dirty="0"/>
              <a:t>your ability to explain your program and your design decisions 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6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vs. Pair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4 problem sets will be done individually</a:t>
            </a:r>
          </a:p>
          <a:p>
            <a:r>
              <a:rPr lang="en-US" dirty="0"/>
              <a:t>After that you will work in pairs.</a:t>
            </a:r>
          </a:p>
          <a:p>
            <a:r>
              <a:rPr lang="en-US" dirty="0"/>
              <a:t>We will assign the pairs.</a:t>
            </a:r>
          </a:p>
          <a:p>
            <a:r>
              <a:rPr lang="en-US" dirty="0"/>
              <a:t>There's lots more to be said about working in pairs– see the web site for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57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</a:t>
            </a:r>
          </a:p>
          <a:p>
            <a:pPr lvl="1"/>
            <a:r>
              <a:rPr lang="en-US" dirty="0"/>
              <a:t>explain how the "flipped classroom" model works</a:t>
            </a:r>
          </a:p>
          <a:p>
            <a:pPr lvl="1"/>
            <a:r>
              <a:rPr lang="en-US" dirty="0"/>
              <a:t>understand how each module is organized</a:t>
            </a:r>
          </a:p>
          <a:p>
            <a:pPr lvl="1"/>
            <a:r>
              <a:rPr lang="en-US" dirty="0"/>
              <a:t>explain how to find your learning objectives for each lesson</a:t>
            </a:r>
          </a:p>
          <a:p>
            <a:pPr lvl="1"/>
            <a:r>
              <a:rPr lang="en-US" dirty="0"/>
              <a:t>understand how </a:t>
            </a:r>
            <a:r>
              <a:rPr lang="en-US" dirty="0" err="1"/>
              <a:t>homeworks</a:t>
            </a:r>
            <a:r>
              <a:rPr lang="en-US" dirty="0"/>
              <a:t> are assigned and graded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63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Piazza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</a:t>
            </a:r>
          </a:p>
          <a:p>
            <a:pPr lvl="1"/>
            <a:r>
              <a:rPr lang="en-US" dirty="0"/>
              <a:t>explain how the "flipped classroom" model works</a:t>
            </a:r>
          </a:p>
          <a:p>
            <a:pPr lvl="1"/>
            <a:r>
              <a:rPr lang="en-US" dirty="0"/>
              <a:t>understand how each module is organized</a:t>
            </a:r>
          </a:p>
          <a:p>
            <a:pPr lvl="1"/>
            <a:r>
              <a:rPr lang="en-US" dirty="0"/>
              <a:t>explain how to find your learning objectives for each lesson</a:t>
            </a:r>
          </a:p>
          <a:p>
            <a:pPr lvl="1"/>
            <a:r>
              <a:rPr lang="en-US" dirty="0"/>
              <a:t>understand how </a:t>
            </a:r>
            <a:r>
              <a:rPr lang="en-US" dirty="0" err="1"/>
              <a:t>homeworks</a:t>
            </a:r>
            <a:r>
              <a:rPr lang="en-US" dirty="0"/>
              <a:t> are assigned and graded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8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not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you to write </a:t>
            </a:r>
            <a:r>
              <a:rPr lang="en-US" dirty="0">
                <a:solidFill>
                  <a:srgbClr val="FF0000"/>
                </a:solidFill>
              </a:rPr>
              <a:t>beautiful</a:t>
            </a:r>
            <a:r>
              <a:rPr lang="en-US" dirty="0"/>
              <a:t> programs</a:t>
            </a:r>
          </a:p>
          <a:p>
            <a:r>
              <a:rPr lang="en-US" dirty="0"/>
              <a:t>It's not enough to get the right answers</a:t>
            </a:r>
          </a:p>
          <a:p>
            <a:r>
              <a:rPr lang="en-US" dirty="0"/>
              <a:t>It's about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– which means making your program readable and modifiable by humans</a:t>
            </a:r>
          </a:p>
          <a:p>
            <a:r>
              <a:rPr lang="en-US" dirty="0"/>
              <a:t>This includes documenting your program</a:t>
            </a:r>
          </a:p>
          <a:p>
            <a:pPr lvl="1"/>
            <a:r>
              <a:rPr lang="en-US" dirty="0"/>
              <a:t>so the TA can understand it</a:t>
            </a:r>
          </a:p>
          <a:p>
            <a:pPr lvl="1"/>
            <a:r>
              <a:rPr lang="en-US" dirty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8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"Flipped Classroom"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consists of 13 modules, numbered 0 through 12.</a:t>
            </a:r>
          </a:p>
          <a:p>
            <a:r>
              <a:rPr lang="en-US" dirty="0"/>
              <a:t>Each module runs from Monday to Sunday</a:t>
            </a:r>
          </a:p>
          <a:p>
            <a:r>
              <a:rPr lang="en-US" dirty="0"/>
              <a:t>Each module consists of</a:t>
            </a:r>
          </a:p>
          <a:p>
            <a:pPr lvl="1"/>
            <a:r>
              <a:rPr lang="en-US" dirty="0"/>
              <a:t>online materials</a:t>
            </a:r>
          </a:p>
          <a:p>
            <a:pPr lvl="1"/>
            <a:r>
              <a:rPr lang="en-US" dirty="0"/>
              <a:t>a 2-hour classroom meeting</a:t>
            </a:r>
          </a:p>
          <a:p>
            <a:pPr lvl="1"/>
            <a:r>
              <a:rPr lang="en-US" dirty="0"/>
              <a:t>a problem set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4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for each week will be posted online.  </a:t>
            </a:r>
          </a:p>
          <a:p>
            <a:r>
              <a:rPr lang="en-US" dirty="0"/>
              <a:t>This will consist of a set of video lectures and a reading assignment</a:t>
            </a:r>
          </a:p>
          <a:p>
            <a:r>
              <a:rPr lang="en-US" dirty="0"/>
              <a:t>This material replaces the usual 3-hour lecture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You will be responsible for studying this material before you come to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8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a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145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Each module will have a copy of the Course Map to show you where the lessons of this module fit into the course</a:t>
            </a:r>
          </a:p>
          <a:p>
            <a:r>
              <a:rPr lang="en-US" dirty="0"/>
              <a:t>Each lesson will have "learning objectives" to give you an overview of what you should be learning in the lesson</a:t>
            </a:r>
          </a:p>
          <a:p>
            <a:r>
              <a:rPr lang="en-US" dirty="0"/>
              <a:t>Lessons typically consist of PowerPoint slides (sorry!), sometimes along with some videos.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2122" y="580462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We try our best to liven up the PowerPoint with boxes, colors, and animations.</a:t>
            </a:r>
          </a:p>
        </p:txBody>
      </p:sp>
      <p:sp>
        <p:nvSpPr>
          <p:cNvPr id="7" name="Arc 6"/>
          <p:cNvSpPr/>
          <p:nvPr/>
        </p:nvSpPr>
        <p:spPr>
          <a:xfrm rot="18777936">
            <a:off x="4858934" y="5790009"/>
            <a:ext cx="914400" cy="914400"/>
          </a:xfrm>
          <a:prstGeom prst="arc">
            <a:avLst>
              <a:gd name="adj1" fmla="val 16200000"/>
              <a:gd name="adj2" fmla="val 1150485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71594" y="6296078"/>
            <a:ext cx="9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 this!</a:t>
            </a:r>
          </a:p>
        </p:txBody>
      </p:sp>
    </p:spTree>
    <p:extLst>
      <p:ext uri="{BB962C8B-B14F-4D97-AF65-F5344CB8AC3E}">
        <p14:creationId xmlns:p14="http://schemas.microsoft.com/office/powerpoint/2010/main" val="10219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may also include a few short exercises. </a:t>
            </a:r>
          </a:p>
          <a:p>
            <a:r>
              <a:rPr lang="en-US" dirty="0"/>
              <a:t>We strongly urge you to do these exercises, since they give you a quick way of checking your understanding.</a:t>
            </a:r>
          </a:p>
          <a:p>
            <a:r>
              <a:rPr lang="en-US" dirty="0"/>
              <a:t>In some cases the exercises contain new material, so you won't get the whole story unless you do the exercises.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3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 the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Practice active reading</a:t>
            </a:r>
          </a:p>
          <a:p>
            <a:pPr lvl="1"/>
            <a:r>
              <a:rPr lang="en-US" dirty="0"/>
              <a:t>DON'T SKIM!</a:t>
            </a:r>
          </a:p>
          <a:p>
            <a:pPr lvl="1"/>
            <a:r>
              <a:rPr lang="en-US" dirty="0"/>
              <a:t>read every word carefully</a:t>
            </a:r>
          </a:p>
          <a:p>
            <a:pPr lvl="1"/>
            <a:r>
              <a:rPr lang="en-US" dirty="0"/>
              <a:t>read with pencil in hand</a:t>
            </a:r>
          </a:p>
          <a:p>
            <a:pPr lvl="1"/>
            <a:r>
              <a:rPr lang="en-US" dirty="0"/>
              <a:t>jot down questions as you go along</a:t>
            </a:r>
          </a:p>
          <a:p>
            <a:pPr lvl="1"/>
            <a:r>
              <a:rPr lang="en-US" dirty="0"/>
              <a:t>if there's something you don't understand, STOP.</a:t>
            </a:r>
          </a:p>
          <a:p>
            <a:pPr lvl="2"/>
            <a:r>
              <a:rPr lang="en-US" dirty="0"/>
              <a:t>re-read the slide</a:t>
            </a:r>
          </a:p>
          <a:p>
            <a:pPr lvl="2"/>
            <a:r>
              <a:rPr lang="en-US" dirty="0"/>
              <a:t>replay the video</a:t>
            </a:r>
          </a:p>
          <a:p>
            <a:pPr lvl="2"/>
            <a:r>
              <a:rPr lang="en-US" dirty="0"/>
              <a:t>ask a question on Piazza</a:t>
            </a:r>
          </a:p>
          <a:p>
            <a:pPr lvl="1"/>
            <a:r>
              <a:rPr lang="en-US" dirty="0"/>
              <a:t>if you don't come to class with a question, you haven't read closely enough!!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1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classroom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classroom meeting will be devoted to</a:t>
            </a:r>
          </a:p>
          <a:p>
            <a:pPr lvl="1"/>
            <a:r>
              <a:rPr lang="en-US" dirty="0"/>
              <a:t>review of the previous topics, as needed</a:t>
            </a:r>
          </a:p>
          <a:p>
            <a:pPr lvl="1"/>
            <a:r>
              <a:rPr lang="en-US" dirty="0"/>
              <a:t>in-class exercises and other enrichment on this week's materials</a:t>
            </a:r>
          </a:p>
          <a:p>
            <a:pPr lvl="1"/>
            <a:r>
              <a:rPr lang="en-US" dirty="0"/>
              <a:t>questions and answers.</a:t>
            </a:r>
          </a:p>
          <a:p>
            <a:pPr lvl="2"/>
            <a:r>
              <a:rPr lang="en-US" dirty="0"/>
              <a:t>you can ask the instructor questions, but the instructor may ask you questions also.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 new material will be presented in class.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9465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4443</TotalTime>
  <Words>858</Words>
  <Application>Microsoft Office PowerPoint</Application>
  <PresentationFormat>On-screen Show (4:3)</PresentationFormat>
  <Paragraphs>121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Neue</vt:lpstr>
      <vt:lpstr>1_Office Theme</vt:lpstr>
      <vt:lpstr>How to Learn in This Course</vt:lpstr>
      <vt:lpstr>Lesson Objectives</vt:lpstr>
      <vt:lpstr>It's not calculus</vt:lpstr>
      <vt:lpstr>The "Flipped Classroom"</vt:lpstr>
      <vt:lpstr>Online Materials</vt:lpstr>
      <vt:lpstr>Organization of a Lesson</vt:lpstr>
      <vt:lpstr>Lesson Exercises</vt:lpstr>
      <vt:lpstr>How to study the materials</vt:lpstr>
      <vt:lpstr>The classroom meeting</vt:lpstr>
      <vt:lpstr>The Weekly Problem Set</vt:lpstr>
      <vt:lpstr>Problem Sets take a lot of work</vt:lpstr>
      <vt:lpstr>Homework policies</vt:lpstr>
      <vt:lpstr>Codewalk</vt:lpstr>
      <vt:lpstr>Grading Criteria</vt:lpstr>
      <vt:lpstr>Individual vs. Pair Work</vt:lpstr>
      <vt:lpstr>Summary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Learn in This Course</dc:title>
  <dc:creator>Mitchell Wand</dc:creator>
  <cp:lastModifiedBy>Mitchell Wand</cp:lastModifiedBy>
  <cp:revision>29</cp:revision>
  <dcterms:created xsi:type="dcterms:W3CDTF">2014-06-20T19:30:56Z</dcterms:created>
  <dcterms:modified xsi:type="dcterms:W3CDTF">2016-07-26T01:41:08Z</dcterms:modified>
</cp:coreProperties>
</file>