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39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163011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
              <a:t>
</a:t>
            </a:r>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196808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6153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32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4227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6505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9405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4912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263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01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8143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966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0908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7046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4066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9181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x" type="picTx">
  <p:cSld name="PICTURE_WITH_CAPTION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6" name="Shape 8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8" name="Shape 88"/>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x" type="vertTx">
  <p:cSld name="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_TITLE_AND_VERTICAL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9" name="Shape 99"/>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EC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solidFill>
              <a:schemeClr val="accent1"/>
            </a:solid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dirty="0"/>
          </a:p>
        </p:txBody>
      </p:sp>
      <p:sp>
        <p:nvSpPr>
          <p:cNvPr id="36" name="Shape 3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de">
  <p:cSld name="Code">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0" indent="0" rtl="0">
              <a:buFont typeface="Consolas"/>
              <a:buNone/>
              <a:defRPr b="1">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Head" type="secHead">
  <p:cSld name="SECTION_HEAD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9" name="Shape 4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_OBJECT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4" name="Shape 54"/>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5" name="Shape 55"/>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TxTwoObj" type="twoTxTwoObj">
  <p:cSld name="TWO_OBJECTS_WITH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2" name="Shape 62"/>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3" name="Shape 63"/>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4" name="Shape 64"/>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0" name="Shape 7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Shape 7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Tx" type="objTx">
  <p:cSld name="OBJECT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80" name="Shape 8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1" name="Shape 8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w="28575">
            <a:solidFill>
              <a:schemeClr val="accent1"/>
            </a:solid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ortheastern.edu/oscc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northeastern.edu/osccr/academicintegrity/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85800" y="2130425"/>
            <a:ext cx="7772400" cy="1470000"/>
          </a:xfrm>
          <a:prstGeom prst="rect">
            <a:avLst/>
          </a:prstGeom>
          <a:ln w="28575">
            <a:solidFill>
              <a:schemeClr val="accent1"/>
            </a:solidFill>
          </a:ln>
        </p:spPr>
        <p:txBody>
          <a:bodyPr vert="horz" lIns="91440" tIns="45720" rIns="91440" bIns="45720" rtlCol="0" anchor="ctr">
            <a:normAutofit/>
          </a:bodyPr>
          <a:lstStyle/>
          <a:p>
            <a:pPr>
              <a:spcBef>
                <a:spcPct val="0"/>
              </a:spcBef>
            </a:pPr>
            <a:r>
              <a:rPr lang="en" kern="1200">
                <a:solidFill>
                  <a:schemeClr val="tx1"/>
                </a:solidFill>
                <a:latin typeface="+mj-lt"/>
                <a:ea typeface="+mj-ea"/>
                <a:cs typeface="+mj-cs"/>
              </a:rPr>
              <a:t>Academic Honesty</a:t>
            </a:r>
          </a:p>
        </p:txBody>
      </p:sp>
      <p:sp>
        <p:nvSpPr>
          <p:cNvPr id="105" name="Shape 105"/>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640"/>
              </a:spcBef>
              <a:buClr>
                <a:srgbClr val="888888"/>
              </a:buClr>
              <a:buSzPct val="25000"/>
              <a:buFont typeface="Calibri"/>
              <a:buNone/>
            </a:pPr>
            <a:r>
              <a:rPr lang="en" sz="3200" b="0" i="0" u="none" strike="noStrike" cap="none" baseline="0" dirty="0">
                <a:solidFill>
                  <a:srgbClr val="888888"/>
                </a:solidFill>
                <a:latin typeface="Calibri"/>
                <a:ea typeface="Calibri"/>
                <a:cs typeface="Calibri"/>
                <a:sym typeface="Calibri"/>
              </a:rPr>
              <a:t>CS 5010 Program Design Paradigms “Bootcamp”</a:t>
            </a:r>
          </a:p>
          <a:p>
            <a:pPr marL="0" marR="0" lvl="0" indent="0" algn="ctr" rtl="0">
              <a:spcBef>
                <a:spcPts val="640"/>
              </a:spcBef>
              <a:buClr>
                <a:srgbClr val="888888"/>
              </a:buClr>
              <a:buSzPct val="25000"/>
              <a:buFont typeface="Calibri"/>
              <a:buNone/>
            </a:pPr>
            <a:r>
              <a:rPr lang="en" dirty="0"/>
              <a:t>Lesson 0.3</a:t>
            </a:r>
            <a:endParaRPr lang="en" sz="3200" b="0" i="0" u="none" strike="noStrike" cap="none" baseline="0" dirty="0">
              <a:solidFill>
                <a:srgbClr val="888888"/>
              </a:solidFill>
              <a:latin typeface="Calibri"/>
              <a:ea typeface="Calibri"/>
              <a:cs typeface="Calibri"/>
              <a:sym typeface="Calibri"/>
            </a:endParaRPr>
          </a:p>
          <a:p>
            <a:endParaRPr lang="en" sz="3200" b="0" i="0" u="none" strike="noStrike" cap="none" baseline="0" dirty="0">
              <a:solidFill>
                <a:srgbClr val="888888"/>
              </a:solidFill>
              <a:latin typeface="Calibri"/>
              <a:ea typeface="Calibri"/>
              <a:cs typeface="Calibri"/>
              <a:sym typeface="Calibri"/>
            </a:endParaRPr>
          </a:p>
        </p:txBody>
      </p:sp>
      <p:sp>
        <p:nvSpPr>
          <p:cNvPr id="106" name="Shape 10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buSzPct val="25000"/>
              <a:buNone/>
            </a:pPr>
            <a:r>
              <a:rPr lang="en"/>
              <a:t> </a:t>
            </a:r>
          </a:p>
        </p:txBody>
      </p:sp>
      <p:grpSp>
        <p:nvGrpSpPr>
          <p:cNvPr id="107" name="Shape 107"/>
          <p:cNvGrpSpPr/>
          <p:nvPr/>
        </p:nvGrpSpPr>
        <p:grpSpPr>
          <a:xfrm>
            <a:off x="125225" y="6314758"/>
            <a:ext cx="8897997" cy="400199"/>
            <a:chOff x="125225" y="6314758"/>
            <a:chExt cx="8897997" cy="400199"/>
          </a:xfrm>
        </p:grpSpPr>
        <p:sp>
          <p:nvSpPr>
            <p:cNvPr id="108" name="Shape 108"/>
            <p:cNvSpPr txBox="1"/>
            <p:nvPr/>
          </p:nvSpPr>
          <p:spPr>
            <a:xfrm>
              <a:off x="925321" y="6314758"/>
              <a:ext cx="8097900" cy="400199"/>
            </a:xfrm>
            <a:prstGeom prst="rect">
              <a:avLst/>
            </a:prstGeom>
            <a:noFill/>
            <a:ln>
              <a:noFill/>
            </a:ln>
          </p:spPr>
          <p:txBody>
            <a:bodyPr lIns="91425" tIns="45700" rIns="91425" bIns="45700" anchor="t" anchorCtr="0">
              <a:noAutofit/>
            </a:bodyPr>
            <a:lstStyle/>
            <a:p>
              <a:pPr marL="0" marR="0" lvl="0" indent="0" algn="l" rtl="0">
                <a:buSzPct val="25000"/>
                <a:buNone/>
              </a:pPr>
              <a:r>
                <a:rPr lang="en" sz="1000" b="0" i="0" u="none" strike="noStrike" cap="none" baseline="0">
                  <a:solidFill>
                    <a:srgbClr val="000000"/>
                  </a:solidFill>
                  <a:latin typeface="Calibri"/>
                  <a:ea typeface="Calibri"/>
                  <a:cs typeface="Calibri"/>
                  <a:sym typeface="Calibri"/>
                </a:rPr>
                <a:t>© Mitchell Wand, 2012-2013</a:t>
              </a:r>
            </a:p>
            <a:p>
              <a:pPr marL="0" marR="0" lvl="0" indent="0" algn="l" rtl="0">
                <a:buSzPct val="25000"/>
                <a:buNone/>
              </a:pPr>
              <a:r>
                <a:rPr lang="en" sz="1000" b="0" i="0" u="none" strike="noStrike" cap="none" baseline="0">
                  <a:solidFill>
                    <a:srgbClr val="000000"/>
                  </a:solidFill>
                  <a:latin typeface="Calibri"/>
                  <a:ea typeface="Calibri"/>
                  <a:cs typeface="Calibri"/>
                  <a:sym typeface="Calibri"/>
                </a:rPr>
                <a:t>This work is licensed under a </a:t>
              </a:r>
              <a:r>
                <a:rPr lang="en" sz="1000" b="0" i="0" u="sng" strike="noStrike" cap="none" baseline="0">
                  <a:solidFill>
                    <a:srgbClr val="0000FF"/>
                  </a:solidFill>
                  <a:latin typeface="Calibri"/>
                  <a:ea typeface="Calibri"/>
                  <a:cs typeface="Calibri"/>
                  <a:sym typeface="Calibri"/>
                  <a:hlinkClick r:id="rId3"/>
                </a:rPr>
                <a:t>Creative Commons Attribution-NonCommercial 3.0 Unported License</a:t>
              </a:r>
              <a:r>
                <a:rPr lang="en" sz="1000" b="0" i="0" u="none" strike="noStrike" cap="none" baseline="0">
                  <a:solidFill>
                    <a:srgbClr val="000000"/>
                  </a:solidFill>
                  <a:latin typeface="Calibri"/>
                  <a:ea typeface="Calibri"/>
                  <a:cs typeface="Calibri"/>
                  <a:sym typeface="Calibri"/>
                </a:rPr>
                <a:t>.</a:t>
              </a:r>
            </a:p>
          </p:txBody>
        </p:sp>
        <p:sp>
          <p:nvSpPr>
            <p:cNvPr id="109" name="Shape 109"/>
            <p:cNvSpPr/>
            <p:nvPr/>
          </p:nvSpPr>
          <p:spPr>
            <a:xfrm>
              <a:off x="125225" y="6371937"/>
              <a:ext cx="800100" cy="285749"/>
            </a:xfrm>
            <a:prstGeom prst="rect">
              <a:avLst/>
            </a:prstGeom>
            <a:blipFill>
              <a:blip r:embed="rId4"/>
              <a:stretch>
                <a:fillRect/>
              </a:stretch>
            </a:blipFill>
            <a:ln>
              <a:noFill/>
            </a:ln>
          </p:spPr>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(3)</a:t>
            </a:r>
          </a:p>
        </p:txBody>
      </p:sp>
      <p:sp>
        <p:nvSpPr>
          <p:cNvPr id="164" name="Shape 16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a:solidFill>
                  <a:srgbClr val="000000"/>
                </a:solidFill>
              </a:rPr>
              <a:t>You are sitting in the library with a group of people and you write some test cases on the whiteboard.</a:t>
            </a:r>
          </a:p>
          <a:p>
            <a:pPr marL="457200" lvl="0" indent="-381000" rtl="0">
              <a:lnSpc>
                <a:spcPct val="100000"/>
              </a:lnSpc>
              <a:spcBef>
                <a:spcPts val="0"/>
              </a:spcBef>
              <a:buClr>
                <a:srgbClr val="000000"/>
              </a:buClr>
              <a:buSzPct val="166666"/>
              <a:buFont typeface="Arial"/>
              <a:buChar char="•"/>
            </a:pPr>
            <a:r>
              <a:rPr lang="en" sz="2400">
                <a:solidFill>
                  <a:srgbClr val="000000"/>
                </a:solidFill>
              </a:rPr>
              <a:t>And then you all submit the same test cases, maybe with the numbers changed.</a:t>
            </a:r>
          </a:p>
          <a:p>
            <a:pPr marL="457200" lvl="0" indent="-381000" rtl="0">
              <a:lnSpc>
                <a:spcPct val="100000"/>
              </a:lnSpc>
              <a:spcBef>
                <a:spcPts val="0"/>
              </a:spcBef>
              <a:buClr>
                <a:srgbClr val="000000"/>
              </a:buClr>
              <a:buSzPct val="166666"/>
              <a:buFont typeface="Arial"/>
              <a:buChar char="•"/>
            </a:pPr>
            <a:r>
              <a:rPr lang="en" sz="2400">
                <a:solidFill>
                  <a:srgbClr val="000000"/>
                </a:solidFill>
              </a:rPr>
              <a:t>What happens next?</a:t>
            </a:r>
          </a:p>
          <a:p>
            <a:pPr marL="457200" lvl="0" indent="-381000" rtl="0">
              <a:lnSpc>
                <a:spcPct val="100000"/>
              </a:lnSpc>
              <a:spcBef>
                <a:spcPts val="0"/>
              </a:spcBef>
              <a:buClr>
                <a:srgbClr val="000000"/>
              </a:buClr>
              <a:buSzPct val="166666"/>
              <a:buFont typeface="Arial"/>
              <a:buChar char="•"/>
            </a:pPr>
            <a:r>
              <a:rPr lang="en" sz="2400">
                <a:solidFill>
                  <a:srgbClr val="000000"/>
                </a:solidFill>
              </a:rPr>
              <a:t>You all will be sent to OSCCR.</a:t>
            </a: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0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0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000"/>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000"/>
                                        <p:tgtEl>
                                          <p:spTgt spid="1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4">
                                            <p:txEl>
                                              <p:pRg st="4" end="4"/>
                                            </p:txEl>
                                          </p:spTgt>
                                        </p:tgtEl>
                                        <p:attrNameLst>
                                          <p:attrName>style.visibility</p:attrName>
                                        </p:attrNameLst>
                                      </p:cBhvr>
                                      <p:to>
                                        <p:strVal val="visible"/>
                                      </p:to>
                                    </p:set>
                                    <p:animEffect transition="in" filter="fade">
                                      <p:cBhvr>
                                        <p:cTn id="27" dur="1000"/>
                                        <p:tgtEl>
                                          <p:spTgt spid="1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What happens if I get caught?</a:t>
            </a:r>
          </a:p>
        </p:txBody>
      </p:sp>
      <p:sp>
        <p:nvSpPr>
          <p:cNvPr id="170" name="Shape 17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chemeClr val="dk1"/>
              </a:buClr>
              <a:buSzPct val="100000"/>
              <a:buFont typeface="Calibri"/>
              <a:buChar char="●"/>
            </a:pPr>
            <a:r>
              <a:rPr lang="en" sz="2400"/>
              <a:t>You will get called to my office and I will show you what you did.</a:t>
            </a:r>
          </a:p>
          <a:p>
            <a:pPr marL="457200" lvl="0" indent="-381000" rtl="0">
              <a:buClr>
                <a:schemeClr val="dk1"/>
              </a:buClr>
              <a:buSzPct val="100000"/>
              <a:buFont typeface="Calibri"/>
              <a:buChar char="●"/>
            </a:pPr>
            <a:r>
              <a:rPr lang="en" sz="2400"/>
              <a:t>You will receive a grade penalty in the course.</a:t>
            </a:r>
          </a:p>
          <a:p>
            <a:pPr marL="457200" lvl="0" indent="-381000" rtl="0">
              <a:buClr>
                <a:schemeClr val="dk1"/>
              </a:buClr>
              <a:buSzPct val="100000"/>
              <a:buFont typeface="Calibri"/>
              <a:buChar char="●"/>
            </a:pPr>
            <a:r>
              <a:rPr lang="en" sz="2400"/>
              <a:t>You will be sent to OSCCR.</a:t>
            </a:r>
          </a:p>
          <a:p>
            <a:pPr marL="914400" lvl="1" indent="-381000" rtl="0">
              <a:buClr>
                <a:schemeClr val="dk1"/>
              </a:buClr>
              <a:buSzPct val="100000"/>
              <a:buFont typeface="Calibri"/>
              <a:buChar char="○"/>
            </a:pPr>
            <a:r>
              <a:rPr lang="en" sz="2400"/>
              <a:t>They will assign a non-academic penalty (typically some form of suspension, possibly deferred if there are no future violations)</a:t>
            </a:r>
          </a:p>
          <a:p>
            <a:pPr marL="914400" lvl="1" indent="-381000" rtl="0">
              <a:buClr>
                <a:schemeClr val="dk1"/>
              </a:buClr>
              <a:buSzPct val="100000"/>
              <a:buFont typeface="Calibri"/>
              <a:buChar char="○"/>
            </a:pPr>
            <a:r>
              <a:rPr lang="en" sz="2400"/>
              <a:t>A second OSCCR violation typically results in expulsion from the University.</a:t>
            </a:r>
          </a:p>
          <a:p>
            <a:pPr marL="1371600" lvl="2" indent="-381000">
              <a:buClr>
                <a:schemeClr val="dk1"/>
              </a:buClr>
              <a:buSzPct val="75000"/>
              <a:buFont typeface="Calibri"/>
              <a:buChar char="■"/>
            </a:pPr>
            <a:r>
              <a:rPr lang="en"/>
              <a:t>I have seen this happen!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What happens if I don’t get caught?</a:t>
            </a:r>
          </a:p>
        </p:txBody>
      </p:sp>
      <p:sp>
        <p:nvSpPr>
          <p:cNvPr id="176" name="Shape 17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You go on to the next course, and do poorly because you are unprepared</a:t>
            </a:r>
          </a:p>
          <a:p>
            <a:pPr marL="457200" lvl="0" indent="-419100" rtl="0">
              <a:buClr>
                <a:schemeClr val="dk1"/>
              </a:buClr>
              <a:buSzPct val="100000"/>
              <a:buFont typeface="Calibri"/>
              <a:buChar char="●"/>
            </a:pPr>
            <a:r>
              <a:rPr lang="en" sz="3000" dirty="0"/>
              <a:t>You go out on an interview, and do poorly because you are unprepared</a:t>
            </a:r>
          </a:p>
          <a:p>
            <a:pPr marL="457200" lvl="0" indent="-419100" rtl="0">
              <a:buClr>
                <a:schemeClr val="dk1"/>
              </a:buClr>
              <a:buSzPct val="100000"/>
              <a:buFont typeface="Calibri"/>
              <a:buChar char="●"/>
            </a:pPr>
            <a:r>
              <a:rPr lang="en" sz="3000" dirty="0"/>
              <a:t>You manage to get a job, but do poorly because you are unprepared.</a:t>
            </a:r>
          </a:p>
          <a:p>
            <a:pPr marL="457200" lvl="0" indent="-419100">
              <a:buClr>
                <a:schemeClr val="dk1"/>
              </a:buClr>
              <a:buSzPct val="100000"/>
              <a:buFont typeface="Calibri"/>
              <a:buChar char="●"/>
            </a:pPr>
            <a:r>
              <a:rPr lang="en" sz="3000" dirty="0"/>
              <a:t>Your co-op employer is so disappointed by your performance that he decides not to interview any more NU students.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(1)</a:t>
            </a:r>
          </a:p>
        </p:txBody>
      </p:sp>
      <p:sp>
        <p:nvSpPr>
          <p:cNvPr id="182" name="Shape 18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000000"/>
                </a:solidFill>
              </a:rPr>
              <a:t>Students typically report that this course requires about 20 hours of work per week, so budget your time accordingly. </a:t>
            </a:r>
          </a:p>
          <a:p>
            <a:pPr marL="457200" lvl="0" indent="-419100" rtl="0">
              <a:buClr>
                <a:schemeClr val="dk1"/>
              </a:buClr>
              <a:buSzPct val="100000"/>
              <a:buFont typeface="Calibri"/>
              <a:buChar char="●"/>
            </a:pPr>
            <a:r>
              <a:rPr lang="en" sz="3000">
                <a:solidFill>
                  <a:srgbClr val="000000"/>
                </a:solidFill>
              </a:rPr>
              <a:t>We know that students who are under time pressure are far more likely to resort to theft. </a:t>
            </a:r>
          </a:p>
          <a:p>
            <a:pPr marL="457200" lvl="0" indent="-419100" rtl="0">
              <a:buClr>
                <a:schemeClr val="dk1"/>
              </a:buClr>
              <a:buSzPct val="100000"/>
              <a:buFont typeface="Calibri"/>
              <a:buChar char="●"/>
            </a:pPr>
            <a:r>
              <a:rPr lang="en" sz="3000">
                <a:solidFill>
                  <a:srgbClr val="000000"/>
                </a:solidFill>
              </a:rPr>
              <a:t>Time pressure or stress is not an acceptable excuse. </a:t>
            </a:r>
          </a:p>
          <a:p>
            <a:pPr marL="457200" lvl="0" indent="-419100">
              <a:buClr>
                <a:schemeClr val="dk1"/>
              </a:buClr>
              <a:buSzPct val="100000"/>
              <a:buFont typeface="Calibri"/>
              <a:buChar char="●"/>
            </a:pPr>
            <a:r>
              <a:rPr lang="en" sz="3000" b="1">
                <a:solidFill>
                  <a:srgbClr val="FF0000"/>
                </a:solidFill>
              </a:rPr>
              <a:t>The measure of character is not what you do when things are easy; it is what you do when things get tough.</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(2)</a:t>
            </a:r>
          </a:p>
        </p:txBody>
      </p:sp>
      <p:sp>
        <p:nvSpPr>
          <p:cNvPr id="188" name="Shape 18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rgbClr val="000000"/>
              </a:buClr>
              <a:buSzPct val="100000"/>
              <a:buFont typeface="Calibri"/>
              <a:buChar char="●"/>
            </a:pPr>
            <a:r>
              <a:rPr lang="en" sz="2400" dirty="0">
                <a:solidFill>
                  <a:srgbClr val="000000"/>
                </a:solidFill>
              </a:rPr>
              <a:t>Guard your work! </a:t>
            </a:r>
          </a:p>
          <a:p>
            <a:pPr marL="457200" lvl="0" indent="-381000" rtl="0">
              <a:buClr>
                <a:srgbClr val="000000"/>
              </a:buClr>
              <a:buSzPct val="100000"/>
              <a:buFont typeface="Calibri"/>
              <a:buChar char="●"/>
            </a:pPr>
            <a:r>
              <a:rPr lang="en" sz="2400" dirty="0">
                <a:solidFill>
                  <a:srgbClr val="000000"/>
                </a:solidFill>
              </a:rPr>
              <a:t>If you keep your work on your home machine, be sure your machine is secure, both from Internet hostiles and from your roommates, etc.</a:t>
            </a:r>
          </a:p>
          <a:p>
            <a:pPr marL="914400" lvl="1" indent="-381000" rtl="0">
              <a:buClr>
                <a:srgbClr val="000000"/>
              </a:buClr>
              <a:buSzPct val="100000"/>
              <a:buFont typeface="Calibri"/>
              <a:buChar char="○"/>
            </a:pPr>
            <a:r>
              <a:rPr lang="en" sz="2400" dirty="0">
                <a:solidFill>
                  <a:srgbClr val="000000"/>
                </a:solidFill>
              </a:rPr>
              <a:t>Keep your machine locked! It only takes a minute for your roommate, or for the person sitting next to you in the hallway, to stick a USB drive in your machine and steal your work. </a:t>
            </a:r>
          </a:p>
          <a:p>
            <a:pPr marL="457200" lvl="0" indent="-381000" rtl="0">
              <a:buClr>
                <a:srgbClr val="000000"/>
              </a:buClr>
              <a:buSzPct val="100000"/>
              <a:buFont typeface="Calibri"/>
              <a:buChar char="●"/>
            </a:pPr>
            <a:r>
              <a:rPr lang="en" sz="2400" b="1" dirty="0">
                <a:solidFill>
                  <a:srgbClr val="000000"/>
                </a:solidFill>
              </a:rPr>
              <a:t>Don't discount this; we have encountered theft by roommates on a regular basis in the past.</a:t>
            </a:r>
          </a:p>
          <a:p>
            <a:pPr marL="914400" lvl="1" indent="-381000">
              <a:buClr>
                <a:srgbClr val="000000"/>
              </a:buClr>
              <a:buSzPct val="100000"/>
              <a:buFont typeface="Calibri"/>
              <a:buChar char="○"/>
            </a:pPr>
            <a:r>
              <a:rPr lang="en" sz="2400" dirty="0">
                <a:solidFill>
                  <a:srgbClr val="000000"/>
                </a:solidFill>
              </a:rPr>
              <a:t>Remember that physical security is a prerequisite for information security.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Sorry about that...</a:t>
            </a:r>
          </a:p>
        </p:txBody>
      </p:sp>
      <p:sp>
        <p:nvSpPr>
          <p:cNvPr id="194" name="Shape 19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I know that most of you are honest, and none of this will apply to you</a:t>
            </a:r>
          </a:p>
          <a:p>
            <a:pPr marL="457200" lvl="0" indent="-419100" rtl="0">
              <a:buClr>
                <a:schemeClr val="dk1"/>
              </a:buClr>
              <a:buSzPct val="100000"/>
              <a:buFont typeface="Calibri"/>
              <a:buChar char="●"/>
            </a:pPr>
            <a:r>
              <a:rPr lang="en" sz="3000"/>
              <a:t>BUT cheating happens often enough that we need to have policies about it, and you need to know them.</a:t>
            </a:r>
          </a:p>
          <a:p>
            <a:pPr marL="457200" lvl="0" indent="-419100" rtl="0">
              <a:buClr>
                <a:schemeClr val="dk1"/>
              </a:buClr>
              <a:buSzPct val="100000"/>
              <a:buFont typeface="Calibri"/>
              <a:buChar char="●"/>
            </a:pPr>
            <a:r>
              <a:rPr lang="en" sz="3000"/>
              <a:t>If you have any questions about any actions that you have done or are thinking about, please come talk to the course staff immediately.</a:t>
            </a:r>
          </a:p>
          <a:p>
            <a:pPr marL="457200" lvl="0" indent="-419100">
              <a:buClr>
                <a:schemeClr val="dk1"/>
              </a:buClr>
              <a:buSzPct val="100000"/>
              <a:buFont typeface="Calibri"/>
              <a:buChar char="●"/>
            </a:pPr>
            <a:r>
              <a:rPr lang="en" sz="3000"/>
              <a:t>You can send me a private message on Piazza.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Why is Academic Honesty Important?</a:t>
            </a:r>
          </a:p>
        </p:txBody>
      </p:sp>
      <p:sp>
        <p:nvSpPr>
          <p:cNvPr id="116" name="Shape 11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FF0000"/>
                </a:solidFill>
              </a:rPr>
              <a:t>Your</a:t>
            </a:r>
            <a:r>
              <a:rPr lang="en" sz="3000"/>
              <a:t> diploma represents the University’s certification that </a:t>
            </a:r>
            <a:r>
              <a:rPr lang="en" sz="3000" i="1">
                <a:solidFill>
                  <a:srgbClr val="FF0000"/>
                </a:solidFill>
              </a:rPr>
              <a:t>you</a:t>
            </a:r>
            <a:r>
              <a:rPr lang="en" sz="3000"/>
              <a:t> have attained a certain level of knowledge in your program.</a:t>
            </a:r>
          </a:p>
          <a:p>
            <a:pPr marL="457200" lvl="0" indent="-419100" rtl="0">
              <a:buClr>
                <a:schemeClr val="dk1"/>
              </a:buClr>
              <a:buSzPct val="100000"/>
              <a:buFont typeface="Calibri"/>
              <a:buChar char="●"/>
            </a:pPr>
            <a:r>
              <a:rPr lang="en" sz="3000">
                <a:solidFill>
                  <a:srgbClr val="FF0000"/>
                </a:solidFill>
              </a:rPr>
              <a:t>Your</a:t>
            </a:r>
            <a:r>
              <a:rPr lang="en" sz="3000"/>
              <a:t> grade in this course represents my certification that </a:t>
            </a:r>
            <a:r>
              <a:rPr lang="en" sz="3000" i="1">
                <a:solidFill>
                  <a:srgbClr val="FF0000"/>
                </a:solidFill>
              </a:rPr>
              <a:t>you</a:t>
            </a:r>
            <a:r>
              <a:rPr lang="en" sz="3000"/>
              <a:t> have attained a certain level of knowledge in this course.</a:t>
            </a:r>
          </a:p>
          <a:p>
            <a:pPr marL="457200" lvl="0" indent="-419100">
              <a:buClr>
                <a:schemeClr val="dk1"/>
              </a:buClr>
              <a:buSzPct val="100000"/>
              <a:buFont typeface="Calibri"/>
              <a:buChar char="●"/>
            </a:pPr>
            <a:r>
              <a:rPr lang="en" sz="3000"/>
              <a:t>“</a:t>
            </a:r>
            <a:r>
              <a:rPr lang="en" sz="3000" i="1">
                <a:solidFill>
                  <a:srgbClr val="FF0000"/>
                </a:solidFill>
              </a:rPr>
              <a:t>You</a:t>
            </a:r>
            <a:r>
              <a:rPr lang="en" sz="3000"/>
              <a:t>” means </a:t>
            </a:r>
            <a:r>
              <a:rPr lang="en" sz="3000" i="1">
                <a:solidFill>
                  <a:srgbClr val="FF0000"/>
                </a:solidFill>
              </a:rPr>
              <a:t>you</a:t>
            </a:r>
            <a:r>
              <a:rPr lang="en" sz="3000"/>
              <a:t>, not “you with a little help from your friends.”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cares?</a:t>
            </a:r>
          </a:p>
        </p:txBody>
      </p:sp>
      <p:sp>
        <p:nvSpPr>
          <p:cNvPr id="122" name="Shape 12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Employers care. </a:t>
            </a:r>
          </a:p>
          <a:p>
            <a:pPr marL="914400" lvl="1" indent="-419100" rtl="0">
              <a:buClr>
                <a:schemeClr val="dk1"/>
              </a:buClr>
              <a:buSzPct val="100000"/>
              <a:buFont typeface="Calibri"/>
              <a:buChar char="○"/>
            </a:pPr>
            <a:r>
              <a:rPr lang="en" sz="3000"/>
              <a:t>When they see an NU diploma, they expect </a:t>
            </a:r>
            <a:r>
              <a:rPr lang="en" sz="3000" i="1">
                <a:solidFill>
                  <a:srgbClr val="FF0000"/>
                </a:solidFill>
              </a:rPr>
              <a:t>that individual</a:t>
            </a:r>
            <a:r>
              <a:rPr lang="en" sz="3000"/>
              <a:t> to have reached a certain level of achievement</a:t>
            </a:r>
          </a:p>
          <a:p>
            <a:pPr marL="457200" lvl="0" indent="-419100" rtl="0">
              <a:buClr>
                <a:schemeClr val="dk1"/>
              </a:buClr>
              <a:buSzPct val="100000"/>
              <a:buFont typeface="Calibri"/>
              <a:buChar char="●"/>
            </a:pPr>
            <a:r>
              <a:rPr lang="en" sz="3000"/>
              <a:t>Faculty and Advisors care.</a:t>
            </a:r>
          </a:p>
          <a:p>
            <a:pPr marL="914400" lvl="1" indent="-419100">
              <a:buClr>
                <a:schemeClr val="dk1"/>
              </a:buClr>
              <a:buSzPct val="100000"/>
              <a:buFont typeface="Calibri"/>
              <a:buChar char="○"/>
            </a:pPr>
            <a:r>
              <a:rPr lang="en" sz="3000"/>
              <a:t>When they see a grade in this course, they expect </a:t>
            </a:r>
            <a:r>
              <a:rPr lang="en" sz="3000" i="1">
                <a:solidFill>
                  <a:srgbClr val="FF0000"/>
                </a:solidFill>
              </a:rPr>
              <a:t>that individual</a:t>
            </a:r>
            <a:r>
              <a:rPr lang="en" sz="3000"/>
              <a:t> to have reached a certain level of knowledge.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else cares?</a:t>
            </a:r>
          </a:p>
        </p:txBody>
      </p:sp>
      <p:sp>
        <p:nvSpPr>
          <p:cNvPr id="128" name="Shape 12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Your classmates care.</a:t>
            </a:r>
          </a:p>
          <a:p>
            <a:pPr marL="914400" lvl="1" indent="-419100" rtl="0">
              <a:buClr>
                <a:schemeClr val="dk1"/>
              </a:buClr>
              <a:buSzPct val="100000"/>
              <a:buFont typeface="Calibri"/>
              <a:buChar char="○"/>
            </a:pPr>
            <a:r>
              <a:rPr lang="en" sz="3000"/>
              <a:t>An honest student gets angry when his or her classmate gets a reward without putting in the effort.</a:t>
            </a:r>
          </a:p>
          <a:p>
            <a:pPr marL="457200" lvl="0" indent="-419100" rtl="0">
              <a:buClr>
                <a:schemeClr val="dk1"/>
              </a:buClr>
              <a:buSzPct val="100000"/>
              <a:buFont typeface="Calibri"/>
              <a:buChar char="●"/>
            </a:pPr>
            <a:r>
              <a:rPr lang="en" sz="3000"/>
              <a:t>The University cares.</a:t>
            </a:r>
          </a:p>
          <a:p>
            <a:pPr marL="914400" lvl="1" indent="-419100">
              <a:buClr>
                <a:schemeClr val="dk1"/>
              </a:buClr>
              <a:buSzPct val="100000"/>
              <a:buFont typeface="Calibri"/>
              <a:buChar char="○"/>
            </a:pPr>
            <a:r>
              <a:rPr lang="en" sz="3000"/>
              <a:t>Every time a student goes out into the world with an NU diploma and doesn’t perform well, it makes the whole University look bad.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CCIS Cheating Policy</a:t>
            </a:r>
          </a:p>
        </p:txBody>
      </p:sp>
      <p:sp>
        <p:nvSpPr>
          <p:cNvPr id="134" name="Shape 13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All violations of the University academic integrity policy </a:t>
            </a:r>
            <a:r>
              <a:rPr lang="en" sz="3000" dirty="0">
                <a:solidFill>
                  <a:srgbClr val="FF0000"/>
                </a:solidFill>
              </a:rPr>
              <a:t>must</a:t>
            </a:r>
            <a:r>
              <a:rPr lang="en" sz="3000" dirty="0"/>
              <a:t> be reported to OSCCR.</a:t>
            </a:r>
          </a:p>
          <a:p>
            <a:pPr marL="914400" lvl="1" indent="-419100" rtl="0">
              <a:buClr>
                <a:schemeClr val="dk1"/>
              </a:buClr>
              <a:buSzPct val="100000"/>
              <a:buFont typeface="Calibri"/>
              <a:buChar char="○"/>
            </a:pPr>
            <a:r>
              <a:rPr lang="en" sz="3000" dirty="0"/>
              <a:t>OSCCR = </a:t>
            </a:r>
            <a:r>
              <a:rPr lang="en" sz="3000" u="sng" dirty="0">
                <a:solidFill>
                  <a:schemeClr val="hlink"/>
                </a:solidFill>
                <a:hlinkClick r:id="rId3"/>
              </a:rPr>
              <a:t>Office of Student Conduct and Conflict Resolution</a:t>
            </a:r>
            <a:r>
              <a:rPr lang="en" sz="3000" dirty="0"/>
              <a:t>.</a:t>
            </a:r>
          </a:p>
          <a:p>
            <a:pPr marL="457200" lvl="0" indent="-419100">
              <a:buClr>
                <a:schemeClr val="dk1"/>
              </a:buClr>
              <a:buSzPct val="100000"/>
              <a:buFont typeface="Calibri"/>
              <a:buChar char="●"/>
            </a:pPr>
            <a:r>
              <a:rPr lang="en" sz="3000" dirty="0"/>
              <a:t>Students who cheat often do so in multiple courses.  By reporting all violations to OSCCR, we guarantee that such students are suitably punished.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University Academic Integrity Policy</a:t>
            </a:r>
          </a:p>
        </p:txBody>
      </p:sp>
      <p:sp>
        <p:nvSpPr>
          <p:cNvPr id="140" name="Shape 14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rtl="0">
              <a:buNone/>
            </a:pPr>
            <a:r>
              <a:rPr lang="en" sz="1400">
                <a:solidFill>
                  <a:srgbClr val="333333"/>
                </a:solidFill>
              </a:rPr>
              <a:t>The following is a broad overview, but not an all-encompassing definition, of what constitutes a violation of academic integrity. [</a:t>
            </a:r>
            <a:r>
              <a:rPr lang="en" sz="1400" u="sng">
                <a:solidFill>
                  <a:schemeClr val="hlink"/>
                </a:solidFill>
                <a:hlinkClick r:id="rId3"/>
              </a:rPr>
              <a:t>from OSCCR website</a:t>
            </a:r>
            <a:r>
              <a:rPr lang="en" sz="1400">
                <a:solidFill>
                  <a:srgbClr val="333333"/>
                </a:solidFill>
              </a:rPr>
              <a:t>] </a:t>
            </a:r>
          </a:p>
          <a:p>
            <a:pPr marL="0" lvl="0" indent="0" rtl="0">
              <a:buNone/>
            </a:pPr>
            <a:r>
              <a:rPr lang="en" sz="1400" b="1">
                <a:solidFill>
                  <a:srgbClr val="333333"/>
                </a:solidFill>
              </a:rPr>
              <a:t>Cheating:</a:t>
            </a:r>
            <a:r>
              <a:rPr lang="en" sz="1400">
                <a:solidFill>
                  <a:srgbClr val="333333"/>
                </a:solidFill>
              </a:rPr>
              <a:t> The University defines cheating as using or attempting to use unauthorized materials, information, or study aids in any academic exercise. </a:t>
            </a:r>
            <a:r>
              <a:rPr lang="en" sz="1400" b="1">
                <a:solidFill>
                  <a:srgbClr val="FF0000"/>
                </a:solidFill>
              </a:rPr>
              <a:t>When completing any academic assignment, a student shall rely on his or her own mastery of the subject.</a:t>
            </a:r>
            <a:r>
              <a:rPr lang="en" sz="1400" b="1">
                <a:solidFill>
                  <a:srgbClr val="000000"/>
                </a:solidFill>
              </a:rPr>
              <a:t> </a:t>
            </a:r>
            <a:r>
              <a:rPr lang="en" sz="1400">
                <a:solidFill>
                  <a:srgbClr val="000000"/>
                </a:solidFill>
              </a:rPr>
              <a:t>[emphasis added]</a:t>
            </a:r>
          </a:p>
          <a:p>
            <a:pPr marL="0" lvl="0" indent="0" rtl="0">
              <a:buNone/>
            </a:pPr>
            <a:r>
              <a:rPr lang="en" sz="1400" b="1">
                <a:solidFill>
                  <a:srgbClr val="333333"/>
                </a:solidFill>
              </a:rPr>
              <a:t>Fabrication:</a:t>
            </a:r>
            <a:r>
              <a:rPr lang="en" sz="1400">
                <a:solidFill>
                  <a:srgbClr val="333333"/>
                </a:solidFill>
              </a:rPr>
              <a:t> The University defines fabrication as falsification, misrepresentation, or invention of any information, data, or citation in an academic exercise.  </a:t>
            </a:r>
          </a:p>
          <a:p>
            <a:pPr marL="0" lvl="0" indent="0" rtl="0">
              <a:buNone/>
            </a:pPr>
            <a:r>
              <a:rPr lang="en" sz="1400" b="1">
                <a:solidFill>
                  <a:srgbClr val="333333"/>
                </a:solidFill>
              </a:rPr>
              <a:t>Plagiarism:</a:t>
            </a:r>
            <a:r>
              <a:rPr lang="en" sz="1400">
                <a:solidFill>
                  <a:srgbClr val="333333"/>
                </a:solidFill>
              </a:rPr>
              <a:t> The University defines plagiarism as using as one’s own the words, ideas, data, code, or other original academic material of another without providing proper citation or attribution. Plagiarism can apply to any assignment, either final or drafted copies, and it can occur either accidentally or deliberately. Claiming that one has “forgotten” to document ideas or material taken from another source does not exempt one from plagiarizing. </a:t>
            </a:r>
          </a:p>
          <a:p>
            <a:pPr marL="0" lvl="0" indent="0" rtl="0">
              <a:spcAft>
                <a:spcPts val="1000"/>
              </a:spcAft>
              <a:buNone/>
            </a:pPr>
            <a:r>
              <a:rPr lang="en" sz="1400" b="1">
                <a:solidFill>
                  <a:srgbClr val="333333"/>
                </a:solidFill>
              </a:rPr>
              <a:t>Unauthorized Collaboration:</a:t>
            </a:r>
            <a:r>
              <a:rPr lang="en" sz="1400">
                <a:solidFill>
                  <a:srgbClr val="333333"/>
                </a:solidFill>
              </a:rPr>
              <a:t> The University defines unauthorized collaboration as instances when students submit individual academic works that are substantially similar to one another. While several students may have the same source material, any analysis, interpretation, or reporting of data required by an assignment </a:t>
            </a:r>
            <a:r>
              <a:rPr lang="en" sz="1400" b="1">
                <a:solidFill>
                  <a:srgbClr val="FF0000"/>
                </a:solidFill>
              </a:rPr>
              <a:t>must be each individual’s independent work unless the instructor has explicitly granted permission for group work. </a:t>
            </a:r>
            <a:r>
              <a:rPr lang="en" sz="1400">
                <a:solidFill>
                  <a:srgbClr val="333333"/>
                </a:solidFill>
              </a:rPr>
              <a:t>  [emphasis added]</a:t>
            </a:r>
          </a:p>
          <a:p>
            <a:pPr marL="0" lvl="0" indent="0" rtl="0">
              <a:lnSpc>
                <a:spcPct val="100000"/>
              </a:lnSpc>
              <a:spcBef>
                <a:spcPts val="0"/>
              </a:spcBef>
              <a:spcAft>
                <a:spcPts val="1700"/>
              </a:spcAft>
              <a:buNone/>
            </a:pPr>
            <a:r>
              <a:rPr lang="en" sz="1400" b="1">
                <a:solidFill>
                  <a:srgbClr val="333333"/>
                </a:solidFill>
              </a:rPr>
              <a:t>Participation in Academically Dishonest Activities:</a:t>
            </a:r>
            <a:r>
              <a:rPr lang="en" sz="1400">
                <a:solidFill>
                  <a:srgbClr val="333333"/>
                </a:solidFill>
              </a:rPr>
              <a:t> The University defines participation in academically dishonest activities as  any action taken by a student with the intention of gaining an unfair advantage over other students.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The Short Version:</a:t>
            </a:r>
          </a:p>
        </p:txBody>
      </p:sp>
      <p:sp>
        <p:nvSpPr>
          <p:cNvPr id="146" name="Shape 14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algn="ctr" rtl="0">
              <a:lnSpc>
                <a:spcPct val="115000"/>
              </a:lnSpc>
              <a:spcBef>
                <a:spcPts val="2400"/>
              </a:spcBef>
              <a:spcAft>
                <a:spcPts val="600"/>
              </a:spcAft>
              <a:buClr>
                <a:srgbClr val="000000"/>
              </a:buClr>
              <a:buSzPct val="25000"/>
              <a:buFont typeface="Arial"/>
              <a:buNone/>
            </a:pPr>
            <a:r>
              <a:rPr lang="en" sz="4800" b="1">
                <a:solidFill>
                  <a:srgbClr val="FF0000"/>
                </a:solidFill>
                <a:latin typeface="Arial"/>
                <a:ea typeface="Arial"/>
                <a:cs typeface="Arial"/>
                <a:sym typeface="Arial"/>
              </a:rPr>
              <a:t>DON'T SHARE BITS</a:t>
            </a:r>
          </a:p>
          <a:p>
            <a:endParaRPr lang="en" sz="4800" b="1">
              <a:solidFill>
                <a:srgbClr val="FF0000"/>
              </a:solidFill>
              <a:latin typeface="Arial"/>
              <a:ea typeface="Arial"/>
              <a:cs typeface="Arial"/>
              <a:sym typeface="Arial"/>
            </a:endParaRPr>
          </a:p>
          <a:p>
            <a:pPr marL="0" lvl="0" indent="0" rtl="0">
              <a:lnSpc>
                <a:spcPct val="100000"/>
              </a:lnSpc>
              <a:spcBef>
                <a:spcPts val="0"/>
              </a:spcBef>
              <a:buNone/>
            </a:pPr>
            <a:r>
              <a:rPr lang="en" sz="2400">
                <a:solidFill>
                  <a:srgbClr val="000000"/>
                </a:solidFill>
              </a:rPr>
              <a:t>If you share files or even portions of files with somebody else, we </a:t>
            </a:r>
            <a:r>
              <a:rPr lang="en" sz="2400" i="1">
                <a:solidFill>
                  <a:srgbClr val="000000"/>
                </a:solidFill>
              </a:rPr>
              <a:t>will</a:t>
            </a:r>
            <a:r>
              <a:rPr lang="en" sz="2400">
                <a:solidFill>
                  <a:srgbClr val="000000"/>
                </a:solidFill>
              </a:rPr>
              <a:t> detect it and you </a:t>
            </a:r>
            <a:r>
              <a:rPr lang="en" sz="2400" i="1">
                <a:solidFill>
                  <a:srgbClr val="000000"/>
                </a:solidFill>
              </a:rPr>
              <a:t>will</a:t>
            </a:r>
            <a:r>
              <a:rPr lang="en" sz="2400">
                <a:solidFill>
                  <a:srgbClr val="000000"/>
                </a:solidFill>
              </a:rPr>
              <a:t> get sent to OSCCR. Period. End of story.</a:t>
            </a:r>
          </a:p>
          <a:p>
            <a:endParaRPr lang="en" sz="2400">
              <a:solidFill>
                <a:srgbClr val="000000"/>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Typical scenarios (1)</a:t>
            </a:r>
          </a:p>
        </p:txBody>
      </p:sp>
      <p:sp>
        <p:nvSpPr>
          <p:cNvPr id="152" name="Shape 15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a:spcBef>
                <a:spcPts val="1000"/>
              </a:spcBef>
              <a:spcAft>
                <a:spcPts val="1000"/>
              </a:spcAft>
              <a:buClr>
                <a:srgbClr val="000000"/>
              </a:buClr>
              <a:buSzPct val="100000"/>
              <a:buFont typeface="Calibri"/>
              <a:buChar char="●"/>
            </a:pPr>
            <a:r>
              <a:rPr lang="en" sz="2200" dirty="0">
                <a:solidFill>
                  <a:srgbClr val="000000"/>
                </a:solidFill>
              </a:rPr>
              <a:t>Your friend comes and says that he or she is lost and the problem is due tomorrow, and can he just please look at your solution, or your data definitions, or even just your test cases.</a:t>
            </a:r>
          </a:p>
          <a:p>
            <a:pPr marL="457200" lvl="0" indent="-381000">
              <a:spcBef>
                <a:spcPts val="1000"/>
              </a:spcBef>
              <a:spcAft>
                <a:spcPts val="1000"/>
              </a:spcAft>
              <a:buClr>
                <a:srgbClr val="000000"/>
              </a:buClr>
              <a:buSzPct val="166666"/>
            </a:pPr>
            <a:r>
              <a:rPr lang="en" sz="2200" dirty="0">
                <a:solidFill>
                  <a:srgbClr val="000000"/>
                </a:solidFill>
              </a:rPr>
              <a:t>What should you do?</a:t>
            </a:r>
          </a:p>
          <a:p>
            <a:pPr marL="457200" lvl="0" indent="-381000">
              <a:spcBef>
                <a:spcPts val="1000"/>
              </a:spcBef>
              <a:spcAft>
                <a:spcPts val="1000"/>
              </a:spcAft>
              <a:buClr>
                <a:srgbClr val="000000"/>
              </a:buClr>
              <a:buSzPct val="166666"/>
            </a:pPr>
            <a:r>
              <a:rPr lang="en" sz="2200" dirty="0">
                <a:solidFill>
                  <a:srgbClr val="000000"/>
                </a:solidFill>
              </a:rPr>
              <a:t>Tell him that the University policy requires that you tell him "no." If you give him or her your files, you </a:t>
            </a:r>
            <a:r>
              <a:rPr lang="en" sz="2200" i="1" dirty="0">
                <a:solidFill>
                  <a:srgbClr val="000000"/>
                </a:solidFill>
              </a:rPr>
              <a:t>will</a:t>
            </a:r>
            <a:r>
              <a:rPr lang="en" sz="2200" dirty="0">
                <a:solidFill>
                  <a:srgbClr val="000000"/>
                </a:solidFill>
              </a:rPr>
              <a:t> be sent to OSCCR. (And of course he will be sent to OSCCR.)</a:t>
            </a:r>
          </a:p>
          <a:p>
            <a:pPr marL="457200" indent="-381000">
              <a:spcBef>
                <a:spcPts val="1000"/>
              </a:spcBef>
              <a:spcAft>
                <a:spcPts val="1000"/>
              </a:spcAft>
              <a:buClr>
                <a:srgbClr val="000000"/>
              </a:buClr>
              <a:buSzPct val="166666"/>
            </a:pPr>
            <a:r>
              <a:rPr lang="en-US" sz="2200" dirty="0">
                <a:solidFill>
                  <a:srgbClr val="000000"/>
                </a:solidFill>
              </a:rPr>
              <a:t>I know this may be different from the way things were in your home country, but this is the USA, and we do things differently here:  we believe that each person rises or falls on his or her own efforts.</a:t>
            </a:r>
            <a:endParaRPr lang="en" sz="2200" dirty="0">
              <a:solidFill>
                <a:srgbClr val="000000"/>
              </a:solidFill>
            </a:endParaRPr>
          </a:p>
          <a:p>
            <a:pPr marL="419100" indent="-342900">
              <a:spcBef>
                <a:spcPts val="1000"/>
              </a:spcBef>
              <a:spcAft>
                <a:spcPts val="1000"/>
              </a:spcAft>
              <a:buClr>
                <a:srgbClr val="000000"/>
              </a:buClr>
              <a:buSzPct val="166666"/>
            </a:pPr>
            <a:endParaRPr lang="en" sz="2000" dirty="0">
              <a:solidFill>
                <a:srgbClr val="000000"/>
              </a:solidFill>
            </a:endParaRPr>
          </a:p>
          <a:p>
            <a:endParaRPr lang="en" sz="2000" dirty="0">
              <a:solidFill>
                <a:srgbClr val="000000"/>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(2)</a:t>
            </a:r>
          </a:p>
        </p:txBody>
      </p:sp>
      <p:sp>
        <p:nvSpPr>
          <p:cNvPr id="158" name="Shape 15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dirty="0">
                <a:solidFill>
                  <a:srgbClr val="000000"/>
                </a:solidFill>
              </a:rPr>
              <a:t>The problem is due tomorrow and your roommate has solved the problem and has left his machine unlocked, but you are still struggling.</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You think: I’ll just take a peek at his solution </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And then you think: I’ll mail myself a copy so I can look at it more closely</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What should you do?</a:t>
            </a:r>
          </a:p>
          <a:p>
            <a:pPr marL="457200" lvl="0" indent="-381000" rtl="0">
              <a:lnSpc>
                <a:spcPct val="100000"/>
              </a:lnSpc>
              <a:spcBef>
                <a:spcPts val="0"/>
              </a:spcBef>
              <a:buClr>
                <a:srgbClr val="000000"/>
              </a:buClr>
              <a:buSzPct val="166666"/>
              <a:buFont typeface="Arial"/>
              <a:buChar char="•"/>
            </a:pPr>
            <a:r>
              <a:rPr lang="en" sz="2400" b="1" dirty="0">
                <a:solidFill>
                  <a:srgbClr val="FF0000"/>
                </a:solidFill>
              </a:rPr>
              <a:t>DON'T DO IT:</a:t>
            </a:r>
            <a:r>
              <a:rPr lang="en" sz="2400" dirty="0">
                <a:solidFill>
                  <a:srgbClr val="000000"/>
                </a:solidFill>
              </a:rPr>
              <a:t> you </a:t>
            </a:r>
            <a:r>
              <a:rPr lang="en" sz="2400" b="1" dirty="0">
                <a:solidFill>
                  <a:srgbClr val="FF0000"/>
                </a:solidFill>
              </a:rPr>
              <a:t>WILL</a:t>
            </a:r>
            <a:r>
              <a:rPr lang="en" sz="2400" dirty="0">
                <a:solidFill>
                  <a:srgbClr val="000000"/>
                </a:solidFill>
              </a:rPr>
              <a:t> be sent to OSCCR (and your punishment may be harsher: theft is much worse than collaboration.)</a:t>
            </a:r>
          </a:p>
          <a:p>
            <a:endParaRPr lang="en" sz="2400" dirty="0">
              <a:solidFill>
                <a:srgbClr val="000000"/>
              </a:solidFill>
            </a:endParaRPr>
          </a:p>
          <a:p>
            <a:endParaRPr lang="en" sz="2400" dirty="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1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1000"/>
                                        <p:tgtEl>
                                          <p:spTgt spid="1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Effect transition="in" filter="fade">
                                      <p:cBhvr>
                                        <p:cTn id="32" dur="1000"/>
                                        <p:tgtEl>
                                          <p:spTgt spid="1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xEl>
                                              <p:pRg st="6" end="6"/>
                                            </p:txEl>
                                          </p:spTgt>
                                        </p:tgtEl>
                                        <p:attrNameLst>
                                          <p:attrName>style.visibility</p:attrName>
                                        </p:attrNameLst>
                                      </p:cBhvr>
                                      <p:to>
                                        <p:strVal val="visible"/>
                                      </p:to>
                                    </p:set>
                                    <p:animEffect transition="in" filter="fade">
                                      <p:cBhvr>
                                        <p:cTn id="37" dur="1000"/>
                                        <p:tgtEl>
                                          <p:spTgt spid="1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2280</TotalTime>
  <Words>1272</Words>
  <Application>Microsoft Office PowerPoint</Application>
  <PresentationFormat>On-screen Show (4:3)</PresentationFormat>
  <Paragraphs>81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Consolas</vt:lpstr>
      <vt:lpstr>Custom Theme</vt:lpstr>
      <vt:lpstr>Academic Honesty</vt:lpstr>
      <vt:lpstr>Why is Academic Honesty Important?</vt:lpstr>
      <vt:lpstr>Who cares?</vt:lpstr>
      <vt:lpstr>Who else cares?</vt:lpstr>
      <vt:lpstr>CCIS Cheating Policy</vt:lpstr>
      <vt:lpstr>University Academic Integrity Policy</vt:lpstr>
      <vt:lpstr>The Short Version:</vt:lpstr>
      <vt:lpstr>Typical scenarios (1)</vt:lpstr>
      <vt:lpstr>Typical scenarios (2)</vt:lpstr>
      <vt:lpstr>Typical scenarios (3)</vt:lpstr>
      <vt:lpstr>What happens if I get caught?</vt:lpstr>
      <vt:lpstr>What happens if I don’t get caught?</vt:lpstr>
      <vt:lpstr>Avoiding Problems (1)</vt:lpstr>
      <vt:lpstr>Avoiding Problems (2)</vt:lpstr>
      <vt:lpstr>Sorry about that...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Honesty</dc:title>
  <cp:lastModifiedBy>Mitchell Wand</cp:lastModifiedBy>
  <cp:revision>11</cp:revision>
  <dcterms:modified xsi:type="dcterms:W3CDTF">2016-07-27T12:54:45Z</dcterms:modified>
</cp:coreProperties>
</file>