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2" r:id="rId3"/>
    <p:sldId id="273" r:id="rId4"/>
    <p:sldId id="272" r:id="rId5"/>
    <p:sldId id="258" r:id="rId6"/>
    <p:sldId id="339" r:id="rId7"/>
    <p:sldId id="259" r:id="rId8"/>
    <p:sldId id="340" r:id="rId9"/>
    <p:sldId id="343" r:id="rId10"/>
    <p:sldId id="260" r:id="rId11"/>
    <p:sldId id="341" r:id="rId12"/>
    <p:sldId id="342" r:id="rId13"/>
    <p:sldId id="371" r:id="rId14"/>
    <p:sldId id="3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CAA0B8-9D9B-4082-9E0F-C380178DE039}">
          <p14:sldIdLst>
            <p14:sldId id="257"/>
            <p14:sldId id="282"/>
            <p14:sldId id="273"/>
            <p14:sldId id="272"/>
            <p14:sldId id="258"/>
            <p14:sldId id="339"/>
            <p14:sldId id="259"/>
            <p14:sldId id="340"/>
            <p14:sldId id="343"/>
            <p14:sldId id="260"/>
            <p14:sldId id="341"/>
            <p14:sldId id="342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57" d="100"/>
          <a:sy n="57" d="100"/>
        </p:scale>
        <p:origin x="837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is represented as Data</a:t>
            </a:r>
          </a:p>
          <a:p>
            <a:endParaRPr lang="en-US" dirty="0"/>
          </a:p>
          <a:p>
            <a:r>
              <a:rPr lang="en-US" dirty="0"/>
              <a:t>Data is interpreted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Different Kinds of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1.2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93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Itemization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Itemization data </a:t>
            </a:r>
            <a:r>
              <a:rPr lang="en-US" dirty="0"/>
              <a:t>is data that takes on one of a few values.</a:t>
            </a:r>
          </a:p>
          <a:p>
            <a:r>
              <a:rPr lang="en-US" dirty="0"/>
              <a:t>Sometimes this is called “enumeration data.”</a:t>
            </a:r>
          </a:p>
          <a:p>
            <a:r>
              <a:rPr lang="en-US" dirty="0"/>
              <a:t>The data definition lists the possible values and their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Mixed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last kind of data (for today) is </a:t>
            </a:r>
            <a:r>
              <a:rPr lang="en-US" i="1" dirty="0"/>
              <a:t>mixed data</a:t>
            </a:r>
            <a:r>
              <a:rPr lang="en-US" dirty="0"/>
              <a:t>. </a:t>
            </a:r>
          </a:p>
          <a:p>
            <a:r>
              <a:rPr lang="en-US" dirty="0"/>
              <a:t>Often your data is in the form of alternatives, like itemization data, but one or more of the alternatives is actually compound data.</a:t>
            </a:r>
          </a:p>
          <a:p>
            <a:r>
              <a:rPr lang="en-US" dirty="0"/>
              <a:t>We call this </a:t>
            </a:r>
            <a:r>
              <a:rPr lang="en-US" i="1" dirty="0">
                <a:solidFill>
                  <a:srgbClr val="FF0000"/>
                </a:solidFill>
              </a:rPr>
              <a:t>mixed data</a:t>
            </a:r>
            <a:r>
              <a:rPr lang="en-US" dirty="0"/>
              <a:t>.</a:t>
            </a:r>
          </a:p>
          <a:p>
            <a:r>
              <a:rPr lang="en-US" dirty="0"/>
              <a:t>Compound data and itemization data are just special cases of mixed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summary of the different kinds of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17579"/>
              </p:ext>
            </p:extLst>
          </p:nvPr>
        </p:nvGraphicFramePr>
        <p:xfrm>
          <a:off x="228600" y="1752600"/>
          <a:ext cx="8686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Kind of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Itemization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Light state (red, yellow,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(author, title,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copies)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BarOrder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(coffee (</a:t>
                      </a:r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wine (</a:t>
                      </a:r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 (</a:t>
                      </a:r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compound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/>
              <a:t>Guided Practice 1.1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explain the relationship between information and data.</a:t>
            </a:r>
          </a:p>
          <a:p>
            <a:pPr lvl="1"/>
            <a:r>
              <a:rPr lang="en-US" dirty="0"/>
              <a:t>list the steps of the data design recipe.</a:t>
            </a:r>
          </a:p>
          <a:p>
            <a:pPr lvl="1"/>
            <a:r>
              <a:rPr lang="en-US" dirty="0"/>
              <a:t>define scalar, compound, itemization, and mixed data and give examples of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and Data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Information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interpretation</a:t>
                </a: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Analysis and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is what lives in the real world</a:t>
            </a:r>
          </a:p>
          <a:p>
            <a:r>
              <a:rPr lang="en-US" dirty="0"/>
              <a:t>Need to decide </a:t>
            </a:r>
            <a:r>
              <a:rPr lang="en-US" i="1" dirty="0">
                <a:solidFill>
                  <a:srgbClr val="FF0000"/>
                </a:solidFill>
              </a:rPr>
              <a:t>what part</a:t>
            </a:r>
            <a:r>
              <a:rPr lang="en-US" dirty="0"/>
              <a:t> of that information needs to be represented as data.</a:t>
            </a:r>
          </a:p>
          <a:p>
            <a:r>
              <a:rPr lang="en-US" dirty="0"/>
              <a:t>Need to decide </a:t>
            </a:r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will be represented as data</a:t>
            </a:r>
          </a:p>
          <a:p>
            <a:r>
              <a:rPr lang="en-US" dirty="0"/>
              <a:t>Need to document how to </a:t>
            </a:r>
            <a:r>
              <a:rPr lang="en-US" i="1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assume you know what pieces of information need to be represented.</a:t>
            </a:r>
          </a:p>
          <a:p>
            <a:r>
              <a:rPr lang="en-US" dirty="0"/>
              <a:t>We need to know what kind of information each piece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46590" y="2209800"/>
            <a:ext cx="8240210" cy="2286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Scalar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data, e.g. numbers, strings, etc.</a:t>
            </a:r>
          </a:p>
          <a:p>
            <a:r>
              <a:rPr lang="en-US" dirty="0"/>
              <a:t>These are already values in Racket.</a:t>
            </a:r>
          </a:p>
          <a:p>
            <a:r>
              <a:rPr lang="en-US" dirty="0"/>
              <a:t>Racket has lots more kinds of values, but these will be enough for now.</a:t>
            </a:r>
          </a:p>
          <a:p>
            <a:r>
              <a:rPr lang="en-US" dirty="0"/>
              <a:t>If a variable or constant contains scalar data, the interpretation tells the meaning of that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Compound data </a:t>
            </a:r>
            <a:r>
              <a:rPr lang="en-US" dirty="0"/>
              <a:t>is data that consists of two or more quantities, or has two or more attributes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book in a bookstore inventory</a:t>
            </a:r>
          </a:p>
          <a:p>
            <a:pPr lvl="2"/>
            <a:r>
              <a:rPr lang="en-US" dirty="0"/>
              <a:t>it has author, title, ISBN, cost, price</a:t>
            </a:r>
          </a:p>
          <a:p>
            <a:pPr lvl="1"/>
            <a:r>
              <a:rPr lang="en-US" dirty="0"/>
              <a:t>a circle on the screen </a:t>
            </a:r>
          </a:p>
          <a:p>
            <a:pPr lvl="2"/>
            <a:r>
              <a:rPr lang="en-US" dirty="0"/>
              <a:t>it has x and y positions, color, and radius.</a:t>
            </a:r>
          </a:p>
          <a:p>
            <a:r>
              <a:rPr lang="en-US" dirty="0"/>
              <a:t>The interpretation gives the meaning of each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Compound can contain a compound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 might have a first name, a last name, a birthdate, etc.</a:t>
            </a:r>
          </a:p>
          <a:p>
            <a:r>
              <a:rPr lang="en-US" dirty="0"/>
              <a:t>A faucet might contain two washers</a:t>
            </a:r>
          </a:p>
          <a:p>
            <a:pPr lvl="1"/>
            <a:r>
              <a:rPr lang="en-US" dirty="0"/>
              <a:t>an upper washer and a lower washer</a:t>
            </a:r>
          </a:p>
          <a:p>
            <a:r>
              <a:rPr lang="en-US" dirty="0"/>
              <a:t>Each washer might have several attributes</a:t>
            </a:r>
          </a:p>
          <a:p>
            <a:pPr lvl="1"/>
            <a:r>
              <a:rPr lang="en-US" dirty="0"/>
              <a:t>inner dimension, outer dimension, thickness</a:t>
            </a:r>
          </a:p>
          <a:p>
            <a:pPr lvl="1"/>
            <a:r>
              <a:rPr lang="en-US" dirty="0"/>
              <a:t>manufacturer, model number, cost,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725</Words>
  <Application>Microsoft Office PowerPoint</Application>
  <PresentationFormat>On-screen Show (4:3)</PresentationFormat>
  <Paragraphs>105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Consolas</vt:lpstr>
      <vt:lpstr>Office Theme</vt:lpstr>
      <vt:lpstr>The Different Kinds of Data</vt:lpstr>
      <vt:lpstr>Learning Objectives for This Lesson</vt:lpstr>
      <vt:lpstr>Information and Data</vt:lpstr>
      <vt:lpstr>Information Analysis and Data Design</vt:lpstr>
      <vt:lpstr>Choosing a data representation</vt:lpstr>
      <vt:lpstr>Kinds of Data</vt:lpstr>
      <vt:lpstr>1. Scalar Data</vt:lpstr>
      <vt:lpstr>2. Compound Data</vt:lpstr>
      <vt:lpstr>A Compound can contain a compound</vt:lpstr>
      <vt:lpstr>3. Itemization Data</vt:lpstr>
      <vt:lpstr>4. Mixed Data</vt:lpstr>
      <vt:lpstr>Example of mixed data</vt:lpstr>
      <vt:lpstr>Here's a summary of the different kinds of data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82</cp:revision>
  <dcterms:created xsi:type="dcterms:W3CDTF">2012-08-30T22:09:15Z</dcterms:created>
  <dcterms:modified xsi:type="dcterms:W3CDTF">2016-07-26T03:49:38Z</dcterms:modified>
</cp:coreProperties>
</file>