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78" r:id="rId2"/>
    <p:sldId id="379" r:id="rId3"/>
    <p:sldId id="344" r:id="rId4"/>
    <p:sldId id="346" r:id="rId5"/>
    <p:sldId id="347" r:id="rId6"/>
    <p:sldId id="348" r:id="rId7"/>
    <p:sldId id="349" r:id="rId8"/>
    <p:sldId id="350" r:id="rId9"/>
    <p:sldId id="352" r:id="rId10"/>
    <p:sldId id="382" r:id="rId11"/>
    <p:sldId id="383" r:id="rId12"/>
    <p:sldId id="381" r:id="rId13"/>
    <p:sldId id="384" r:id="rId14"/>
    <p:sldId id="354" r:id="rId15"/>
    <p:sldId id="367" r:id="rId16"/>
    <p:sldId id="366" r:id="rId17"/>
    <p:sldId id="353" r:id="rId18"/>
    <p:sldId id="356" r:id="rId19"/>
    <p:sldId id="385" r:id="rId20"/>
    <p:sldId id="369" r:id="rId21"/>
    <p:sldId id="355" r:id="rId22"/>
    <p:sldId id="387" r:id="rId23"/>
    <p:sldId id="388" r:id="rId24"/>
    <p:sldId id="380" r:id="rId25"/>
    <p:sldId id="389" r:id="rId26"/>
    <p:sldId id="39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3D534DD-9107-4028-BDB7-75BDB8BA3ABC}">
          <p14:sldIdLst>
            <p14:sldId id="378"/>
            <p14:sldId id="379"/>
            <p14:sldId id="344"/>
            <p14:sldId id="346"/>
            <p14:sldId id="347"/>
            <p14:sldId id="348"/>
            <p14:sldId id="349"/>
            <p14:sldId id="350"/>
            <p14:sldId id="352"/>
            <p14:sldId id="382"/>
            <p14:sldId id="383"/>
            <p14:sldId id="381"/>
            <p14:sldId id="384"/>
            <p14:sldId id="354"/>
            <p14:sldId id="367"/>
            <p14:sldId id="366"/>
            <p14:sldId id="353"/>
            <p14:sldId id="356"/>
            <p14:sldId id="385"/>
            <p14:sldId id="369"/>
            <p14:sldId id="355"/>
            <p14:sldId id="387"/>
            <p14:sldId id="388"/>
            <p14:sldId id="380"/>
            <p14:sldId id="389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25" autoAdjust="0"/>
  </p:normalViewPr>
  <p:slideViewPr>
    <p:cSldViewPr showGuides="1">
      <p:cViewPr varScale="1">
        <p:scale>
          <a:sx n="57" d="100"/>
          <a:sy n="57" d="100"/>
        </p:scale>
        <p:origin x="837" y="2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6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57DDA-BF5C-4879-9957-16E91151DE1E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2CBB0-62C7-44D8-B0B4-2BA0BA5415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5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data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88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2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95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72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30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8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8B3A28-1884-497D-94C5-27227826CE2C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3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262C03-9B91-44B2-B7D5-2A844E6680F8}" type="datetime1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0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1DCD3A-F44B-4ECF-B365-54BE99BB4BEA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15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377941-97D9-4840-A51B-C8DAEDA2815C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F5B1C-135C-4619-A2DE-25131AF5278A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517BA8-26BA-4B7C-A41A-804B81F83A36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5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4FABC5-F62F-49DD-A24E-5C2CE15A3D87}" type="datetime1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0AAC56-4986-4B63-9F74-D47EE64ADD9E}" type="datetime1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C14660-E407-48B8-9CF0-DD79C3F69AD0}" type="datetime1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0DE907-AEDA-4EE9-869A-B21DA6DC498D}" type="datetime1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C540BA-3DB2-4124-8990-4661E7113E01}" type="datetime1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8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6EF63-9AC7-45BB-B551-A0640428FFFB}" type="datetime1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7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7-how-7/4139229048/in/pool-1996770@N25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2.0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Data Design Recipe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1.3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7" name="Picture 6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21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Remember our example of mixed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 a wine bar, an order may be one of three things: a cup of coffee, a glass of wine, or a cup of tea. </a:t>
            </a:r>
          </a:p>
          <a:p>
            <a:pPr lvl="1"/>
            <a:r>
              <a:rPr lang="en-US" dirty="0"/>
              <a:t>For the coffee, we need to specify the size (small, medium, or large) and type (this is a fancy bar, so it carries many types of coffee).  Also whether or not it should be served with milk.</a:t>
            </a:r>
          </a:p>
          <a:p>
            <a:pPr lvl="1"/>
            <a:r>
              <a:rPr lang="en-US" dirty="0"/>
              <a:t>For the wine, we need to specify which vineyard and which year.  </a:t>
            </a:r>
          </a:p>
          <a:p>
            <a:pPr lvl="1"/>
            <a:r>
              <a:rPr lang="en-US" dirty="0"/>
              <a:t>For tea, we need the size of the cup and the type of tea (this is a fancy bar, so it carries many types of tea).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3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for a constructor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down one </a:t>
            </a:r>
            <a:r>
              <a:rPr lang="en-US" b="1" dirty="0" err="1"/>
              <a:t>struct</a:t>
            </a:r>
            <a:r>
              <a:rPr lang="en-US" dirty="0"/>
              <a:t> definition for each alternative.</a:t>
            </a:r>
          </a:p>
          <a:p>
            <a:r>
              <a:rPr lang="en-US" dirty="0"/>
              <a:t>Then write down the constructor template showing the type of each field.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Struct</a:t>
            </a:r>
            <a:r>
              <a:rPr lang="en-US" sz="4000" dirty="0"/>
              <a:t> definitions and constructor template for mixed data: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(define-struct coffee (size type milk?))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(define-struct wine (vineyard year))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(define-struct tea (size type))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BarOrder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one of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-- (make-coffee Size Type Boolean)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-- (make-wine Vineyard Year)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-- (make-tea Size String)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1828800" y="5940723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867400" y="2590800"/>
            <a:ext cx="3034515" cy="739180"/>
            <a:chOff x="5858057" y="1230352"/>
            <a:chExt cx="3034515" cy="739180"/>
          </a:xfrm>
        </p:grpSpPr>
        <p:sp>
          <p:nvSpPr>
            <p:cNvPr id="6" name="TextBox 5"/>
            <p:cNvSpPr txBox="1"/>
            <p:nvPr/>
          </p:nvSpPr>
          <p:spPr>
            <a:xfrm>
              <a:off x="6400800" y="1600200"/>
              <a:ext cx="2491772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The structure definitions</a:t>
              </a: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5858057" y="1230352"/>
              <a:ext cx="542743" cy="55451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562600" y="4876800"/>
            <a:ext cx="3124200" cy="764164"/>
            <a:chOff x="5180934" y="3065055"/>
            <a:chExt cx="3124200" cy="764164"/>
          </a:xfrm>
        </p:grpSpPr>
        <p:sp>
          <p:nvSpPr>
            <p:cNvPr id="9" name="TextBox 8"/>
            <p:cNvSpPr txBox="1"/>
            <p:nvPr/>
          </p:nvSpPr>
          <p:spPr>
            <a:xfrm>
              <a:off x="5737828" y="3459887"/>
              <a:ext cx="2567306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The constructor template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5180934" y="3065055"/>
              <a:ext cx="556895" cy="59254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7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constructor template in more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BarOrder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one of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-- (make-coffee Size Type Boolean)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-- (make-wine Vineyard Year)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-- (make-tea Size String)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1828800" y="5940723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86400" y="4238663"/>
            <a:ext cx="1666268" cy="923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The kind of data in each field</a:t>
            </a:r>
          </a:p>
        </p:txBody>
      </p:sp>
      <p:sp>
        <p:nvSpPr>
          <p:cNvPr id="14" name="Right Brace 13"/>
          <p:cNvSpPr/>
          <p:nvPr/>
        </p:nvSpPr>
        <p:spPr>
          <a:xfrm rot="5400000" flipV="1">
            <a:off x="5096044" y="1329624"/>
            <a:ext cx="268976" cy="3167782"/>
          </a:xfrm>
          <a:prstGeom prst="rightBrace">
            <a:avLst>
              <a:gd name="adj1" fmla="val 32878"/>
              <a:gd name="adj2" fmla="val 73897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24"/>
          <p:cNvCxnSpPr>
            <a:stCxn id="13" idx="0"/>
          </p:cNvCxnSpPr>
          <p:nvPr/>
        </p:nvCxnSpPr>
        <p:spPr>
          <a:xfrm rot="16200000" flipV="1">
            <a:off x="5612436" y="3531565"/>
            <a:ext cx="1114463" cy="299734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19200" y="4059833"/>
            <a:ext cx="312420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Presumably </a:t>
            </a:r>
            <a:r>
              <a:rPr lang="en-US" b="1" dirty="0"/>
              <a:t>Size</a:t>
            </a:r>
            <a:r>
              <a:rPr lang="en-US" dirty="0"/>
              <a:t>, </a:t>
            </a:r>
            <a:r>
              <a:rPr lang="en-US" b="1" dirty="0"/>
              <a:t>Type</a:t>
            </a:r>
            <a:r>
              <a:rPr lang="en-US" dirty="0"/>
              <a:t>, </a:t>
            </a:r>
            <a:r>
              <a:rPr lang="en-US" b="1" dirty="0"/>
              <a:t>Vineyard</a:t>
            </a:r>
            <a:r>
              <a:rPr lang="en-US" dirty="0"/>
              <a:t>, etc. are data types defined elsewhere</a:t>
            </a:r>
          </a:p>
        </p:txBody>
      </p:sp>
    </p:spTree>
    <p:extLst>
      <p:ext uri="{BB962C8B-B14F-4D97-AF65-F5344CB8AC3E}">
        <p14:creationId xmlns:p14="http://schemas.microsoft.com/office/powerpoint/2010/main" val="1447794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constructor template (compound data)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</a:rPr>
              <a:t>For compound data, there’s only one alternative, so you’d write one </a:t>
            </a:r>
            <a:r>
              <a:rPr lang="en-US" sz="2400" b="0" dirty="0" err="1">
                <a:latin typeface="+mn-lt"/>
              </a:rPr>
              <a:t>struct</a:t>
            </a:r>
            <a:r>
              <a:rPr lang="en-US" sz="2400" b="0" dirty="0">
                <a:latin typeface="+mn-lt"/>
              </a:rPr>
              <a:t> definition and have one line in the constructor template:</a:t>
            </a:r>
          </a:p>
          <a:p>
            <a:endParaRPr lang="en-US" sz="2400" dirty="0"/>
          </a:p>
          <a:p>
            <a:r>
              <a:rPr lang="en-US" sz="2400" dirty="0"/>
              <a:t>(define-</a:t>
            </a:r>
            <a:r>
              <a:rPr lang="en-US" sz="2400" dirty="0" err="1"/>
              <a:t>struct</a:t>
            </a:r>
            <a:r>
              <a:rPr lang="en-US" sz="2400" dirty="0"/>
              <a:t> book (author title on-hand price))</a:t>
            </a:r>
          </a:p>
          <a:p>
            <a:endParaRPr lang="en-US" sz="2400" dirty="0"/>
          </a:p>
          <a:p>
            <a:r>
              <a:rPr lang="en-US" sz="2400" dirty="0"/>
              <a:t>;; A Book is a </a:t>
            </a:r>
          </a:p>
          <a:p>
            <a:r>
              <a:rPr lang="en-US" sz="2400" dirty="0"/>
              <a:t>;;  (make-book String </a:t>
            </a:r>
            <a:r>
              <a:rPr lang="en-US" sz="2400" dirty="0" err="1"/>
              <a:t>String</a:t>
            </a:r>
            <a:r>
              <a:rPr lang="en-US" sz="2400" dirty="0"/>
              <a:t> </a:t>
            </a:r>
            <a:r>
              <a:rPr lang="en-US" sz="2400" dirty="0" err="1"/>
              <a:t>NonNegInt</a:t>
            </a:r>
            <a:r>
              <a:rPr lang="en-US" sz="2400" dirty="0"/>
              <a:t> </a:t>
            </a:r>
            <a:r>
              <a:rPr lang="en-US" sz="2400" dirty="0" err="1"/>
              <a:t>NonNegInt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68995" y="4967316"/>
            <a:ext cx="5649760" cy="1754159"/>
            <a:chOff x="3061621" y="3352801"/>
            <a:chExt cx="5649760" cy="1754159"/>
          </a:xfrm>
        </p:grpSpPr>
        <p:sp>
          <p:nvSpPr>
            <p:cNvPr id="9" name="TextBox 8"/>
            <p:cNvSpPr txBox="1"/>
            <p:nvPr/>
          </p:nvSpPr>
          <p:spPr>
            <a:xfrm>
              <a:off x="3910780" y="4737628"/>
              <a:ext cx="2971800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The kind of data in each field</a:t>
              </a:r>
            </a:p>
          </p:txBody>
        </p:sp>
        <p:sp>
          <p:nvSpPr>
            <p:cNvPr id="10" name="Right Brace 9"/>
            <p:cNvSpPr/>
            <p:nvPr/>
          </p:nvSpPr>
          <p:spPr>
            <a:xfrm rot="5400000" flipV="1">
              <a:off x="5731576" y="682846"/>
              <a:ext cx="309849" cy="5649760"/>
            </a:xfrm>
            <a:prstGeom prst="rightBrace">
              <a:avLst>
                <a:gd name="adj1" fmla="val 32878"/>
                <a:gd name="adj2" fmla="val 49687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Elbow Connector 24"/>
            <p:cNvCxnSpPr/>
            <p:nvPr/>
          </p:nvCxnSpPr>
          <p:spPr>
            <a:xfrm rot="5400000" flipH="1" flipV="1">
              <a:off x="5101362" y="3907574"/>
              <a:ext cx="1074977" cy="495299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44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Sometimes this format isn't enough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a ring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33800" y="1905000"/>
            <a:ext cx="3713205" cy="3657600"/>
            <a:chOff x="2417805" y="1600200"/>
            <a:chExt cx="4267200" cy="4267200"/>
          </a:xfrm>
        </p:grpSpPr>
        <p:grpSp>
          <p:nvGrpSpPr>
            <p:cNvPr id="13" name="Group 12"/>
            <p:cNvGrpSpPr/>
            <p:nvPr/>
          </p:nvGrpSpPr>
          <p:grpSpPr>
            <a:xfrm>
              <a:off x="2417805" y="1600200"/>
              <a:ext cx="4267200" cy="4267200"/>
              <a:chOff x="1181100" y="1752600"/>
              <a:chExt cx="4267200" cy="42672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181100" y="1752600"/>
                <a:ext cx="4267200" cy="4267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133600" y="2705100"/>
                <a:ext cx="2362200" cy="2362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inner</a:t>
                </a:r>
              </a:p>
            </p:txBody>
          </p:sp>
        </p:grpSp>
        <p:cxnSp>
          <p:nvCxnSpPr>
            <p:cNvPr id="14" name="Straight Arrow Connector 13"/>
            <p:cNvCxnSpPr>
              <a:endCxn id="19" idx="7"/>
            </p:cNvCxnSpPr>
            <p:nvPr/>
          </p:nvCxnSpPr>
          <p:spPr>
            <a:xfrm flipV="1">
              <a:off x="4551405" y="2898636"/>
              <a:ext cx="835164" cy="83516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8" idx="5"/>
            </p:cNvCxnSpPr>
            <p:nvPr/>
          </p:nvCxnSpPr>
          <p:spPr>
            <a:xfrm>
              <a:off x="4572000" y="3733800"/>
              <a:ext cx="1488088" cy="150868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711517" y="2989249"/>
              <a:ext cx="1302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inner radius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89973" y="4303475"/>
              <a:ext cx="1323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outer radius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2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 Template for a 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 could apply make-ring to any two numbers</a:t>
            </a:r>
          </a:p>
          <a:p>
            <a:r>
              <a:rPr lang="en-US" sz="2800" dirty="0"/>
              <a:t>But only some combinations of the arguments make sense.  We document this with the </a:t>
            </a:r>
            <a:r>
              <a:rPr lang="en-US" sz="2800" dirty="0">
                <a:solidFill>
                  <a:srgbClr val="FF0000"/>
                </a:solidFill>
              </a:rPr>
              <a:t>WHERE</a:t>
            </a:r>
            <a:r>
              <a:rPr lang="en-US" sz="2800" dirty="0"/>
              <a:t> clause.</a:t>
            </a:r>
          </a:p>
          <a:p>
            <a:endParaRPr lang="en-US" sz="2800" dirty="0"/>
          </a:p>
          <a:p>
            <a:pPr lvl="0">
              <a:buNone/>
            </a:pPr>
            <a:r>
              <a:rPr lang="en-US" sz="20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(define-struct ring (inner outer))</a:t>
            </a:r>
          </a:p>
          <a:p>
            <a:pPr lvl="0">
              <a:buNone/>
            </a:pPr>
            <a:r>
              <a:rPr lang="en-US" sz="20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;; A Ring is a (make-ring </a:t>
            </a:r>
            <a:r>
              <a:rPr lang="en-US" sz="20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PosNum</a:t>
            </a:r>
            <a:r>
              <a:rPr lang="en-US" sz="20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PosNum</a:t>
            </a:r>
            <a:r>
              <a:rPr lang="en-US" sz="20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0">
              <a:buNone/>
            </a:pPr>
            <a:r>
              <a:rPr lang="en-US" sz="20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(&lt; inner outer) is true.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17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constructor template: itemization data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itemization data, there are no </a:t>
            </a:r>
            <a:r>
              <a:rPr lang="en-US" b="1" dirty="0" err="1"/>
              <a:t>struct</a:t>
            </a:r>
            <a:r>
              <a:rPr lang="en-US" dirty="0"/>
              <a:t> definitions, and the constructor template just enumerates the possible values.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586681" y="3124200"/>
            <a:ext cx="6057900" cy="2319756"/>
            <a:chOff x="2628900" y="3279575"/>
            <a:chExt cx="6057900" cy="2319756"/>
          </a:xfrm>
        </p:grpSpPr>
        <p:sp>
          <p:nvSpPr>
            <p:cNvPr id="5" name="TextBox 4"/>
            <p:cNvSpPr txBox="1"/>
            <p:nvPr/>
          </p:nvSpPr>
          <p:spPr>
            <a:xfrm>
              <a:off x="2628900" y="3657600"/>
              <a:ext cx="38862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 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TLState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 is one of</a:t>
              </a: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-- "red"</a:t>
              </a: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-- "yellow"</a:t>
              </a: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-- "green"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2600" y="4953000"/>
              <a:ext cx="3124200" cy="64633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We use </a:t>
              </a:r>
              <a:r>
                <a:rPr lang="en-US" dirty="0" err="1"/>
                <a:t>CamelCase</a:t>
              </a:r>
              <a:r>
                <a:rPr lang="en-US" dirty="0"/>
                <a:t> for names of kinds of data</a:t>
              </a:r>
            </a:p>
          </p:txBody>
        </p:sp>
        <p:sp>
          <p:nvSpPr>
            <p:cNvPr id="4" name="Freeform 3"/>
            <p:cNvSpPr/>
            <p:nvPr/>
          </p:nvSpPr>
          <p:spPr>
            <a:xfrm>
              <a:off x="4271058" y="3279575"/>
              <a:ext cx="2673752" cy="1662815"/>
            </a:xfrm>
            <a:custGeom>
              <a:avLst/>
              <a:gdLst>
                <a:gd name="connsiteX0" fmla="*/ 2673752 w 2673752"/>
                <a:gd name="connsiteY0" fmla="*/ 1662815 h 1662815"/>
                <a:gd name="connsiteX1" fmla="*/ 2152891 w 2673752"/>
                <a:gd name="connsiteY1" fmla="*/ 65509 h 1662815"/>
                <a:gd name="connsiteX2" fmla="*/ 0 w 2673752"/>
                <a:gd name="connsiteY2" fmla="*/ 459048 h 166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3752" h="1662815">
                  <a:moveTo>
                    <a:pt x="2673752" y="1662815"/>
                  </a:moveTo>
                  <a:cubicBezTo>
                    <a:pt x="2636134" y="964476"/>
                    <a:pt x="2598516" y="266137"/>
                    <a:pt x="2152891" y="65509"/>
                  </a:cubicBezTo>
                  <a:cubicBezTo>
                    <a:pt x="1707266" y="-135119"/>
                    <a:pt x="853633" y="161964"/>
                    <a:pt x="0" y="459048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5042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DDR Step 4.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Tells what piece of information each value of the data represents. </a:t>
            </a:r>
          </a:p>
          <a:p>
            <a:r>
              <a:rPr lang="en-US" dirty="0"/>
              <a:t>The interpretation must show the interpretation of each alternative and the interpretation of each field.</a:t>
            </a:r>
          </a:p>
          <a:p>
            <a:r>
              <a:rPr lang="en-US" dirty="0"/>
              <a:t>This usually refers to the structure definition and the constructor template, so these three pieces are written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70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err="1"/>
              <a:t>struct</a:t>
            </a:r>
            <a:r>
              <a:rPr lang="en-US" sz="4000" dirty="0"/>
              <a:t> definitions and constructor template for mixed data: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(define-struct coffee (size type milk?))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(define-struct wine (vineyard year))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(define-struct tea (size type))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BarOrder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one of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-- (make-coffee Size Type Boolean)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-- (make-wine Vineyard Year)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-- (make-tea Size String)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1828800" y="5940723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867400" y="2590800"/>
            <a:ext cx="3034515" cy="739180"/>
            <a:chOff x="5858057" y="1230352"/>
            <a:chExt cx="3034515" cy="739180"/>
          </a:xfrm>
        </p:grpSpPr>
        <p:sp>
          <p:nvSpPr>
            <p:cNvPr id="6" name="TextBox 5"/>
            <p:cNvSpPr txBox="1"/>
            <p:nvPr/>
          </p:nvSpPr>
          <p:spPr>
            <a:xfrm>
              <a:off x="6400800" y="1600200"/>
              <a:ext cx="2491772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The structure definitions</a:t>
              </a: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5858057" y="1230352"/>
              <a:ext cx="542743" cy="55451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562600" y="4876800"/>
            <a:ext cx="3124200" cy="764164"/>
            <a:chOff x="5180934" y="3065055"/>
            <a:chExt cx="3124200" cy="764164"/>
          </a:xfrm>
        </p:grpSpPr>
        <p:sp>
          <p:nvSpPr>
            <p:cNvPr id="9" name="TextBox 8"/>
            <p:cNvSpPr txBox="1"/>
            <p:nvPr/>
          </p:nvSpPr>
          <p:spPr>
            <a:xfrm>
              <a:off x="5737828" y="3459887"/>
              <a:ext cx="2567306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The constructor template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5180934" y="3065055"/>
              <a:ext cx="556895" cy="59254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64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time you finish this lesson, you should be able to:</a:t>
            </a:r>
          </a:p>
          <a:p>
            <a:pPr lvl="1"/>
            <a:r>
              <a:rPr lang="en-US" dirty="0"/>
              <a:t>list the steps in the data design recipe</a:t>
            </a:r>
          </a:p>
          <a:p>
            <a:pPr lvl="1"/>
            <a:r>
              <a:rPr lang="en-US" dirty="0"/>
              <a:t>list the pieces of a data definition</a:t>
            </a:r>
          </a:p>
          <a:p>
            <a:pPr lvl="1"/>
            <a:r>
              <a:rPr lang="en-US" dirty="0"/>
              <a:t>explain what define-</a:t>
            </a:r>
            <a:r>
              <a:rPr lang="en-US" dirty="0" err="1"/>
              <a:t>struct</a:t>
            </a:r>
            <a:r>
              <a:rPr lang="en-US" dirty="0"/>
              <a:t> does</a:t>
            </a:r>
          </a:p>
          <a:p>
            <a:pPr lvl="1"/>
            <a:r>
              <a:rPr lang="en-US" dirty="0"/>
              <a:t>write a constructor template and interpretation for simple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74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7724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(define-struct coffee (size type milk?))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(define-struct wine (vineyard year))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(define-struct tea (size type))</a:t>
            </a:r>
          </a:p>
          <a:p>
            <a:pPr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BarOrder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is one of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-- (make-coffee Size Type Boolean)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INTERP: 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size is the size of cup desired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type is the origin of the coffee 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milk? tells whether milk is desired.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-- (make-wine Vineyard Year)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INTERP: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vineyard is the origin of the grapes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year is the year of harvest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-- (make-tea Size String)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 INTERP: 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size is the size of cup desired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  type is the type of tea (as a string)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04800" y="199044"/>
            <a:ext cx="8534400" cy="887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0" dirty="0"/>
              <a:t>Data Definition for mixed data: example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029200" y="1699511"/>
            <a:ext cx="3173431" cy="369332"/>
            <a:chOff x="5719141" y="1600200"/>
            <a:chExt cx="3173431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6400800" y="1600200"/>
              <a:ext cx="2491772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The structure definitions</a:t>
              </a: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5719141" y="1784866"/>
              <a:ext cx="681659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6400800" y="3276600"/>
            <a:ext cx="2438400" cy="22203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Here it's clear what the alternatives mean, so all we need to provide is the interpretation of each field in each alternative.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80208" y="2356483"/>
            <a:ext cx="3048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Presumably Size and Type are data types defined elsewhere.</a:t>
            </a:r>
          </a:p>
        </p:txBody>
      </p:sp>
      <p:sp>
        <p:nvSpPr>
          <p:cNvPr id="17" name="Freeform 16"/>
          <p:cNvSpPr/>
          <p:nvPr/>
        </p:nvSpPr>
        <p:spPr>
          <a:xfrm>
            <a:off x="3210113" y="2238355"/>
            <a:ext cx="2479964" cy="499400"/>
          </a:xfrm>
          <a:custGeom>
            <a:avLst/>
            <a:gdLst>
              <a:gd name="connsiteX0" fmla="*/ 2479964 w 2479964"/>
              <a:gd name="connsiteY0" fmla="*/ 416273 h 499400"/>
              <a:gd name="connsiteX1" fmla="*/ 1648691 w 2479964"/>
              <a:gd name="connsiteY1" fmla="*/ 636 h 499400"/>
              <a:gd name="connsiteX2" fmla="*/ 0 w 2479964"/>
              <a:gd name="connsiteY2" fmla="*/ 499400 h 49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9964" h="499400">
                <a:moveTo>
                  <a:pt x="2479964" y="416273"/>
                </a:moveTo>
                <a:cubicBezTo>
                  <a:pt x="2270991" y="201527"/>
                  <a:pt x="2062018" y="-13218"/>
                  <a:pt x="1648691" y="636"/>
                </a:cubicBezTo>
                <a:cubicBezTo>
                  <a:pt x="1235364" y="14490"/>
                  <a:pt x="617682" y="256945"/>
                  <a:pt x="0" y="499400"/>
                </a:cubicBezTo>
              </a:path>
            </a:pathLst>
          </a:custGeom>
          <a:noFill/>
          <a:ln w="127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30904" y="5705308"/>
            <a:ext cx="3048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Presumably Vineyard is also a data type defined elsewhere.</a:t>
            </a:r>
          </a:p>
        </p:txBody>
      </p:sp>
      <p:cxnSp>
        <p:nvCxnSpPr>
          <p:cNvPr id="9" name="Curved Connector 8"/>
          <p:cNvCxnSpPr/>
          <p:nvPr/>
        </p:nvCxnSpPr>
        <p:spPr>
          <a:xfrm rot="10800000">
            <a:off x="3048000" y="4586672"/>
            <a:ext cx="2382904" cy="1108934"/>
          </a:xfrm>
          <a:prstGeom prst="curvedConnector3">
            <a:avLst>
              <a:gd name="adj1" fmla="val 10199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9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8755" y="1830387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/>
              <a:t>(define-</a:t>
            </a:r>
            <a:r>
              <a:rPr lang="en-US" sz="2000" dirty="0" err="1"/>
              <a:t>struct</a:t>
            </a:r>
            <a:r>
              <a:rPr lang="en-US" sz="2000" dirty="0"/>
              <a:t> book (author title on-hand price))</a:t>
            </a:r>
          </a:p>
          <a:p>
            <a:endParaRPr lang="en-US" sz="2000" dirty="0"/>
          </a:p>
          <a:p>
            <a:r>
              <a:rPr lang="en-US" sz="2000" dirty="0"/>
              <a:t>;; A Book is a </a:t>
            </a:r>
          </a:p>
          <a:p>
            <a:r>
              <a:rPr lang="en-US" sz="2000" dirty="0"/>
              <a:t>;;  (make-book String </a:t>
            </a:r>
            <a:r>
              <a:rPr lang="en-US" sz="2000" dirty="0" err="1"/>
              <a:t>String</a:t>
            </a:r>
            <a:r>
              <a:rPr lang="en-US" sz="2000" dirty="0"/>
              <a:t> </a:t>
            </a:r>
            <a:r>
              <a:rPr lang="en-US" sz="2000" dirty="0" err="1"/>
              <a:t>NonNegInt</a:t>
            </a:r>
            <a:r>
              <a:rPr lang="en-US" sz="2000" dirty="0"/>
              <a:t> </a:t>
            </a:r>
            <a:r>
              <a:rPr lang="en-US" sz="2000" dirty="0" err="1"/>
              <a:t>NonNegInt</a:t>
            </a:r>
            <a:r>
              <a:rPr lang="en-US" sz="2000" dirty="0"/>
              <a:t>)</a:t>
            </a:r>
          </a:p>
          <a:p>
            <a:r>
              <a:rPr lang="en-US" sz="2000" dirty="0"/>
              <a:t>;; Interpretation:</a:t>
            </a:r>
          </a:p>
          <a:p>
            <a:r>
              <a:rPr lang="en-US" sz="2000" dirty="0"/>
              <a:t>;;   author is the author’s name</a:t>
            </a:r>
          </a:p>
          <a:p>
            <a:r>
              <a:rPr lang="en-US" sz="2000" dirty="0"/>
              <a:t>;;   title is the title</a:t>
            </a:r>
          </a:p>
          <a:p>
            <a:r>
              <a:rPr lang="en-US" sz="2000" dirty="0"/>
              <a:t>;;   on-hand is the number of copies on hand</a:t>
            </a:r>
          </a:p>
          <a:p>
            <a:r>
              <a:rPr lang="en-US" sz="2000" dirty="0"/>
              <a:t>;;   price is the price in USD*100 </a:t>
            </a:r>
          </a:p>
          <a:p>
            <a:r>
              <a:rPr lang="en-US" sz="2000" dirty="0"/>
              <a:t>;;    e.g. US$7.95 =&gt; 795</a:t>
            </a:r>
          </a:p>
          <a:p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53000" y="5647060"/>
            <a:ext cx="3429004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Question: Are these interpretations sufficiently detailed to be useful? 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529798" y="3427936"/>
            <a:ext cx="3429004" cy="1923552"/>
            <a:chOff x="4449400" y="3533313"/>
            <a:chExt cx="3429004" cy="1923552"/>
          </a:xfrm>
        </p:grpSpPr>
        <p:sp>
          <p:nvSpPr>
            <p:cNvPr id="6" name="TextBox 5"/>
            <p:cNvSpPr txBox="1"/>
            <p:nvPr/>
          </p:nvSpPr>
          <p:spPr>
            <a:xfrm>
              <a:off x="5440004" y="4691331"/>
              <a:ext cx="2438400" cy="64633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The interpretation of each field</a:t>
              </a:r>
            </a:p>
          </p:txBody>
        </p:sp>
        <p:sp>
          <p:nvSpPr>
            <p:cNvPr id="18" name="Right Brace 17"/>
            <p:cNvSpPr/>
            <p:nvPr/>
          </p:nvSpPr>
          <p:spPr>
            <a:xfrm>
              <a:off x="4449400" y="3533313"/>
              <a:ext cx="422146" cy="1923552"/>
            </a:xfrm>
            <a:prstGeom prst="rightBrace">
              <a:avLst>
                <a:gd name="adj1" fmla="val 30896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6" idx="1"/>
            </p:cNvCxnSpPr>
            <p:nvPr/>
          </p:nvCxnSpPr>
          <p:spPr>
            <a:xfrm flipH="1" flipV="1">
              <a:off x="4871546" y="4517755"/>
              <a:ext cx="568458" cy="49674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369861" y="2196776"/>
            <a:ext cx="3276600" cy="416204"/>
            <a:chOff x="5526204" y="1553328"/>
            <a:chExt cx="3276600" cy="416204"/>
          </a:xfrm>
        </p:grpSpPr>
        <p:sp>
          <p:nvSpPr>
            <p:cNvPr id="5" name="TextBox 4"/>
            <p:cNvSpPr txBox="1"/>
            <p:nvPr/>
          </p:nvSpPr>
          <p:spPr>
            <a:xfrm>
              <a:off x="6400800" y="1600200"/>
              <a:ext cx="2402004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The structure definition</a:t>
              </a:r>
            </a:p>
          </p:txBody>
        </p:sp>
        <p:cxnSp>
          <p:nvCxnSpPr>
            <p:cNvPr id="30" name="Straight Arrow Connector 29"/>
            <p:cNvCxnSpPr>
              <a:stCxn id="5" idx="1"/>
            </p:cNvCxnSpPr>
            <p:nvPr/>
          </p:nvCxnSpPr>
          <p:spPr>
            <a:xfrm flipH="1" flipV="1">
              <a:off x="5526204" y="1553328"/>
              <a:ext cx="874596" cy="23153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512767" y="3104084"/>
            <a:ext cx="2446035" cy="923330"/>
            <a:chOff x="6512767" y="3104084"/>
            <a:chExt cx="2446035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422689" y="3104084"/>
              <a:ext cx="1536113" cy="92333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The constructor template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6512767" y="3290124"/>
              <a:ext cx="909922" cy="27562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need an interpretation?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NO: common sense is good enough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24384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TLState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one of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"red"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"yellow"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"green"</a:t>
            </a:r>
          </a:p>
        </p:txBody>
      </p:sp>
    </p:spTree>
    <p:extLst>
      <p:ext uri="{BB962C8B-B14F-4D97-AF65-F5344CB8AC3E}">
        <p14:creationId xmlns:p14="http://schemas.microsoft.com/office/powerpoint/2010/main" val="3224559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need an interpretation?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YES: the reader is unlikely to guess that 217 denotes green, 126 denotes yellow, and 43 denotes 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24384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TLState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one of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-- 217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-- 126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-- 43</a:t>
            </a:r>
          </a:p>
        </p:txBody>
      </p:sp>
    </p:spTree>
    <p:extLst>
      <p:ext uri="{BB962C8B-B14F-4D97-AF65-F5344CB8AC3E}">
        <p14:creationId xmlns:p14="http://schemas.microsoft.com/office/powerpoint/2010/main" val="3432151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Not all integers are created equal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04"/>
          <a:stretch/>
        </p:blipFill>
        <p:spPr>
          <a:xfrm>
            <a:off x="1179088" y="1600201"/>
            <a:ext cx="6785823" cy="3276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71987" y="4953000"/>
            <a:ext cx="459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3"/>
              </a:rPr>
              <a:t>https://www.flickr.com/photos/7-how-7/4139229048/in/pool-1996770@N25/</a:t>
            </a:r>
            <a:r>
              <a:rPr lang="en-US" sz="900" dirty="0"/>
              <a:t> licensed under</a:t>
            </a:r>
          </a:p>
          <a:p>
            <a:r>
              <a:rPr lang="en-US" sz="900" dirty="0">
                <a:hlinkClick r:id="rId4"/>
              </a:rPr>
              <a:t>Creative Commons License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912275" y="5710019"/>
            <a:ext cx="7052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interpretation tells you the meaning of each number.  It also tells you</a:t>
            </a:r>
          </a:p>
          <a:p>
            <a:r>
              <a:rPr lang="en-US" dirty="0"/>
              <a:t>that you shouldn't be adding these integers!</a:t>
            </a:r>
          </a:p>
        </p:txBody>
      </p:sp>
    </p:spTree>
    <p:extLst>
      <p:ext uri="{BB962C8B-B14F-4D97-AF65-F5344CB8AC3E}">
        <p14:creationId xmlns:p14="http://schemas.microsoft.com/office/powerpoint/2010/main" val="2867457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 write </a:t>
            </a:r>
            <a:r>
              <a:rPr lang="en-US" dirty="0" err="1"/>
              <a:t>struct</a:t>
            </a:r>
            <a:r>
              <a:rPr lang="en-US" dirty="0"/>
              <a:t> definitions, constructor templates, and interpretations for mixed, compound, and itemization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63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9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784387"/>
              </p:ext>
            </p:extLst>
          </p:nvPr>
        </p:nvGraphicFramePr>
        <p:xfrm>
          <a:off x="486032" y="624840"/>
          <a:ext cx="82296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</a:t>
                      </a:r>
                      <a:r>
                        <a:rPr lang="en-US" sz="3200" baseline="0" dirty="0"/>
                        <a:t> Data</a:t>
                      </a:r>
                      <a:r>
                        <a:rPr lang="en-US" sz="3200" dirty="0"/>
                        <a:t>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1. What</a:t>
                      </a:r>
                      <a:r>
                        <a:rPr lang="en-US" sz="3200" baseline="0" dirty="0"/>
                        <a:t> information needs to be represented in your program? </a:t>
                      </a:r>
                      <a:r>
                        <a:rPr lang="en-US" sz="3200" dirty="0"/>
                        <a:t>What</a:t>
                      </a:r>
                      <a:r>
                        <a:rPr lang="en-US" sz="3200" baseline="0" dirty="0"/>
                        <a:t> kind of information is each piece?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Structure</a:t>
                      </a:r>
                      <a:r>
                        <a:rPr lang="en-US" sz="3200" baseline="0" dirty="0"/>
                        <a:t> Definitions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Constructor Template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Observer</a:t>
                      </a:r>
                      <a:r>
                        <a:rPr lang="en-US" sz="3200" baseline="0" dirty="0"/>
                        <a:t> Template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7.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7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DDR Step 1. What information needs to be represented?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usually pretty clear; depends on the application.</a:t>
            </a:r>
          </a:p>
          <a:p>
            <a:r>
              <a:rPr lang="en-US" dirty="0"/>
              <a:t>In general, information needs to be represented when it might take many values, and your program needs to know which one is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3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representing a car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does one car differ from another?</a:t>
            </a:r>
          </a:p>
          <a:p>
            <a:r>
              <a:rPr lang="en-US" dirty="0"/>
              <a:t>In a traffic simulation, I might only need to keep track of each car's position and velocity</a:t>
            </a:r>
          </a:p>
          <a:p>
            <a:r>
              <a:rPr lang="en-US" dirty="0"/>
              <a:t>For TV coverage of an auto race, I might need to keep track of enough information to distinguish it from all the others in the race.</a:t>
            </a:r>
          </a:p>
          <a:p>
            <a:r>
              <a:rPr lang="en-US" dirty="0"/>
              <a:t>For an auto dealer, I might need to keep track of enough information to distinguish this car from all the others in the 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3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representing a car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need to keep track of other information that is needed by the application, of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1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DDR Step 2. Structure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Racket, we represent compound data as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struct</a:t>
            </a:r>
          </a:p>
          <a:p>
            <a:r>
              <a:rPr lang="en-US" dirty="0">
                <a:cs typeface="Consolas" pitchFamily="49" charset="0"/>
              </a:rPr>
              <a:t>This is like a struct or record in other languages.</a:t>
            </a:r>
          </a:p>
          <a:p>
            <a:r>
              <a:rPr lang="en-US" dirty="0">
                <a:cs typeface="Consolas" pitchFamily="49" charset="0"/>
              </a:rPr>
              <a:t>For mixed data, we may need several </a:t>
            </a:r>
            <a:r>
              <a:rPr lang="en-US" dirty="0" err="1">
                <a:cs typeface="Consolas" pitchFamily="49" charset="0"/>
              </a:rPr>
              <a:t>structs</a:t>
            </a:r>
            <a:endParaRPr lang="en-US" dirty="0">
              <a:cs typeface="Consolas" pitchFamily="49" charset="0"/>
            </a:endParaRPr>
          </a:p>
          <a:p>
            <a:pPr lvl="1"/>
            <a:r>
              <a:rPr lang="en-US" dirty="0">
                <a:cs typeface="Consolas" pitchFamily="49" charset="0"/>
              </a:rPr>
              <a:t>we'll see an example later</a:t>
            </a:r>
          </a:p>
          <a:p>
            <a:r>
              <a:rPr lang="en-US" dirty="0">
                <a:cs typeface="Consolas" pitchFamily="49" charset="0"/>
              </a:rPr>
              <a:t>In Racket, we define new kinds of </a:t>
            </a:r>
            <a:r>
              <a:rPr lang="en-US" dirty="0" err="1">
                <a:cs typeface="Consolas" pitchFamily="49" charset="0"/>
              </a:rPr>
              <a:t>structs</a:t>
            </a:r>
            <a:r>
              <a:rPr lang="en-US" dirty="0">
                <a:cs typeface="Consolas" pitchFamily="49" charset="0"/>
              </a:rPr>
              <a:t> or records with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>
                <a:cs typeface="Consolas" pitchFamily="49" charset="0"/>
              </a:rPr>
              <a:t>.</a:t>
            </a:r>
          </a:p>
          <a:p>
            <a:r>
              <a:rPr lang="en-US" dirty="0">
                <a:cs typeface="Consolas" pitchFamily="49" charset="0"/>
              </a:rPr>
              <a:t>We saw these in Lesson 0.4.  Here’s a review: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5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onsolas" pitchFamily="49" charset="0"/>
              </a:rPr>
              <a:t>Example of a structure definition in Racket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752600"/>
            <a:ext cx="8839200" cy="461665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book (author title on-hand price))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7432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Executing this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define-struct</a:t>
            </a:r>
            <a:r>
              <a:rPr lang="en-US" sz="2400" dirty="0"/>
              <a:t> defines the following functions:</a:t>
            </a:r>
          </a:p>
          <a:p>
            <a:endParaRPr lang="en-US" sz="2400" dirty="0"/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make-book</a:t>
            </a:r>
          </a:p>
          <a:p>
            <a:endParaRPr lang="en-US" sz="2400" dirty="0"/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book-author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book-title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book-on-hand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book-price</a:t>
            </a:r>
          </a:p>
          <a:p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book?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84406" y="3683576"/>
            <a:ext cx="50292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constructor– GIVEN 4 arguments, </a:t>
            </a:r>
            <a:r>
              <a:rPr lang="en-US" dirty="0">
                <a:solidFill>
                  <a:schemeClr val="tx1"/>
                </a:solidFill>
              </a:rPr>
              <a:t>RETURNS</a:t>
            </a:r>
            <a:r>
              <a:rPr lang="en-US" dirty="0"/>
              <a:t>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book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with the given fields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2362200" y="3733801"/>
            <a:ext cx="1522206" cy="27294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6200" y="4875888"/>
            <a:ext cx="50292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Selectors: </a:t>
            </a:r>
            <a:r>
              <a:rPr lang="en-US" dirty="0"/>
              <a:t>GIVEN: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book</a:t>
            </a:r>
            <a:r>
              <a:rPr lang="en-US" dirty="0"/>
              <a:t>, RETURNS: the value of the indicated field.</a:t>
            </a:r>
          </a:p>
        </p:txBody>
      </p:sp>
      <p:cxnSp>
        <p:nvCxnSpPr>
          <p:cNvPr id="12" name="Straight Arrow Connector 11"/>
          <p:cNvCxnSpPr>
            <a:stCxn id="9" idx="1"/>
            <a:endCxn id="22" idx="1"/>
          </p:cNvCxnSpPr>
          <p:nvPr/>
        </p:nvCxnSpPr>
        <p:spPr>
          <a:xfrm flipH="1" flipV="1">
            <a:off x="3060933" y="4992200"/>
            <a:ext cx="825267" cy="20685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86200" y="5791200"/>
            <a:ext cx="50292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Predicate: GIVEN: any value, RETURNS: true </a:t>
            </a:r>
            <a:r>
              <a:rPr lang="en-US" dirty="0" err="1"/>
              <a:t>iff</a:t>
            </a:r>
            <a:r>
              <a:rPr lang="en-US" dirty="0"/>
              <a:t> it is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book</a:t>
            </a:r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1828800" y="6114366"/>
            <a:ext cx="2057400" cy="13403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" name="Right Brace 21"/>
          <p:cNvSpPr/>
          <p:nvPr/>
        </p:nvSpPr>
        <p:spPr>
          <a:xfrm>
            <a:off x="2832333" y="4375664"/>
            <a:ext cx="228600" cy="1263135"/>
          </a:xfrm>
          <a:prstGeom prst="rightBrace">
            <a:avLst>
              <a:gd name="adj1" fmla="val 45833"/>
              <a:gd name="adj2" fmla="val 48810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2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DDR Step 3. Constructor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Tells how to construct a value of this type.</a:t>
            </a:r>
          </a:p>
          <a:p>
            <a:r>
              <a:rPr lang="en-US" dirty="0"/>
              <a:t>We’ll start with the most general case– mixed data– and then see how the others are special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7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7741</TotalTime>
  <Words>1499</Words>
  <Application>Microsoft Office PowerPoint</Application>
  <PresentationFormat>On-screen Show (4:3)</PresentationFormat>
  <Paragraphs>229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Helvetica Neue</vt:lpstr>
      <vt:lpstr>Office Theme</vt:lpstr>
      <vt:lpstr>The Data Design Recipe</vt:lpstr>
      <vt:lpstr>Learning Objectives for this Lesson</vt:lpstr>
      <vt:lpstr>PowerPoint Presentation</vt:lpstr>
      <vt:lpstr>DDR Step 1. What information needs to be represented?</vt:lpstr>
      <vt:lpstr>Example: representing a car</vt:lpstr>
      <vt:lpstr>Example: representing a car</vt:lpstr>
      <vt:lpstr>DDR Step 2. Structure definitions</vt:lpstr>
      <vt:lpstr>Example of a structure definition in Racket</vt:lpstr>
      <vt:lpstr>DDR Step 3. Constructor Template</vt:lpstr>
      <vt:lpstr>Remember our example of mixed data</vt:lpstr>
      <vt:lpstr>Recipe for a constructor template</vt:lpstr>
      <vt:lpstr>Struct definitions and constructor template for mixed data: example</vt:lpstr>
      <vt:lpstr>The constructor template in more detail</vt:lpstr>
      <vt:lpstr>Example of a constructor template (compound data)</vt:lpstr>
      <vt:lpstr>Sometimes this format isn't enough</vt:lpstr>
      <vt:lpstr>Constructor Template for a ring</vt:lpstr>
      <vt:lpstr>Example of a constructor template: itemization data</vt:lpstr>
      <vt:lpstr>DDR Step 4. Interpretation</vt:lpstr>
      <vt:lpstr>struct definitions and constructor template for mixed data: example</vt:lpstr>
      <vt:lpstr>PowerPoint Presentation</vt:lpstr>
      <vt:lpstr>Another example</vt:lpstr>
      <vt:lpstr>Another example</vt:lpstr>
      <vt:lpstr>Another example</vt:lpstr>
      <vt:lpstr> Not all integers are created equal</vt:lpstr>
      <vt:lpstr>Summary</vt:lpstr>
      <vt:lpstr>Next Steps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Information as Data</dc:title>
  <dc:creator>wand</dc:creator>
  <cp:lastModifiedBy>Mitchell Wand</cp:lastModifiedBy>
  <cp:revision>106</cp:revision>
  <dcterms:created xsi:type="dcterms:W3CDTF">2012-08-30T22:09:15Z</dcterms:created>
  <dcterms:modified xsi:type="dcterms:W3CDTF">2016-07-26T03:28:38Z</dcterms:modified>
</cp:coreProperties>
</file>