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7" r:id="rId2"/>
    <p:sldId id="299" r:id="rId3"/>
    <p:sldId id="298" r:id="rId4"/>
    <p:sldId id="323" r:id="rId5"/>
    <p:sldId id="314" r:id="rId6"/>
    <p:sldId id="315" r:id="rId7"/>
    <p:sldId id="301" r:id="rId8"/>
    <p:sldId id="316" r:id="rId9"/>
    <p:sldId id="302" r:id="rId10"/>
    <p:sldId id="317" r:id="rId11"/>
    <p:sldId id="303" r:id="rId12"/>
    <p:sldId id="324" r:id="rId13"/>
    <p:sldId id="310" r:id="rId14"/>
    <p:sldId id="318" r:id="rId15"/>
    <p:sldId id="311" r:id="rId16"/>
    <p:sldId id="312" r:id="rId17"/>
    <p:sldId id="319" r:id="rId18"/>
    <p:sldId id="320" r:id="rId19"/>
    <p:sldId id="321" r:id="rId20"/>
    <p:sldId id="322" r:id="rId21"/>
    <p:sldId id="276" r:id="rId22"/>
    <p:sldId id="297" r:id="rId23"/>
  </p:sldIdLst>
  <p:sldSz cx="9144000" cy="6858000" type="screen4x3"/>
  <p:notesSz cx="6858000" cy="9296400"/>
  <p:embeddedFontLst>
    <p:embeddedFont>
      <p:font typeface="CMMI10" panose="020B0604020202020204"/>
      <p:regular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CMSY10ORIG" panose="020B0604020202020204"/>
      <p:regular r:id="rId31"/>
    </p:embeddedFont>
    <p:embeddedFont>
      <p:font typeface="Consolas" panose="020B0609020204030204" pitchFamily="49" charset="0"/>
      <p:regular r:id="rId32"/>
      <p:bold r:id="rId33"/>
      <p:italic r:id="rId34"/>
      <p:boldItalic r:id="rId35"/>
    </p:embeddedFont>
    <p:embeddedFont>
      <p:font typeface="Arial Unicode MS" panose="020B0604020202020204" charset="-128"/>
      <p:regular r:id="rId36"/>
    </p:embeddedFont>
    <p:embeddedFont>
      <p:font typeface="CMR10" panose="020B0604020202020204"/>
      <p:regular r:id="rId37"/>
    </p:embeddedFont>
  </p:embeddedFontLst>
  <p:custDataLst>
    <p:tags r:id="rId3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tchell Wand" initials="M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6" autoAdjust="0"/>
    <p:restoredTop sz="79692" autoAdjust="0"/>
  </p:normalViewPr>
  <p:slideViewPr>
    <p:cSldViewPr>
      <p:cViewPr varScale="1">
        <p:scale>
          <a:sx n="62" d="100"/>
          <a:sy n="62" d="100"/>
        </p:scale>
        <p:origin x="648" y="21"/>
      </p:cViewPr>
      <p:guideLst>
        <p:guide orient="horz" pos="2160"/>
        <p:guide pos="28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52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schemas.openxmlformats.org/officeDocument/2006/relationships/font" Target="fonts/font8.fntdata"/><Relationship Id="rId38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28509D-A83E-4130-9123-C9B4F5E9EE37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162A4D-5321-4162-AF2D-2322BDE848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738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C16E80-119B-43B5-8043-B652C91D44CD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48B3DE-E9CD-4720-84B6-E24D30E64D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24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42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with function names,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9440B-E791-2640-8935-69975A005A8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514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6784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7D140-6FCE-4FBB-90AA-86886D6C58C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311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7D140-6FCE-4FBB-90AA-86886D6C58C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580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43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9440B-E791-2640-8935-69975A005A8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663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9440B-E791-2640-8935-69975A005A8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34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the function design recipe.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96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21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83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7D140-6FCE-4FBB-90AA-86886D6C58C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930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9440B-E791-2640-8935-69975A005A8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29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9440B-E791-2640-8935-69975A005A8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29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3EAA-2ADF-4730-8F37-D322F0FCA6F7}" type="datetime1">
              <a:rPr lang="en-US" smtClean="0"/>
              <a:pPr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249C-EA92-4608-8FCA-65260396BA27}" type="datetime1">
              <a:rPr lang="en-US" smtClean="0"/>
              <a:pPr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573EB-F81F-45A8-8502-B7F241F6310C}" type="datetime1">
              <a:rPr lang="en-US" smtClean="0"/>
              <a:pPr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8F27-4D23-4B43-9126-090EEA2632D9}" type="datetime1">
              <a:rPr lang="en-US" smtClean="0"/>
              <a:pPr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9D0BF-EDA9-4C0D-B5C1-D01FE3C9392D}" type="datetime1">
              <a:rPr lang="en-US" smtClean="0"/>
              <a:pPr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9D0BF-EDA9-4C0D-B5C1-D01FE3C9392D}" type="datetime1">
              <a:rPr lang="en-US" smtClean="0"/>
              <a:pPr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92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015D0-49B0-4059-80BB-AF092C6CC282}" type="datetime1">
              <a:rPr lang="en-US" smtClean="0"/>
              <a:pPr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AE174-28EF-4C23-BFDE-B69E139D8EE0}" type="datetime1">
              <a:rPr lang="en-US" smtClean="0"/>
              <a:pPr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735FC-F3F4-4930-AD2E-C703D7636E65}" type="datetime1">
              <a:rPr lang="en-US" smtClean="0"/>
              <a:pPr/>
              <a:t>7/25/2016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87D82-BB00-4296-AA4E-C167745A82DE}" type="datetime1">
              <a:rPr lang="en-US" smtClean="0"/>
              <a:pPr/>
              <a:t>7/25/2016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393F-B669-482B-BFD6-501DDE1069A2}" type="datetime1">
              <a:rPr lang="en-US" smtClean="0"/>
              <a:pPr/>
              <a:t>7/25/2016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F435E-64AB-44BA-AD31-EDF4E3683DDC}" type="datetime1">
              <a:rPr lang="en-US" smtClean="0"/>
              <a:pPr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4D3D6-E918-4CCA-AF93-9744A928CB26}" type="datetime1">
              <a:rPr lang="en-US" smtClean="0"/>
              <a:pPr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76464-0CAE-48CA-94A1-62F8E9374B4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.im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s.janestreet.com/whats-in-a-name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 w="28575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Contracts, Purpose Statements, Examples and Tests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 “</a:t>
            </a:r>
            <a:r>
              <a:rPr lang="en-US" dirty="0" err="1"/>
              <a:t>Bootcamp</a:t>
            </a:r>
            <a:r>
              <a:rPr lang="en-US" dirty="0"/>
              <a:t>”</a:t>
            </a:r>
          </a:p>
          <a:p>
            <a:r>
              <a:rPr lang="en-US" dirty="0"/>
              <a:t>Lesson 1.6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/>
              <a:t>TexPoint fonts used in EMF. </a:t>
            </a:r>
          </a:p>
          <a:p>
            <a:r>
              <a:rPr lang="en-US"/>
              <a:t>Read the TexPoint manual before you delete this box.: </a:t>
            </a:r>
            <a:r>
              <a:rPr lang="en-US">
                <a:latin typeface="CMMI10"/>
              </a:rPr>
              <a:t>A</a:t>
            </a:r>
            <a:r>
              <a:rPr lang="en-US">
                <a:latin typeface="CMR10"/>
              </a:rPr>
              <a:t>A</a:t>
            </a:r>
            <a:r>
              <a:rPr lang="en-US">
                <a:latin typeface="CMSY10ORIG"/>
              </a:rPr>
              <a:t>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12" name="Picture 11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2012-2015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Arial Unicode MS" panose="020B0604020202020204" pitchFamily="34" charset="-128"/>
                  <a:hlinkClick r:id="rId5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Arial Unicode MS" panose="020B0604020202020204" pitchFamily="34" charset="-128"/>
                  <a:hlinkClick r:id="rId5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Arial Unicode MS" panose="020B0604020202020204" pitchFamily="34" charset="-128"/>
                  <a:hlinkClick r:id="rId5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Conventions for Good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384" y="1600200"/>
            <a:ext cx="8229600" cy="4525963"/>
          </a:xfrm>
        </p:spPr>
        <p:txBody>
          <a:bodyPr>
            <a:normAutofit lnSpcReduction="1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3200" dirty="0">
                <a:cs typeface="Consolas"/>
              </a:rPr>
              <a:t>In Racket, "-" and "?" are legal characters that may occur in names.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200" dirty="0"/>
              <a:t>Use the minus sign to separate components of a name, e.g. </a:t>
            </a:r>
            <a:r>
              <a:rPr lang="en-US" sz="3200" b="1" dirty="0">
                <a:latin typeface="Consolas"/>
                <a:cs typeface="Consolas"/>
              </a:rPr>
              <a:t>total-order-price</a:t>
            </a:r>
            <a:endParaRPr lang="en-US" sz="3200" dirty="0"/>
          </a:p>
          <a:p>
            <a:r>
              <a:rPr lang="en-US" dirty="0">
                <a:cs typeface="Consolas"/>
              </a:rPr>
              <a:t>Use the question mark to name predicates: </a:t>
            </a:r>
            <a:r>
              <a:rPr lang="en-US" dirty="0" err="1">
                <a:cs typeface="Consolas"/>
              </a:rPr>
              <a:t>eg</a:t>
            </a:r>
            <a:r>
              <a:rPr lang="en-US" dirty="0">
                <a:cs typeface="Consolas"/>
              </a:rPr>
              <a:t>,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square?</a:t>
            </a:r>
            <a:r>
              <a:rPr lang="en-US" dirty="0">
                <a:cs typeface="Consolas"/>
              </a:rPr>
              <a:t> .</a:t>
            </a:r>
          </a:p>
          <a:p>
            <a:r>
              <a:rPr lang="en-US" dirty="0">
                <a:cs typeface="Consolas"/>
              </a:rPr>
              <a:t>These are our conventions.  Other languages have other conventions; you should follow them.</a:t>
            </a:r>
          </a:p>
          <a:p>
            <a:endParaRPr lang="en-US" dirty="0">
              <a:cs typeface="Consolas"/>
            </a:endParaRPr>
          </a:p>
          <a:p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03782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 use short names for arguments:</a:t>
            </a:r>
          </a:p>
          <a:p>
            <a:pPr lvl="1"/>
            <a:r>
              <a:rPr lang="en-US" b="1" dirty="0"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/>
              <a:t> for a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Book</a:t>
            </a:r>
          </a:p>
          <a:p>
            <a:r>
              <a:rPr lang="en-US" dirty="0"/>
              <a:t>Or mnemonic names:</a:t>
            </a:r>
          </a:p>
          <a:p>
            <a:pPr lvl="1"/>
            <a:r>
              <a:rPr lang="en-US" b="1" dirty="0">
                <a:latin typeface="Consolas" pitchFamily="49" charset="0"/>
                <a:cs typeface="Consolas" pitchFamily="49" charset="0"/>
              </a:rPr>
              <a:t>cost</a:t>
            </a:r>
            <a:r>
              <a:rPr lang="en-US" dirty="0"/>
              <a:t>,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price</a:t>
            </a:r>
          </a:p>
          <a:p>
            <a:r>
              <a:rPr lang="en-US" dirty="0">
                <a:cs typeface="Consolas" pitchFamily="49" charset="0"/>
              </a:rPr>
              <a:t>Qualified names:</a:t>
            </a:r>
          </a:p>
          <a:p>
            <a:pPr lvl="1"/>
            <a:r>
              <a:rPr lang="en-US" b="1" dirty="0">
                <a:latin typeface="Consolas" pitchFamily="49" charset="0"/>
                <a:cs typeface="Consolas" pitchFamily="49" charset="0"/>
              </a:rPr>
              <a:t>mouse-x</a:t>
            </a:r>
            <a:r>
              <a:rPr lang="en-US" dirty="0">
                <a:cs typeface="Consolas" pitchFamily="49" charset="0"/>
              </a:rPr>
              <a:t>,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bomb-x</a:t>
            </a:r>
          </a:p>
          <a:p>
            <a:r>
              <a:rPr lang="en-US" dirty="0">
                <a:latin typeface="+mj-lt"/>
                <a:cs typeface="Consolas" pitchFamily="49" charset="0"/>
              </a:rPr>
              <a:t>Avoid lame names, like </a:t>
            </a:r>
            <a:r>
              <a:rPr lang="en-US" b="1" dirty="0">
                <a:latin typeface="+mj-lt"/>
                <a:cs typeface="Consolas" pitchFamily="49" charset="0"/>
              </a:rPr>
              <a:t>list1</a:t>
            </a:r>
            <a:r>
              <a:rPr lang="en-US" dirty="0">
                <a:latin typeface="+mj-lt"/>
                <a:cs typeface="Consolas" pitchFamily="49" charset="0"/>
              </a:rPr>
              <a:t> .  Names should refer to the information, not just the data type, whenever possible.</a:t>
            </a:r>
          </a:p>
          <a:p>
            <a:r>
              <a:rPr lang="en-US" dirty="0"/>
              <a:t>These are our conventions. Your workplace may have different conventions for argument names.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906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Racket, Number includes Complex numbers, so we'll hardly ever use Number.</a:t>
            </a:r>
          </a:p>
          <a:p>
            <a:r>
              <a:rPr lang="en-US" b="1" dirty="0"/>
              <a:t>Integer</a:t>
            </a:r>
            <a:r>
              <a:rPr lang="en-US" dirty="0"/>
              <a:t> vs. </a:t>
            </a:r>
            <a:r>
              <a:rPr lang="en-US" b="1" dirty="0" err="1"/>
              <a:t>NonNegReal</a:t>
            </a:r>
            <a:r>
              <a:rPr lang="en-US" dirty="0"/>
              <a:t> vs. </a:t>
            </a:r>
            <a:r>
              <a:rPr lang="en-US" b="1" dirty="0" err="1"/>
              <a:t>PosReal</a:t>
            </a:r>
            <a:r>
              <a:rPr lang="en-US" dirty="0"/>
              <a:t> ?</a:t>
            </a:r>
          </a:p>
          <a:p>
            <a:pPr lvl="1"/>
            <a:r>
              <a:rPr lang="en-US" dirty="0"/>
              <a:t>look to the data definition.  If your number represents a quantity that is always non-negative (say, a length or an area), then call it a </a:t>
            </a:r>
            <a:r>
              <a:rPr lang="en-US" b="1" dirty="0" err="1"/>
              <a:t>NonNegInt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if we're not dealing with physical quantities, then we'll typically use </a:t>
            </a:r>
            <a:r>
              <a:rPr lang="en-US" b="1" dirty="0"/>
              <a:t>Integer</a:t>
            </a:r>
            <a:r>
              <a:rPr lang="en-US" dirty="0"/>
              <a:t>.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Your function has to handle any value of the type it says in the contract.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88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Examples and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itchFamily="49" charset="0"/>
              </a:rPr>
              <a:t>Examples show sample arguments and results, to make clear what is intended.</a:t>
            </a:r>
          </a:p>
          <a:p>
            <a:r>
              <a:rPr lang="en-US" dirty="0">
                <a:cs typeface="Courier New" pitchFamily="49" charset="0"/>
              </a:rPr>
              <a:t>This may include showing how the function should be called.</a:t>
            </a:r>
          </a:p>
          <a:p>
            <a:r>
              <a:rPr lang="en-US" dirty="0">
                <a:cs typeface="Courier New" pitchFamily="49" charset="0"/>
              </a:rPr>
              <a:t>It should also illustrate the different behaviors of the function.</a:t>
            </a:r>
          </a:p>
          <a:p>
            <a:r>
              <a:rPr lang="en-US" dirty="0">
                <a:cs typeface="Courier New" pitchFamily="49" charset="0"/>
              </a:rPr>
              <a:t>How many examples, and what kind, will depend a lot on the function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>
              <a:cs typeface="Courier New" pitchFamily="49" charset="0"/>
            </a:endParaRPr>
          </a:p>
          <a:p>
            <a:endParaRPr lang="en-US" dirty="0">
              <a:cs typeface="Courier New" pitchFamily="49" charset="0"/>
            </a:endParaRP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398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Examples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function is a linear function of a single input, two examples are sufficient to uniquely determine the function.</a:t>
            </a:r>
          </a:p>
          <a:p>
            <a:r>
              <a:rPr lang="en-US" dirty="0"/>
              <a:t>We saw this for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f2c</a:t>
            </a:r>
            <a:r>
              <a:rPr lang="en-US" dirty="0"/>
              <a:t> :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	;; (f2c 32) = 0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;; (f2c 212) = 100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11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Examples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If the function takes an argument that is itemization or mixed data, then choose examples from each subclass of the itemization.</a:t>
            </a:r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(next-state "red") = "green"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(next-state "yellow") = "red"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(next-state "green") = "yellow"</a:t>
            </a:r>
          </a:p>
          <a:p>
            <a:r>
              <a:rPr lang="en-US" dirty="0">
                <a:cs typeface="Consolas" pitchFamily="49" charset="0"/>
              </a:rPr>
              <a:t>If your function uses “cases” to divide a scalar data(*) type into classes, choose examples from each class.</a:t>
            </a:r>
          </a:p>
          <a:p>
            <a:pPr marL="0" indent="0">
              <a:buNone/>
            </a:pPr>
            <a:r>
              <a:rPr lang="en-US" dirty="0"/>
              <a:t> 	</a:t>
            </a:r>
            <a:r>
              <a:rPr lang="en-US" sz="2100" dirty="0"/>
              <a:t>(*) we’ll cover “cases” in a later lesson.</a:t>
            </a:r>
          </a:p>
        </p:txBody>
      </p:sp>
    </p:spTree>
    <p:extLst>
      <p:ext uri="{BB962C8B-B14F-4D97-AF65-F5344CB8AC3E}">
        <p14:creationId xmlns:p14="http://schemas.microsoft.com/office/powerpoint/2010/main" val="1970648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Examples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Avoid coincidences in your examples.</a:t>
            </a:r>
          </a:p>
          <a:p>
            <a:r>
              <a:rPr lang="en-US" dirty="0"/>
              <a:t>This example is coincidental:</a:t>
            </a:r>
          </a:p>
          <a:p>
            <a:pPr marL="0" indent="0"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	(book-profit-margin </a:t>
            </a:r>
          </a:p>
          <a:p>
            <a:pPr marL="0" indent="0"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	 (make-book "Little Lisper" "Friedman" 2.00 4.00)) </a:t>
            </a:r>
          </a:p>
          <a:p>
            <a:pPr marL="0" indent="0"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	= 2.00</a:t>
            </a:r>
          </a:p>
          <a:p>
            <a:pPr lvl="1"/>
            <a:r>
              <a:rPr lang="en-US" dirty="0"/>
              <a:t>Is the answer 2 because we subtracted 2 from 4, or because it is the third field in the book? </a:t>
            </a:r>
            <a:endParaRPr lang="en-US" dirty="0">
              <a:cs typeface="Consolas" pitchFamily="49" charset="0"/>
            </a:endParaRPr>
          </a:p>
          <a:p>
            <a:r>
              <a:rPr lang="en-US" dirty="0"/>
              <a:t>This example is not coincidental:</a:t>
            </a:r>
          </a:p>
          <a:p>
            <a:pPr marL="0" indent="0">
              <a:buNone/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(book-profit-margin </a:t>
            </a:r>
          </a:p>
          <a:p>
            <a:pPr marL="0" indent="0"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	 (make-book "Little Lisper" "Friedman" 2.00 5.00)) </a:t>
            </a:r>
          </a:p>
          <a:p>
            <a:pPr marL="0" indent="0"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	= 3.00</a:t>
            </a:r>
          </a:p>
          <a:p>
            <a:pPr lvl="1"/>
            <a:r>
              <a:rPr lang="en-US" dirty="0"/>
              <a:t>we must have subtracted 2 from 5 to get 3.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289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your examples readable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;;; Here’s an example: a rocket simulation.  </a:t>
            </a:r>
          </a:p>
          <a:p>
            <a:endParaRPr lang="en-US" dirty="0"/>
          </a:p>
          <a:p>
            <a:r>
              <a:rPr lang="en-US" dirty="0"/>
              <a:t>;; Information Analysis:</a:t>
            </a:r>
          </a:p>
          <a:p>
            <a:r>
              <a:rPr lang="en-US" dirty="0"/>
              <a:t>;; We are simulating a rocket, which is at some altitude</a:t>
            </a:r>
          </a:p>
          <a:p>
            <a:r>
              <a:rPr lang="en-US" dirty="0"/>
              <a:t>;; and is travelling vertically at some velocity.</a:t>
            </a:r>
          </a:p>
          <a:p>
            <a:endParaRPr lang="en-US" dirty="0"/>
          </a:p>
          <a:p>
            <a:r>
              <a:rPr lang="en-US" dirty="0"/>
              <a:t>;; a Rocket</a:t>
            </a:r>
          </a:p>
          <a:p>
            <a:r>
              <a:rPr lang="en-US" dirty="0"/>
              <a:t>(define-struct rocket (altitude velocity))</a:t>
            </a:r>
          </a:p>
          <a:p>
            <a:endParaRPr lang="en-US" dirty="0"/>
          </a:p>
          <a:p>
            <a:r>
              <a:rPr lang="en-US" dirty="0"/>
              <a:t>;; A Rocket is a (make-rocket Real Real)</a:t>
            </a:r>
          </a:p>
          <a:p>
            <a:r>
              <a:rPr lang="en-US" dirty="0"/>
              <a:t>;; INTERPRETATION:</a:t>
            </a:r>
          </a:p>
          <a:p>
            <a:r>
              <a:rPr lang="en-US" dirty="0"/>
              <a:t>;; altitude   is the rocket's height, in meters</a:t>
            </a:r>
          </a:p>
          <a:p>
            <a:r>
              <a:rPr lang="en-US" dirty="0"/>
              <a:t>;; velocity   is the rocket's velocity, </a:t>
            </a:r>
          </a:p>
          <a:p>
            <a:r>
              <a:rPr lang="en-US" dirty="0"/>
              <a:t>;;               in meters/sec upward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86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Not-so-readable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/>
              <a:t>;; EXAMPLE:</a:t>
            </a:r>
          </a:p>
          <a:p>
            <a:r>
              <a:rPr lang="en-US" sz="2000" dirty="0"/>
              <a:t>;; (rocket-after-</a:t>
            </a:r>
            <a:r>
              <a:rPr lang="en-US" sz="2000" dirty="0" err="1"/>
              <a:t>dt</a:t>
            </a:r>
            <a:r>
              <a:rPr lang="en-US" sz="2000" dirty="0"/>
              <a:t> (make-rocket 100 30) 0) </a:t>
            </a:r>
          </a:p>
          <a:p>
            <a:r>
              <a:rPr lang="en-US" sz="2000" dirty="0"/>
              <a:t>;;  = (make-rocket 100 30)</a:t>
            </a:r>
          </a:p>
          <a:p>
            <a:r>
              <a:rPr lang="en-US" sz="2000" dirty="0"/>
              <a:t>;; (rocket-after-</a:t>
            </a:r>
            <a:r>
              <a:rPr lang="en-US" sz="2000" dirty="0" err="1"/>
              <a:t>dt</a:t>
            </a:r>
            <a:r>
              <a:rPr lang="en-US" sz="2000" dirty="0"/>
              <a:t> (make-rocket 100 30) 2) </a:t>
            </a:r>
          </a:p>
          <a:p>
            <a:r>
              <a:rPr lang="en-US" sz="2000" dirty="0"/>
              <a:t>;;  = (make-rocket 160 30)</a:t>
            </a:r>
          </a:p>
          <a:p>
            <a:endParaRPr lang="en-US" sz="20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0" dirty="0">
                <a:latin typeface="+mn-lt"/>
              </a:rPr>
              <a:t>What do these examples illustrate?  Where did those values come from?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0" dirty="0">
                <a:latin typeface="+mn-lt"/>
              </a:rPr>
              <a:t>These are very simple structures, but for more complicated structures you’d have a hard time telling.</a:t>
            </a:r>
          </a:p>
          <a:p>
            <a:pPr marL="1085850" lvl="1" indent="-342900"/>
            <a:r>
              <a:rPr lang="en-US" sz="2400" dirty="0"/>
              <a:t>and so would your grader, or boss!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0" dirty="0">
                <a:latin typeface="+mj-lt"/>
              </a:rPr>
              <a:t>And if you change the representation of rockets, you’ll have to change all your examples, too!</a:t>
            </a:r>
          </a:p>
          <a:p>
            <a:pPr marL="342900" indent="-342900"/>
            <a:endParaRPr lang="en-US" b="0" dirty="0">
              <a:latin typeface="+mn-lt"/>
            </a:endParaRPr>
          </a:p>
          <a:p>
            <a:pPr marL="1200150" lvl="1" indent="-457200">
              <a:buFont typeface="Arial" pitchFamily="34" charset="0"/>
              <a:buChar char="•"/>
            </a:pPr>
            <a:endParaRPr lang="en-US" sz="2400" b="0" dirty="0">
              <a:latin typeface="+mn-lt"/>
            </a:endParaRPr>
          </a:p>
          <a:p>
            <a:pPr marL="1200150" lvl="1" indent="-457200">
              <a:buFont typeface="Arial" pitchFamily="34" charset="0"/>
              <a:buChar char="•"/>
            </a:pPr>
            <a:endParaRPr lang="en-US" sz="2400" b="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18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000" dirty="0"/>
              <a:t>(define rocket-at-100 (make-rocket 100 30))</a:t>
            </a:r>
          </a:p>
          <a:p>
            <a:r>
              <a:rPr lang="en-US" sz="2000" dirty="0"/>
              <a:t>(define rocket-at-160 (make-rocket 160 30))</a:t>
            </a:r>
          </a:p>
          <a:p>
            <a:endParaRPr lang="en-US" sz="2000" dirty="0"/>
          </a:p>
          <a:p>
            <a:r>
              <a:rPr lang="en-US" sz="2000" dirty="0"/>
              <a:t>;; (rocket-after-</a:t>
            </a:r>
            <a:r>
              <a:rPr lang="en-US" sz="2000" dirty="0" err="1"/>
              <a:t>dt</a:t>
            </a:r>
            <a:r>
              <a:rPr lang="en-US" sz="2000" dirty="0"/>
              <a:t> rocket-at-100 0) = rocket-at-100</a:t>
            </a:r>
          </a:p>
          <a:p>
            <a:r>
              <a:rPr lang="en-US" sz="2000" dirty="0"/>
              <a:t>;; (rocket-after-</a:t>
            </a:r>
            <a:r>
              <a:rPr lang="en-US" sz="2000" dirty="0" err="1"/>
              <a:t>dt</a:t>
            </a:r>
            <a:r>
              <a:rPr lang="en-US" sz="2000" dirty="0"/>
              <a:t> rocket-at-100 2) = rocket-at-160</a:t>
            </a:r>
          </a:p>
          <a:p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800" b="0" dirty="0">
                <a:latin typeface="+mj-lt"/>
              </a:rPr>
              <a:t>Here we’ve introduced mnemonic names for each of the example values. These could serve as examples for the data definitions, too.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b="0" dirty="0">
                <a:latin typeface="+mj-lt"/>
              </a:rPr>
              <a:t>You can inspect those definitions to check whether they represent the rocket they are supposed to represent.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b="0" dirty="0">
                <a:latin typeface="+mj-lt"/>
              </a:rPr>
              <a:t>The example is in terms of information, not data.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b="0" dirty="0">
                <a:latin typeface="+mj-lt"/>
              </a:rPr>
              <a:t>If you decide later to change the representation, you can still use the examples.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37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At the end of this lesson, students will be able to:</a:t>
            </a:r>
          </a:p>
          <a:p>
            <a:pPr lvl="0"/>
            <a:r>
              <a:rPr lang="en-US" dirty="0"/>
              <a:t>Write a contract and purpose statements for simple functions.</a:t>
            </a:r>
          </a:p>
          <a:p>
            <a:pPr lvl="0"/>
            <a:r>
              <a:rPr lang="en-US" dirty="0"/>
              <a:t>Provide examples showing sample arguments and  intended results.</a:t>
            </a:r>
          </a:p>
          <a:p>
            <a:pPr lvl="0"/>
            <a:r>
              <a:rPr lang="en-US" dirty="0"/>
              <a:t>Write down the examples as human readable comments within the program.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72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 your examples into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(begin-for-test</a:t>
            </a:r>
          </a:p>
          <a:p>
            <a:r>
              <a:rPr lang="en-US" dirty="0"/>
              <a:t>  (check-equal? (f2c 32) 0)</a:t>
            </a:r>
          </a:p>
          <a:p>
            <a:r>
              <a:rPr lang="en-US" dirty="0"/>
              <a:t>  (check-equal? (f2c 212) 100))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>
                <a:latin typeface="+mn-lt"/>
              </a:rPr>
              <a:t>Tests live in your file, so they are checked every time your file is loaded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>
                <a:latin typeface="+mn-lt"/>
              </a:rPr>
              <a:t>Exact technology for tests may change; see the example files for current technology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>
                <a:latin typeface="+mn-lt"/>
              </a:rPr>
              <a:t>LOTS more to say about testing, but this is enough for now.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9992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lesson, you have learned how to:</a:t>
            </a:r>
          </a:p>
          <a:p>
            <a:pPr lvl="1"/>
            <a:r>
              <a:rPr lang="en-US" dirty="0"/>
              <a:t>Write a contract and purpose statements for simple functions.</a:t>
            </a:r>
          </a:p>
          <a:p>
            <a:pPr lvl="1"/>
            <a:r>
              <a:rPr lang="en-US" dirty="0"/>
              <a:t>Provide examples showing sample arguments and  intended results.</a:t>
            </a:r>
          </a:p>
          <a:p>
            <a:pPr lvl="1"/>
            <a:r>
              <a:rPr lang="en-US" dirty="0"/>
              <a:t>Write down those examples as human readable comments within the program.</a:t>
            </a:r>
          </a:p>
          <a:p>
            <a:pPr lvl="1"/>
            <a:r>
              <a:rPr lang="en-US" dirty="0"/>
              <a:t>Turn your examples into executable tests.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19800" y="6096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the file 01-3-rocket-examples.rkt in the Examples </a:t>
            </a:r>
            <a:r>
              <a:rPr lang="en-US"/>
              <a:t>folder.</a:t>
            </a:r>
          </a:p>
          <a:p>
            <a:r>
              <a:rPr lang="en-US"/>
              <a:t>If </a:t>
            </a:r>
            <a:r>
              <a:rPr lang="en-US" dirty="0"/>
              <a:t>you have questions about this lesson, post them on the discussion board.</a:t>
            </a:r>
          </a:p>
          <a:p>
            <a:r>
              <a:rPr lang="en-US" dirty="0"/>
              <a:t>Go on to the next lesson.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981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/>
              <a:t>Lesson Outline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lesson we'll talk about two more steps in the Design Recipe:</a:t>
            </a:r>
          </a:p>
          <a:p>
            <a:r>
              <a:rPr lang="en-US" dirty="0"/>
              <a:t>Step 2: Contract and Purpose Statement</a:t>
            </a:r>
          </a:p>
          <a:p>
            <a:r>
              <a:rPr lang="en-US" dirty="0"/>
              <a:t>Step 3: Examples and Tests</a:t>
            </a:r>
          </a:p>
          <a:p>
            <a:pPr marL="0" indent="0">
              <a:buNone/>
            </a:pPr>
            <a:r>
              <a:rPr lang="en-US" dirty="0"/>
              <a:t>We'll also talk about a few other things, like how to choose good names for your functions and variables.</a:t>
            </a:r>
          </a:p>
        </p:txBody>
      </p:sp>
    </p:spTree>
    <p:extLst>
      <p:ext uri="{BB962C8B-B14F-4D97-AF65-F5344CB8AC3E}">
        <p14:creationId xmlns:p14="http://schemas.microsoft.com/office/powerpoint/2010/main" val="1676549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Function Design Recipe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The Function Design Recipe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1. Data Design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 Contract and Purpose Statement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3.</a:t>
                      </a:r>
                      <a:r>
                        <a:rPr lang="en-US" sz="3200" baseline="0" dirty="0"/>
                        <a:t> Examples and Tests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4. Design Strategy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5. Function 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6. Program</a:t>
                      </a:r>
                      <a:r>
                        <a:rPr lang="en-US" sz="3200" baseline="0" dirty="0"/>
                        <a:t> Review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473122" y="2743201"/>
            <a:ext cx="8213678" cy="1143000"/>
          </a:xfrm>
          <a:prstGeom prst="roundRect">
            <a:avLst>
              <a:gd name="adj" fmla="val 4685"/>
            </a:avLst>
          </a:prstGeom>
          <a:noFill/>
          <a:ln w="38100">
            <a:solidFill>
              <a:srgbClr val="A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919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2: Contract and Purpose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Contract:</a:t>
            </a:r>
            <a:r>
              <a:rPr lang="en-US" dirty="0"/>
              <a:t> specifies the kind of input data and the kind of output data</a:t>
            </a:r>
          </a:p>
          <a:p>
            <a:r>
              <a:rPr lang="en-US" i="1" dirty="0">
                <a:solidFill>
                  <a:srgbClr val="FF0000"/>
                </a:solidFill>
              </a:rPr>
              <a:t>Purpose Statement:</a:t>
            </a:r>
            <a:r>
              <a:rPr lang="en-US" dirty="0"/>
              <a:t> A set of short noun phrases describing </a:t>
            </a:r>
            <a:r>
              <a:rPr lang="en-US" i="1" dirty="0"/>
              <a:t>what</a:t>
            </a:r>
            <a:r>
              <a:rPr lang="en-US" dirty="0"/>
              <a:t> the function is supposed to return. These are typically phrased in terms of information, not data. </a:t>
            </a:r>
          </a:p>
          <a:p>
            <a:pPr lvl="1"/>
            <a:r>
              <a:rPr lang="en-US"/>
              <a:t>They </a:t>
            </a:r>
            <a:r>
              <a:rPr lang="en-US" dirty="0"/>
              <a:t>generally take the form GIVEN/RETURNS, where each of these keywords is followed by a short noun phrase.</a:t>
            </a:r>
          </a:p>
          <a:p>
            <a:pPr lvl="1"/>
            <a:r>
              <a:rPr lang="en-US" dirty="0"/>
              <a:t>When possible, they are phrased in terms of information, not data.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61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Examples of Contract and Purpose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dirty="0"/>
              <a:t>f2c : </a:t>
            </a:r>
            <a:r>
              <a:rPr lang="en-US" sz="2400" dirty="0">
                <a:solidFill>
                  <a:schemeClr val="accent3"/>
                </a:solidFill>
              </a:rPr>
              <a:t>Real</a:t>
            </a:r>
            <a:r>
              <a:rPr lang="en-US" sz="2400" dirty="0"/>
              <a:t> -&gt; Real</a:t>
            </a:r>
          </a:p>
          <a:p>
            <a:pPr>
              <a:buNone/>
            </a:pPr>
            <a:r>
              <a:rPr lang="en-US" sz="2400" dirty="0"/>
              <a:t>GIVEN: </a:t>
            </a:r>
            <a:r>
              <a:rPr lang="en-US" sz="2400" dirty="0">
                <a:solidFill>
                  <a:srgbClr val="FF0000"/>
                </a:solidFill>
              </a:rPr>
              <a:t>a temperature in Fahrenheit </a:t>
            </a:r>
          </a:p>
          <a:p>
            <a:pPr>
              <a:buNone/>
            </a:pPr>
            <a:r>
              <a:rPr lang="en-US" sz="2400" dirty="0"/>
              <a:t>RETURNS: the corresponding temperature in Celsius 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add-cat-to-scene : Cat Scene -&gt; Scene</a:t>
            </a:r>
          </a:p>
          <a:p>
            <a:pPr>
              <a:buNone/>
            </a:pPr>
            <a:r>
              <a:rPr lang="en-US" sz="2400" dirty="0"/>
              <a:t>GIVEN: a Cat c and a Scene s </a:t>
            </a:r>
          </a:p>
          <a:p>
            <a:pPr>
              <a:buNone/>
            </a:pPr>
            <a:r>
              <a:rPr lang="en-US" sz="2400" dirty="0"/>
              <a:t>RETURNS: A Scene like s, except that the Cat c has been painted on it.</a:t>
            </a:r>
          </a:p>
          <a:p>
            <a:pPr>
              <a:buNone/>
            </a:pPr>
            <a:endParaRPr lang="en-US" sz="2400" dirty="0"/>
          </a:p>
          <a:p>
            <a:r>
              <a:rPr lang="en-US" sz="2400" dirty="0">
                <a:latin typeface="Consolas"/>
                <a:cs typeface="Consolas"/>
              </a:rPr>
              <a:t>GIVEN: the inner and outer radii of a ring,</a:t>
            </a:r>
          </a:p>
          <a:p>
            <a:r>
              <a:rPr lang="en-US" sz="2400" dirty="0">
                <a:latin typeface="Consolas"/>
                <a:cs typeface="Consolas"/>
              </a:rPr>
              <a:t>RETURNS: its area</a:t>
            </a:r>
          </a:p>
          <a:p>
            <a:pPr>
              <a:buNone/>
            </a:pPr>
            <a:r>
              <a:rPr lang="en-US" sz="24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219200"/>
            <a:ext cx="73744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24600" y="1680865"/>
            <a:ext cx="16594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information</a:t>
            </a:r>
          </a:p>
        </p:txBody>
      </p:sp>
      <p:sp>
        <p:nvSpPr>
          <p:cNvPr id="8" name="Freeform 7"/>
          <p:cNvSpPr/>
          <p:nvPr/>
        </p:nvSpPr>
        <p:spPr>
          <a:xfrm>
            <a:off x="1333500" y="1187193"/>
            <a:ext cx="762000" cy="463807"/>
          </a:xfrm>
          <a:custGeom>
            <a:avLst/>
            <a:gdLst>
              <a:gd name="connsiteX0" fmla="*/ 0 w 762000"/>
              <a:gd name="connsiteY0" fmla="*/ 235207 h 463807"/>
              <a:gd name="connsiteX1" fmla="*/ 635000 w 762000"/>
              <a:gd name="connsiteY1" fmla="*/ 6607 h 463807"/>
              <a:gd name="connsiteX2" fmla="*/ 762000 w 762000"/>
              <a:gd name="connsiteY2" fmla="*/ 463807 h 463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2000" h="463807">
                <a:moveTo>
                  <a:pt x="0" y="235207"/>
                </a:moveTo>
                <a:cubicBezTo>
                  <a:pt x="254000" y="101857"/>
                  <a:pt x="508000" y="-31493"/>
                  <a:pt x="635000" y="6607"/>
                </a:cubicBezTo>
                <a:cubicBezTo>
                  <a:pt x="762000" y="44707"/>
                  <a:pt x="762000" y="254257"/>
                  <a:pt x="762000" y="463807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314092" y="1612673"/>
            <a:ext cx="2016370" cy="485758"/>
          </a:xfrm>
          <a:custGeom>
            <a:avLst/>
            <a:gdLst>
              <a:gd name="connsiteX0" fmla="*/ 2016370 w 2016370"/>
              <a:gd name="connsiteY0" fmla="*/ 274742 h 485758"/>
              <a:gd name="connsiteX1" fmla="*/ 996462 w 2016370"/>
              <a:gd name="connsiteY1" fmla="*/ 5112 h 485758"/>
              <a:gd name="connsiteX2" fmla="*/ 0 w 2016370"/>
              <a:gd name="connsiteY2" fmla="*/ 485758 h 485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6370" h="485758">
                <a:moveTo>
                  <a:pt x="2016370" y="274742"/>
                </a:moveTo>
                <a:cubicBezTo>
                  <a:pt x="1674447" y="122342"/>
                  <a:pt x="1332524" y="-30057"/>
                  <a:pt x="996462" y="5112"/>
                </a:cubicBezTo>
                <a:cubicBezTo>
                  <a:pt x="660400" y="40281"/>
                  <a:pt x="330200" y="263019"/>
                  <a:pt x="0" y="485758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18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makes a good purpose statement?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It gives more information than just the contract.  For example</a:t>
            </a:r>
          </a:p>
          <a:p>
            <a:pPr marL="800100" lvl="2" indent="0"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GIVEN: an Integer and a Boolean</a:t>
            </a:r>
          </a:p>
          <a:p>
            <a:pPr marL="800100" lvl="2" indent="0"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RETURNS: an Integer</a:t>
            </a:r>
          </a:p>
          <a:p>
            <a:pPr marL="400050" lvl="1" indent="0">
              <a:buNone/>
            </a:pPr>
            <a:r>
              <a:rPr lang="en-US" dirty="0">
                <a:cs typeface="Consolas" pitchFamily="49" charset="0"/>
              </a:rPr>
              <a:t>is not a good purpose statement</a:t>
            </a:r>
          </a:p>
          <a:p>
            <a:pPr marL="457200" indent="-457200"/>
            <a:r>
              <a:rPr lang="en-US" dirty="0">
                <a:cs typeface="Consolas" pitchFamily="49" charset="0"/>
              </a:rPr>
              <a:t>It is </a:t>
            </a:r>
            <a:r>
              <a:rPr lang="en-US" i="1" dirty="0">
                <a:cs typeface="Consolas" pitchFamily="49" charset="0"/>
              </a:rPr>
              <a:t>specific. </a:t>
            </a:r>
            <a:r>
              <a:rPr lang="en-US" dirty="0">
                <a:cs typeface="Consolas" pitchFamily="49" charset="0"/>
              </a:rPr>
              <a:t>Ideally, a reader should be able to figure out what a function returns just by reading the purpose statement</a:t>
            </a:r>
          </a:p>
          <a:p>
            <a:pPr marL="857250" lvl="1" indent="-457200"/>
            <a:r>
              <a:rPr lang="en-US" dirty="0">
                <a:cs typeface="Consolas" pitchFamily="49" charset="0"/>
              </a:rPr>
              <a:t>perhaps along with examples, other documentation, etc.</a:t>
            </a:r>
          </a:p>
          <a:p>
            <a:pPr marL="857250" lvl="1" indent="-457200"/>
            <a:r>
              <a:rPr lang="en-US" dirty="0">
                <a:cs typeface="Consolas" pitchFamily="49" charset="0"/>
              </a:rPr>
              <a:t>but WITHOUT reading the code!</a:t>
            </a:r>
          </a:p>
          <a:p>
            <a:pPr marL="457200" indent="-457200"/>
            <a:r>
              <a:rPr lang="en-US" dirty="0">
                <a:cs typeface="Consolas" pitchFamily="49" charset="0"/>
              </a:rPr>
              <a:t>We’ll learn more about purpose statements in Lesson 2.4.</a:t>
            </a:r>
          </a:p>
        </p:txBody>
      </p:sp>
    </p:spTree>
    <p:extLst>
      <p:ext uri="{BB962C8B-B14F-4D97-AF65-F5344CB8AC3E}">
        <p14:creationId xmlns:p14="http://schemas.microsoft.com/office/powerpoint/2010/main" val="2836450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good choice of function name is important. </a:t>
            </a:r>
          </a:p>
          <a:p>
            <a:r>
              <a:rPr lang="en-US" dirty="0"/>
              <a:t>When a function is used in some other piece of code, the reader should be able to tell roughly what a function computes just by looking at its name. </a:t>
            </a:r>
          </a:p>
          <a:p>
            <a:r>
              <a:rPr lang="en-US" dirty="0"/>
              <a:t>If further detail is needed, then the reader can refer to the purpose statement of the function.</a:t>
            </a:r>
          </a:p>
          <a:p>
            <a:r>
              <a:rPr lang="en-US" dirty="0"/>
              <a:t>If the function name is chosen well and the purpose statement is written well, the reader should rarely, if ever, need to refer to the function definition.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Good Function Names are Important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 flipH="1">
            <a:off x="4953000" y="5825758"/>
            <a:ext cx="29718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For more discussion, see </a:t>
            </a:r>
            <a:r>
              <a:rPr lang="en-US" sz="1200" dirty="0">
                <a:hlinkClick r:id="rId2"/>
              </a:rPr>
              <a:t>What's</a:t>
            </a:r>
            <a:r>
              <a:rPr lang="en-US" sz="1200" dirty="0">
                <a:hlinkClick r:id="rId2"/>
              </a:rPr>
              <a:t> in a Name?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71889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Conventions for Good Function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384" y="16002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/>
              <a:t>Function names should almost always be nouns </a:t>
            </a:r>
          </a:p>
          <a:p>
            <a:r>
              <a:rPr lang="en-US" dirty="0"/>
              <a:t>Should describe the result of the function </a:t>
            </a:r>
          </a:p>
          <a:p>
            <a:pPr lvl="1"/>
            <a:r>
              <a:rPr lang="en-US" dirty="0">
                <a:latin typeface="Calibri" pitchFamily="34" charset="0"/>
                <a:cs typeface="Calibri" pitchFamily="34" charset="0"/>
              </a:rPr>
              <a:t>e.g.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b="1" dirty="0">
                <a:latin typeface="Consolas"/>
                <a:cs typeface="Consolas"/>
              </a:rPr>
              <a:t>area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>
                <a:latin typeface="Calibri" pitchFamily="34" charset="0"/>
                <a:cs typeface="Calibri" pitchFamily="34" charset="0"/>
              </a:rPr>
              <a:t>not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b="1" dirty="0">
                <a:latin typeface="Consolas"/>
                <a:cs typeface="Consolas"/>
              </a:rPr>
              <a:t>compute-area</a:t>
            </a:r>
          </a:p>
          <a:p>
            <a:r>
              <a:rPr lang="en-US" dirty="0">
                <a:cs typeface="Consolas"/>
              </a:rPr>
              <a:t>Predicates should end in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?</a:t>
            </a:r>
            <a:r>
              <a:rPr lang="en-US" dirty="0">
                <a:cs typeface="Consolas"/>
              </a:rPr>
              <a:t> : e.g.,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square?</a:t>
            </a:r>
          </a:p>
          <a:p>
            <a:pPr marL="857250" lvl="2" indent="0">
              <a:buNone/>
            </a:pPr>
            <a:r>
              <a:rPr lang="en-US" dirty="0"/>
              <a:t>(pronounced "huh?", as in "square-huh?")</a:t>
            </a:r>
            <a:endParaRPr lang="en-US" dirty="0">
              <a:cs typeface="Consolas"/>
            </a:endParaRPr>
          </a:p>
          <a:p>
            <a:r>
              <a:rPr lang="en-US" dirty="0">
                <a:cs typeface="Consolas"/>
              </a:rPr>
              <a:t>Use first component of the name to distinguish similar functions with different arguments, e.g.:</a:t>
            </a:r>
            <a:endParaRPr lang="en-US" b="1" dirty="0">
              <a:latin typeface="Consolas"/>
              <a:cs typeface="Consolas"/>
            </a:endParaRPr>
          </a:p>
          <a:p>
            <a:pPr lvl="1"/>
            <a:r>
              <a:rPr lang="en-US" b="1" dirty="0">
                <a:latin typeface="Consolas"/>
                <a:cs typeface="Consolas"/>
              </a:rPr>
              <a:t>circle-area, ring-area </a:t>
            </a:r>
          </a:p>
          <a:p>
            <a:pPr lvl="1"/>
            <a:r>
              <a:rPr lang="en-US" b="1" dirty="0">
                <a:latin typeface="Consolas"/>
                <a:cs typeface="Consolas"/>
              </a:rPr>
              <a:t>book-price, total-order-price</a:t>
            </a:r>
          </a:p>
          <a:p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998924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WAND@UGODJKMQ871XYL11" val="4244"/>
  <p:tag name="DEFAULTDISPLAYSOURCE" val="\documentclass{article}\pagestyle{empty}&#10;\begin{document}&#10;&#10;\end{document}&#10;"/>
  <p:tag name="EMBEDFONTS" val="1"/>
  <p:tag name="ISPRING_RESOURCE_PATHS_HASH_2" val="a4764f090c7a2bae7e448fc35ff67d719ecf4e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  <a:tailEnd type="stealth" w="lg" len="lg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noFill/>
        <a:ln>
          <a:solidFill>
            <a:schemeClr val="tx1"/>
          </a:solidFill>
        </a:ln>
      </a:spPr>
      <a:bodyPr wrap="none" rtlCol="0">
        <a:spAutoFit/>
      </a:bodyPr>
      <a:lstStyle>
        <a:defPPr>
          <a:defRPr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4395</TotalTime>
  <Words>1425</Words>
  <Application>Microsoft Office PowerPoint</Application>
  <PresentationFormat>On-screen Show (4:3)</PresentationFormat>
  <Paragraphs>204</Paragraphs>
  <Slides>22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CMMI10</vt:lpstr>
      <vt:lpstr>Calibri</vt:lpstr>
      <vt:lpstr>CMSY10ORIG</vt:lpstr>
      <vt:lpstr>Consolas</vt:lpstr>
      <vt:lpstr>Courier New</vt:lpstr>
      <vt:lpstr>Arial</vt:lpstr>
      <vt:lpstr>Arial Unicode MS</vt:lpstr>
      <vt:lpstr>CMR10</vt:lpstr>
      <vt:lpstr>Office Theme</vt:lpstr>
      <vt:lpstr>Contracts, Purpose Statements, Examples and Tests</vt:lpstr>
      <vt:lpstr>Objectives</vt:lpstr>
      <vt:lpstr>Lesson Outline</vt:lpstr>
      <vt:lpstr>The Function Design Recipe</vt:lpstr>
      <vt:lpstr>Step 2: Contract and Purpose Statement</vt:lpstr>
      <vt:lpstr>Examples of Contract and Purpose Statements</vt:lpstr>
      <vt:lpstr>What makes a good purpose statement?</vt:lpstr>
      <vt:lpstr>Good Function Names are Important</vt:lpstr>
      <vt:lpstr>Conventions for Good Function Names</vt:lpstr>
      <vt:lpstr>Conventions for Good Names</vt:lpstr>
      <vt:lpstr>Argument Names</vt:lpstr>
      <vt:lpstr>Numeric Data Types</vt:lpstr>
      <vt:lpstr>Step 3: Examples and Tests</vt:lpstr>
      <vt:lpstr>Examples of Examples (1)</vt:lpstr>
      <vt:lpstr>Examples of Examples (2)</vt:lpstr>
      <vt:lpstr>Examples of Examples (3)</vt:lpstr>
      <vt:lpstr>Make your examples readable</vt:lpstr>
      <vt:lpstr>Not-so-readable examples</vt:lpstr>
      <vt:lpstr>Better Examples</vt:lpstr>
      <vt:lpstr>Turn your examples into tests</vt:lpstr>
      <vt:lpstr>Summary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Design Recipe</dc:title>
  <dc:creator>Mitchell Wand</dc:creator>
  <cp:lastModifiedBy>Mitchell Wand</cp:lastModifiedBy>
  <cp:revision>102</cp:revision>
  <dcterms:created xsi:type="dcterms:W3CDTF">2010-05-28T16:33:38Z</dcterms:created>
  <dcterms:modified xsi:type="dcterms:W3CDTF">2016-07-26T03:49:10Z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iveCommonsLicenseID">
    <vt:lpwstr>standard&amp;commercial=n&amp;derivatives=y&amp;jurisdiction=</vt:lpwstr>
  </property>
  <property fmtid="{D5CDD505-2E9C-101B-9397-08002B2CF9AE}" pid="3" name="CreativeCommonsLicenseURL">
    <vt:lpwstr>http://creativecommons.org/licenses/by-nc/3.0/</vt:lpwstr>
  </property>
  <property fmtid="{D5CDD505-2E9C-101B-9397-08002B2CF9AE}" pid="4" name="CreativeCommonsLicenseXml">
    <vt:lpwstr>&lt;?xml version="1.0" encoding="utf-8"?&gt;&lt;result&gt;&lt;license-uri&gt;http://creativecommons.org/licenses/by-nc/3.0/&lt;/license-uri&gt;&lt;license-name&gt;Attribution-NonCommercial 3.0 Unported&lt;/license-name&gt;&lt;deprecated&gt;false&lt;/deprecated&gt;&lt;rdf&gt;&lt;rdf:RDF xmlns="http://creativecom</vt:lpwstr>
  </property>
</Properties>
</file>