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6" r:id="rId4"/>
    <p:sldId id="258" r:id="rId5"/>
    <p:sldId id="311" r:id="rId6"/>
    <p:sldId id="300" r:id="rId7"/>
    <p:sldId id="278" r:id="rId8"/>
    <p:sldId id="312" r:id="rId9"/>
    <p:sldId id="290" r:id="rId10"/>
    <p:sldId id="313" r:id="rId11"/>
    <p:sldId id="289" r:id="rId12"/>
    <p:sldId id="314" r:id="rId13"/>
    <p:sldId id="284" r:id="rId14"/>
    <p:sldId id="265" r:id="rId15"/>
    <p:sldId id="285" r:id="rId16"/>
    <p:sldId id="291" r:id="rId17"/>
    <p:sldId id="292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256"/>
            <p14:sldId id="287"/>
            <p14:sldId id="286"/>
            <p14:sldId id="258"/>
            <p14:sldId id="311"/>
            <p14:sldId id="300"/>
            <p14:sldId id="278"/>
            <p14:sldId id="312"/>
            <p14:sldId id="290"/>
            <p14:sldId id="313"/>
            <p14:sldId id="289"/>
            <p14:sldId id="314"/>
            <p14:sldId id="284"/>
            <p14:sldId id="265"/>
            <p14:sldId id="285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5" autoAdjust="0"/>
  </p:normalViewPr>
  <p:slideViewPr>
    <p:cSldViewPr>
      <p:cViewPr varScale="1">
        <p:scale>
          <a:sx n="56" d="100"/>
          <a:sy n="56" d="100"/>
        </p:scale>
        <p:origin x="867" y="48"/>
      </p:cViewPr>
      <p:guideLst>
        <p:guide orient="horz" pos="2160"/>
        <p:guide pos="3216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 varScale="1">
      <p:scale>
        <a:sx n="1" d="1"/>
        <a:sy n="1" d="1"/>
      </p:scale>
      <p:origin x="0" y="-4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kYTpLYHpPc" TargetMode="External"/><Relationship Id="rId4" Type="http://schemas.openxmlformats.org/officeDocument/2006/relationships/hyperlink" Target="https://www.youtube.com/watch?v=ukYTpLYHpP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UaHtOznL-8" TargetMode="External"/><Relationship Id="rId4" Type="http://schemas.openxmlformats.org/officeDocument/2006/relationships/hyperlink" Target="https://www.youtube.com/watch?v=-UaHtOznL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Design Strategies 1: Combine Simpler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1.7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3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9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area-of-ring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simpler functions may include ones you write yourself.</a:t>
            </a:r>
          </a:p>
          <a:p>
            <a:r>
              <a:rPr lang="en-US" dirty="0"/>
              <a:t>Here’s an example: area-of-ring, which calls area-of-circle.</a:t>
            </a:r>
          </a:p>
          <a:p>
            <a:r>
              <a:rPr lang="en-US" dirty="0"/>
              <a:t>Both of these are defined by combining simpler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area-of-ring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ukYTpLYHpP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992533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6301014"/>
            <a:ext cx="4419600" cy="4204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 should have used Real (or </a:t>
            </a:r>
            <a:r>
              <a:rPr lang="en-US" sz="1600" dirty="0" err="1"/>
              <a:t>NonNegReal</a:t>
            </a:r>
            <a:r>
              <a:rPr lang="en-US" sz="1600" dirty="0"/>
              <a:t>) here, too.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write in a combination of simpler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Remember that the goal is to write beautiful programs.</a:t>
            </a:r>
          </a:p>
          <a:p>
            <a:r>
              <a:rPr lang="en-US" dirty="0"/>
              <a:t>You want your reader to understand what you’re doing immediately.</a:t>
            </a:r>
          </a:p>
          <a:p>
            <a:r>
              <a:rPr lang="en-US" dirty="0"/>
              <a:t>So just keep it simple.</a:t>
            </a:r>
          </a:p>
          <a:p>
            <a:r>
              <a:rPr lang="en-US" dirty="0"/>
              <a:t>We won’t have formal rules about this, but:</a:t>
            </a:r>
          </a:p>
          <a:p>
            <a:r>
              <a:rPr lang="en-US" dirty="0"/>
              <a:t>If the TA needs you to explain it, it’s not simple enough.</a:t>
            </a:r>
          </a:p>
          <a:p>
            <a:r>
              <a:rPr lang="en-US" dirty="0"/>
              <a:t>Anything with an </a:t>
            </a:r>
            <a:r>
              <a:rPr lang="en-US" b="1" dirty="0"/>
              <a:t>if</a:t>
            </a:r>
            <a:r>
              <a:rPr lang="en-US" dirty="0"/>
              <a:t> is probably not simple enough. </a:t>
            </a:r>
          </a:p>
          <a:p>
            <a:pPr lvl="1"/>
            <a:r>
              <a:rPr lang="en-US" dirty="0"/>
              <a:t>If you need an </a:t>
            </a:r>
            <a:r>
              <a:rPr lang="en-US" b="1" dirty="0"/>
              <a:t>if</a:t>
            </a:r>
            <a:r>
              <a:rPr lang="en-US" dirty="0"/>
              <a:t>, that’s a sign that you’re using a fancier design strategy.  We’ll talk about these very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short!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“Combining simpler functions” is for very short definitions only.</a:t>
            </a:r>
          </a:p>
          <a:p>
            <a:r>
              <a:rPr lang="en-US" dirty="0"/>
              <a:t>If you’re writing something complicated, that means one of two things:</a:t>
            </a:r>
          </a:p>
          <a:p>
            <a:pPr lvl="1"/>
            <a:r>
              <a:rPr lang="en-US" dirty="0"/>
              <a:t>You’re really using some more powerful design strategy (to be discussed)</a:t>
            </a:r>
          </a:p>
          <a:p>
            <a:pPr lvl="1"/>
            <a:r>
              <a:rPr lang="en-US" dirty="0"/>
              <a:t>Your function needs to be split into simpler parts.</a:t>
            </a:r>
          </a:p>
          <a:p>
            <a:pPr lvl="2"/>
            <a:r>
              <a:rPr lang="en-US" dirty="0"/>
              <a:t>If you have complicated stuff in your function you must have put it there for a reason.  Turn it into a separate function so you can explain and test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you need to introduce new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has pieces that can be given meaningful contracts and purpose statements, then break it up and use function composition.</a:t>
            </a:r>
          </a:p>
          <a:p>
            <a:r>
              <a:rPr lang="en-US" dirty="0"/>
              <a:t>Then apply the design recipe to design the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Bad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599" y="1600200"/>
            <a:ext cx="5110844" cy="5121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use template for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(and 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(&lt;= YUP (where b) YLO) 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(or (&lt;=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(&gt;=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(make-ball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(* 2 XWALL)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(ball-x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(ball-y (straight b 1.))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dy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(straight b 1.)))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472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combine simpler functions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(ball-would-hit-wall?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(ball-after-bounce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(ball-after-straight-travel b)))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9962" y="3560672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a pair of examples. Which do you think is clearer?  Which looks easier to debug? Which would you like to have to defend in front of a 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you’ve learned</a:t>
            </a:r>
          </a:p>
          <a:p>
            <a:pPr lvl="1"/>
            <a:r>
              <a:rPr lang="en-US" dirty="0"/>
              <a:t>How to use Function Composition to write a function definition.</a:t>
            </a:r>
          </a:p>
          <a:p>
            <a:pPr lvl="1"/>
            <a:r>
              <a:rPr lang="en-US" dirty="0"/>
              <a:t>When a function definition needs to be simplified by using help </a:t>
            </a:r>
            <a:r>
              <a:rPr lang="en-US"/>
              <a:t>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files 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define short functions by composing existing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lesson, you will learn about Steps 4 and 5 of the design recipe:  Design Strategies and Function Definitions.</a:t>
            </a:r>
          </a:p>
          <a:p>
            <a:r>
              <a:rPr lang="en-US" dirty="0"/>
              <a:t>We will start with the simplest design strategy: Combine Simpler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are sets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organize our programs as sets of </a:t>
            </a:r>
            <a:r>
              <a:rPr lang="en-US" i="1" dirty="0"/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A function takes an argument (or arguments) and returns a result.</a:t>
            </a:r>
          </a:p>
          <a:p>
            <a:r>
              <a:rPr lang="en-US" dirty="0"/>
              <a:t>The contract says what kind of data the argument and result are.</a:t>
            </a:r>
          </a:p>
          <a:p>
            <a:r>
              <a:rPr lang="en-US" dirty="0"/>
              <a:t>Purpose statement describes how the result depends on the argument.</a:t>
            </a:r>
          </a:p>
          <a:p>
            <a:r>
              <a:rPr lang="en-US" dirty="0"/>
              <a:t>The design strategy is a short description of how to get from the purpose statement to the code.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124555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</a:t>
                      </a:r>
                      <a:r>
                        <a:rPr lang="en-US" sz="3200" baseline="0" dirty="0" err="1"/>
                        <a:t>vble</a:t>
                      </a:r>
                      <a:r>
                        <a:rPr lang="en-US" sz="3200" baseline="0" dirty="0"/>
                        <a:t>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</a:t>
                      </a:r>
                      <a:r>
                        <a:rPr lang="en-US" sz="3200" dirty="0" err="1"/>
                        <a:t>vble</a:t>
                      </a:r>
                      <a:r>
                        <a:rPr lang="en-US" sz="32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2284" y="2209800"/>
            <a:ext cx="5110316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41257"/>
              </p:ext>
            </p:extLst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968442"/>
              </p:ext>
            </p:extLst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8145" y="2398100"/>
            <a:ext cx="3058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Programs are sets of Functions</a:t>
            </a:r>
          </a:p>
        </p:txBody>
      </p:sp>
      <p:sp>
        <p:nvSpPr>
          <p:cNvPr id="14" name="Right Arrow 13"/>
          <p:cNvSpPr/>
          <p:nvPr/>
        </p:nvSpPr>
        <p:spPr>
          <a:xfrm rot="20596810">
            <a:off x="3810000" y="2555699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961664"/>
              </p:ext>
            </p:extLst>
          </p:nvPr>
        </p:nvGraphicFramePr>
        <p:xfrm>
          <a:off x="6781800" y="4344670"/>
          <a:ext cx="2209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4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/>
                        <a:t>1. Combine</a:t>
                      </a:r>
                      <a:r>
                        <a:rPr lang="en-US" sz="1200" baseline="0" dirty="0"/>
                        <a:t> simpler functions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</a:t>
                      </a:r>
                      <a:r>
                        <a:rPr lang="en-US" sz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Use template for &lt;data </a:t>
                      </a:r>
                      <a:r>
                        <a:rPr lang="en-US" sz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def</a:t>
                      </a:r>
                      <a:r>
                        <a:rPr lang="en-US" sz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 Use HOF &lt;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mapfn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Strategy #1: Combine Simpler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the desired function can be described as a combination of simpler functions.</a:t>
            </a:r>
          </a:p>
          <a:p>
            <a:r>
              <a:rPr lang="en-US" dirty="0"/>
              <a:t>This is what we did for </a:t>
            </a:r>
            <a:r>
              <a:rPr lang="en-US" b="1" dirty="0"/>
              <a:t>f2c</a:t>
            </a:r>
            <a:r>
              <a:rPr lang="en-US" dirty="0"/>
              <a:t>, where the simpler computations were just arithmetic.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velocity.rkt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 the next slide, you’ll see a video of me defining a function using the strategy “Combine Simpler Functions”.</a:t>
            </a:r>
          </a:p>
          <a:p>
            <a:r>
              <a:rPr lang="en-US" dirty="0"/>
              <a:t>Observe how I followed the recipe:  the contract, purpose statement, examples and tests were written </a:t>
            </a:r>
            <a:r>
              <a:rPr lang="en-US" i="1" dirty="0"/>
              <a:t>before</a:t>
            </a:r>
            <a:r>
              <a:rPr lang="en-US" dirty="0"/>
              <a:t> the function definition.</a:t>
            </a:r>
          </a:p>
          <a:p>
            <a:r>
              <a:rPr lang="en-US" dirty="0"/>
              <a:t>Oops:</a:t>
            </a:r>
          </a:p>
          <a:p>
            <a:pPr lvl="1"/>
            <a:r>
              <a:rPr lang="en-US" dirty="0"/>
              <a:t>The contract should have said </a:t>
            </a:r>
            <a:r>
              <a:rPr lang="en-US" b="1" dirty="0"/>
              <a:t>Real</a:t>
            </a:r>
            <a:r>
              <a:rPr lang="en-US" dirty="0"/>
              <a:t>, not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strategy should be “combine simpler functions” (we used to call this “function composition” but we decided to change it to a less fancy name.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r>
              <a:rPr lang="en-US" dirty="0">
                <a:sym typeface="Wingdings" panose="05000000000000000000" pitchFamily="2" charset="2"/>
              </a:rPr>
              <a:t>The file is 01-4-velocity.rkt .</a:t>
            </a:r>
            <a:r>
              <a:rPr lang="en-US" dirty="0"/>
              <a:t> </a:t>
            </a:r>
          </a:p>
          <a:p>
            <a:pPr algn="r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Demo: </a:t>
            </a:r>
            <a:r>
              <a:rPr lang="en-US" dirty="0" err="1"/>
              <a:t>velocity.rkt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-UaHtOznL-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7216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6239817"/>
            <a:ext cx="5486400" cy="598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/>
              <a:t>Note: you should never use Number when you mean Integer, </a:t>
            </a:r>
            <a:r>
              <a:rPr lang="en-US" sz="1600" dirty="0" err="1"/>
              <a:t>NonNegInt</a:t>
            </a:r>
            <a:r>
              <a:rPr lang="en-US" sz="1600" dirty="0"/>
              <a:t>, or Real.  Here I should have used Real.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03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996</Words>
  <Application>Microsoft Office PowerPoint</Application>
  <PresentationFormat>On-screen Show (4:3)</PresentationFormat>
  <Paragraphs>140</Paragraphs>
  <Slides>17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Helvetica Neue</vt:lpstr>
      <vt:lpstr>Wingdings</vt:lpstr>
      <vt:lpstr>Office Theme</vt:lpstr>
      <vt:lpstr>Design Strategies 1: Combine Simpler Functions</vt:lpstr>
      <vt:lpstr>Learning Objectives</vt:lpstr>
      <vt:lpstr>Introduction</vt:lpstr>
      <vt:lpstr>Programs are sets of Functions</vt:lpstr>
      <vt:lpstr>Typical Program Design Strategies</vt:lpstr>
      <vt:lpstr>Let's see where we are</vt:lpstr>
      <vt:lpstr>Design Strategy #1: Combine Simpler Functions</vt:lpstr>
      <vt:lpstr>Demo: velocity.rkt</vt:lpstr>
      <vt:lpstr>Demo: velocity.rkt</vt:lpstr>
      <vt:lpstr>Another example: area-of-ring</vt:lpstr>
      <vt:lpstr>Video: area-of-ring</vt:lpstr>
      <vt:lpstr>What can you write in a combination of simpler functions?</vt:lpstr>
      <vt:lpstr>Keep it short!</vt:lpstr>
      <vt:lpstr>When do you need to introduce new functions?</vt:lpstr>
      <vt:lpstr>Bad Example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88</cp:revision>
  <dcterms:created xsi:type="dcterms:W3CDTF">2006-08-16T00:00:00Z</dcterms:created>
  <dcterms:modified xsi:type="dcterms:W3CDTF">2016-07-26T03:47:30Z</dcterms:modified>
</cp:coreProperties>
</file>