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347" r:id="rId3"/>
    <p:sldId id="348" r:id="rId4"/>
    <p:sldId id="310" r:id="rId5"/>
    <p:sldId id="319" r:id="rId6"/>
    <p:sldId id="277" r:id="rId7"/>
    <p:sldId id="311" r:id="rId8"/>
    <p:sldId id="29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28" r:id="rId24"/>
    <p:sldId id="329" r:id="rId25"/>
    <p:sldId id="327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AB9152-FDA1-4BBE-98BA-B7118938B43F}">
          <p14:sldIdLst>
            <p14:sldId id="276"/>
            <p14:sldId id="347"/>
            <p14:sldId id="348"/>
            <p14:sldId id="310"/>
            <p14:sldId id="319"/>
            <p14:sldId id="277"/>
            <p14:sldId id="311"/>
            <p14:sldId id="29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28"/>
            <p14:sldId id="329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6" d="100"/>
          <a:sy n="56" d="100"/>
        </p:scale>
        <p:origin x="1522" y="43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5CFB-093C-42D2-B9D7-178C6A9524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36E179-9677-406E-90D9-3402BE92068A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106CB1-CEAE-4FA9-AC65-2E4B01C62B73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DB8E0-41F1-4047-A2BB-3AF23AEFB7A8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FADFF-E434-421D-BD26-7C347DAB516F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22677-7067-4D71-BF6A-8259C5E94357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FD516-C588-49F9-8A09-31EF43101ACE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47054-0C3A-4855-B827-AB022CCDB352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7C7470-D2BA-4210-A881-18C149229110}" type="datetime1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EC73FD-A5ED-479F-9068-BAD5EB3F7E69}" type="datetime1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1BC252-941B-4451-B02D-F879104EB58F}" type="datetime1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8641F-9EDF-4983-849A-96C94386CBBC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Strategies 2: Using a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2.1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 (book-</a:t>
            </a:r>
            <a:r>
              <a:rPr lang="en-US" sz="2800" dirty="0" err="1"/>
              <a:t>fn</a:t>
            </a:r>
            <a:r>
              <a:rPr lang="en-US" sz="2800" dirty="0"/>
              <a:t>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 (</a:t>
            </a:r>
            <a:r>
              <a:rPr lang="en-US" sz="2800" dirty="0" smtClean="0"/>
              <a:t>book-receipts b sales)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Write down the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STRATEGY: Use template for Book on b.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 (</a:t>
            </a:r>
            <a:r>
              <a:rPr lang="en-US" sz="2800" dirty="0" smtClean="0"/>
              <a:t>book-receipts b sales)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 in the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STRATEGY: Use template for Book on b.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 (</a:t>
            </a:r>
            <a:r>
              <a:rPr lang="en-US" sz="2800" dirty="0" smtClean="0"/>
              <a:t>book-receipts b sales)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  </a:t>
            </a:r>
            <a:r>
              <a:rPr lang="en-US" sz="2800" dirty="0" smtClean="0"/>
              <a:t>(* (book-price b) sales))</a:t>
            </a:r>
            <a:endParaRPr lang="en-US" sz="2800" dirty="0"/>
          </a:p>
          <a:p>
            <a:pPr>
              <a:spcBef>
                <a:spcPts val="0"/>
              </a:spcBef>
            </a:pPr>
            <a:endParaRPr lang="en-US" sz="2800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0" dirty="0" smtClean="0">
                <a:latin typeface="+mn-lt"/>
              </a:rPr>
              <a:t>Things we didn’t use:</a:t>
            </a:r>
            <a:endParaRPr lang="en-US" sz="2800" b="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    </a:t>
            </a:r>
            <a:r>
              <a:rPr lang="en-US" sz="2800" dirty="0"/>
              <a:t>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b="0" dirty="0" smtClean="0">
                <a:latin typeface="+mn-lt"/>
              </a:rPr>
              <a:t>That’s OK!    </a:t>
            </a:r>
            <a:endParaRPr lang="en-US" sz="28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3048000"/>
            <a:ext cx="32766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We said:</a:t>
            </a:r>
          </a:p>
          <a:p>
            <a:r>
              <a:rPr lang="en-US" dirty="0" smtClean="0"/>
              <a:t>“4</a:t>
            </a:r>
            <a:r>
              <a:rPr lang="en-US" dirty="0"/>
              <a:t>. Fill in the blanks in the template by combining the arguments and the values of the fields using simpler functions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next state of traffic light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DATA DEFINITION: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a </a:t>
            </a:r>
            <a:r>
              <a:rPr lang="en-US" sz="2000" dirty="0" err="1"/>
              <a:t>TrafficLightState</a:t>
            </a:r>
            <a:r>
              <a:rPr lang="en-US" sz="2000" dirty="0"/>
              <a:t> (</a:t>
            </a:r>
            <a:r>
              <a:rPr lang="en-US" sz="2000" dirty="0" err="1"/>
              <a:t>TLState</a:t>
            </a:r>
            <a:r>
              <a:rPr lang="en-US" sz="2000" dirty="0"/>
              <a:t>) is one of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"yellow"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INTERPRETATION: self-evident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1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and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next-state : </a:t>
            </a:r>
            <a:r>
              <a:rPr lang="en-US" sz="2000" dirty="0" err="1"/>
              <a:t>TLState</a:t>
            </a:r>
            <a:r>
              <a:rPr lang="en-US" sz="2000" dirty="0"/>
              <a:t> -&gt;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RETURNS: the </a:t>
            </a:r>
            <a:r>
              <a:rPr lang="en-US" sz="2000" dirty="0" err="1"/>
              <a:t>TLState</a:t>
            </a:r>
            <a:r>
              <a:rPr lang="en-US" sz="2000" dirty="0"/>
              <a:t> that follows the given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EXAMPLES: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"red") =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"yellow") =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"green") = "yellow"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(define (</a:t>
            </a:r>
            <a:r>
              <a:rPr lang="en-US" dirty="0" err="1"/>
              <a:t>tls-fn</a:t>
            </a:r>
            <a:r>
              <a:rPr lang="en-US" dirty="0"/>
              <a:t>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Fill in the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What is the answer for “red”?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02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660228" y="379056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Divide into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</a:t>
            </a:r>
            <a:r>
              <a:rPr lang="en-US" dirty="0" smtClean="0"/>
              <a:t>green</a:t>
            </a:r>
            <a:r>
              <a:rPr lang="en-US" dirty="0"/>
              <a:t>"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What is the answer for “red”?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Answer (from examples): “green”</a:t>
            </a:r>
          </a:p>
        </p:txBody>
      </p:sp>
    </p:spTree>
    <p:extLst>
      <p:ext uri="{BB962C8B-B14F-4D97-AF65-F5344CB8AC3E}">
        <p14:creationId xmlns:p14="http://schemas.microsoft.com/office/powerpoint/2010/main" val="355799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</a:t>
            </a:r>
            <a:r>
              <a:rPr lang="en-US" dirty="0" smtClean="0"/>
              <a:t>green</a:t>
            </a:r>
            <a:r>
              <a:rPr lang="en-US" dirty="0"/>
              <a:t>"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   [(string=? state "yellow") </a:t>
            </a:r>
            <a:r>
              <a:rPr lang="en-US" dirty="0" smtClean="0"/>
              <a:t>"red"]</a:t>
            </a:r>
            <a:endParaRPr lang="en-US" dirty="0"/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What is the answer for “yellow”?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Answer (from examples): “red”</a:t>
            </a:r>
          </a:p>
        </p:txBody>
      </p:sp>
    </p:spTree>
    <p:extLst>
      <p:ext uri="{BB962C8B-B14F-4D97-AF65-F5344CB8AC3E}">
        <p14:creationId xmlns:p14="http://schemas.microsoft.com/office/powerpoint/2010/main" val="248285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;; STRATEGY: Use template for </a:t>
            </a:r>
            <a:r>
              <a:rPr lang="en-US" dirty="0" err="1" smtClean="0"/>
              <a:t>TLState</a:t>
            </a:r>
            <a:r>
              <a:rPr lang="en-US" dirty="0" smtClean="0"/>
              <a:t> on state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smtClean="0"/>
              <a:t>(next-state state</a:t>
            </a:r>
            <a:r>
              <a:rPr lang="en-US" dirty="0"/>
              <a:t>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</a:t>
            </a:r>
            <a:r>
              <a:rPr lang="en-US" dirty="0" smtClean="0"/>
              <a:t>green</a:t>
            </a:r>
            <a:r>
              <a:rPr lang="en-US" dirty="0"/>
              <a:t>"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   [(string=? state "yellow") </a:t>
            </a:r>
            <a:r>
              <a:rPr lang="en-US" dirty="0" smtClean="0"/>
              <a:t>"red"]</a:t>
            </a:r>
            <a:endParaRPr lang="en-US" dirty="0"/>
          </a:p>
          <a:p>
            <a:r>
              <a:rPr lang="en-US" dirty="0"/>
              <a:t>   [(string=? state "green")  </a:t>
            </a:r>
            <a:r>
              <a:rPr lang="en-US" dirty="0" smtClean="0"/>
              <a:t>"yellow"]))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What is the answer for “green”?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Answer (from examples): “yellow”</a:t>
            </a:r>
          </a:p>
        </p:txBody>
      </p:sp>
    </p:spTree>
    <p:extLst>
      <p:ext uri="{BB962C8B-B14F-4D97-AF65-F5344CB8AC3E}">
        <p14:creationId xmlns:p14="http://schemas.microsoft.com/office/powerpoint/2010/main" val="423918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other kinds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seen how to use templates for compound data and itemization data</a:t>
            </a:r>
          </a:p>
          <a:p>
            <a:r>
              <a:rPr lang="en-US" dirty="0" smtClean="0"/>
              <a:t>Mixed data works the same way.</a:t>
            </a:r>
          </a:p>
          <a:p>
            <a:r>
              <a:rPr lang="en-US" dirty="0" smtClean="0"/>
              <a:t>Copy the template, uncomment it, and fill in the missing pieces.  That's it!</a:t>
            </a:r>
          </a:p>
          <a:p>
            <a:r>
              <a:rPr lang="en-US" dirty="0" smtClean="0"/>
              <a:t>If you've thought hard enough about your function, filling in the blanks is easy.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put in the blanks?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said: </a:t>
            </a:r>
            <a:r>
              <a:rPr lang="en-US" dirty="0"/>
              <a:t>Fill in the blanks in the template by combining the arguments and the values of the fields using simpler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means :</a:t>
            </a:r>
          </a:p>
          <a:p>
            <a:pPr lvl="1"/>
            <a:r>
              <a:rPr lang="en-US" dirty="0" smtClean="0"/>
              <a:t>You don't have to use all of the fields</a:t>
            </a:r>
          </a:p>
          <a:p>
            <a:pPr lvl="1"/>
            <a:r>
              <a:rPr lang="en-US" dirty="0" smtClean="0"/>
              <a:t>You can use a field twice</a:t>
            </a:r>
          </a:p>
          <a:p>
            <a:pPr lvl="1"/>
            <a:r>
              <a:rPr lang="en-US" dirty="0" smtClean="0"/>
              <a:t>You don't have to use the fields "in order"</a:t>
            </a:r>
          </a:p>
          <a:p>
            <a:r>
              <a:rPr lang="en-US" dirty="0" smtClean="0"/>
              <a:t>But it has to be simple, as in Lesson 1.7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02-1-book-receipts.rkt and 02-2-traffic-light.rkt in the Examples folder.</a:t>
            </a:r>
          </a:p>
          <a:p>
            <a:pPr lvl="1"/>
            <a:r>
              <a:rPr lang="en-US" dirty="0" smtClean="0"/>
              <a:t>Be sure to finish the </a:t>
            </a:r>
            <a:r>
              <a:rPr lang="en-US" b="1" dirty="0" smtClean="0"/>
              <a:t>previous-state</a:t>
            </a:r>
            <a:r>
              <a:rPr lang="en-US" dirty="0" smtClean="0"/>
              <a:t> example in 02-2-traffic-light.rkt</a:t>
            </a:r>
          </a:p>
          <a:p>
            <a:r>
              <a:rPr lang="en-US" dirty="0" smtClean="0"/>
              <a:t>If </a:t>
            </a:r>
            <a:r>
              <a:rPr lang="en-US" dirty="0"/>
              <a:t>you have questions or comments about this lesson, post them on the discussion 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the Guided Practices</a:t>
            </a:r>
            <a:endParaRPr lang="en-US" dirty="0"/>
          </a:p>
          <a:p>
            <a:r>
              <a:rPr lang="en-US" dirty="0" smtClean="0"/>
              <a:t>Go on to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Lesson 2.1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660228" y="379056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Divide into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 will show how to take apart non-scalar data using the destructor template for that type of data.</a:t>
            </a:r>
          </a:p>
          <a:p>
            <a:r>
              <a:rPr lang="en-US" dirty="0" smtClean="0"/>
              <a:t>This is the strategy you will use for the vast majority of your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527035"/>
              </p:ext>
            </p:extLst>
          </p:nvPr>
        </p:nvGraphicFramePr>
        <p:xfrm>
          <a:off x="6736556" y="4344670"/>
          <a:ext cx="2209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2614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Combine</a:t>
                      </a:r>
                      <a:r>
                        <a:rPr lang="en-US" sz="1200" baseline="0" dirty="0" smtClean="0"/>
                        <a:t> simpler functions</a:t>
                      </a:r>
                      <a:endParaRPr lang="en-US" sz="1200" dirty="0"/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Use template for &lt;data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&gt; on &lt;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 Divide into cases on &lt;condition&gt;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4. Use HOF &lt;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mapfn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 on &lt;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vble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14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5. Call a more general function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764506" y="4876800"/>
            <a:ext cx="2150893" cy="4572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destructor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when the problem can be solved by examining a piece of non-scalar data. </a:t>
            </a:r>
            <a:endParaRPr lang="en-US" dirty="0" smtClean="0"/>
          </a:p>
          <a:p>
            <a:r>
              <a:rPr lang="en-US" dirty="0" smtClean="0"/>
              <a:t>Slogan: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0" y="3935506"/>
            <a:ext cx="6705600" cy="21906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solidFill>
                  <a:srgbClr val="FF0000"/>
                </a:solidFill>
              </a:rPr>
              <a:t>The shape of the data determines the shape of the program.</a:t>
            </a:r>
            <a:endParaRPr lang="en-US" sz="4800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mean to “examine” a piece of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the data is compound data, this means extracting its fields.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data is itemization </a:t>
            </a:r>
            <a:r>
              <a:rPr lang="en-US" dirty="0" smtClean="0"/>
              <a:t>data</a:t>
            </a:r>
            <a:r>
              <a:rPr lang="en-US" dirty="0"/>
              <a:t>, this means determining which variant the data is.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data is mixed data, this means determining which variant the data is, and then extracting its fields, if any.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data definition includes a template that shows how this examination process is to be organized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Writing </a:t>
            </a:r>
            <a:r>
              <a:rPr lang="en-US" dirty="0"/>
              <a:t>a function using structural decomposition is accomplished by filling in the blanks in the template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Definition of "filling in the blank" to come in Slide 11.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Template to Function Definition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636675"/>
              </p:ext>
            </p:extLst>
          </p:nvPr>
        </p:nvGraphicFramePr>
        <p:xfrm>
          <a:off x="990600" y="1600200"/>
          <a:ext cx="71628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Recipe for Using a 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Make</a:t>
                      </a:r>
                      <a:r>
                        <a:rPr lang="en-US" sz="2400" baseline="0" dirty="0" smtClean="0"/>
                        <a:t> a copy of the template and uncomment it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Fill</a:t>
                      </a:r>
                      <a:r>
                        <a:rPr lang="en-US" sz="2400" baseline="0" dirty="0" smtClean="0"/>
                        <a:t> in the function name and add more arguments if needed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3. The strategy is “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Use template for &lt;data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&gt; on &lt;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&gt;,” where &lt;data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&gt; is the kind of data you are taking apart, and &lt;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&gt; is the variable whose value you are looking at.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Fill in the blanks in the template by combining the arguments and the values of the fields using simpler functions.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b="1" dirty="0" smtClean="0"/>
              <a:t>book-receipts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book-receipts : Book </a:t>
            </a:r>
            <a:r>
              <a:rPr lang="en-US" sz="2000" dirty="0" err="1"/>
              <a:t>NonNegInt</a:t>
            </a:r>
            <a:r>
              <a:rPr lang="en-US" sz="2000" dirty="0"/>
              <a:t> -&gt; </a:t>
            </a:r>
            <a:r>
              <a:rPr lang="en-US" sz="2000" dirty="0" err="1"/>
              <a:t>NonNegInt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Book and the number of copies sold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total receipts from the sales of the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/>
              <a:t>;; given book. Ignores the number of copies on hand.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EXAMPLE: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(book-receipts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;;   (</a:t>
            </a:r>
            <a:r>
              <a:rPr lang="en-US" sz="2000" dirty="0"/>
              <a:t>make-book "</a:t>
            </a:r>
            <a:r>
              <a:rPr lang="en-US" sz="2000" dirty="0" err="1"/>
              <a:t>Felleisen</a:t>
            </a:r>
            <a:r>
              <a:rPr lang="en-US" sz="2000" dirty="0"/>
              <a:t>" "HtdP2" 13 2795) 100</a:t>
            </a:r>
            <a:r>
              <a:rPr lang="en-US" sz="20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</a:t>
            </a:r>
            <a:r>
              <a:rPr lang="en-US" sz="2000" dirty="0"/>
              <a:t>= 279500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4343400"/>
            <a:ext cx="27432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do this, we’ll need to look inside the Book to see its price, so we’ll use the Book template</a:t>
            </a:r>
          </a:p>
        </p:txBody>
      </p:sp>
    </p:spTree>
    <p:extLst>
      <p:ext uri="{BB962C8B-B14F-4D97-AF65-F5344CB8AC3E}">
        <p14:creationId xmlns:p14="http://schemas.microsoft.com/office/powerpoint/2010/main" val="18854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f81284e994373850f6846cc97df538ef0aa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1587</Words>
  <Application>Microsoft Office PowerPoint</Application>
  <PresentationFormat>On-screen Show (4:3)</PresentationFormat>
  <Paragraphs>254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Helvetica Neue</vt:lpstr>
      <vt:lpstr>Office Theme</vt:lpstr>
      <vt:lpstr>Design Strategies 2: Using a template</vt:lpstr>
      <vt:lpstr>PowerPoint Presentation</vt:lpstr>
      <vt:lpstr>PowerPoint Presentation</vt:lpstr>
      <vt:lpstr>Introduction</vt:lpstr>
      <vt:lpstr>Let's see where we are</vt:lpstr>
      <vt:lpstr>Use a destructor template</vt:lpstr>
      <vt:lpstr>What does it mean to “examine” a piece of data?</vt:lpstr>
      <vt:lpstr>From Template to Function Definition</vt:lpstr>
      <vt:lpstr>Example: book-receipts </vt:lpstr>
      <vt:lpstr>1. Make a copy of the template and uncomment it</vt:lpstr>
      <vt:lpstr>2. Fill in the function name and add more arguments if needed</vt:lpstr>
      <vt:lpstr>3. Write down the strategy</vt:lpstr>
      <vt:lpstr>4. Fill in the blanks in the template</vt:lpstr>
      <vt:lpstr>Example: next state of traffic light</vt:lpstr>
      <vt:lpstr>Contract and Purpose Statement</vt:lpstr>
      <vt:lpstr>1. Make a copy of the template and uncomment it</vt:lpstr>
      <vt:lpstr>2. Fill in the function name and add more arguments if needed</vt:lpstr>
      <vt:lpstr>3. Fill in the strategy</vt:lpstr>
      <vt:lpstr>4. Fill in the blanks</vt:lpstr>
      <vt:lpstr>4. Fill in the blanks</vt:lpstr>
      <vt:lpstr>4. Fill in the blanks</vt:lpstr>
      <vt:lpstr>4. Fill in the blanks</vt:lpstr>
      <vt:lpstr>Working with other kinds of data</vt:lpstr>
      <vt:lpstr>What can you put in the blanks?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97</cp:revision>
  <dcterms:created xsi:type="dcterms:W3CDTF">2006-08-16T00:00:00Z</dcterms:created>
  <dcterms:modified xsi:type="dcterms:W3CDTF">2015-09-19T15:07:15Z</dcterms:modified>
</cp:coreProperties>
</file>