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62" r:id="rId3"/>
  </p:sldMasterIdLst>
  <p:notesMasterIdLst>
    <p:notesMasterId r:id="rId22"/>
  </p:notesMasterIdLst>
  <p:sldIdLst>
    <p:sldId id="325" r:id="rId4"/>
    <p:sldId id="274" r:id="rId5"/>
    <p:sldId id="326" r:id="rId6"/>
    <p:sldId id="335" r:id="rId7"/>
    <p:sldId id="332" r:id="rId8"/>
    <p:sldId id="327" r:id="rId9"/>
    <p:sldId id="329" r:id="rId10"/>
    <p:sldId id="336" r:id="rId11"/>
    <p:sldId id="330" r:id="rId12"/>
    <p:sldId id="331" r:id="rId13"/>
    <p:sldId id="337" r:id="rId14"/>
    <p:sldId id="333" r:id="rId15"/>
    <p:sldId id="321" r:id="rId16"/>
    <p:sldId id="322" r:id="rId17"/>
    <p:sldId id="334" r:id="rId18"/>
    <p:sldId id="298" r:id="rId19"/>
    <p:sldId id="275" r:id="rId20"/>
    <p:sldId id="308"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325"/>
            <p14:sldId id="274"/>
            <p14:sldId id="326"/>
            <p14:sldId id="335"/>
            <p14:sldId id="332"/>
            <p14:sldId id="327"/>
            <p14:sldId id="329"/>
            <p14:sldId id="336"/>
            <p14:sldId id="330"/>
            <p14:sldId id="331"/>
            <p14:sldId id="337"/>
            <p14:sldId id="333"/>
            <p14:sldId id="321"/>
            <p14:sldId id="322"/>
            <p14:sldId id="334"/>
            <p14:sldId id="298"/>
            <p14:sldId id="275"/>
            <p14:sldId id="308"/>
          </p14:sldIdLst>
        </p14:section>
      </p14:sectionLst>
    </p:ext>
    <p:ext uri="{EFAFB233-063F-42B5-8137-9DF3F51BA10A}">
      <p15:sldGuideLst xmlns:p15="http://schemas.microsoft.com/office/powerpoint/2012/main">
        <p15:guide id="1" orient="horz" pos="2160">
          <p15:clr>
            <a:srgbClr val="A4A3A4"/>
          </p15:clr>
        </p15:guide>
        <p15:guide id="2" pos="2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p:cViewPr varScale="1">
        <p:scale>
          <a:sx n="66" d="100"/>
          <a:sy n="66" d="100"/>
        </p:scale>
        <p:origin x="1242" y="48"/>
      </p:cViewPr>
      <p:guideLst>
        <p:guide orient="horz" pos="2160"/>
        <p:guide pos="2640"/>
      </p:guideLst>
    </p:cSldViewPr>
  </p:slideViewPr>
  <p:notesTextViewPr>
    <p:cViewPr>
      <p:scale>
        <a:sx n="100" d="100"/>
        <a:sy n="100" d="100"/>
      </p:scale>
      <p:origin x="0" y="0"/>
    </p:cViewPr>
  </p:notesTextViewPr>
  <p:sorterViewPr>
    <p:cViewPr varScale="1">
      <p:scale>
        <a:sx n="1" d="1"/>
        <a:sy n="1" d="1"/>
      </p:scale>
      <p:origin x="0" y="-1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pPr/>
              <a:t>7/26/2016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pPr/>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3D8F9-CB37-49F0-8AF5-ACE59178D097}" type="slidenum">
              <a:rPr lang="en-US" smtClean="0"/>
              <a:pPr/>
              <a:t>1</a:t>
            </a:fld>
            <a:endParaRPr lang="en-US"/>
          </a:p>
        </p:txBody>
      </p:sp>
    </p:spTree>
    <p:extLst>
      <p:ext uri="{BB962C8B-B14F-4D97-AF65-F5344CB8AC3E}">
        <p14:creationId xmlns:p14="http://schemas.microsoft.com/office/powerpoint/2010/main" val="142674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36E179-9677-406E-90D9-3402BE92068A}" type="datetime1">
              <a:rPr lang="en-US" smtClean="0"/>
              <a:t>7/26/2016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106CB1-CEAE-4FA9-AC65-2E4B01C62B73}" type="datetime1">
              <a:rPr lang="en-US" smtClean="0"/>
              <a:t>7/26/2016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3DB8E0-41F1-4047-A2BB-3AF23AEFB7A8}" type="datetime1">
              <a:rPr lang="en-US" smtClean="0"/>
              <a:t>7/26/2016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DFADFF-E434-421D-BD26-7C347DAB516F}" type="datetime1">
              <a:rPr lang="en-US" smtClean="0"/>
              <a:t>7/26/2016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607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941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61419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84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1544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305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7/26/2016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2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722677-7067-4D71-BF6A-8259C5E94357}" type="datetime1">
              <a:rPr lang="en-US" smtClean="0"/>
              <a:t>7/26/2016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7/26/2016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764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7/26/2016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0905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7/26/2016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749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7/26/2016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4507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7/26/2016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318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326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8122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8970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035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65922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dirty="0"/>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842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65385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94020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1284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6788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7/26/2016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369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7/26/2016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2054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7/26/2016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7702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65046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0832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009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C6FD516-C588-49F9-8A09-31EF43101ACE}" type="datetime1">
              <a:rPr lang="en-US" smtClean="0"/>
              <a:t>7/26/2016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529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847054-0C3A-4855-B827-AB022CCDB352}" type="datetime1">
              <a:rPr lang="en-US" smtClean="0"/>
              <a:t>7/26/2016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87C7470-D2BA-4210-A881-18C149229110}" type="datetime1">
              <a:rPr lang="en-US" smtClean="0"/>
              <a:t>7/26/2016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DEC73FD-A5ED-479F-9068-BAD5EB3F7E69}" type="datetime1">
              <a:rPr lang="en-US" smtClean="0"/>
              <a:t>7/26/2016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A1BC252-941B-4451-B02D-F879104EB58F}" type="datetime1">
              <a:rPr lang="en-US" smtClean="0"/>
              <a:t>7/26/2016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3A8641F-9EDF-4983-849A-96C94386CBBC}" type="datetime1">
              <a:rPr lang="en-US" smtClean="0"/>
              <a:t>7/26/2016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7/26/2016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7596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7/26/2016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235423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6XYpgHiXkA0" TargetMode="External"/><Relationship Id="rId4" Type="http://schemas.openxmlformats.org/officeDocument/2006/relationships/hyperlink" Target="https://www.youtube.com/watch?v=6XYpgHiXkA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28575">
            <a:solidFill>
              <a:schemeClr val="accent1"/>
            </a:solidFill>
          </a:ln>
        </p:spPr>
        <p:txBody>
          <a:bodyPr vert="horz" lIns="91440" tIns="45720" rIns="91440" bIns="45720" rtlCol="0" anchor="ctr" anchorCtr="0">
            <a:normAutofit/>
          </a:bodyPr>
          <a:lstStyle/>
          <a:p>
            <a:pPr>
              <a:buClr>
                <a:schemeClr val="dk1"/>
              </a:buClr>
              <a:buFont typeface="Calibri"/>
            </a:pPr>
            <a:r>
              <a:rPr lang="en-US" dirty="0">
                <a:sym typeface="Calibri"/>
                <a:rtl val="0"/>
              </a:rPr>
              <a:t>Examining Two Pieces of Data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2.3</a:t>
            </a:r>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6008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ball-moved-to</a:t>
            </a:r>
          </a:p>
        </p:txBody>
      </p:sp>
      <p:sp>
        <p:nvSpPr>
          <p:cNvPr id="3" name="Content Placeholder 2"/>
          <p:cNvSpPr>
            <a:spLocks noGrp="1"/>
          </p:cNvSpPr>
          <p:nvPr>
            <p:ph idx="1"/>
          </p:nvPr>
        </p:nvSpPr>
        <p:spPr/>
        <p:txBody>
          <a:bodyPr>
            <a:noAutofit/>
          </a:bodyPr>
          <a:lstStyle/>
          <a:p>
            <a:r>
              <a:rPr lang="en-US" sz="2400" dirty="0"/>
              <a:t>;; ball-moved-to : Ball Integer </a:t>
            </a:r>
            <a:r>
              <a:rPr lang="en-US" sz="2400" dirty="0" err="1"/>
              <a:t>Integer</a:t>
            </a:r>
            <a:r>
              <a:rPr lang="en-US" sz="2400" dirty="0"/>
              <a:t> -&gt; Ball</a:t>
            </a:r>
          </a:p>
          <a:p>
            <a:r>
              <a:rPr lang="en-US" sz="2400" dirty="0"/>
              <a:t>;; GIVEN: a ball and a set of coordinates</a:t>
            </a:r>
          </a:p>
          <a:p>
            <a:r>
              <a:rPr lang="en-US" sz="2400" dirty="0"/>
              <a:t>;; RETURNS: a ball like the given one, except</a:t>
            </a:r>
          </a:p>
          <a:p>
            <a:r>
              <a:rPr lang="en-US" sz="2400" dirty="0"/>
              <a:t>;; that it has been moved to the given </a:t>
            </a:r>
          </a:p>
          <a:p>
            <a:r>
              <a:rPr lang="en-US" sz="2400" dirty="0"/>
              <a:t>;; coordinates.</a:t>
            </a:r>
          </a:p>
          <a:p>
            <a:r>
              <a:rPr lang="en-US" sz="2400" dirty="0"/>
              <a:t>;; STRATEGY: use template for Ball on b</a:t>
            </a:r>
          </a:p>
          <a:p>
            <a:endParaRPr lang="en-US" sz="2400" dirty="0"/>
          </a:p>
          <a:p>
            <a:r>
              <a:rPr lang="en-US" sz="2400" dirty="0"/>
              <a:t>(define (ball-moved-to b x y)</a:t>
            </a:r>
          </a:p>
          <a:p>
            <a:r>
              <a:rPr lang="en-US" sz="2400" dirty="0"/>
              <a:t>  (make-ball x y</a:t>
            </a:r>
          </a:p>
          <a:p>
            <a:r>
              <a:rPr lang="en-US" sz="2400" dirty="0"/>
              <a:t>    (ball-radius b)</a:t>
            </a:r>
          </a:p>
          <a:p>
            <a:r>
              <a:rPr lang="en-US" sz="2400" dirty="0"/>
              <a:t>    (ball-selected? b)))</a:t>
            </a:r>
          </a:p>
        </p:txBody>
      </p:sp>
      <p:sp>
        <p:nvSpPr>
          <p:cNvPr id="5" name="TextBox 4"/>
          <p:cNvSpPr txBox="1"/>
          <p:nvPr/>
        </p:nvSpPr>
        <p:spPr>
          <a:xfrm>
            <a:off x="4876800" y="4800600"/>
            <a:ext cx="4158240" cy="923330"/>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So now we need to write </a:t>
            </a:r>
            <a:r>
              <a:rPr lang="en-US" b="1" dirty="0"/>
              <a:t>ball-moved-to</a:t>
            </a:r>
            <a:r>
              <a:rPr lang="en-US" dirty="0"/>
              <a:t>. It’s also going to look at the data inside the ball, using the Ball template.</a:t>
            </a:r>
          </a:p>
        </p:txBody>
      </p:sp>
    </p:spTree>
    <p:extLst>
      <p:ext uri="{BB962C8B-B14F-4D97-AF65-F5344CB8AC3E}">
        <p14:creationId xmlns:p14="http://schemas.microsoft.com/office/powerpoint/2010/main" val="71739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 bigger portion of the call 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ball-after-mouse</a:t>
            </a:r>
          </a:p>
        </p:txBody>
      </p:sp>
      <p:sp>
        <p:nvSpPr>
          <p:cNvPr id="7" name="Rectangle 6"/>
          <p:cNvSpPr/>
          <p:nvPr/>
        </p:nvSpPr>
        <p:spPr>
          <a:xfrm>
            <a:off x="57912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ball-after-drag</a:t>
            </a:r>
          </a:p>
        </p:txBody>
      </p:sp>
      <p:sp>
        <p:nvSpPr>
          <p:cNvPr id="8" name="Rectangle 7"/>
          <p:cNvSpPr/>
          <p:nvPr/>
        </p:nvSpPr>
        <p:spPr>
          <a:xfrm>
            <a:off x="32385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ball-after-button-up</a:t>
            </a:r>
          </a:p>
        </p:txBody>
      </p:sp>
      <p:sp>
        <p:nvSpPr>
          <p:cNvPr id="9" name="Rectangle 8"/>
          <p:cNvSpPr/>
          <p:nvPr/>
        </p:nvSpPr>
        <p:spPr>
          <a:xfrm>
            <a:off x="84871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ball-after-button-down</a:t>
            </a:r>
          </a:p>
        </p:txBody>
      </p:sp>
      <p:cxnSp>
        <p:nvCxnSpPr>
          <p:cNvPr id="11" name="Straight Arrow Connector 10"/>
          <p:cNvCxnSpPr/>
          <p:nvPr/>
        </p:nvCxnSpPr>
        <p:spPr>
          <a:xfrm flipV="1">
            <a:off x="1686909" y="2971800"/>
            <a:ext cx="1551591" cy="41116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41116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67300" y="2980996"/>
            <a:ext cx="1668516" cy="38168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91200" y="4621924"/>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ball-moved-to</a:t>
            </a:r>
          </a:p>
        </p:txBody>
      </p:sp>
      <p:cxnSp>
        <p:nvCxnSpPr>
          <p:cNvPr id="18" name="Straight Arrow Connector 17"/>
          <p:cNvCxnSpPr>
            <a:stCxn id="14" idx="0"/>
            <a:endCxn id="7" idx="2"/>
          </p:cNvCxnSpPr>
          <p:nvPr/>
        </p:nvCxnSpPr>
        <p:spPr>
          <a:xfrm flipV="1">
            <a:off x="6705600" y="4144962"/>
            <a:ext cx="0" cy="47696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73771" y="5562600"/>
            <a:ext cx="2667000" cy="646331"/>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Will need to fill in more functions here</a:t>
            </a:r>
          </a:p>
        </p:txBody>
      </p:sp>
      <p:cxnSp>
        <p:nvCxnSpPr>
          <p:cNvPr id="21" name="Straight Arrow Connector 20"/>
          <p:cNvCxnSpPr/>
          <p:nvPr/>
        </p:nvCxnSpPr>
        <p:spPr>
          <a:xfrm flipH="1" flipV="1">
            <a:off x="1828800" y="4800600"/>
            <a:ext cx="353410" cy="7199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2"/>
          </p:cNvCxnSpPr>
          <p:nvPr/>
        </p:nvCxnSpPr>
        <p:spPr>
          <a:xfrm flipV="1">
            <a:off x="1752600" y="4144962"/>
            <a:ext cx="10510" cy="350838"/>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2"/>
          </p:cNvCxnSpPr>
          <p:nvPr/>
        </p:nvCxnSpPr>
        <p:spPr>
          <a:xfrm flipV="1">
            <a:off x="4152900" y="4144962"/>
            <a:ext cx="0" cy="476962"/>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56107" y="4800600"/>
            <a:ext cx="596793" cy="762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0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72" y="304800"/>
            <a:ext cx="8229600" cy="1143000"/>
          </a:xfrm>
        </p:spPr>
        <p:txBody>
          <a:bodyPr>
            <a:normAutofit fontScale="90000"/>
          </a:bodyPr>
          <a:lstStyle/>
          <a:p>
            <a:r>
              <a:rPr lang="en-US" dirty="0">
                <a:cs typeface="Consolas" pitchFamily="49" charset="0"/>
              </a:rPr>
              <a:t>An inferior version of </a:t>
            </a:r>
            <a:r>
              <a:rPr lang="en-US" b="1" dirty="0">
                <a:cs typeface="Consolas" pitchFamily="49" charset="0"/>
              </a:rPr>
              <a:t>ball-after-drag</a:t>
            </a:r>
          </a:p>
        </p:txBody>
      </p:sp>
      <p:sp>
        <p:nvSpPr>
          <p:cNvPr id="3" name="Content Placeholder 2"/>
          <p:cNvSpPr>
            <a:spLocks noGrp="1"/>
          </p:cNvSpPr>
          <p:nvPr>
            <p:ph idx="1"/>
          </p:nvPr>
        </p:nvSpPr>
        <p:spPr/>
        <p:txBody>
          <a:bodyPr>
            <a:normAutofit lnSpcReduction="10000"/>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ball after a drag event at the</a:t>
            </a:r>
          </a:p>
          <a:p>
            <a:r>
              <a:rPr lang="en-US" sz="2400" dirty="0"/>
              <a:t>;; given location.</a:t>
            </a:r>
          </a:p>
          <a:p>
            <a:r>
              <a:rPr lang="en-US" sz="2400" dirty="0"/>
              <a:t>;; STRATEGY: Use template for Ball on b </a:t>
            </a:r>
          </a:p>
          <a:p>
            <a:endParaRPr lang="en-US" sz="2400" dirty="0"/>
          </a:p>
          <a:p>
            <a:r>
              <a:rPr lang="en-US" sz="2400" dirty="0"/>
              <a:t>(define (ball-after-drag b x y)</a:t>
            </a:r>
          </a:p>
          <a:p>
            <a:r>
              <a:rPr lang="en-US" sz="2400" dirty="0"/>
              <a:t>  (if (ball-selected? b)</a:t>
            </a:r>
          </a:p>
          <a:p>
            <a:r>
              <a:rPr lang="en-US" sz="2400" dirty="0"/>
              <a:t>    (make-ball x y</a:t>
            </a:r>
          </a:p>
          <a:p>
            <a:r>
              <a:rPr lang="en-US" sz="2400" dirty="0"/>
              <a:t>      (ball-radius b)</a:t>
            </a:r>
          </a:p>
          <a:p>
            <a:r>
              <a:rPr lang="en-US" sz="2400" dirty="0"/>
              <a:t>      (ball-selected? b)))</a:t>
            </a:r>
          </a:p>
          <a:p>
            <a:r>
              <a:rPr lang="en-US" sz="2400" dirty="0"/>
              <a:t>    b))</a:t>
            </a:r>
          </a:p>
        </p:txBody>
      </p:sp>
      <p:sp>
        <p:nvSpPr>
          <p:cNvPr id="5" name="TextBox 4"/>
          <p:cNvSpPr txBox="1"/>
          <p:nvPr/>
        </p:nvSpPr>
        <p:spPr>
          <a:xfrm>
            <a:off x="5536275" y="4524237"/>
            <a:ext cx="3200400" cy="1754326"/>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version is not as good as the preceding one, because it does two tasks:  it decides WHEN to move the ball, and it also figures out HOW to move the ball.</a:t>
            </a:r>
          </a:p>
        </p:txBody>
      </p:sp>
    </p:spTree>
    <p:extLst>
      <p:ext uri="{BB962C8B-B14F-4D97-AF65-F5344CB8AC3E}">
        <p14:creationId xmlns:p14="http://schemas.microsoft.com/office/powerpoint/2010/main" val="117646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p>
        </p:txBody>
      </p:sp>
      <p:sp>
        <p:nvSpPr>
          <p:cNvPr id="3" name="Content Placeholder 2"/>
          <p:cNvSpPr>
            <a:spLocks noGrp="1"/>
          </p:cNvSpPr>
          <p:nvPr>
            <p:ph idx="1"/>
          </p:nvPr>
        </p:nvSpPr>
        <p:spPr/>
        <p:txBody>
          <a:bodyPr/>
          <a:lstStyle/>
          <a:p>
            <a:r>
              <a:rPr lang="en-US" dirty="0"/>
              <a:t>You can use the template for more than one compound if you really need 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63491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balls-</a:t>
            </a:r>
            <a:r>
              <a:rPr lang="en-US" dirty="0" err="1"/>
              <a:t>collide.rkt</a:t>
            </a:r>
            <a:endParaRPr lang="en-US" dirty="0"/>
          </a:p>
        </p:txBody>
      </p:sp>
      <p:sp>
        <p:nvSpPr>
          <p:cNvPr id="5" name="Content Placeholder 4"/>
          <p:cNvSpPr>
            <a:spLocks noGrp="1"/>
          </p:cNvSpPr>
          <p:nvPr>
            <p:ph idx="1"/>
          </p:nvPr>
        </p:nvSpPr>
        <p:spPr>
          <a:xfrm>
            <a:off x="457200" y="1600200"/>
            <a:ext cx="8382000" cy="4525963"/>
          </a:xfrm>
        </p:spPr>
        <p:txBody>
          <a:bodyPr>
            <a:normAutofit/>
          </a:bodyPr>
          <a:lstStyle/>
          <a:p>
            <a:pPr>
              <a:spcBef>
                <a:spcPts val="0"/>
              </a:spcBef>
            </a:pPr>
            <a:r>
              <a:rPr lang="en-US" sz="2400" dirty="0"/>
              <a:t>;; balls-intersect? : Ball </a:t>
            </a:r>
            <a:r>
              <a:rPr lang="en-US" sz="2400" dirty="0" err="1"/>
              <a:t>Ball</a:t>
            </a:r>
            <a:r>
              <a:rPr lang="en-US" sz="2400" dirty="0"/>
              <a:t> -&gt; Boolean</a:t>
            </a:r>
          </a:p>
          <a:p>
            <a:pPr>
              <a:spcBef>
                <a:spcPts val="0"/>
              </a:spcBef>
            </a:pPr>
            <a:r>
              <a:rPr lang="en-US" sz="2400" dirty="0"/>
              <a:t>;; GIVEN: two balls</a:t>
            </a:r>
          </a:p>
          <a:p>
            <a:pPr>
              <a:spcBef>
                <a:spcPts val="0"/>
              </a:spcBef>
            </a:pPr>
            <a:r>
              <a:rPr lang="en-US" sz="2400" dirty="0"/>
              <a:t>;; ANSWERS: do the balls intersect?</a:t>
            </a:r>
          </a:p>
          <a:p>
            <a:pPr>
              <a:spcBef>
                <a:spcPts val="0"/>
              </a:spcBef>
            </a:pPr>
            <a:r>
              <a:rPr lang="en-US" sz="2400" dirty="0"/>
              <a:t>;; STRATEGY: Use template for Ball on b1 and b2.</a:t>
            </a:r>
          </a:p>
          <a:p>
            <a:pPr>
              <a:spcBef>
                <a:spcPts val="0"/>
              </a:spcBef>
            </a:pPr>
            <a:endParaRPr lang="en-US" sz="2400" dirty="0"/>
          </a:p>
          <a:p>
            <a:pPr>
              <a:spcBef>
                <a:spcPts val="0"/>
              </a:spcBef>
            </a:pPr>
            <a:r>
              <a:rPr lang="en-US" sz="2400" dirty="0"/>
              <a:t>(define (balls-intersect? b1 b2)</a:t>
            </a:r>
          </a:p>
          <a:p>
            <a:pPr>
              <a:spcBef>
                <a:spcPts val="0"/>
              </a:spcBef>
            </a:pPr>
            <a:r>
              <a:rPr lang="en-US" sz="2400" dirty="0"/>
              <a:t>  (circles-intersect?</a:t>
            </a:r>
          </a:p>
          <a:p>
            <a:pPr>
              <a:spcBef>
                <a:spcPts val="0"/>
              </a:spcBef>
            </a:pPr>
            <a:r>
              <a:rPr lang="en-US" sz="2400" dirty="0"/>
              <a:t>    (ball-x b1) (ball-y b1) (ball-radius b1)</a:t>
            </a:r>
          </a:p>
          <a:p>
            <a:pPr>
              <a:spcBef>
                <a:spcPts val="0"/>
              </a:spcBef>
            </a:pPr>
            <a:r>
              <a:rPr lang="en-US" sz="2400" dirty="0"/>
              <a:t>    (ball-x b2) (ball-y b2) (ball-radius b2)))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4648200" y="5404117"/>
            <a:ext cx="3593836" cy="923330"/>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is OK, because trying to take the balls apart in separate functions just leads to awkward code.</a:t>
            </a:r>
          </a:p>
        </p:txBody>
      </p:sp>
    </p:spTree>
    <p:extLst>
      <p:ext uri="{BB962C8B-B14F-4D97-AF65-F5344CB8AC3E}">
        <p14:creationId xmlns:p14="http://schemas.microsoft.com/office/powerpoint/2010/main" val="2448307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pPr>
            <a:r>
              <a:rPr lang="en-US" sz="2000" dirty="0"/>
              <a:t>;; circles-intersect? : Real^3 </a:t>
            </a:r>
            <a:r>
              <a:rPr lang="en-US" sz="2000" dirty="0" err="1"/>
              <a:t>Real^3</a:t>
            </a:r>
            <a:r>
              <a:rPr lang="en-US" sz="2000" dirty="0"/>
              <a:t> -&gt; Boolean</a:t>
            </a:r>
          </a:p>
          <a:p>
            <a:pPr>
              <a:spcBef>
                <a:spcPts val="0"/>
              </a:spcBef>
            </a:pPr>
            <a:r>
              <a:rPr lang="en-US" sz="2000" dirty="0"/>
              <a:t>;; GIVEN: two positions and radii</a:t>
            </a:r>
          </a:p>
          <a:p>
            <a:pPr>
              <a:spcBef>
                <a:spcPts val="0"/>
              </a:spcBef>
            </a:pPr>
            <a:r>
              <a:rPr lang="en-US" sz="2000" dirty="0"/>
              <a:t>;; ANSWERS: Would two circles with the given</a:t>
            </a:r>
          </a:p>
          <a:p>
            <a:pPr>
              <a:spcBef>
                <a:spcPts val="0"/>
              </a:spcBef>
            </a:pPr>
            <a:r>
              <a:rPr lang="en-US" sz="2000" dirty="0"/>
              <a:t>;;  positions and radii intersect?</a:t>
            </a:r>
          </a:p>
          <a:p>
            <a:pPr>
              <a:spcBef>
                <a:spcPts val="0"/>
              </a:spcBef>
            </a:pPr>
            <a:r>
              <a:rPr lang="en-US" sz="2000" dirty="0"/>
              <a:t>;; STRATEGY: Function Composition</a:t>
            </a:r>
          </a:p>
          <a:p>
            <a:pPr>
              <a:spcBef>
                <a:spcPts val="0"/>
              </a:spcBef>
            </a:pPr>
            <a:r>
              <a:rPr lang="en-US" sz="2000" dirty="0"/>
              <a:t>(define (circles-intersect? x1 y1 r1 x2 y2 r2)</a:t>
            </a:r>
          </a:p>
          <a:p>
            <a:pPr>
              <a:spcBef>
                <a:spcPts val="0"/>
              </a:spcBef>
            </a:pPr>
            <a:r>
              <a:rPr lang="en-US" sz="2000" dirty="0"/>
              <a:t>  (&lt;=</a:t>
            </a:r>
          </a:p>
          <a:p>
            <a:pPr>
              <a:spcBef>
                <a:spcPts val="0"/>
              </a:spcBef>
            </a:pPr>
            <a:r>
              <a:rPr lang="en-US" sz="2000" dirty="0"/>
              <a:t>    (+</a:t>
            </a:r>
          </a:p>
          <a:p>
            <a:pPr>
              <a:spcBef>
                <a:spcPts val="0"/>
              </a:spcBef>
            </a:pPr>
            <a:r>
              <a:rPr lang="en-US" sz="2000" dirty="0"/>
              <a:t>      (</a:t>
            </a:r>
            <a:r>
              <a:rPr lang="en-US" sz="2000" dirty="0" err="1"/>
              <a:t>sqr</a:t>
            </a:r>
            <a:r>
              <a:rPr lang="en-US" sz="2000" dirty="0"/>
              <a:t> (- x1 x2))</a:t>
            </a:r>
          </a:p>
          <a:p>
            <a:pPr>
              <a:spcBef>
                <a:spcPts val="0"/>
              </a:spcBef>
            </a:pPr>
            <a:r>
              <a:rPr lang="en-US" sz="2000" dirty="0"/>
              <a:t>      (</a:t>
            </a:r>
            <a:r>
              <a:rPr lang="en-US" sz="2000" dirty="0" err="1"/>
              <a:t>sqr</a:t>
            </a:r>
            <a:r>
              <a:rPr lang="en-US" sz="2000" dirty="0"/>
              <a:t> (- y1 y2)))</a:t>
            </a:r>
          </a:p>
          <a:p>
            <a:pPr>
              <a:spcBef>
                <a:spcPts val="0"/>
              </a:spcBef>
            </a:pPr>
            <a:r>
              <a:rPr lang="en-US" sz="2000" dirty="0"/>
              <a:t>    (</a:t>
            </a:r>
            <a:r>
              <a:rPr lang="en-US" sz="2000" dirty="0" err="1"/>
              <a:t>sqr</a:t>
            </a:r>
            <a:r>
              <a:rPr lang="en-US" sz="2000" dirty="0"/>
              <a:t> (+ r1 r2))))</a:t>
            </a:r>
          </a:p>
        </p:txBody>
      </p:sp>
      <p:sp>
        <p:nvSpPr>
          <p:cNvPr id="2" name="Title 1"/>
          <p:cNvSpPr>
            <a:spLocks noGrp="1"/>
          </p:cNvSpPr>
          <p:nvPr>
            <p:ph type="title"/>
          </p:nvPr>
        </p:nvSpPr>
        <p:spPr/>
        <p:txBody>
          <a:bodyPr/>
          <a:lstStyle/>
          <a:p>
            <a:r>
              <a:rPr lang="en-US" b="1" dirty="0"/>
              <a:t>circles-intersect?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5105400" y="3702685"/>
            <a:ext cx="3124200" cy="1477328"/>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circles-intersect? </a:t>
            </a:r>
            <a:r>
              <a:rPr lang="en-US" dirty="0"/>
              <a:t>knows about geometry.  It doesn't know about balls: </a:t>
            </a:r>
            <a:r>
              <a:rPr lang="en-US" dirty="0" err="1"/>
              <a:t>eg</a:t>
            </a:r>
            <a:r>
              <a:rPr lang="en-US" dirty="0"/>
              <a:t> it doesn't know the field names of </a:t>
            </a:r>
            <a:r>
              <a:rPr lang="en-US" b="1" dirty="0"/>
              <a:t>Ball</a:t>
            </a:r>
            <a:r>
              <a:rPr lang="en-US" dirty="0"/>
              <a:t> or about </a:t>
            </a:r>
            <a:r>
              <a:rPr lang="en-US" b="1" dirty="0"/>
              <a:t>ball-selected? </a:t>
            </a:r>
            <a:r>
              <a:rPr lang="en-US" dirty="0"/>
              <a:t>.</a:t>
            </a:r>
          </a:p>
        </p:txBody>
      </p:sp>
      <p:sp>
        <p:nvSpPr>
          <p:cNvPr id="6" name="TextBox 5"/>
          <p:cNvSpPr txBox="1"/>
          <p:nvPr/>
        </p:nvSpPr>
        <p:spPr>
          <a:xfrm>
            <a:off x="457200" y="5257800"/>
            <a:ext cx="4495800" cy="1200329"/>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If we changed the representation of balls, to add color, text, or to change the names of the fields, </a:t>
            </a:r>
            <a:r>
              <a:rPr lang="en-US" b="1" dirty="0"/>
              <a:t>circles-intersect? </a:t>
            </a:r>
            <a:r>
              <a:rPr lang="en-US" dirty="0"/>
              <a:t>wouldn't need to change.</a:t>
            </a:r>
          </a:p>
        </p:txBody>
      </p:sp>
      <p:sp>
        <p:nvSpPr>
          <p:cNvPr id="7" name="TextBox 6"/>
          <p:cNvSpPr txBox="1"/>
          <p:nvPr/>
        </p:nvSpPr>
        <p:spPr>
          <a:xfrm>
            <a:off x="5257800" y="5410200"/>
            <a:ext cx="2971800" cy="1477328"/>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If you didn't break up </a:t>
            </a:r>
            <a:r>
              <a:rPr lang="en-US" b="1" dirty="0"/>
              <a:t>balls-intersect? </a:t>
            </a:r>
            <a:r>
              <a:rPr lang="en-US" dirty="0"/>
              <a:t>with a help function like this, you would very likely be penalized for "needs help function"</a:t>
            </a:r>
          </a:p>
        </p:txBody>
      </p:sp>
    </p:spTree>
    <p:extLst>
      <p:ext uri="{BB962C8B-B14F-4D97-AF65-F5344CB8AC3E}">
        <p14:creationId xmlns:p14="http://schemas.microsoft.com/office/powerpoint/2010/main" val="42633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good definitions</a:t>
            </a:r>
          </a:p>
        </p:txBody>
      </p:sp>
      <p:sp>
        <p:nvSpPr>
          <p:cNvPr id="3" name="Content Placeholder 2"/>
          <p:cNvSpPr>
            <a:spLocks noGrp="1"/>
          </p:cNvSpPr>
          <p:nvPr>
            <p:ph idx="1"/>
          </p:nvPr>
        </p:nvSpPr>
        <p:spPr/>
        <p:txBody>
          <a:bodyPr/>
          <a:lstStyle/>
          <a:p>
            <a:r>
              <a:rPr lang="en-US" dirty="0"/>
              <a:t>If your code is ugly, try decomposing things in the other order</a:t>
            </a:r>
          </a:p>
          <a:p>
            <a:pPr marL="342900" lvl="1" indent="-342900">
              <a:buFont typeface="Arial"/>
              <a:buChar char="•"/>
            </a:pPr>
            <a:r>
              <a:rPr lang="en-US" sz="3200" dirty="0"/>
              <a:t>Remember: Keep it short!</a:t>
            </a:r>
          </a:p>
          <a:p>
            <a:pPr marL="742950" lvl="2" indent="-342900"/>
            <a:r>
              <a:rPr lang="en-US" dirty="0"/>
              <a:t>If you have complicated junk in your function, you must have put it there for a reason.  Turn it into a separate function so you can explain it and test it.</a:t>
            </a:r>
          </a:p>
          <a:p>
            <a:pPr marL="742950" lvl="2" indent="-342900"/>
            <a:r>
              <a:rPr lang="en-US" dirty="0"/>
              <a:t>If your function is long and unruly, it probably means you are trying to do too much in one function.  Break up your function into separate pieces and use “Combine Simpler Functions.”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2553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We’ve now seen three Design Strategies:</a:t>
            </a:r>
          </a:p>
          <a:p>
            <a:pPr lvl="1"/>
            <a:r>
              <a:rPr lang="en-US" dirty="0"/>
              <a:t>Combine Simpler Functions</a:t>
            </a:r>
          </a:p>
          <a:p>
            <a:pPr lvl="2"/>
            <a:r>
              <a:rPr lang="en-US" dirty="0"/>
              <a:t>Combine simpler functions in series or pipeline</a:t>
            </a:r>
          </a:p>
          <a:p>
            <a:pPr lvl="2"/>
            <a:r>
              <a:rPr lang="en-US" dirty="0"/>
              <a:t>Use with any kind of data</a:t>
            </a:r>
          </a:p>
          <a:p>
            <a:pPr lvl="1"/>
            <a:r>
              <a:rPr lang="en-US" dirty="0"/>
              <a:t>Use Template</a:t>
            </a:r>
          </a:p>
          <a:p>
            <a:pPr lvl="2"/>
            <a:r>
              <a:rPr lang="en-US" dirty="0"/>
              <a:t>Used for enumeration , compound, or mixed data</a:t>
            </a:r>
          </a:p>
          <a:p>
            <a:pPr lvl="2"/>
            <a:r>
              <a:rPr lang="en-US" dirty="0"/>
              <a:t>Template gives sketch of function</a:t>
            </a:r>
          </a:p>
          <a:p>
            <a:pPr lvl="2"/>
            <a:r>
              <a:rPr lang="en-US" dirty="0"/>
              <a:t>Our most important tool</a:t>
            </a:r>
          </a:p>
          <a:p>
            <a:pPr lvl="1"/>
            <a:r>
              <a:rPr lang="en-US" dirty="0"/>
              <a:t>Cases</a:t>
            </a:r>
          </a:p>
          <a:p>
            <a:pPr lvl="2"/>
            <a:r>
              <a:rPr lang="en-US" dirty="0"/>
              <a:t>For when you need to divide data into cases, but the template doesn’t fit.</a:t>
            </a:r>
          </a:p>
          <a:p>
            <a:pPr lvl="2"/>
            <a:endParaRPr lang="en-US" dirty="0"/>
          </a:p>
          <a:p>
            <a:pPr lvl="2"/>
            <a:endParaRPr lang="en-US" dirty="0"/>
          </a:p>
        </p:txBody>
      </p:sp>
      <p:sp>
        <p:nvSpPr>
          <p:cNvPr id="4" name="Rectangle 3"/>
          <p:cNvSpPr/>
          <p:nvPr/>
        </p:nvSpPr>
        <p:spPr>
          <a:xfrm>
            <a:off x="6477000" y="4114800"/>
            <a:ext cx="2514600" cy="1524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Remember:</a:t>
            </a:r>
          </a:p>
          <a:p>
            <a:pPr algn="ctr"/>
            <a:r>
              <a:rPr lang="en-US" i="1" dirty="0">
                <a:solidFill>
                  <a:srgbClr val="FF0000"/>
                </a:solidFill>
              </a:rPr>
              <a:t> The shape of the data determines the shape of the program.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269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fontScale="92500" lnSpcReduction="10000"/>
          </a:bodyPr>
          <a:lstStyle/>
          <a:p>
            <a:r>
              <a:rPr lang="en-US" dirty="0"/>
              <a:t>Study the files </a:t>
            </a:r>
          </a:p>
          <a:p>
            <a:pPr lvl="1"/>
            <a:r>
              <a:rPr lang="en-US" dirty="0"/>
              <a:t>02-3-traffic-light-with-timer.rkt </a:t>
            </a:r>
          </a:p>
          <a:p>
            <a:pPr lvl="1"/>
            <a:r>
              <a:rPr lang="en-US" dirty="0"/>
              <a:t>02-4-ball-after-mouse.rkt </a:t>
            </a:r>
          </a:p>
          <a:p>
            <a:pPr lvl="1"/>
            <a:r>
              <a:rPr lang="en-US" dirty="0"/>
              <a:t>02-5-balls-collide.rkt</a:t>
            </a:r>
          </a:p>
          <a:p>
            <a:pPr marL="0" indent="0">
              <a:buNone/>
            </a:pPr>
            <a:r>
              <a:rPr lang="en-US" dirty="0"/>
              <a:t>    in the Examples folder.</a:t>
            </a:r>
          </a:p>
          <a:p>
            <a:pPr lvl="1"/>
            <a:r>
              <a:rPr lang="en-US" dirty="0"/>
              <a:t>Especially look at the tests.  Observe how the unused code shows up </a:t>
            </a:r>
            <a:r>
              <a:rPr lang="en-US"/>
              <a:t>in orange or black</a:t>
            </a:r>
            <a:r>
              <a:rPr lang="en-US" dirty="0"/>
              <a:t>.</a:t>
            </a:r>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93400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can only use one template at a time.</a:t>
            </a:r>
          </a:p>
        </p:txBody>
      </p:sp>
      <p:sp>
        <p:nvSpPr>
          <p:cNvPr id="3" name="Content Placeholder 2"/>
          <p:cNvSpPr>
            <a:spLocks noGrp="1"/>
          </p:cNvSpPr>
          <p:nvPr>
            <p:ph idx="1"/>
          </p:nvPr>
        </p:nvSpPr>
        <p:spPr/>
        <p:txBody>
          <a:bodyPr>
            <a:normAutofit/>
          </a:bodyPr>
          <a:lstStyle/>
          <a:p>
            <a:r>
              <a:rPr lang="en-US" dirty="0"/>
              <a:t>If you need to do examine more than one value, examine one argument first, using its template, and pass the results on to a suitable help function or functions.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5715000" y="3957935"/>
            <a:ext cx="2514600" cy="83099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r>
              <a:rPr lang="en-US" sz="1600" dirty="0">
                <a:solidFill>
                  <a:schemeClr val="tx1">
                    <a:lumMod val="75000"/>
                    <a:lumOff val="25000"/>
                  </a:schemeClr>
                </a:solidFill>
              </a:rPr>
              <a:t>There's one small exception to this; see slides 10-11 below.  </a:t>
            </a:r>
          </a:p>
        </p:txBody>
      </p:sp>
    </p:spTree>
    <p:extLst>
      <p:ext uri="{BB962C8B-B14F-4D97-AF65-F5344CB8AC3E}">
        <p14:creationId xmlns:p14="http://schemas.microsoft.com/office/powerpoint/2010/main" val="91039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Examining multiple values: example #1</a:t>
            </a:r>
          </a:p>
        </p:txBody>
      </p:sp>
      <p:pic>
        <p:nvPicPr>
          <p:cNvPr id="5" name="6XYpgHiXkA0"/>
          <p:cNvPicPr>
            <a:picLocks noGrp="1" noRot="1" noChangeAspect="1"/>
          </p:cNvPicPr>
          <p:nvPr>
            <p:ph idx="1"/>
            <a:videoFile r:link="rId1"/>
          </p:nvPr>
        </p:nvPicPr>
        <p:blipFill>
          <a:blip r:embed="rId3"/>
          <a:stretch>
            <a:fillRect/>
          </a:stretch>
        </p:blipFill>
        <p:spPr>
          <a:xfrm>
            <a:off x="821266" y="1752600"/>
            <a:ext cx="7450666" cy="41910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
        <p:nvSpPr>
          <p:cNvPr id="7" name="Rectangle 6"/>
          <p:cNvSpPr/>
          <p:nvPr/>
        </p:nvSpPr>
        <p:spPr>
          <a:xfrm>
            <a:off x="2971800" y="5866160"/>
            <a:ext cx="4149090" cy="91688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Reminder: “structural decomposition” is just a fancier word for what we’re calling “using the template”.</a:t>
            </a:r>
          </a:p>
        </p:txBody>
      </p:sp>
    </p:spTree>
    <p:extLst>
      <p:ext uri="{BB962C8B-B14F-4D97-AF65-F5344CB8AC3E}">
        <p14:creationId xmlns:p14="http://schemas.microsoft.com/office/powerpoint/2010/main" val="157167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Let's consider </a:t>
            </a:r>
            <a:r>
              <a:rPr lang="en-US" b="1" dirty="0"/>
              <a:t>ball-after-mouse</a:t>
            </a:r>
            <a:r>
              <a:rPr lang="en-US" dirty="0"/>
              <a:t>:</a:t>
            </a:r>
          </a:p>
          <a:p>
            <a:r>
              <a:rPr lang="en-US" dirty="0"/>
              <a:t>We are modelling the behavior of a ball in a simulation.  </a:t>
            </a:r>
          </a:p>
          <a:p>
            <a:r>
              <a:rPr lang="en-US" dirty="0"/>
              <a:t>The ball responds to mouse events.  To model this response, we clearly have to look both at the ball and the mouse event.</a:t>
            </a:r>
          </a:p>
          <a:p>
            <a:r>
              <a:rPr lang="en-US" dirty="0"/>
              <a:t>Let's look at the data definition and the functions.</a:t>
            </a:r>
          </a:p>
        </p:txBody>
      </p:sp>
      <p:sp>
        <p:nvSpPr>
          <p:cNvPr id="2" name="Title 1"/>
          <p:cNvSpPr>
            <a:spLocks noGrp="1"/>
          </p:cNvSpPr>
          <p:nvPr>
            <p:ph type="title"/>
          </p:nvPr>
        </p:nvSpPr>
        <p:spPr/>
        <p:txBody>
          <a:bodyPr>
            <a:normAutofit fontScale="90000"/>
          </a:bodyPr>
          <a:lstStyle/>
          <a:p>
            <a:r>
              <a:rPr lang="en-US" dirty="0"/>
              <a:t>Examining more than one value: example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9556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Contract and Purpose Statement:</a:t>
            </a:r>
          </a:p>
          <a:p>
            <a:pPr marL="0" indent="0">
              <a:spcBef>
                <a:spcPts val="600"/>
              </a:spcBef>
              <a:buNone/>
            </a:pPr>
            <a:r>
              <a:rPr lang="en-US" sz="2000" b="1" dirty="0">
                <a:latin typeface="Consolas" panose="020B0609020204030204" pitchFamily="49" charset="0"/>
                <a:cs typeface="Consolas" panose="020B0609020204030204" pitchFamily="49" charset="0"/>
              </a:rPr>
              <a:t>;; ball-after-mouse : </a:t>
            </a:r>
          </a:p>
          <a:p>
            <a:pPr marL="0" indent="0">
              <a:spcBef>
                <a:spcPts val="0"/>
              </a:spcBef>
              <a:buNone/>
            </a:pPr>
            <a:r>
              <a:rPr lang="en-US" sz="2000" b="1" dirty="0">
                <a:latin typeface="Consolas" panose="020B0609020204030204" pitchFamily="49" charset="0"/>
                <a:cs typeface="Consolas" panose="020B0609020204030204" pitchFamily="49" charset="0"/>
              </a:rPr>
              <a:t>;;    Ball Integer </a:t>
            </a:r>
            <a:r>
              <a:rPr lang="en-US" sz="2000" b="1" dirty="0" err="1">
                <a:latin typeface="Consolas" panose="020B0609020204030204" pitchFamily="49" charset="0"/>
                <a:cs typeface="Consolas" panose="020B0609020204030204" pitchFamily="49" charset="0"/>
              </a:rPr>
              <a:t>Integer</a:t>
            </a: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MouseEvent</a:t>
            </a:r>
            <a:r>
              <a:rPr lang="en-US" sz="2000" b="1" dirty="0">
                <a:latin typeface="Consolas" panose="020B0609020204030204" pitchFamily="49" charset="0"/>
                <a:cs typeface="Consolas" panose="020B0609020204030204" pitchFamily="49" charset="0"/>
              </a:rPr>
              <a:t> -&gt; Ball</a:t>
            </a:r>
          </a:p>
          <a:p>
            <a:pPr marL="0" indent="0">
              <a:spcBef>
                <a:spcPts val="0"/>
              </a:spcBef>
              <a:buNone/>
            </a:pPr>
            <a:r>
              <a:rPr lang="en-US" sz="2000" b="1" dirty="0">
                <a:latin typeface="Consolas" panose="020B0609020204030204" pitchFamily="49" charset="0"/>
                <a:cs typeface="Consolas" panose="020B0609020204030204" pitchFamily="49" charset="0"/>
              </a:rPr>
              <a:t>;; GIVEN: a ball, a location and a mouse event</a:t>
            </a:r>
          </a:p>
          <a:p>
            <a:pPr marL="0" indent="0">
              <a:spcBef>
                <a:spcPts val="0"/>
              </a:spcBef>
              <a:buNone/>
            </a:pPr>
            <a:r>
              <a:rPr lang="en-US" sz="2000" b="1" dirty="0">
                <a:latin typeface="Consolas" panose="020B0609020204030204" pitchFamily="49" charset="0"/>
                <a:cs typeface="Consolas" panose="020B0609020204030204" pitchFamily="49" charset="0"/>
              </a:rPr>
              <a:t>;; RETURNS: the ball after the given mouse event at </a:t>
            </a:r>
          </a:p>
          <a:p>
            <a:pPr marL="0" indent="0">
              <a:spcBef>
                <a:spcPts val="0"/>
              </a:spcBef>
              <a:buNone/>
            </a:pPr>
            <a:r>
              <a:rPr lang="en-US" sz="2000" b="1" dirty="0">
                <a:latin typeface="Consolas" panose="020B0609020204030204" pitchFamily="49" charset="0"/>
                <a:cs typeface="Consolas" panose="020B0609020204030204" pitchFamily="49" charset="0"/>
              </a:rPr>
              <a:t>;; the given location.</a:t>
            </a:r>
          </a:p>
          <a:p>
            <a:pPr marL="0" indent="0">
              <a:spcBef>
                <a:spcPts val="0"/>
              </a:spcBef>
              <a:buNone/>
            </a:pPr>
            <a:endParaRPr lang="en-US" sz="2000" b="1" dirty="0">
              <a:latin typeface="Consolas" panose="020B0609020204030204" pitchFamily="49" charset="0"/>
              <a:cs typeface="Consolas" panose="020B0609020204030204" pitchFamily="49" charset="0"/>
            </a:endParaRPr>
          </a:p>
          <a:p>
            <a:pPr>
              <a:spcBef>
                <a:spcPts val="0"/>
              </a:spcBef>
            </a:pPr>
            <a:r>
              <a:rPr lang="en-US" dirty="0"/>
              <a:t>Remember, when we say "a ball", we mean “the state of the ball”:  this function takes a ball state and returns another ball state.</a:t>
            </a:r>
          </a:p>
          <a:p>
            <a:pPr>
              <a:spcBef>
                <a:spcPts val="0"/>
              </a:spcBef>
            </a:pPr>
            <a:r>
              <a:rPr lang="en-US" dirty="0"/>
              <a:t>This is sometimes called “the successor-value pattern.”</a:t>
            </a:r>
          </a:p>
          <a:p>
            <a:pPr>
              <a:spcBef>
                <a:spcPts val="0"/>
              </a:spcBef>
            </a:pPr>
            <a:endParaRPr lang="en-US" dirty="0"/>
          </a:p>
          <a:p>
            <a:pPr>
              <a:spcBef>
                <a:spcPts val="0"/>
              </a:spcBef>
            </a:pPr>
            <a:endParaRPr lang="en-US" sz="20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Structural Decomposition on more than one value: example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12614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Ball</a:t>
            </a:r>
          </a:p>
        </p:txBody>
      </p:sp>
      <p:sp>
        <p:nvSpPr>
          <p:cNvPr id="4" name="Content Placeholder 3"/>
          <p:cNvSpPr>
            <a:spLocks noGrp="1"/>
          </p:cNvSpPr>
          <p:nvPr>
            <p:ph idx="1"/>
          </p:nvPr>
        </p:nvSpPr>
        <p:spPr>
          <a:xfrm>
            <a:off x="457200" y="1600200"/>
            <a:ext cx="8686800" cy="4525963"/>
          </a:xfrm>
        </p:spPr>
        <p:txBody>
          <a:bodyPr>
            <a:noAutofit/>
          </a:bodyPr>
          <a:lstStyle/>
          <a:p>
            <a:r>
              <a:rPr lang="en-US" sz="1800" dirty="0">
                <a:latin typeface="Consolas" pitchFamily="49" charset="0"/>
                <a:cs typeface="Consolas" pitchFamily="49" charset="0"/>
              </a:rPr>
              <a:t>(define-</a:t>
            </a:r>
            <a:r>
              <a:rPr lang="en-US" sz="1800" dirty="0" err="1">
                <a:latin typeface="Consolas" pitchFamily="49" charset="0"/>
                <a:cs typeface="Consolas" pitchFamily="49" charset="0"/>
              </a:rPr>
              <a:t>struct</a:t>
            </a:r>
            <a:r>
              <a:rPr lang="en-US" sz="1800" dirty="0">
                <a:latin typeface="Consolas" pitchFamily="49" charset="0"/>
                <a:cs typeface="Consolas" pitchFamily="49" charset="0"/>
              </a:rPr>
              <a:t> ball (x y radius selected?))</a:t>
            </a:r>
          </a:p>
          <a:p>
            <a:endParaRPr lang="en-US" sz="1800" dirty="0">
              <a:latin typeface="Consolas" pitchFamily="49" charset="0"/>
              <a:cs typeface="Consolas" pitchFamily="49" charset="0"/>
            </a:endParaRPr>
          </a:p>
          <a:p>
            <a:r>
              <a:rPr lang="en-US" sz="1800" dirty="0">
                <a:latin typeface="Consolas" pitchFamily="49" charset="0"/>
                <a:cs typeface="Consolas" pitchFamily="49" charset="0"/>
              </a:rPr>
              <a:t>;; A Ball is a (make-ball Integer </a:t>
            </a:r>
            <a:r>
              <a:rPr lang="en-US" sz="1800" dirty="0" err="1">
                <a:latin typeface="Consolas" pitchFamily="49" charset="0"/>
                <a:cs typeface="Consolas" pitchFamily="49" charset="0"/>
              </a:rPr>
              <a:t>Integer</a:t>
            </a:r>
            <a:r>
              <a:rPr lang="en-US" sz="1800" dirty="0">
                <a:latin typeface="Consolas" pitchFamily="49" charset="0"/>
                <a:cs typeface="Consolas" pitchFamily="49" charset="0"/>
              </a:rPr>
              <a:t> Real Boolean)</a:t>
            </a:r>
          </a:p>
          <a:p>
            <a:r>
              <a:rPr lang="en-US" sz="1800" dirty="0">
                <a:latin typeface="Consolas" pitchFamily="49" charset="0"/>
                <a:cs typeface="Consolas" pitchFamily="49" charset="0"/>
              </a:rPr>
              <a:t>;; x and y are the coordinates of the center of the ball, </a:t>
            </a:r>
          </a:p>
          <a:p>
            <a:r>
              <a:rPr lang="en-US" sz="1800" dirty="0">
                <a:latin typeface="Consolas" pitchFamily="49" charset="0"/>
                <a:cs typeface="Consolas" pitchFamily="49" charset="0"/>
              </a:rPr>
              <a:t>;; in pixels, relative to the origin of the scene.</a:t>
            </a:r>
          </a:p>
          <a:p>
            <a:r>
              <a:rPr lang="en-US" sz="1800" dirty="0">
                <a:latin typeface="Consolas" pitchFamily="49" charset="0"/>
                <a:cs typeface="Consolas" pitchFamily="49" charset="0"/>
              </a:rPr>
              <a:t>;; radius is the radius of the ball, in pixels</a:t>
            </a:r>
          </a:p>
          <a:p>
            <a:r>
              <a:rPr lang="en-US" sz="1800" dirty="0">
                <a:latin typeface="Consolas" pitchFamily="49" charset="0"/>
                <a:cs typeface="Consolas" pitchFamily="49" charset="0"/>
              </a:rPr>
              <a:t>;; selected? is true </a:t>
            </a:r>
            <a:r>
              <a:rPr lang="en-US" sz="1800" dirty="0" err="1">
                <a:latin typeface="Consolas" pitchFamily="49" charset="0"/>
                <a:cs typeface="Consolas" pitchFamily="49" charset="0"/>
              </a:rPr>
              <a:t>iff</a:t>
            </a:r>
            <a:r>
              <a:rPr lang="en-US" sz="1800" dirty="0">
                <a:latin typeface="Consolas" pitchFamily="49" charset="0"/>
                <a:cs typeface="Consolas" pitchFamily="49" charset="0"/>
              </a:rPr>
              <a:t> the ball has been selected for dragging.</a:t>
            </a:r>
          </a:p>
          <a:p>
            <a:endParaRPr lang="en-US" sz="1800" dirty="0">
              <a:latin typeface="Consolas" pitchFamily="49" charset="0"/>
              <a:cs typeface="Consolas" pitchFamily="49" charset="0"/>
            </a:endParaRPr>
          </a:p>
          <a:p>
            <a:r>
              <a:rPr lang="en-US" sz="1800" dirty="0">
                <a:latin typeface="Consolas" pitchFamily="49" charset="0"/>
                <a:cs typeface="Consolas" pitchFamily="49" charset="0"/>
              </a:rPr>
              <a:t>;; TEMPLATE:</a:t>
            </a:r>
          </a:p>
          <a:p>
            <a:r>
              <a:rPr lang="en-US" sz="1800" dirty="0">
                <a:latin typeface="Consolas" pitchFamily="49" charset="0"/>
                <a:cs typeface="Consolas" pitchFamily="49" charset="0"/>
              </a:rPr>
              <a:t>;; (define (ball-</a:t>
            </a:r>
            <a:r>
              <a:rPr lang="en-US" sz="1800" dirty="0" err="1">
                <a:latin typeface="Consolas" pitchFamily="49" charset="0"/>
                <a:cs typeface="Consolas" pitchFamily="49" charset="0"/>
              </a:rPr>
              <a:t>fn</a:t>
            </a:r>
            <a:r>
              <a:rPr lang="en-US" sz="1800" dirty="0">
                <a:latin typeface="Consolas" pitchFamily="49" charset="0"/>
                <a:cs typeface="Consolas" pitchFamily="49" charset="0"/>
              </a:rPr>
              <a:t> b)</a:t>
            </a:r>
          </a:p>
          <a:p>
            <a:r>
              <a:rPr lang="en-US" sz="1800" dirty="0">
                <a:latin typeface="Consolas" pitchFamily="49" charset="0"/>
                <a:cs typeface="Consolas" pitchFamily="49" charset="0"/>
              </a:rPr>
              <a:t>;;   (...</a:t>
            </a:r>
          </a:p>
          <a:p>
            <a:r>
              <a:rPr lang="en-US" sz="1800" dirty="0">
                <a:latin typeface="Consolas" pitchFamily="49" charset="0"/>
                <a:cs typeface="Consolas" pitchFamily="49" charset="0"/>
              </a:rPr>
              <a:t>;;     (ball-x b) (ball-y b) (ball-radius b) (ball-selected? b)))</a:t>
            </a:r>
          </a:p>
        </p:txBody>
      </p:sp>
      <p:sp>
        <p:nvSpPr>
          <p:cNvPr id="3" name="TextBox 2"/>
          <p:cNvSpPr txBox="1"/>
          <p:nvPr/>
        </p:nvSpPr>
        <p:spPr>
          <a:xfrm>
            <a:off x="4267201" y="5943600"/>
            <a:ext cx="4648199" cy="64633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follow the design recipe:  we start with the data definitions.</a:t>
            </a:r>
          </a:p>
        </p:txBody>
      </p:sp>
    </p:spTree>
    <p:extLst>
      <p:ext uri="{BB962C8B-B14F-4D97-AF65-F5344CB8AC3E}">
        <p14:creationId xmlns:p14="http://schemas.microsoft.com/office/powerpoint/2010/main" val="1784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ball-after-mouse</a:t>
            </a:r>
          </a:p>
        </p:txBody>
      </p:sp>
      <p:sp>
        <p:nvSpPr>
          <p:cNvPr id="3" name="Content Placeholder 2"/>
          <p:cNvSpPr>
            <a:spLocks noGrp="1"/>
          </p:cNvSpPr>
          <p:nvPr>
            <p:ph idx="1"/>
          </p:nvPr>
        </p:nvSpPr>
        <p:spPr/>
        <p:txBody>
          <a:bodyPr>
            <a:normAutofit lnSpcReduction="10000"/>
          </a:bodyPr>
          <a:lstStyle/>
          <a:p>
            <a:r>
              <a:rPr lang="en-US" dirty="0"/>
              <a:t>;; ball-after-mouse : </a:t>
            </a:r>
          </a:p>
          <a:p>
            <a:r>
              <a:rPr lang="en-US" dirty="0"/>
              <a:t>;;    Ball Integer </a:t>
            </a:r>
            <a:r>
              <a:rPr lang="en-US" dirty="0" err="1"/>
              <a:t>Integer</a:t>
            </a:r>
            <a:r>
              <a:rPr lang="en-US" dirty="0"/>
              <a:t> </a:t>
            </a:r>
            <a:r>
              <a:rPr lang="en-US" dirty="0" err="1"/>
              <a:t>MouseEvent</a:t>
            </a:r>
            <a:r>
              <a:rPr lang="en-US" dirty="0"/>
              <a:t> -&gt; Ball</a:t>
            </a:r>
          </a:p>
          <a:p>
            <a:r>
              <a:rPr lang="en-US" dirty="0"/>
              <a:t>;; GIVEN: a ball, a location and a mouse event</a:t>
            </a:r>
          </a:p>
          <a:p>
            <a:r>
              <a:rPr lang="en-US" dirty="0"/>
              <a:t>;; RETURNS: the ball after the given mouse event at </a:t>
            </a:r>
          </a:p>
          <a:p>
            <a:r>
              <a:rPr lang="en-US" dirty="0"/>
              <a:t>;; the given location.</a:t>
            </a:r>
          </a:p>
          <a:p>
            <a:r>
              <a:rPr lang="en-US" dirty="0"/>
              <a:t>;; STRATEGY: Cases on </a:t>
            </a:r>
            <a:r>
              <a:rPr lang="en-US" dirty="0" err="1"/>
              <a:t>mev</a:t>
            </a:r>
            <a:endParaRPr lang="en-US" dirty="0"/>
          </a:p>
          <a:p>
            <a:r>
              <a:rPr lang="en-US" dirty="0"/>
              <a:t>(define (ball-after-mouse b mx my </a:t>
            </a:r>
            <a:r>
              <a:rPr lang="en-US" dirty="0" err="1"/>
              <a:t>mev</a:t>
            </a:r>
            <a:r>
              <a:rPr lang="en-US" dirty="0"/>
              <a:t>)</a:t>
            </a:r>
          </a:p>
          <a:p>
            <a:r>
              <a:rPr lang="en-US" dirty="0"/>
              <a:t>  (</a:t>
            </a:r>
            <a:r>
              <a:rPr lang="en-US" dirty="0" err="1"/>
              <a:t>cond</a:t>
            </a:r>
            <a:endParaRPr lang="en-US" dirty="0"/>
          </a:p>
          <a:p>
            <a:r>
              <a:rPr lang="en-US" dirty="0"/>
              <a:t>    [(mouse=? </a:t>
            </a:r>
            <a:r>
              <a:rPr lang="en-US" dirty="0" err="1"/>
              <a:t>mev</a:t>
            </a:r>
            <a:r>
              <a:rPr lang="en-US" dirty="0"/>
              <a:t> "button-down") </a:t>
            </a:r>
          </a:p>
          <a:p>
            <a:r>
              <a:rPr lang="en-US" dirty="0"/>
              <a:t>     (ball-after-button-down b mx my)]</a:t>
            </a:r>
          </a:p>
          <a:p>
            <a:r>
              <a:rPr lang="en-US" dirty="0"/>
              <a:t>    [(mouse=? </a:t>
            </a:r>
            <a:r>
              <a:rPr lang="en-US" dirty="0" err="1"/>
              <a:t>mev</a:t>
            </a:r>
            <a:r>
              <a:rPr lang="en-US" dirty="0"/>
              <a:t> "drag") </a:t>
            </a:r>
          </a:p>
          <a:p>
            <a:r>
              <a:rPr lang="en-US" dirty="0"/>
              <a:t>     (ball-after-drag b mx my)]</a:t>
            </a:r>
          </a:p>
          <a:p>
            <a:r>
              <a:rPr lang="en-US" dirty="0"/>
              <a:t>    [(mouse=? </a:t>
            </a:r>
            <a:r>
              <a:rPr lang="en-US" dirty="0" err="1"/>
              <a:t>mev</a:t>
            </a:r>
            <a:r>
              <a:rPr lang="en-US" dirty="0"/>
              <a:t> "button-up") </a:t>
            </a:r>
          </a:p>
          <a:p>
            <a:r>
              <a:rPr lang="en-US" dirty="0"/>
              <a:t>     (ball-after-button-up b mx my)]</a:t>
            </a:r>
          </a:p>
          <a:p>
            <a:r>
              <a:rPr lang="en-US" dirty="0"/>
              <a:t>    [else b]))</a:t>
            </a:r>
          </a:p>
        </p:txBody>
      </p:sp>
      <p:sp>
        <p:nvSpPr>
          <p:cNvPr id="4" name="Rectangle 3"/>
          <p:cNvSpPr/>
          <p:nvPr/>
        </p:nvSpPr>
        <p:spPr>
          <a:xfrm>
            <a:off x="5486400" y="5380672"/>
            <a:ext cx="3429000" cy="1477328"/>
          </a:xfrm>
          <a:prstGeom prst="rect">
            <a:avLst/>
          </a:prstGeom>
          <a:solidFill>
            <a:schemeClr val="accent3">
              <a:lumMod val="40000"/>
              <a:lumOff val="60000"/>
            </a:schemeClr>
          </a:solidFill>
          <a:ln>
            <a:tailEnd type="stealth" w="lg" len="lg"/>
          </a:ln>
        </p:spPr>
        <p:style>
          <a:lnRef idx="2">
            <a:schemeClr val="accent1"/>
          </a:lnRef>
          <a:fillRef idx="1">
            <a:schemeClr val="lt1"/>
          </a:fillRef>
          <a:effectRef idx="0">
            <a:schemeClr val="accent1"/>
          </a:effectRef>
          <a:fontRef idx="minor">
            <a:schemeClr val="dk1"/>
          </a:fontRef>
        </p:style>
        <p:txBody>
          <a:bodyPr rtlCol="0" anchor="t" anchorCtr="0">
            <a:spAutoFit/>
          </a:bodyPr>
          <a:lstStyle/>
          <a:p>
            <a:r>
              <a:rPr lang="en-US" dirty="0"/>
              <a:t>We now have a </a:t>
            </a:r>
            <a:r>
              <a:rPr lang="en-US" dirty="0" err="1"/>
              <a:t>wishlist</a:t>
            </a:r>
            <a:r>
              <a:rPr lang="en-US" dirty="0"/>
              <a:t> of functions to design:</a:t>
            </a:r>
          </a:p>
          <a:p>
            <a:pPr marL="342900" indent="-342900">
              <a:buAutoNum type="arabicPeriod"/>
            </a:pPr>
            <a:r>
              <a:rPr lang="en-US" b="1" dirty="0">
                <a:latin typeface="Consolas" pitchFamily="49" charset="0"/>
                <a:cs typeface="Consolas" pitchFamily="49" charset="0"/>
              </a:rPr>
              <a:t>ball-after-button-down</a:t>
            </a:r>
          </a:p>
          <a:p>
            <a:pPr marL="342900" indent="-342900">
              <a:buAutoNum type="arabicPeriod"/>
            </a:pPr>
            <a:r>
              <a:rPr lang="en-US" b="1" dirty="0">
                <a:latin typeface="Consolas" pitchFamily="49" charset="0"/>
                <a:cs typeface="Consolas" pitchFamily="49" charset="0"/>
              </a:rPr>
              <a:t>ball-after-drag</a:t>
            </a:r>
          </a:p>
          <a:p>
            <a:pPr marL="342900" indent="-342900">
              <a:buAutoNum type="arabicPeriod"/>
            </a:pPr>
            <a:r>
              <a:rPr lang="en-US" b="1" dirty="0">
                <a:latin typeface="Consolas" pitchFamily="49" charset="0"/>
                <a:cs typeface="Consolas" pitchFamily="49" charset="0"/>
              </a:rPr>
              <a:t>ball-after-button-up</a:t>
            </a:r>
            <a:endParaRPr lang="en-US" dirty="0"/>
          </a:p>
        </p:txBody>
      </p:sp>
      <p:sp>
        <p:nvSpPr>
          <p:cNvPr id="5" name="TextBox 4"/>
          <p:cNvSpPr txBox="1"/>
          <p:nvPr/>
        </p:nvSpPr>
        <p:spPr>
          <a:xfrm>
            <a:off x="5486400" y="3691879"/>
            <a:ext cx="3429000" cy="1477328"/>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first do cases on the mouse event. The data is handed off to one of several help functions.  Each help function will decompose the compound data.</a:t>
            </a:r>
          </a:p>
        </p:txBody>
      </p:sp>
    </p:spTree>
    <p:extLst>
      <p:ext uri="{BB962C8B-B14F-4D97-AF65-F5344CB8AC3E}">
        <p14:creationId xmlns:p14="http://schemas.microsoft.com/office/powerpoint/2010/main" val="19819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Let’s draw a picture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ball-after-mouse</a:t>
            </a:r>
          </a:p>
        </p:txBody>
      </p:sp>
      <p:sp>
        <p:nvSpPr>
          <p:cNvPr id="7" name="Rectangle 6"/>
          <p:cNvSpPr/>
          <p:nvPr/>
        </p:nvSpPr>
        <p:spPr>
          <a:xfrm>
            <a:off x="5638800" y="4096407"/>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ball-after-drag</a:t>
            </a:r>
          </a:p>
        </p:txBody>
      </p:sp>
      <p:sp>
        <p:nvSpPr>
          <p:cNvPr id="8" name="Rectangle 7"/>
          <p:cNvSpPr/>
          <p:nvPr/>
        </p:nvSpPr>
        <p:spPr>
          <a:xfrm>
            <a:off x="3238500" y="4114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ball-after-button-up</a:t>
            </a:r>
          </a:p>
        </p:txBody>
      </p:sp>
      <p:sp>
        <p:nvSpPr>
          <p:cNvPr id="9" name="Rectangle 8"/>
          <p:cNvSpPr/>
          <p:nvPr/>
        </p:nvSpPr>
        <p:spPr>
          <a:xfrm>
            <a:off x="838200" y="4114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ball-after-button-down</a:t>
            </a:r>
          </a:p>
        </p:txBody>
      </p:sp>
      <p:cxnSp>
        <p:nvCxnSpPr>
          <p:cNvPr id="11" name="Straight Arrow Connector 10"/>
          <p:cNvCxnSpPr>
            <a:stCxn id="9" idx="0"/>
          </p:cNvCxnSpPr>
          <p:nvPr/>
        </p:nvCxnSpPr>
        <p:spPr>
          <a:xfrm flipV="1">
            <a:off x="1752600" y="2971800"/>
            <a:ext cx="1905000" cy="1143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1143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0"/>
          </p:cNvCxnSpPr>
          <p:nvPr/>
        </p:nvCxnSpPr>
        <p:spPr>
          <a:xfrm flipH="1" flipV="1">
            <a:off x="4724400" y="2971800"/>
            <a:ext cx="1828800" cy="11246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8200" y="5486400"/>
            <a:ext cx="7162800" cy="646331"/>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tree shows the organization of these functions.   The arrows go from the called function to the caller.  Let’s explore </a:t>
            </a:r>
            <a:r>
              <a:rPr lang="en-US" b="1" dirty="0"/>
              <a:t>ball-after-drag</a:t>
            </a:r>
          </a:p>
        </p:txBody>
      </p:sp>
    </p:spTree>
    <p:extLst>
      <p:ext uri="{BB962C8B-B14F-4D97-AF65-F5344CB8AC3E}">
        <p14:creationId xmlns:p14="http://schemas.microsoft.com/office/powerpoint/2010/main" val="209506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ball-after-drag</a:t>
            </a:r>
          </a:p>
        </p:txBody>
      </p:sp>
      <p:sp>
        <p:nvSpPr>
          <p:cNvPr id="3" name="Content Placeholder 2"/>
          <p:cNvSpPr>
            <a:spLocks noGrp="1"/>
          </p:cNvSpPr>
          <p:nvPr>
            <p:ph idx="1"/>
          </p:nvPr>
        </p:nvSpPr>
        <p:spPr/>
        <p:txBody>
          <a:bodyPr>
            <a:normAutofit/>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ball after a drag event at the</a:t>
            </a:r>
          </a:p>
          <a:p>
            <a:r>
              <a:rPr lang="en-US" sz="2400" dirty="0"/>
              <a:t>;; given location.</a:t>
            </a:r>
          </a:p>
          <a:p>
            <a:r>
              <a:rPr lang="en-US" sz="2400" dirty="0"/>
              <a:t>;; STRATEGY: Use template for Ball on b.</a:t>
            </a:r>
          </a:p>
          <a:p>
            <a:r>
              <a:rPr lang="en-US" sz="2400" dirty="0"/>
              <a:t>(define (ball-after-drag b x y)</a:t>
            </a:r>
          </a:p>
          <a:p>
            <a:r>
              <a:rPr lang="en-US" sz="2400" dirty="0"/>
              <a:t>  (if (ball-selected? b)</a:t>
            </a:r>
          </a:p>
          <a:p>
            <a:r>
              <a:rPr lang="en-US" sz="2400" dirty="0"/>
              <a:t>    (ball-moved-to b x y)</a:t>
            </a:r>
          </a:p>
          <a:p>
            <a:r>
              <a:rPr lang="en-US" sz="2400" dirty="0"/>
              <a:t>    b))</a:t>
            </a:r>
          </a:p>
        </p:txBody>
      </p:sp>
      <p:sp>
        <p:nvSpPr>
          <p:cNvPr id="5" name="TextBox 4"/>
          <p:cNvSpPr txBox="1"/>
          <p:nvPr/>
        </p:nvSpPr>
        <p:spPr>
          <a:xfrm>
            <a:off x="4800600" y="4382347"/>
            <a:ext cx="4191000" cy="1754326"/>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moves the ball so its center is at the mouse point.  That’s probably not what you want in a real application.  You probably want something that we call “smooth drag”, which we’ll learn about in a problem set coming up soon.</a:t>
            </a:r>
          </a:p>
        </p:txBody>
      </p:sp>
    </p:spTree>
    <p:extLst>
      <p:ext uri="{BB962C8B-B14F-4D97-AF65-F5344CB8AC3E}">
        <p14:creationId xmlns:p14="http://schemas.microsoft.com/office/powerpoint/2010/main" val="485511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af81284e994373850f6846cc97df538ef0a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58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3">
            <a:lumMod val="40000"/>
            <a:lumOff val="60000"/>
          </a:schemeClr>
        </a:solidFill>
      </a:spPr>
      <a:bodyPr wrap="square" rtlCol="0">
        <a:spAutoFit/>
      </a:bodyPr>
      <a:lstStyle>
        <a:defPPr>
          <a:defRPr dirty="0" smtClean="0"/>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3978</TotalTime>
  <Words>1429</Words>
  <Application>Microsoft Office PowerPoint</Application>
  <PresentationFormat>On-screen Show (4:3)</PresentationFormat>
  <Paragraphs>183</Paragraphs>
  <Slides>18</Slides>
  <Notes>1</Notes>
  <HiddenSlides>0</HiddenSlides>
  <MMClips>1</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18</vt:i4>
      </vt:variant>
    </vt:vector>
  </HeadingPairs>
  <TitlesOfParts>
    <vt:vector size="25" baseType="lpstr">
      <vt:lpstr>Arial</vt:lpstr>
      <vt:lpstr>Calibri</vt:lpstr>
      <vt:lpstr>Consolas</vt:lpstr>
      <vt:lpstr>Helvetica Neue</vt:lpstr>
      <vt:lpstr>Office Theme</vt:lpstr>
      <vt:lpstr>2_Office Theme</vt:lpstr>
      <vt:lpstr>1_Office Theme</vt:lpstr>
      <vt:lpstr>Examining Two Pieces of Data</vt:lpstr>
      <vt:lpstr>You can only use one template at a time.</vt:lpstr>
      <vt:lpstr>Examining multiple values: example #1</vt:lpstr>
      <vt:lpstr>Examining more than one value: example #2</vt:lpstr>
      <vt:lpstr>Structural Decomposition on more than one value: example #2</vt:lpstr>
      <vt:lpstr>Data Definition: Ball</vt:lpstr>
      <vt:lpstr>ball-after-mouse</vt:lpstr>
      <vt:lpstr>Let’s draw a picture</vt:lpstr>
      <vt:lpstr>ball-after-drag</vt:lpstr>
      <vt:lpstr>ball-moved-to</vt:lpstr>
      <vt:lpstr>A bigger portion of the call tree</vt:lpstr>
      <vt:lpstr>An inferior version of ball-after-drag</vt:lpstr>
      <vt:lpstr>Exception</vt:lpstr>
      <vt:lpstr>Example: balls-collide.rkt</vt:lpstr>
      <vt:lpstr>circles-intersect?</vt:lpstr>
      <vt:lpstr>Writing good definitions</vt:lpstr>
      <vt:lpstr>Summary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97</cp:revision>
  <dcterms:created xsi:type="dcterms:W3CDTF">2006-08-16T00:00:00Z</dcterms:created>
  <dcterms:modified xsi:type="dcterms:W3CDTF">2016-07-27T03:25:53Z</dcterms:modified>
</cp:coreProperties>
</file>