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73" r:id="rId3"/>
    <p:sldId id="274" r:id="rId4"/>
    <p:sldId id="258" r:id="rId5"/>
    <p:sldId id="280" r:id="rId6"/>
    <p:sldId id="259" r:id="rId7"/>
    <p:sldId id="260" r:id="rId8"/>
    <p:sldId id="261" r:id="rId9"/>
    <p:sldId id="262" r:id="rId10"/>
    <p:sldId id="286" r:id="rId11"/>
    <p:sldId id="278" r:id="rId12"/>
    <p:sldId id="264" r:id="rId13"/>
    <p:sldId id="276" r:id="rId14"/>
    <p:sldId id="277" r:id="rId15"/>
    <p:sldId id="279" r:id="rId16"/>
    <p:sldId id="265" r:id="rId17"/>
    <p:sldId id="266" r:id="rId18"/>
    <p:sldId id="267" r:id="rId19"/>
    <p:sldId id="268" r:id="rId20"/>
    <p:sldId id="269" r:id="rId21"/>
    <p:sldId id="270" r:id="rId22"/>
    <p:sldId id="271" r:id="rId23"/>
    <p:sldId id="281" r:id="rId24"/>
    <p:sldId id="282" r:id="rId25"/>
    <p:sldId id="272" r:id="rId26"/>
    <p:sldId id="283" r:id="rId27"/>
    <p:sldId id="28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7059" autoAdjust="0"/>
  </p:normalViewPr>
  <p:slideViewPr>
    <p:cSldViewPr>
      <p:cViewPr varScale="1">
        <p:scale>
          <a:sx n="66" d="100"/>
          <a:sy n="66" d="100"/>
        </p:scale>
        <p:origin x="1350" y="48"/>
      </p:cViewPr>
      <p:guideLst>
        <p:guide orient="horz" pos="1536"/>
        <p:guide pos="2880"/>
      </p:guideLst>
    </p:cSldViewPr>
  </p:slideViewPr>
  <p:notesTextViewPr>
    <p:cViewPr>
      <p:scale>
        <a:sx n="100" d="100"/>
        <a:sy n="100" d="100"/>
      </p:scale>
      <p:origin x="0" y="0"/>
    </p:cViewPr>
  </p:notesTextViewPr>
  <p:sorterViewPr>
    <p:cViewPr>
      <p:scale>
        <a:sx n="100" d="100"/>
        <a:sy n="100" d="100"/>
      </p:scale>
      <p:origin x="0" y="-1100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85215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 Week 2, Lesson 1: "How to Design Universe Programs".</a:t>
            </a:r>
          </a:p>
          <a:p>
            <a:endParaRPr lang="en-US" dirty="0"/>
          </a:p>
          <a:p>
            <a:r>
              <a:rPr lang="en-US" dirty="0"/>
              <a:t>In this lesson, you will learn the</a:t>
            </a:r>
            <a:r>
              <a:rPr lang="en-US" baseline="0" dirty="0"/>
              <a:t> steps in designing universe programs.  You will learn how to decide what data goes into the state of a world, and what does not.</a:t>
            </a:r>
          </a:p>
          <a:p>
            <a:endParaRPr lang="en-US" baseline="0" dirty="0"/>
          </a:p>
          <a:p>
            <a:r>
              <a:rPr lang="en-US" baseline="0" dirty="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98229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20</a:t>
            </a:fld>
            <a:endParaRPr lang="en-US"/>
          </a:p>
        </p:txBody>
      </p:sp>
    </p:spTree>
    <p:extLst>
      <p:ext uri="{BB962C8B-B14F-4D97-AF65-F5344CB8AC3E}">
        <p14:creationId xmlns:p14="http://schemas.microsoft.com/office/powerpoint/2010/main" val="8923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D94FF1-2CFB-4EFF-9C47-F7A96480AD97}"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429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29BE0-8F73-4845-8D35-47D13C535AF2}" type="datetime1">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607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D566C-E766-4BBF-AE5F-BC13B5DFB36F}"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991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8A02A-854C-44E8-A453-9D2196E13A65}"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5559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AA29A-CA0B-4551-9D4E-C1EA7EFEB3C9}"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0128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4437C-E561-49F0-A4E0-D3218DEB90B8}"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205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2A12-8D17-4309-9DBC-DE80FBF17AA8}"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9925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5635ED-0D1E-40EB-B672-319B51AF082D}"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33653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4D523F-9FD2-4F99-AE6A-5D4CF8E1EAC0}"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3487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5ED224F-C888-43CC-95B4-07D174D2ACC3}"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2429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B90A9-1C43-4BAD-A088-E791992E0FFE}"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0390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BCE65A-D548-441D-9CCA-F3277E55A5A8}"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48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BEEC4-A792-4467-97A6-0C913164F4F7}" type="datetime1">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78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5AA17-EA7F-4B89-A61B-12529B314781}" type="datetime1">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574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3A80-EC65-47C4-9EA9-1E687F3E6B5B}" type="datetime1">
              <a:rPr lang="en-US" smtClean="0"/>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82751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b-0vHjYZzZs?rel=0" TargetMode="External"/><Relationship Id="rId4" Type="http://schemas.openxmlformats.org/officeDocument/2006/relationships/hyperlink" Target="https://www.youtube.com/watch?v=b-0vHjYZzZ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5MG1mpsrHsc?rel=0" TargetMode="External"/><Relationship Id="rId4" Type="http://schemas.openxmlformats.org/officeDocument/2006/relationships/hyperlink" Target="https://www.youtube.com/watch?v=5MG1mpsrHs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a:t>
            </a:r>
            <a:r>
              <a:rPr lang="en-US" dirty="0" err="1"/>
              <a:t>Draggable</a:t>
            </a:r>
            <a:r>
              <a:rPr lang="en-US" dirty="0"/>
              <a:t> Cat</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3.3</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
        <p:nvSpPr>
          <p:cNvPr id="5" name="Slide Number Placeholder 4"/>
          <p:cNvSpPr>
            <a:spLocks noGrp="1"/>
          </p:cNvSpPr>
          <p:nvPr>
            <p:ph type="sldNum" sz="quarter" idx="12"/>
          </p:nvPr>
        </p:nvSpPr>
        <p:spPr/>
        <p:txBody>
          <a:bodyPr/>
          <a:lstStyle/>
          <a:p>
            <a:fld id="{2AF3B5EA-18B6-4040-9F78-6052AF49C68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falling cat</a:t>
            </a:r>
          </a:p>
        </p:txBody>
      </p:sp>
      <p:sp>
        <p:nvSpPr>
          <p:cNvPr id="3" name="Rounded Rectangle 2"/>
          <p:cNvSpPr/>
          <p:nvPr/>
        </p:nvSpPr>
        <p:spPr>
          <a:xfrm>
            <a:off x="13716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a:t>
            </a:r>
            <a:r>
              <a:rPr lang="en-US" dirty="0" err="1">
                <a:solidFill>
                  <a:schemeClr val="tx1"/>
                </a:solidFill>
              </a:rPr>
              <a:t>unpaused</a:t>
            </a:r>
            <a:r>
              <a:rPr lang="en-US" dirty="0">
                <a:solidFill>
                  <a:schemeClr val="tx1"/>
                </a:solidFill>
              </a:rPr>
              <a:t>)</a:t>
            </a:r>
          </a:p>
        </p:txBody>
      </p:sp>
      <p:sp>
        <p:nvSpPr>
          <p:cNvPr id="4" name="Rounded Rectangle 3"/>
          <p:cNvSpPr/>
          <p:nvPr/>
        </p:nvSpPr>
        <p:spPr>
          <a:xfrm>
            <a:off x="5261295"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paused)</a:t>
            </a:r>
          </a:p>
        </p:txBody>
      </p:sp>
      <p:sp>
        <p:nvSpPr>
          <p:cNvPr id="5" name="Rounded Rectangle 4"/>
          <p:cNvSpPr/>
          <p:nvPr/>
        </p:nvSpPr>
        <p:spPr>
          <a:xfrm>
            <a:off x="52578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paused)</a:t>
            </a:r>
          </a:p>
        </p:txBody>
      </p:sp>
      <p:sp>
        <p:nvSpPr>
          <p:cNvPr id="6" name="Rounded Rectangle 5"/>
          <p:cNvSpPr/>
          <p:nvPr/>
        </p:nvSpPr>
        <p:spPr>
          <a:xfrm>
            <a:off x="1371600"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a:t>
            </a:r>
            <a:r>
              <a:rPr lang="en-US" dirty="0" err="1">
                <a:solidFill>
                  <a:schemeClr val="tx1"/>
                </a:solidFill>
              </a:rPr>
              <a:t>unpaused</a:t>
            </a:r>
            <a:r>
              <a:rPr lang="en-US" dirty="0">
                <a:solidFill>
                  <a:schemeClr val="tx1"/>
                </a:solidFill>
              </a:rPr>
              <a:t>)</a:t>
            </a:r>
          </a:p>
        </p:txBody>
      </p:sp>
      <p:cxnSp>
        <p:nvCxnSpPr>
          <p:cNvPr id="8" name="Straight Arrow Connector 7"/>
          <p:cNvCxnSpPr/>
          <p:nvPr/>
        </p:nvCxnSpPr>
        <p:spPr>
          <a:xfrm>
            <a:off x="3505200" y="24384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05200" y="28956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05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890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0198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294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45720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05200" y="50292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8015150">
            <a:off x="2102702" y="5283768"/>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p:nvPr/>
        </p:nvCxnSpPr>
        <p:spPr>
          <a:xfrm>
            <a:off x="609600" y="1547019"/>
            <a:ext cx="838200" cy="662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601" y="1346598"/>
            <a:ext cx="1447800" cy="369332"/>
          </a:xfrm>
          <a:prstGeom prst="rect">
            <a:avLst/>
          </a:prstGeom>
          <a:noFill/>
        </p:spPr>
        <p:txBody>
          <a:bodyPr wrap="square" rtlCol="0">
            <a:spAutoFit/>
          </a:bodyPr>
          <a:lstStyle/>
          <a:p>
            <a:r>
              <a:rPr lang="en-US" dirty="0"/>
              <a:t>initial state</a:t>
            </a:r>
          </a:p>
        </p:txBody>
      </p:sp>
      <p:sp>
        <p:nvSpPr>
          <p:cNvPr id="31" name="TextBox 30"/>
          <p:cNvSpPr txBox="1"/>
          <p:nvPr/>
        </p:nvSpPr>
        <p:spPr>
          <a:xfrm>
            <a:off x="1836414" y="5860136"/>
            <a:ext cx="1636511" cy="646331"/>
          </a:xfrm>
          <a:prstGeom prst="rect">
            <a:avLst/>
          </a:prstGeom>
          <a:noFill/>
        </p:spPr>
        <p:txBody>
          <a:bodyPr wrap="square" rtlCol="0">
            <a:spAutoFit/>
          </a:bodyPr>
          <a:lstStyle/>
          <a:p>
            <a:r>
              <a:rPr lang="en-US" dirty="0"/>
              <a:t>drag: cat follows mouse </a:t>
            </a:r>
          </a:p>
        </p:txBody>
      </p:sp>
      <p:sp>
        <p:nvSpPr>
          <p:cNvPr id="32" name="TextBox 31"/>
          <p:cNvSpPr txBox="1"/>
          <p:nvPr/>
        </p:nvSpPr>
        <p:spPr>
          <a:xfrm>
            <a:off x="2654670" y="3491947"/>
            <a:ext cx="1447800" cy="369332"/>
          </a:xfrm>
          <a:prstGeom prst="rect">
            <a:avLst/>
          </a:prstGeom>
          <a:noFill/>
        </p:spPr>
        <p:txBody>
          <a:bodyPr wrap="square" rtlCol="0">
            <a:spAutoFit/>
          </a:bodyPr>
          <a:lstStyle/>
          <a:p>
            <a:r>
              <a:rPr lang="en-US" dirty="0"/>
              <a:t>button down</a:t>
            </a:r>
          </a:p>
        </p:txBody>
      </p:sp>
      <p:sp>
        <p:nvSpPr>
          <p:cNvPr id="33" name="TextBox 32"/>
          <p:cNvSpPr txBox="1"/>
          <p:nvPr/>
        </p:nvSpPr>
        <p:spPr>
          <a:xfrm>
            <a:off x="793655" y="3802736"/>
            <a:ext cx="1447800" cy="369332"/>
          </a:xfrm>
          <a:prstGeom prst="rect">
            <a:avLst/>
          </a:prstGeom>
          <a:noFill/>
        </p:spPr>
        <p:txBody>
          <a:bodyPr wrap="square" rtlCol="0">
            <a:spAutoFit/>
          </a:bodyPr>
          <a:lstStyle/>
          <a:p>
            <a:r>
              <a:rPr lang="en-US" dirty="0"/>
              <a:t>button up</a:t>
            </a:r>
          </a:p>
        </p:txBody>
      </p:sp>
      <p:sp>
        <p:nvSpPr>
          <p:cNvPr id="34" name="TextBox 33"/>
          <p:cNvSpPr txBox="1"/>
          <p:nvPr/>
        </p:nvSpPr>
        <p:spPr>
          <a:xfrm>
            <a:off x="3764830" y="1960603"/>
            <a:ext cx="1233337" cy="369332"/>
          </a:xfrm>
          <a:prstGeom prst="rect">
            <a:avLst/>
          </a:prstGeom>
          <a:noFill/>
        </p:spPr>
        <p:txBody>
          <a:bodyPr wrap="square" rtlCol="0">
            <a:spAutoFit/>
          </a:bodyPr>
          <a:lstStyle/>
          <a:p>
            <a:r>
              <a:rPr lang="en-US" dirty="0"/>
              <a:t>space bar</a:t>
            </a:r>
          </a:p>
        </p:txBody>
      </p:sp>
      <p:sp>
        <p:nvSpPr>
          <p:cNvPr id="35" name="TextBox 34"/>
          <p:cNvSpPr txBox="1"/>
          <p:nvPr/>
        </p:nvSpPr>
        <p:spPr>
          <a:xfrm>
            <a:off x="3764831" y="2983468"/>
            <a:ext cx="1233337" cy="369332"/>
          </a:xfrm>
          <a:prstGeom prst="rect">
            <a:avLst/>
          </a:prstGeom>
          <a:noFill/>
        </p:spPr>
        <p:txBody>
          <a:bodyPr wrap="square" rtlCol="0">
            <a:spAutoFit/>
          </a:bodyPr>
          <a:lstStyle/>
          <a:p>
            <a:r>
              <a:rPr lang="en-US" dirty="0"/>
              <a:t>space bar</a:t>
            </a:r>
          </a:p>
        </p:txBody>
      </p:sp>
      <p:sp>
        <p:nvSpPr>
          <p:cNvPr id="36" name="TextBox 35"/>
          <p:cNvSpPr txBox="1"/>
          <p:nvPr/>
        </p:nvSpPr>
        <p:spPr>
          <a:xfrm>
            <a:off x="4838701" y="3484601"/>
            <a:ext cx="1447800" cy="369332"/>
          </a:xfrm>
          <a:prstGeom prst="rect">
            <a:avLst/>
          </a:prstGeom>
          <a:noFill/>
        </p:spPr>
        <p:txBody>
          <a:bodyPr wrap="square" rtlCol="0">
            <a:spAutoFit/>
          </a:bodyPr>
          <a:lstStyle/>
          <a:p>
            <a:r>
              <a:rPr lang="en-US" dirty="0"/>
              <a:t>button up</a:t>
            </a:r>
          </a:p>
        </p:txBody>
      </p:sp>
      <p:sp>
        <p:nvSpPr>
          <p:cNvPr id="37" name="TextBox 36"/>
          <p:cNvSpPr txBox="1"/>
          <p:nvPr/>
        </p:nvSpPr>
        <p:spPr>
          <a:xfrm>
            <a:off x="6630099" y="3491947"/>
            <a:ext cx="1447800" cy="369332"/>
          </a:xfrm>
          <a:prstGeom prst="rect">
            <a:avLst/>
          </a:prstGeom>
          <a:noFill/>
        </p:spPr>
        <p:txBody>
          <a:bodyPr wrap="square" rtlCol="0">
            <a:spAutoFit/>
          </a:bodyPr>
          <a:lstStyle/>
          <a:p>
            <a:r>
              <a:rPr lang="en-US" dirty="0"/>
              <a:t>button down</a:t>
            </a:r>
          </a:p>
        </p:txBody>
      </p:sp>
      <p:sp>
        <p:nvSpPr>
          <p:cNvPr id="38" name="TextBox 37"/>
          <p:cNvSpPr txBox="1"/>
          <p:nvPr/>
        </p:nvSpPr>
        <p:spPr>
          <a:xfrm>
            <a:off x="3782930" y="5098056"/>
            <a:ext cx="1233337" cy="369332"/>
          </a:xfrm>
          <a:prstGeom prst="rect">
            <a:avLst/>
          </a:prstGeom>
          <a:noFill/>
        </p:spPr>
        <p:txBody>
          <a:bodyPr wrap="square" rtlCol="0">
            <a:spAutoFit/>
          </a:bodyPr>
          <a:lstStyle/>
          <a:p>
            <a:r>
              <a:rPr lang="en-US" dirty="0"/>
              <a:t>space bar</a:t>
            </a:r>
          </a:p>
        </p:txBody>
      </p:sp>
      <p:sp>
        <p:nvSpPr>
          <p:cNvPr id="39" name="TextBox 38"/>
          <p:cNvSpPr txBox="1"/>
          <p:nvPr/>
        </p:nvSpPr>
        <p:spPr>
          <a:xfrm>
            <a:off x="3782930" y="4144939"/>
            <a:ext cx="1233337" cy="369332"/>
          </a:xfrm>
          <a:prstGeom prst="rect">
            <a:avLst/>
          </a:prstGeom>
          <a:noFill/>
        </p:spPr>
        <p:txBody>
          <a:bodyPr wrap="square" rtlCol="0">
            <a:spAutoFit/>
          </a:bodyPr>
          <a:lstStyle/>
          <a:p>
            <a:r>
              <a:rPr lang="en-US" dirty="0"/>
              <a:t>space bar</a:t>
            </a:r>
          </a:p>
        </p:txBody>
      </p:sp>
      <p:sp>
        <p:nvSpPr>
          <p:cNvPr id="40" name="TextBox 39"/>
          <p:cNvSpPr txBox="1"/>
          <p:nvPr/>
        </p:nvSpPr>
        <p:spPr>
          <a:xfrm>
            <a:off x="5717488" y="5880634"/>
            <a:ext cx="1636511" cy="646331"/>
          </a:xfrm>
          <a:prstGeom prst="rect">
            <a:avLst/>
          </a:prstGeom>
          <a:noFill/>
        </p:spPr>
        <p:txBody>
          <a:bodyPr wrap="square" rtlCol="0">
            <a:spAutoFit/>
          </a:bodyPr>
          <a:lstStyle/>
          <a:p>
            <a:r>
              <a:rPr lang="en-US" dirty="0"/>
              <a:t>drag: cat follows mouse </a:t>
            </a:r>
          </a:p>
        </p:txBody>
      </p:sp>
      <p:sp>
        <p:nvSpPr>
          <p:cNvPr id="41" name="Arc 40"/>
          <p:cNvSpPr/>
          <p:nvPr/>
        </p:nvSpPr>
        <p:spPr>
          <a:xfrm rot="18759458">
            <a:off x="2146396" y="1587504"/>
            <a:ext cx="584006" cy="626859"/>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8015150">
            <a:off x="6049677" y="5268002"/>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1855289" y="1241573"/>
            <a:ext cx="1326431" cy="369332"/>
          </a:xfrm>
          <a:prstGeom prst="rect">
            <a:avLst/>
          </a:prstGeom>
          <a:noFill/>
        </p:spPr>
        <p:txBody>
          <a:bodyPr wrap="square" rtlCol="0">
            <a:spAutoFit/>
          </a:bodyPr>
          <a:lstStyle/>
          <a:p>
            <a:r>
              <a:rPr lang="en-US" dirty="0"/>
              <a:t>tick: cat falls</a:t>
            </a:r>
          </a:p>
        </p:txBody>
      </p:sp>
      <p:sp>
        <p:nvSpPr>
          <p:cNvPr id="46" name="Rectangle 45"/>
          <p:cNvSpPr/>
          <p:nvPr/>
        </p:nvSpPr>
        <p:spPr>
          <a:xfrm>
            <a:off x="5257797" y="1199845"/>
            <a:ext cx="3577404" cy="845888"/>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We can combine these to get a complete picture of how the cat responds to various stimuli</a:t>
            </a:r>
          </a:p>
        </p:txBody>
      </p:sp>
      <p:sp>
        <p:nvSpPr>
          <p:cNvPr id="7" name="Slide Number Placeholder 6"/>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51902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Analysis: the Cat</a:t>
            </a:r>
          </a:p>
        </p:txBody>
      </p:sp>
      <p:sp>
        <p:nvSpPr>
          <p:cNvPr id="4" name="Content Placeholder 3"/>
          <p:cNvSpPr>
            <a:spLocks noGrp="1"/>
          </p:cNvSpPr>
          <p:nvPr>
            <p:ph idx="1"/>
          </p:nvPr>
        </p:nvSpPr>
        <p:spPr/>
        <p:txBody>
          <a:bodyPr>
            <a:normAutofit lnSpcReduction="10000"/>
          </a:bodyPr>
          <a:lstStyle/>
          <a:p>
            <a:r>
              <a:rPr lang="en-US" dirty="0"/>
              <a:t>As before, our world consists of a single cat. </a:t>
            </a:r>
          </a:p>
          <a:p>
            <a:r>
              <a:rPr lang="en-US" dirty="0"/>
              <a:t>Since the cat can be dragged in the </a:t>
            </a:r>
            <a:r>
              <a:rPr lang="en-US" b="1" dirty="0"/>
              <a:t>x</a:t>
            </a:r>
            <a:r>
              <a:rPr lang="en-US" dirty="0"/>
              <a:t> direction, we need to keep track of both the </a:t>
            </a:r>
            <a:r>
              <a:rPr lang="en-US" b="1" dirty="0"/>
              <a:t>x</a:t>
            </a:r>
            <a:r>
              <a:rPr lang="en-US" dirty="0"/>
              <a:t> position and </a:t>
            </a:r>
            <a:r>
              <a:rPr lang="en-US" b="1" dirty="0"/>
              <a:t>y</a:t>
            </a:r>
            <a:r>
              <a:rPr lang="en-US" dirty="0"/>
              <a:t> position of the cat.  </a:t>
            </a:r>
          </a:p>
          <a:p>
            <a:r>
              <a:rPr lang="en-US" dirty="0"/>
              <a:t>We also keep track of two Boolean values, telling us whether the cat is paused and whether the cat is selected. </a:t>
            </a:r>
          </a:p>
          <a:p>
            <a:r>
              <a:rPr lang="en-US" dirty="0"/>
              <a:t>Here is the data definition, including the template.</a:t>
            </a:r>
          </a:p>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94436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Design for Cat</a:t>
            </a:r>
          </a:p>
        </p:txBody>
      </p:sp>
      <p:sp>
        <p:nvSpPr>
          <p:cNvPr id="3" name="Content Placeholder 2"/>
          <p:cNvSpPr>
            <a:spLocks noGrp="1"/>
          </p:cNvSpPr>
          <p:nvPr>
            <p:ph idx="1"/>
          </p:nvPr>
        </p:nvSpPr>
        <p:spPr/>
        <p:txBody>
          <a:bodyPr>
            <a:normAutofit fontScale="92500"/>
          </a:bodyPr>
          <a:lstStyle/>
          <a:p>
            <a:pPr marL="0" indent="0">
              <a:buNone/>
            </a:pPr>
            <a:r>
              <a:rPr lang="en-US" sz="2000" b="1" dirty="0">
                <a:latin typeface="Consolas" pitchFamily="49" charset="0"/>
                <a:cs typeface="Consolas" pitchFamily="49" charset="0"/>
              </a:rPr>
              <a:t>(define-</a:t>
            </a:r>
            <a:r>
              <a:rPr lang="en-US" sz="2000" b="1" dirty="0" err="1">
                <a:latin typeface="Consolas" pitchFamily="49" charset="0"/>
                <a:cs typeface="Consolas" pitchFamily="49" charset="0"/>
              </a:rPr>
              <a:t>struct</a:t>
            </a:r>
            <a:r>
              <a:rPr lang="en-US" sz="2000" b="1" dirty="0">
                <a:latin typeface="Consolas" pitchFamily="49" charset="0"/>
                <a:cs typeface="Consolas" pitchFamily="49" charset="0"/>
              </a:rPr>
              <a:t> world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 selected?))</a:t>
            </a:r>
          </a:p>
          <a:p>
            <a:pPr marL="0" indent="0">
              <a:buNone/>
            </a:pPr>
            <a:r>
              <a:rPr lang="en-US" sz="2000" b="1" dirty="0">
                <a:latin typeface="Consolas" pitchFamily="49" charset="0"/>
                <a:cs typeface="Consolas" pitchFamily="49" charset="0"/>
              </a:rPr>
              <a:t>;; A World is a (make-world Integer </a:t>
            </a:r>
            <a:r>
              <a:rPr lang="en-US" sz="2000" b="1">
                <a:latin typeface="Consolas" pitchFamily="49" charset="0"/>
                <a:cs typeface="Consolas" pitchFamily="49" charset="0"/>
              </a:rPr>
              <a:t>Integer </a:t>
            </a:r>
            <a:r>
              <a:rPr lang="en-US" sz="2000" b="1" dirty="0">
                <a:latin typeface="Consolas" pitchFamily="49" charset="0"/>
                <a:cs typeface="Consolas" pitchFamily="49" charset="0"/>
              </a:rPr>
              <a:t>Boolean Boolean)</a:t>
            </a:r>
          </a:p>
          <a:p>
            <a:pPr marL="0" indent="0">
              <a:buNone/>
            </a:pPr>
            <a:r>
              <a:rPr lang="en-US" sz="2000" b="1" dirty="0">
                <a:latin typeface="Consolas" pitchFamily="49" charset="0"/>
                <a:cs typeface="Consolas" pitchFamily="49" charset="0"/>
              </a:rPr>
              <a:t>;; Interpretation: </a:t>
            </a:r>
          </a:p>
          <a:p>
            <a:pPr marL="0" indent="0">
              <a:buNone/>
            </a:pPr>
            <a:r>
              <a:rPr lang="en-US" sz="2000" b="1" dirty="0">
                <a:latin typeface="Consolas" pitchFamily="49" charset="0"/>
                <a:cs typeface="Consolas" pitchFamily="49" charset="0"/>
              </a:rPr>
              <a:t>;;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give the position of the cat. </a:t>
            </a:r>
          </a:p>
          <a:p>
            <a:pPr marL="0" indent="0">
              <a:buNone/>
            </a:pPr>
            <a:r>
              <a:rPr lang="en-US" sz="2000" b="1" dirty="0">
                <a:latin typeface="Consolas" pitchFamily="49" charset="0"/>
                <a:cs typeface="Consolas" pitchFamily="49" charset="0"/>
              </a:rPr>
              <a:t>;; paused? describes whether or not the cat is paused.</a:t>
            </a:r>
          </a:p>
          <a:p>
            <a:pPr marL="0" indent="0">
              <a:buNone/>
            </a:pPr>
            <a:r>
              <a:rPr lang="en-US" sz="2000" b="1" dirty="0">
                <a:latin typeface="Consolas" pitchFamily="49" charset="0"/>
                <a:cs typeface="Consolas" pitchFamily="49" charset="0"/>
              </a:rPr>
              <a:t>;; selected? describes whether or not the cat is selected.</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template:</a:t>
            </a:r>
          </a:p>
          <a:p>
            <a:pPr marL="0" indent="0">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 World -&gt; ??</a:t>
            </a:r>
          </a:p>
          <a:p>
            <a:pPr marL="0" indent="0">
              <a:buNone/>
            </a:pPr>
            <a:r>
              <a:rPr lang="en-US" sz="2000" b="1" dirty="0">
                <a:latin typeface="Consolas" pitchFamily="49" charset="0"/>
                <a:cs typeface="Consolas" pitchFamily="49" charset="0"/>
              </a:rPr>
              <a:t>;(define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w)</a:t>
            </a:r>
          </a:p>
          <a:p>
            <a:pPr marL="0" indent="0">
              <a:buNone/>
            </a:pPr>
            <a:r>
              <a:rPr lang="en-US" sz="2000" b="1" dirty="0">
                <a:latin typeface="Consolas" pitchFamily="49" charset="0"/>
                <a:cs typeface="Consolas" pitchFamily="49" charset="0"/>
              </a:rPr>
              <a:t>; (... (world-x-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(world-y-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a:t>
            </a:r>
          </a:p>
          <a:p>
            <a:pPr marL="0" indent="0">
              <a:buNone/>
            </a:pPr>
            <a:r>
              <a:rPr lang="en-US" sz="2000" b="1" dirty="0">
                <a:latin typeface="Consolas" pitchFamily="49" charset="0"/>
                <a:cs typeface="Consolas" pitchFamily="49" charset="0"/>
              </a:rPr>
              <a:t>;      (world-paused? w) (world-selected? w)))</a:t>
            </a: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403315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Mouse Movements</a:t>
            </a:r>
          </a:p>
        </p:txBody>
      </p:sp>
      <p:sp>
        <p:nvSpPr>
          <p:cNvPr id="3" name="Content Placeholder 2"/>
          <p:cNvSpPr>
            <a:spLocks noGrp="1"/>
          </p:cNvSpPr>
          <p:nvPr>
            <p:ph idx="1"/>
          </p:nvPr>
        </p:nvSpPr>
        <p:spPr/>
        <p:txBody>
          <a:bodyPr>
            <a:normAutofit fontScale="70000" lnSpcReduction="20000"/>
          </a:bodyPr>
          <a:lstStyle/>
          <a:p>
            <a:r>
              <a:rPr lang="en-US" dirty="0"/>
              <a:t>What are the possible movements of a mouse?</a:t>
            </a:r>
          </a:p>
          <a:p>
            <a:r>
              <a:rPr lang="en-US" dirty="0"/>
              <a:t>Initially, the mouse enters the canvas (an </a:t>
            </a:r>
            <a:r>
              <a:rPr lang="en-US" b="1" dirty="0"/>
              <a:t>"enter"</a:t>
            </a:r>
            <a:r>
              <a:rPr lang="en-US" dirty="0"/>
              <a:t> event) and the button is up.  </a:t>
            </a:r>
          </a:p>
          <a:p>
            <a:r>
              <a:rPr lang="en-US" dirty="0"/>
              <a:t>While the button is up, the user can only do 3 things:</a:t>
            </a:r>
          </a:p>
          <a:p>
            <a:pPr lvl="1"/>
            <a:r>
              <a:rPr lang="en-US" dirty="0"/>
              <a:t>move the mouse (a </a:t>
            </a:r>
            <a:r>
              <a:rPr lang="en-US" b="1" dirty="0"/>
              <a:t>"move"</a:t>
            </a:r>
            <a:r>
              <a:rPr lang="en-US" dirty="0"/>
              <a:t> event) or </a:t>
            </a:r>
          </a:p>
          <a:p>
            <a:pPr lvl="1"/>
            <a:r>
              <a:rPr lang="en-US" dirty="0"/>
              <a:t>move the mouse off the canvas (a </a:t>
            </a:r>
            <a:r>
              <a:rPr lang="en-US" b="1" dirty="0"/>
              <a:t>"leave"</a:t>
            </a:r>
            <a:r>
              <a:rPr lang="en-US" dirty="0"/>
              <a:t> event) or</a:t>
            </a:r>
          </a:p>
          <a:p>
            <a:pPr lvl="1"/>
            <a:r>
              <a:rPr lang="en-US" dirty="0"/>
              <a:t>depress the mouse button (a </a:t>
            </a:r>
            <a:r>
              <a:rPr lang="en-US" b="1" dirty="0"/>
              <a:t>"button-down"</a:t>
            </a:r>
            <a:r>
              <a:rPr lang="en-US" dirty="0"/>
              <a:t> event).</a:t>
            </a:r>
          </a:p>
          <a:p>
            <a:r>
              <a:rPr lang="en-US" dirty="0"/>
              <a:t>While the button is down, again the user can do exactly 3 things:</a:t>
            </a:r>
          </a:p>
          <a:p>
            <a:pPr lvl="1"/>
            <a:r>
              <a:rPr lang="en-US" dirty="0"/>
              <a:t>move the mouse (this is called a </a:t>
            </a:r>
            <a:r>
              <a:rPr lang="en-US" b="1" dirty="0"/>
              <a:t>"drag"</a:t>
            </a:r>
            <a:r>
              <a:rPr lang="en-US" dirty="0"/>
              <a:t> event)</a:t>
            </a:r>
          </a:p>
          <a:p>
            <a:pPr lvl="1"/>
            <a:r>
              <a:rPr lang="en-US" dirty="0"/>
              <a:t>move the mouse off the canvas (a </a:t>
            </a:r>
            <a:r>
              <a:rPr lang="en-US" b="1" dirty="0"/>
              <a:t>"leave"</a:t>
            </a:r>
            <a:r>
              <a:rPr lang="en-US" dirty="0"/>
              <a:t> event) or</a:t>
            </a:r>
          </a:p>
          <a:p>
            <a:pPr lvl="1"/>
            <a:r>
              <a:rPr lang="en-US" dirty="0"/>
              <a:t>release the mouse button (a </a:t>
            </a:r>
            <a:r>
              <a:rPr lang="en-US" b="1" dirty="0"/>
              <a:t>"button-up"</a:t>
            </a:r>
            <a:r>
              <a:rPr lang="en-US" dirty="0"/>
              <a:t> event)</a:t>
            </a:r>
          </a:p>
          <a:p>
            <a:r>
              <a:rPr lang="en-US" dirty="0"/>
              <a:t>When the mouse is off the canvas, no events are possible.</a:t>
            </a:r>
          </a:p>
          <a:p>
            <a:r>
              <a:rPr lang="en-US" dirty="0"/>
              <a:t>Similarly, we can draw a state-transition diagram for the movements of the mouse.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40134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445400" y="1451604"/>
            <a:ext cx="8253201" cy="3577597"/>
            <a:chOff x="445400" y="1173872"/>
            <a:chExt cx="8253201" cy="3577597"/>
          </a:xfrm>
        </p:grpSpPr>
        <p:sp>
          <p:nvSpPr>
            <p:cNvPr id="13" name="TextBox 12"/>
            <p:cNvSpPr txBox="1"/>
            <p:nvPr/>
          </p:nvSpPr>
          <p:spPr>
            <a:xfrm>
              <a:off x="990600" y="1173872"/>
              <a:ext cx="2140201" cy="324413"/>
            </a:xfrm>
            <a:prstGeom prst="rect">
              <a:avLst/>
            </a:prstGeom>
            <a:noFill/>
          </p:spPr>
          <p:txBody>
            <a:bodyPr wrap="none" rtlCol="0">
              <a:spAutoFit/>
            </a:bodyPr>
            <a:lstStyle/>
            <a:p>
              <a:r>
                <a:rPr lang="en-US" dirty="0"/>
                <a:t>mouse enters canvas</a:t>
              </a:r>
            </a:p>
          </p:txBody>
        </p:sp>
        <p:sp>
          <p:nvSpPr>
            <p:cNvPr id="24" name="TextBox 23"/>
            <p:cNvSpPr txBox="1"/>
            <p:nvPr/>
          </p:nvSpPr>
          <p:spPr>
            <a:xfrm>
              <a:off x="3506259" y="3211850"/>
              <a:ext cx="2131481" cy="369332"/>
            </a:xfrm>
            <a:prstGeom prst="rect">
              <a:avLst/>
            </a:prstGeom>
            <a:noFill/>
            <a:ln>
              <a:noFill/>
            </a:ln>
          </p:spPr>
          <p:txBody>
            <a:bodyPr wrap="none" rtlCol="0">
              <a:spAutoFit/>
            </a:bodyPr>
            <a:lstStyle/>
            <a:p>
              <a:r>
                <a:rPr lang="en-US" dirty="0">
                  <a:solidFill>
                    <a:schemeClr val="bg2">
                      <a:lumMod val="50000"/>
                    </a:schemeClr>
                  </a:solidFill>
                </a:rPr>
                <a:t>mouse leaves canvas</a:t>
              </a:r>
            </a:p>
          </p:txBody>
        </p:sp>
        <p:sp>
          <p:nvSpPr>
            <p:cNvPr id="26" name="Oval 25"/>
            <p:cNvSpPr/>
            <p:nvPr/>
          </p:nvSpPr>
          <p:spPr>
            <a:xfrm>
              <a:off x="3843763" y="3992953"/>
              <a:ext cx="1477207" cy="758516"/>
            </a:xfrm>
            <a:prstGeom prst="ellipse">
              <a:avLst/>
            </a:prstGeom>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lumMod val="50000"/>
                    </a:schemeClr>
                  </a:solidFill>
                </a:rPr>
                <a:t>mouse is off-canvas</a:t>
              </a:r>
            </a:p>
          </p:txBody>
        </p:sp>
        <p:grpSp>
          <p:nvGrpSpPr>
            <p:cNvPr id="30" name="Group 29"/>
            <p:cNvGrpSpPr/>
            <p:nvPr/>
          </p:nvGrpSpPr>
          <p:grpSpPr>
            <a:xfrm>
              <a:off x="445400" y="1620136"/>
              <a:ext cx="8253201" cy="1409889"/>
              <a:chOff x="425796" y="1620136"/>
              <a:chExt cx="8253201" cy="1409889"/>
            </a:xfrm>
          </p:grpSpPr>
          <p:sp>
            <p:nvSpPr>
              <p:cNvPr id="3" name="Oval 2"/>
              <p:cNvSpPr/>
              <p:nvPr/>
            </p:nvSpPr>
            <p:spPr>
              <a:xfrm>
                <a:off x="2554453"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up</a:t>
                </a:r>
              </a:p>
            </p:txBody>
          </p:sp>
          <p:sp>
            <p:nvSpPr>
              <p:cNvPr id="4" name="Oval 3"/>
              <p:cNvSpPr/>
              <p:nvPr/>
            </p:nvSpPr>
            <p:spPr>
              <a:xfrm>
                <a:off x="5078182"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down</a:t>
                </a:r>
              </a:p>
            </p:txBody>
          </p:sp>
          <p:sp>
            <p:nvSpPr>
              <p:cNvPr id="9" name="TextBox 8"/>
              <p:cNvSpPr txBox="1"/>
              <p:nvPr/>
            </p:nvSpPr>
            <p:spPr>
              <a:xfrm>
                <a:off x="3824160" y="1620136"/>
                <a:ext cx="1420582" cy="324413"/>
              </a:xfrm>
              <a:prstGeom prst="rect">
                <a:avLst/>
              </a:prstGeom>
              <a:noFill/>
            </p:spPr>
            <p:txBody>
              <a:bodyPr wrap="none" rtlCol="0">
                <a:spAutoFit/>
              </a:bodyPr>
              <a:lstStyle/>
              <a:p>
                <a:r>
                  <a:rPr lang="en-US" dirty="0"/>
                  <a:t>button-down</a:t>
                </a:r>
              </a:p>
            </p:txBody>
          </p:sp>
          <p:sp>
            <p:nvSpPr>
              <p:cNvPr id="10" name="TextBox 9"/>
              <p:cNvSpPr txBox="1"/>
              <p:nvPr/>
            </p:nvSpPr>
            <p:spPr>
              <a:xfrm>
                <a:off x="7391400" y="2276193"/>
                <a:ext cx="1287597" cy="324413"/>
              </a:xfrm>
              <a:prstGeom prst="rect">
                <a:avLst/>
              </a:prstGeom>
              <a:noFill/>
            </p:spPr>
            <p:txBody>
              <a:bodyPr wrap="none" rtlCol="0">
                <a:spAutoFit/>
              </a:bodyPr>
              <a:lstStyle/>
              <a:p>
                <a:r>
                  <a:rPr lang="en-US" dirty="0"/>
                  <a:t>drag mouse</a:t>
                </a:r>
              </a:p>
            </p:txBody>
          </p:sp>
          <p:sp>
            <p:nvSpPr>
              <p:cNvPr id="11" name="TextBox 10"/>
              <p:cNvSpPr txBox="1"/>
              <p:nvPr/>
            </p:nvSpPr>
            <p:spPr>
              <a:xfrm>
                <a:off x="4027375" y="2454998"/>
                <a:ext cx="1134541" cy="324413"/>
              </a:xfrm>
              <a:prstGeom prst="rect">
                <a:avLst/>
              </a:prstGeom>
              <a:noFill/>
            </p:spPr>
            <p:txBody>
              <a:bodyPr wrap="none" rtlCol="0">
                <a:spAutoFit/>
              </a:bodyPr>
              <a:lstStyle/>
              <a:p>
                <a:r>
                  <a:rPr lang="en-US" dirty="0"/>
                  <a:t>button-up</a:t>
                </a:r>
              </a:p>
            </p:txBody>
          </p:sp>
          <p:sp>
            <p:nvSpPr>
              <p:cNvPr id="17" name="TextBox 16"/>
              <p:cNvSpPr txBox="1"/>
              <p:nvPr/>
            </p:nvSpPr>
            <p:spPr>
              <a:xfrm>
                <a:off x="425796" y="2276192"/>
                <a:ext cx="1393267" cy="324413"/>
              </a:xfrm>
              <a:prstGeom prst="rect">
                <a:avLst/>
              </a:prstGeom>
              <a:noFill/>
            </p:spPr>
            <p:txBody>
              <a:bodyPr wrap="none" rtlCol="0">
                <a:spAutoFit/>
              </a:bodyPr>
              <a:lstStyle/>
              <a:p>
                <a:r>
                  <a:rPr lang="en-US" dirty="0"/>
                  <a:t>move mouse</a:t>
                </a:r>
              </a:p>
            </p:txBody>
          </p:sp>
          <p:cxnSp>
            <p:nvCxnSpPr>
              <p:cNvPr id="15" name="Straight Arrow Connector 14"/>
              <p:cNvCxnSpPr>
                <a:stCxn id="3" idx="7"/>
                <a:endCxn id="4" idx="1"/>
              </p:cNvCxnSpPr>
              <p:nvPr/>
            </p:nvCxnSpPr>
            <p:spPr>
              <a:xfrm>
                <a:off x="3855268" y="1944549"/>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3" idx="5"/>
              </p:cNvCxnSpPr>
              <p:nvPr/>
            </p:nvCxnSpPr>
            <p:spPr>
              <a:xfrm flipH="1">
                <a:off x="3855268" y="2843787"/>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rot="19124723">
                <a:off x="6360196" y="1987198"/>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8220157">
                <a:off x="1865384" y="1947295"/>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2" name="Straight Arrow Connector 31"/>
            <p:cNvCxnSpPr>
              <a:stCxn id="3" idx="4"/>
              <a:endCxn id="26" idx="0"/>
            </p:cNvCxnSpPr>
            <p:nvPr/>
          </p:nvCxnSpPr>
          <p:spPr>
            <a:xfrm>
              <a:off x="3336057" y="3030025"/>
              <a:ext cx="1246310"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4"/>
              <a:endCxn id="26" idx="0"/>
            </p:cNvCxnSpPr>
            <p:nvPr/>
          </p:nvCxnSpPr>
          <p:spPr>
            <a:xfrm flipH="1">
              <a:off x="4582367" y="3030025"/>
              <a:ext cx="1277419"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3" idx="3"/>
            </p:cNvCxnSpPr>
            <p:nvPr/>
          </p:nvCxnSpPr>
          <p:spPr>
            <a:xfrm rot="10800000">
              <a:off x="2797243" y="2843787"/>
              <a:ext cx="1046521" cy="1528424"/>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6"/>
            </p:cNvCxnSpPr>
            <p:nvPr/>
          </p:nvCxnSpPr>
          <p:spPr>
            <a:xfrm flipV="1">
              <a:off x="5320970" y="2971801"/>
              <a:ext cx="870476" cy="1400410"/>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 idx="1"/>
            </p:cNvCxnSpPr>
            <p:nvPr/>
          </p:nvCxnSpPr>
          <p:spPr>
            <a:xfrm>
              <a:off x="2172645" y="1498285"/>
              <a:ext cx="624597" cy="44626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10095" y="3702298"/>
              <a:ext cx="2140201" cy="369332"/>
            </a:xfrm>
            <a:prstGeom prst="rect">
              <a:avLst/>
            </a:prstGeom>
            <a:noFill/>
            <a:ln>
              <a:noFill/>
            </a:ln>
          </p:spPr>
          <p:txBody>
            <a:bodyPr wrap="none" rtlCol="0">
              <a:spAutoFit/>
            </a:bodyPr>
            <a:lstStyle/>
            <a:p>
              <a:r>
                <a:rPr lang="en-US" dirty="0">
                  <a:solidFill>
                    <a:schemeClr val="bg2">
                      <a:lumMod val="50000"/>
                    </a:schemeClr>
                  </a:solidFill>
                </a:rPr>
                <a:t>mouse enters canvas</a:t>
              </a:r>
            </a:p>
          </p:txBody>
        </p:sp>
        <p:sp>
          <p:nvSpPr>
            <p:cNvPr id="48" name="TextBox 47"/>
            <p:cNvSpPr txBox="1"/>
            <p:nvPr/>
          </p:nvSpPr>
          <p:spPr>
            <a:xfrm>
              <a:off x="1414842" y="3702298"/>
              <a:ext cx="2140201" cy="369332"/>
            </a:xfrm>
            <a:prstGeom prst="rect">
              <a:avLst/>
            </a:prstGeom>
            <a:noFill/>
          </p:spPr>
          <p:txBody>
            <a:bodyPr wrap="none" rtlCol="0">
              <a:spAutoFit/>
            </a:bodyPr>
            <a:lstStyle/>
            <a:p>
              <a:r>
                <a:rPr lang="en-US" dirty="0">
                  <a:solidFill>
                    <a:schemeClr val="bg2">
                      <a:lumMod val="50000"/>
                    </a:schemeClr>
                  </a:solidFill>
                </a:rPr>
                <a:t>mouse enters canvas</a:t>
              </a:r>
            </a:p>
          </p:txBody>
        </p:sp>
      </p:grpSp>
      <p:sp>
        <p:nvSpPr>
          <p:cNvPr id="51" name="Title 1"/>
          <p:cNvSpPr>
            <a:spLocks noGrp="1"/>
          </p:cNvSpPr>
          <p:nvPr>
            <p:ph type="title"/>
          </p:nvPr>
        </p:nvSpPr>
        <p:spPr/>
        <p:txBody>
          <a:bodyPr/>
          <a:lstStyle/>
          <a:p>
            <a:r>
              <a:rPr lang="en-US" dirty="0"/>
              <a:t>Life Cycle of Mouse Movements</a:t>
            </a:r>
          </a:p>
        </p:txBody>
      </p:sp>
      <p:sp>
        <p:nvSpPr>
          <p:cNvPr id="64" name="Rectangle 63"/>
          <p:cNvSpPr/>
          <p:nvPr/>
        </p:nvSpPr>
        <p:spPr>
          <a:xfrm>
            <a:off x="441896" y="5181600"/>
            <a:ext cx="5120704" cy="1447800"/>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Mouse movements have their own life cycle. We've drawn the off-canvas events in a lighter color because most of the time we don't need to worry about them.</a:t>
            </a:r>
          </a:p>
        </p:txBody>
      </p:sp>
      <p:sp>
        <p:nvSpPr>
          <p:cNvPr id="2" name="Slide Number Placeholder 1"/>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61032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Mouse Events</a:t>
            </a:r>
          </a:p>
        </p:txBody>
      </p:sp>
      <p:sp>
        <p:nvSpPr>
          <p:cNvPr id="3" name="Content Placeholder 2"/>
          <p:cNvSpPr>
            <a:spLocks noGrp="1"/>
          </p:cNvSpPr>
          <p:nvPr>
            <p:ph idx="1"/>
          </p:nvPr>
        </p:nvSpPr>
        <p:spPr/>
        <p:txBody>
          <a:bodyPr>
            <a:normAutofit lnSpcReduction="10000"/>
          </a:bodyPr>
          <a:lstStyle/>
          <a:p>
            <a:r>
              <a:rPr lang="en-US" dirty="0"/>
              <a:t>Looking at the life cycle of a dragged cat, we see that only three mouse events are relevant: </a:t>
            </a:r>
          </a:p>
          <a:p>
            <a:pPr lvl="1"/>
            <a:r>
              <a:rPr lang="en-US" b="1" dirty="0"/>
              <a:t>"button-down"</a:t>
            </a:r>
            <a:r>
              <a:rPr lang="en-US" dirty="0"/>
              <a:t> , </a:t>
            </a:r>
          </a:p>
          <a:p>
            <a:pPr lvl="1"/>
            <a:r>
              <a:rPr lang="en-US" b="1" dirty="0"/>
              <a:t>"drag"</a:t>
            </a:r>
            <a:r>
              <a:rPr lang="en-US" dirty="0"/>
              <a:t>, and </a:t>
            </a:r>
          </a:p>
          <a:p>
            <a:pPr lvl="1"/>
            <a:r>
              <a:rPr lang="en-US" b="1" dirty="0"/>
              <a:t>"button-up"</a:t>
            </a:r>
            <a:r>
              <a:rPr lang="en-US" dirty="0"/>
              <a:t>.</a:t>
            </a:r>
            <a:r>
              <a:rPr lang="en-US" b="1" dirty="0"/>
              <a:t>  </a:t>
            </a:r>
          </a:p>
          <a:p>
            <a:r>
              <a:rPr lang="en-US" dirty="0"/>
              <a:t>Other mouse events, like </a:t>
            </a:r>
            <a:r>
              <a:rPr lang="en-US" b="1" dirty="0"/>
              <a:t>"enter"</a:t>
            </a:r>
            <a:r>
              <a:rPr lang="en-US" dirty="0"/>
              <a:t>, </a:t>
            </a:r>
            <a:r>
              <a:rPr lang="en-US" b="1" dirty="0"/>
              <a:t>"leave"</a:t>
            </a:r>
            <a:r>
              <a:rPr lang="en-US" dirty="0"/>
              <a:t>, or </a:t>
            </a:r>
            <a:r>
              <a:rPr lang="en-US" b="1" dirty="0"/>
              <a:t>"move"</a:t>
            </a:r>
            <a:r>
              <a:rPr lang="en-US" dirty="0"/>
              <a:t> are ignored.  </a:t>
            </a:r>
          </a:p>
          <a:p>
            <a:r>
              <a:rPr lang="en-US" dirty="0"/>
              <a:t>We can write a template for doing cases on </a:t>
            </a:r>
            <a:r>
              <a:rPr lang="en-US" dirty="0" err="1"/>
              <a:t>MouseEvents</a:t>
            </a:r>
            <a:r>
              <a:rPr lang="en-US" dirty="0"/>
              <a:t> for this application: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36719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analysis for mouse events</a:t>
            </a:r>
          </a:p>
        </p:txBody>
      </p:sp>
      <p:sp>
        <p:nvSpPr>
          <p:cNvPr id="3" name="Content Placeholder 2"/>
          <p:cNvSpPr>
            <a:spLocks noGrp="1"/>
          </p:cNvSpPr>
          <p:nvPr>
            <p:ph idx="1"/>
          </p:nvPr>
        </p:nvSpPr>
        <p:spPr/>
        <p:txBody>
          <a:bodyPr>
            <a:normAutofit/>
          </a:bodyPr>
          <a:lstStyle/>
          <a:p>
            <a:pPr marL="0" indent="0">
              <a:spcBef>
                <a:spcPts val="0"/>
              </a:spcBef>
              <a:buNone/>
            </a:pP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mev-fn</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-&gt; ??</a:t>
            </a:r>
          </a:p>
          <a:p>
            <a:pPr marL="0" indent="0">
              <a:spcBef>
                <a:spcPts val="0"/>
              </a:spcBef>
              <a:buNone/>
            </a:pPr>
            <a:r>
              <a:rPr lang="en-US" sz="2000" b="1" dirty="0">
                <a:latin typeface="Consolas" panose="020B0609020204030204" pitchFamily="49" charset="0"/>
                <a:cs typeface="Consolas" panose="020B0609020204030204" pitchFamily="49" charset="0"/>
              </a:rPr>
              <a:t>; STRATEGY: Cases on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a:t>
            </a:r>
            <a:endParaRPr lang="en-US" sz="2000" b="1" dirty="0">
              <a:latin typeface="Consolas" panose="020B0609020204030204" pitchFamily="49" charset="0"/>
              <a:cs typeface="Consolas" panose="020B0609020204030204" pitchFamily="49" charset="0"/>
            </a:endParaRPr>
          </a:p>
          <a:p>
            <a:pPr marL="0" indent="0">
              <a:spcBef>
                <a:spcPts val="0"/>
              </a:spcBef>
              <a:buNone/>
            </a:pPr>
            <a:r>
              <a:rPr lang="en-US" sz="2000" b="1" dirty="0">
                <a:latin typeface="Consolas" panose="020B0609020204030204" pitchFamily="49" charset="0"/>
                <a:cs typeface="Consolas" panose="020B0609020204030204" pitchFamily="49" charset="0"/>
              </a:rPr>
              <a:t>;(define (</a:t>
            </a:r>
            <a:r>
              <a:rPr lang="en-US" sz="2000" b="1" dirty="0" err="1">
                <a:latin typeface="Consolas" pitchFamily="49" charset="0"/>
                <a:cs typeface="Consolas" pitchFamily="49" charset="0"/>
              </a:rPr>
              <a:t>mev-fn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a:t>
            </a:r>
          </a:p>
          <a:p>
            <a:pPr marL="0" indent="0">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"button-down")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"drag")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"button-up") ...]</a:t>
            </a:r>
          </a:p>
          <a:p>
            <a:pPr marL="0" indent="0">
              <a:spcBef>
                <a:spcPts val="0"/>
              </a:spcBef>
              <a:buNone/>
            </a:pPr>
            <a:r>
              <a:rPr lang="en-US" sz="2000" b="1" dirty="0">
                <a:latin typeface="Consolas" pitchFamily="49" charset="0"/>
                <a:cs typeface="Consolas" pitchFamily="49" charset="0"/>
              </a:rPr>
              <a:t>;    [else ...]))</a:t>
            </a:r>
          </a:p>
          <a:p>
            <a:pPr marL="0" indent="0">
              <a:buNone/>
            </a:pPr>
            <a:r>
              <a:rPr lang="en-US" sz="2800" dirty="0">
                <a:latin typeface="+mj-lt"/>
                <a:cs typeface="Consolas" pitchFamily="49" charset="0"/>
              </a:rPr>
              <a:t>We won’t require you to write down this template, but you may find that writing it down is helpful, since you are likely to use the same set of cases several times in your program.</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419207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your old program to work with the new data definitions</a:t>
            </a:r>
          </a:p>
        </p:txBody>
      </p:sp>
      <p:sp>
        <p:nvSpPr>
          <p:cNvPr id="3" name="Content Placeholder 2"/>
          <p:cNvSpPr>
            <a:spLocks noGrp="1"/>
          </p:cNvSpPr>
          <p:nvPr>
            <p:ph idx="1"/>
          </p:nvPr>
        </p:nvSpPr>
        <p:spPr/>
        <p:txBody>
          <a:bodyPr>
            <a:normAutofit lnSpcReduction="10000"/>
          </a:bodyPr>
          <a:lstStyle/>
          <a:p>
            <a:r>
              <a:rPr lang="en-US" dirty="0"/>
              <a:t>Don't try adding the new features yet!</a:t>
            </a:r>
          </a:p>
          <a:p>
            <a:r>
              <a:rPr lang="en-US" dirty="0"/>
              <a:t>First, get all your old functions working with the new data definitions.</a:t>
            </a:r>
          </a:p>
          <a:p>
            <a:r>
              <a:rPr lang="en-US" dirty="0"/>
              <a:t>Make sure your old tests work</a:t>
            </a:r>
          </a:p>
          <a:p>
            <a:pPr lvl="1"/>
            <a:r>
              <a:rPr lang="en-US" dirty="0"/>
              <a:t>Don't change your tests!</a:t>
            </a:r>
          </a:p>
          <a:p>
            <a:pPr lvl="1"/>
            <a:r>
              <a:rPr lang="en-US" dirty="0"/>
              <a:t>If you used mostly symbolic names for the test inputs and outputs, so you should be able to just change those definitions.</a:t>
            </a:r>
          </a:p>
          <a:p>
            <a:pPr lvl="1"/>
            <a:r>
              <a:rPr lang="en-US" dirty="0"/>
              <a:t>The tests themselves should work unchanged.</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307426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old functions</a:t>
            </a:r>
          </a:p>
        </p:txBody>
      </p:sp>
      <p:sp>
        <p:nvSpPr>
          <p:cNvPr id="3" name="Content Placeholder 2"/>
          <p:cNvSpPr>
            <a:spLocks noGrp="1"/>
          </p:cNvSpPr>
          <p:nvPr>
            <p:ph idx="1"/>
          </p:nvPr>
        </p:nvSpPr>
        <p:spPr/>
        <p:txBody>
          <a:bodyPr>
            <a:normAutofit/>
          </a:bodyPr>
          <a:lstStyle/>
          <a:p>
            <a:pPr marL="0" indent="0">
              <a:buNone/>
            </a:pPr>
            <a:r>
              <a:rPr lang="en-US" sz="1800" b="1" dirty="0">
                <a:latin typeface="Consolas" pitchFamily="49" charset="0"/>
                <a:cs typeface="Consolas" pitchFamily="49" charset="0"/>
              </a:rPr>
              <a:t>(define unpaused-world-at-20 </a:t>
            </a:r>
          </a:p>
          <a:p>
            <a:pPr marL="0" indent="0">
              <a:buNone/>
            </a:pPr>
            <a:r>
              <a:rPr lang="en-US" sz="1800" b="1" dirty="0">
                <a:latin typeface="Consolas" pitchFamily="49" charset="0"/>
                <a:cs typeface="Consolas" pitchFamily="49" charset="0"/>
              </a:rPr>
              <a:t>  (make-world CAT-X-COORD 20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paused-world-at-20   </a:t>
            </a:r>
          </a:p>
          <a:p>
            <a:pPr marL="0" indent="0">
              <a:buNone/>
            </a:pPr>
            <a:r>
              <a:rPr lang="en-US" sz="1800" b="1" dirty="0">
                <a:latin typeface="Consolas" pitchFamily="49" charset="0"/>
                <a:cs typeface="Consolas" pitchFamily="49" charset="0"/>
              </a:rPr>
              <a:t>  (make-world CAT-X-COORD 20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(define unpaused-world-at-28 </a:t>
            </a:r>
          </a:p>
          <a:p>
            <a:pPr marL="0" indent="0">
              <a:buNone/>
            </a:pPr>
            <a:r>
              <a:rPr lang="en-US" sz="1800" b="1" dirty="0">
                <a:latin typeface="Consolas" pitchFamily="49" charset="0"/>
                <a:cs typeface="Consolas" pitchFamily="49" charset="0"/>
              </a:rPr>
              <a:t>  (make-world CAT-X-COORD 28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paused-world-at-28   </a:t>
            </a:r>
          </a:p>
          <a:p>
            <a:pPr marL="0" indent="0">
              <a:buNone/>
            </a:pPr>
            <a:r>
              <a:rPr lang="en-US" sz="1800" b="1" dirty="0">
                <a:latin typeface="Consolas" pitchFamily="49" charset="0"/>
                <a:cs typeface="Consolas" pitchFamily="49" charset="0"/>
              </a:rPr>
              <a:t>  (make-world CAT-X-COORD 28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(world-after-key-event paused-world-at-20 pause-key-event)</a:t>
            </a:r>
          </a:p>
          <a:p>
            <a:pPr marL="0" indent="0">
              <a:buNone/>
            </a:pPr>
            <a:r>
              <a:rPr lang="en-US" sz="1800" b="1" dirty="0">
                <a:latin typeface="Consolas" pitchFamily="49" charset="0"/>
                <a:cs typeface="Consolas" pitchFamily="49" charset="0"/>
              </a:rPr>
              <a:t>  unpaused-world-at-20</a:t>
            </a:r>
          </a:p>
          <a:p>
            <a:pPr marL="0" indent="0">
              <a:buNone/>
            </a:pPr>
            <a:r>
              <a:rPr lang="en-US" sz="1800" b="1" dirty="0">
                <a:latin typeface="Consolas" pitchFamily="49" charset="0"/>
                <a:cs typeface="Consolas" pitchFamily="49" charset="0"/>
              </a:rPr>
              <a:t>  "after pause key, a paused world should become </a:t>
            </a:r>
            <a:r>
              <a:rPr lang="en-US" sz="1800" b="1" dirty="0" err="1">
                <a:latin typeface="Consolas" pitchFamily="49" charset="0"/>
                <a:cs typeface="Consolas" pitchFamily="49" charset="0"/>
              </a:rPr>
              <a:t>unpaused</a:t>
            </a:r>
            <a:r>
              <a:rPr lang="en-US" sz="1800" b="1" dirty="0">
                <a:latin typeface="Consolas" pitchFamily="49" charset="0"/>
                <a:cs typeface="Consolas" pitchFamily="49" charset="0"/>
              </a:rPr>
              <a:t>")</a:t>
            </a:r>
          </a:p>
        </p:txBody>
      </p:sp>
      <p:sp>
        <p:nvSpPr>
          <p:cNvPr id="5" name="TextBox 4"/>
          <p:cNvSpPr txBox="1"/>
          <p:nvPr/>
        </p:nvSpPr>
        <p:spPr>
          <a:xfrm>
            <a:off x="7120767" y="4454118"/>
            <a:ext cx="12300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same tests</a:t>
            </a:r>
          </a:p>
        </p:txBody>
      </p:sp>
      <p:grpSp>
        <p:nvGrpSpPr>
          <p:cNvPr id="6" name="Group 6"/>
          <p:cNvGrpSpPr/>
          <p:nvPr/>
        </p:nvGrpSpPr>
        <p:grpSpPr>
          <a:xfrm>
            <a:off x="5904411" y="2155371"/>
            <a:ext cx="2446436" cy="1854926"/>
            <a:chOff x="5904411" y="2155371"/>
            <a:chExt cx="2446436" cy="1854926"/>
          </a:xfrm>
        </p:grpSpPr>
        <p:sp>
          <p:nvSpPr>
            <p:cNvPr id="4" name="TextBox 3"/>
            <p:cNvSpPr txBox="1"/>
            <p:nvPr/>
          </p:nvSpPr>
          <p:spPr>
            <a:xfrm>
              <a:off x="6714309" y="2795451"/>
              <a:ext cx="163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adjusted values</a:t>
              </a:r>
            </a:p>
          </p:txBody>
        </p:sp>
        <p:cxnSp>
          <p:nvCxnSpPr>
            <p:cNvPr id="8" name="Straight Connector 7"/>
            <p:cNvCxnSpPr>
              <a:stCxn id="4" idx="1"/>
            </p:cNvCxnSpPr>
            <p:nvPr/>
          </p:nvCxnSpPr>
          <p:spPr>
            <a:xfrm flipH="1" flipV="1">
              <a:off x="5904411" y="2155371"/>
              <a:ext cx="809898" cy="82474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1"/>
            </p:cNvCxnSpPr>
            <p:nvPr/>
          </p:nvCxnSpPr>
          <p:spPr>
            <a:xfrm flipH="1">
              <a:off x="5904411" y="2980117"/>
              <a:ext cx="809898" cy="429289"/>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1"/>
            </p:cNvCxnSpPr>
            <p:nvPr/>
          </p:nvCxnSpPr>
          <p:spPr>
            <a:xfrm flipH="1">
              <a:off x="5904412" y="2980117"/>
              <a:ext cx="809897" cy="103018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1"/>
            </p:cNvCxnSpPr>
            <p:nvPr/>
          </p:nvCxnSpPr>
          <p:spPr>
            <a:xfrm flipH="1" flipV="1">
              <a:off x="5904411" y="2795451"/>
              <a:ext cx="809898" cy="18466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22550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OK?</a:t>
            </a:r>
          </a:p>
        </p:txBody>
      </p:sp>
      <p:sp>
        <p:nvSpPr>
          <p:cNvPr id="3" name="Content Placeholder 2"/>
          <p:cNvSpPr>
            <a:spLocks noGrp="1"/>
          </p:cNvSpPr>
          <p:nvPr>
            <p:ph idx="1"/>
          </p:nvPr>
        </p:nvSpPr>
        <p:spPr/>
        <p:txBody>
          <a:bodyPr/>
          <a:lstStyle/>
          <a:p>
            <a:r>
              <a:rPr lang="en-US" dirty="0"/>
              <a:t>Good.  Now we are ready to move on to the new features.</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145298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spcBef>
                <a:spcPts val="0"/>
              </a:spcBef>
              <a:buNone/>
              <a:defRPr/>
            </a:pPr>
            <a:r>
              <a:rPr lang="en-US" sz="2800" dirty="0"/>
              <a:t>In this lesson, you will learn how to make a Universe program that responds to mouse events, but more importantly, you will learn how to systematically add new features to a working program. </a:t>
            </a:r>
          </a:p>
          <a:p>
            <a:pPr marL="0" indent="0">
              <a:spcBef>
                <a:spcPts val="0"/>
              </a:spcBef>
              <a:buNone/>
              <a:defRPr/>
            </a:pPr>
            <a:endParaRPr lang="en-US" sz="2800" dirty="0"/>
          </a:p>
          <a:p>
            <a:pPr marL="0" indent="0">
              <a:spcBef>
                <a:spcPts val="0"/>
              </a:spcBef>
              <a:buNone/>
              <a:defRPr/>
            </a:pPr>
            <a:r>
              <a:rPr lang="en-US" sz="2800" dirty="0"/>
              <a:t>This is important, because we always build systems by starting with a small but working program, and then adding refinements and features.</a:t>
            </a:r>
          </a:p>
          <a:p>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47078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Mouse Events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(big-bang ...</a:t>
            </a:r>
          </a:p>
          <a:p>
            <a:pPr>
              <a:buNone/>
            </a:pPr>
            <a:r>
              <a:rPr lang="en-US" sz="2000" b="1" dirty="0">
                <a:latin typeface="Consolas" pitchFamily="49" charset="0"/>
                <a:cs typeface="Consolas" pitchFamily="49" charset="0"/>
              </a:rPr>
              <a:t>  (on-mouse world-after-mouse-event))</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world-after-mouse-event : </a:t>
            </a:r>
          </a:p>
          <a:p>
            <a:pPr>
              <a:buNone/>
            </a:pPr>
            <a:r>
              <a:rPr lang="en-US" sz="2000" b="1" dirty="0">
                <a:latin typeface="Consolas" pitchFamily="49" charset="0"/>
                <a:cs typeface="Consolas" pitchFamily="49" charset="0"/>
              </a:rPr>
              <a:t>  World Integer </a:t>
            </a:r>
            <a:r>
              <a:rPr lang="en-US" sz="2000" b="1" dirty="0" err="1">
                <a:latin typeface="Consolas" pitchFamily="49" charset="0"/>
                <a:cs typeface="Consolas" pitchFamily="49" charset="0"/>
              </a:rPr>
              <a:t>Integer</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MouseEvent</a:t>
            </a:r>
            <a:r>
              <a:rPr lang="en-US" sz="2000" b="1" dirty="0">
                <a:latin typeface="Consolas" pitchFamily="49" charset="0"/>
                <a:cs typeface="Consolas" pitchFamily="49" charset="0"/>
              </a:rPr>
              <a:t> -&gt; World</a:t>
            </a:r>
          </a:p>
        </p:txBody>
      </p:sp>
      <p:sp>
        <p:nvSpPr>
          <p:cNvPr id="6" name="Rectangle 5"/>
          <p:cNvSpPr/>
          <p:nvPr/>
        </p:nvSpPr>
        <p:spPr>
          <a:xfrm>
            <a:off x="4572000" y="4752703"/>
            <a:ext cx="3276600" cy="1143000"/>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Look in the Help Desk for details about </a:t>
            </a:r>
            <a:r>
              <a:rPr lang="en-US" b="1" dirty="0">
                <a:solidFill>
                  <a:schemeClr val="tx1"/>
                </a:solidFill>
              </a:rPr>
              <a:t>on-mouse </a:t>
            </a:r>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17888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itchFamily="49" charset="0"/>
                <a:cs typeface="Consolas" pitchFamily="49" charset="0"/>
              </a:rPr>
              <a:t>world-after-mouse-event</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Consolas" pitchFamily="49" charset="0"/>
                <a:cs typeface="Consolas" pitchFamily="49" charset="0"/>
              </a:rPr>
              <a:t>;; world-after-mouse-event : </a:t>
            </a:r>
          </a:p>
          <a:p>
            <a:pPr marL="0" indent="0">
              <a:buNone/>
            </a:pPr>
            <a:r>
              <a:rPr lang="en-US" b="1" dirty="0">
                <a:latin typeface="Consolas" pitchFamily="49" charset="0"/>
                <a:cs typeface="Consolas" pitchFamily="49" charset="0"/>
              </a:rPr>
              <a:t>;;    World Integer </a:t>
            </a:r>
            <a:r>
              <a:rPr lang="en-US" b="1" dirty="0" err="1">
                <a:latin typeface="Consolas" pitchFamily="49" charset="0"/>
                <a:cs typeface="Consolas" pitchFamily="49" charset="0"/>
              </a:rPr>
              <a:t>Integer</a:t>
            </a:r>
            <a:r>
              <a:rPr lang="en-US" b="1" dirty="0">
                <a:latin typeface="Consolas" pitchFamily="49" charset="0"/>
                <a:cs typeface="Consolas" pitchFamily="49" charset="0"/>
              </a:rPr>
              <a:t> </a:t>
            </a:r>
            <a:r>
              <a:rPr lang="en-US" b="1" dirty="0" err="1">
                <a:latin typeface="Consolas" pitchFamily="49" charset="0"/>
                <a:cs typeface="Consolas" pitchFamily="49" charset="0"/>
              </a:rPr>
              <a:t>FallingCatMouseEvent</a:t>
            </a:r>
            <a:r>
              <a:rPr lang="en-US" b="1" dirty="0">
                <a:latin typeface="Consolas" pitchFamily="49" charset="0"/>
                <a:cs typeface="Consolas" pitchFamily="49" charset="0"/>
              </a:rPr>
              <a:t> </a:t>
            </a:r>
          </a:p>
          <a:p>
            <a:pPr marL="0" indent="0">
              <a:buNone/>
            </a:pPr>
            <a:r>
              <a:rPr lang="en-US" b="1" dirty="0">
                <a:latin typeface="Consolas" pitchFamily="49" charset="0"/>
                <a:cs typeface="Consolas" pitchFamily="49" charset="0"/>
              </a:rPr>
              <a:t>;;    -&gt; World</a:t>
            </a:r>
          </a:p>
          <a:p>
            <a:pPr marL="0" indent="0">
              <a:buNone/>
            </a:pPr>
            <a:r>
              <a:rPr lang="en-US" b="1" dirty="0">
                <a:latin typeface="Consolas" pitchFamily="49" charset="0"/>
                <a:cs typeface="Consolas" pitchFamily="49" charset="0"/>
              </a:rPr>
              <a:t>;; RETURNS: the world that should follow the given mouse event</a:t>
            </a:r>
          </a:p>
          <a:p>
            <a:pPr marL="0" indent="0">
              <a:buNone/>
            </a:pPr>
            <a:r>
              <a:rPr lang="en-US" b="1" dirty="0">
                <a:latin typeface="Consolas" pitchFamily="49" charset="0"/>
                <a:cs typeface="Consolas" pitchFamily="49" charset="0"/>
              </a:rPr>
              <a:t>;; examples:  See slide on life cycle of dragged cat</a:t>
            </a:r>
          </a:p>
          <a:p>
            <a:pPr marL="0" indent="0">
              <a:buNone/>
            </a:pPr>
            <a:r>
              <a:rPr lang="en-US" b="1" dirty="0">
                <a:latin typeface="Consolas" pitchFamily="49" charset="0"/>
                <a:cs typeface="Consolas" pitchFamily="49" charset="0"/>
              </a:rPr>
              <a:t>;; strategy: cases on mouse events</a:t>
            </a:r>
          </a:p>
          <a:p>
            <a:pPr marL="0" indent="0">
              <a:buNone/>
            </a:pPr>
            <a:r>
              <a:rPr lang="en-US" b="1" dirty="0">
                <a:latin typeface="Consolas" pitchFamily="49" charset="0"/>
                <a:cs typeface="Consolas" pitchFamily="49" charset="0"/>
              </a:rPr>
              <a:t>(define (world-after-mouse-event w mx my </a:t>
            </a:r>
            <a:r>
              <a:rPr lang="en-US" b="1" dirty="0" err="1">
                <a:latin typeface="Consolas" pitchFamily="49" charset="0"/>
                <a:cs typeface="Consolas" pitchFamily="49" charset="0"/>
              </a:rPr>
              <a:t>mev</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"button-down") </a:t>
            </a:r>
          </a:p>
          <a:p>
            <a:pPr marL="0" indent="0">
              <a:buNone/>
            </a:pPr>
            <a:r>
              <a:rPr lang="en-US" b="1" dirty="0">
                <a:latin typeface="Consolas" pitchFamily="49" charset="0"/>
                <a:cs typeface="Consolas" pitchFamily="49" charset="0"/>
              </a:rPr>
              <a:t>     (world-after-button-down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"drag") </a:t>
            </a:r>
          </a:p>
          <a:p>
            <a:pPr marL="0" indent="0">
              <a:buNone/>
            </a:pPr>
            <a:r>
              <a:rPr lang="en-US" b="1" dirty="0">
                <a:latin typeface="Consolas" pitchFamily="49" charset="0"/>
                <a:cs typeface="Consolas" pitchFamily="49" charset="0"/>
              </a:rPr>
              <a:t>     (world-after-drag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"button-up")</a:t>
            </a:r>
          </a:p>
          <a:p>
            <a:pPr marL="0" indent="0">
              <a:buNone/>
            </a:pPr>
            <a:r>
              <a:rPr lang="en-US" b="1" dirty="0">
                <a:latin typeface="Consolas" pitchFamily="49" charset="0"/>
                <a:cs typeface="Consolas" pitchFamily="49" charset="0"/>
              </a:rPr>
              <a:t>     (world-after-button-up w mx my)]</a:t>
            </a:r>
          </a:p>
          <a:p>
            <a:pPr marL="0" indent="0">
              <a:buNone/>
            </a:pPr>
            <a:r>
              <a:rPr lang="en-US" b="1" dirty="0">
                <a:latin typeface="Consolas" pitchFamily="49" charset="0"/>
                <a:cs typeface="Consolas" pitchFamily="49" charset="0"/>
              </a:rPr>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94736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this function?</a:t>
            </a:r>
          </a:p>
        </p:txBody>
      </p:sp>
      <p:sp>
        <p:nvSpPr>
          <p:cNvPr id="3" name="Content Placeholder 2"/>
          <p:cNvSpPr>
            <a:spLocks noGrp="1"/>
          </p:cNvSpPr>
          <p:nvPr>
            <p:ph idx="1"/>
          </p:nvPr>
        </p:nvSpPr>
        <p:spPr/>
        <p:txBody>
          <a:bodyPr>
            <a:normAutofit fontScale="92500" lnSpcReduction="20000"/>
          </a:bodyPr>
          <a:lstStyle/>
          <a:p>
            <a:r>
              <a:rPr lang="en-US" dirty="0"/>
              <a:t>3 mouse events (+ a test for the else clause)</a:t>
            </a:r>
          </a:p>
          <a:p>
            <a:r>
              <a:rPr lang="en-US" dirty="0"/>
              <a:t>cat selected or unselected</a:t>
            </a:r>
          </a:p>
          <a:p>
            <a:pPr lvl="1"/>
            <a:r>
              <a:rPr lang="en-US" dirty="0"/>
              <a:t>mouse works the same way whether the cat is paused or not.  </a:t>
            </a:r>
          </a:p>
          <a:p>
            <a:r>
              <a:rPr lang="en-US" dirty="0"/>
              <a:t>event inside cat or not.</a:t>
            </a:r>
          </a:p>
          <a:p>
            <a:r>
              <a:rPr lang="en-US" dirty="0"/>
              <a:t>3 x 2 x 2 = 12 tests</a:t>
            </a:r>
          </a:p>
          <a:p>
            <a:r>
              <a:rPr lang="en-US" dirty="0"/>
              <a:t>plus test for else clause</a:t>
            </a:r>
          </a:p>
          <a:p>
            <a:r>
              <a:rPr lang="en-US" dirty="0"/>
              <a:t>plus: cat remains paused or </a:t>
            </a:r>
            <a:r>
              <a:rPr lang="en-US" dirty="0" err="1"/>
              <a:t>unpaused</a:t>
            </a:r>
            <a:r>
              <a:rPr lang="en-US" dirty="0"/>
              <a:t> across selection.</a:t>
            </a:r>
          </a:p>
          <a:p>
            <a:r>
              <a:rPr lang="en-US" dirty="0"/>
              <a:t>Demo: draggable-cat.rkt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3800516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a:t>
            </a:r>
            <a:r>
              <a:rPr lang="en-US" dirty="0" err="1"/>
              <a:t>readthrough</a:t>
            </a:r>
            <a:endParaRPr lang="en-US" dirty="0"/>
          </a:p>
        </p:txBody>
      </p:sp>
      <p:pic>
        <p:nvPicPr>
          <p:cNvPr id="4" name="b-0vHjYZzZs"/>
          <p:cNvPicPr>
            <a:picLocks noGrp="1" noRot="1" noChangeAspect="1"/>
          </p:cNvPicPr>
          <p:nvPr>
            <p:ph idx="1"/>
            <a:videoFile r:link="rId1"/>
          </p:nvPr>
        </p:nvPicPr>
        <p:blipFill>
          <a:blip r:embed="rId3"/>
          <a:stretch>
            <a:fillRect/>
          </a:stretch>
        </p:blipFill>
        <p:spPr>
          <a:xfrm>
            <a:off x="685800" y="1384300"/>
            <a:ext cx="7586663" cy="4267200"/>
          </a:xfrm>
          <a:prstGeom prst="rect">
            <a:avLst/>
          </a:prstGeom>
        </p:spPr>
      </p:pic>
      <p:sp>
        <p:nvSpPr>
          <p:cNvPr id="5" name="TextBox 4"/>
          <p:cNvSpPr txBox="1"/>
          <p:nvPr/>
        </p:nvSpPr>
        <p:spPr>
          <a:xfrm>
            <a:off x="2438400" y="5791200"/>
            <a:ext cx="6477000" cy="923330"/>
          </a:xfrm>
          <a:prstGeom prst="rect">
            <a:avLst/>
          </a:prstGeom>
          <a:noFill/>
          <a:ln>
            <a:solidFill>
              <a:schemeClr val="accent1"/>
            </a:solidFill>
          </a:ln>
        </p:spPr>
        <p:txBody>
          <a:bodyPr wrap="square" rtlCol="0">
            <a:spAutoFit/>
          </a:bodyPr>
          <a:lstStyle/>
          <a:p>
            <a:r>
              <a:rPr lang="en-US" dirty="0"/>
              <a:t>Remember, in the time since this video was recorded, we’ve changed many of the details.  Look carefully at the file in the Examples folder.  That’s the one that your code should resemble.</a:t>
            </a:r>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285070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sp>
        <p:nvSpPr>
          <p:cNvPr id="3" name="Content Placeholder 2"/>
          <p:cNvSpPr>
            <a:spLocks noGrp="1"/>
          </p:cNvSpPr>
          <p:nvPr>
            <p:ph idx="1"/>
          </p:nvPr>
        </p:nvSpPr>
        <p:spPr/>
        <p:txBody>
          <a:bodyPr/>
          <a:lstStyle/>
          <a:p>
            <a:r>
              <a:rPr lang="en-US" dirty="0"/>
              <a:t>We started with a simple system, and we added some new features to it.</a:t>
            </a:r>
          </a:p>
          <a:p>
            <a:r>
              <a:rPr lang="en-US" dirty="0"/>
              <a:t>In doing this, we were following a recipe.</a:t>
            </a:r>
          </a:p>
          <a:p>
            <a:r>
              <a:rPr lang="en-US" dirty="0"/>
              <a:t>We call this the “iterative design recipe” because it tells us how to build a system by iteratively adding more complex features.</a:t>
            </a:r>
          </a:p>
        </p:txBody>
      </p:sp>
      <p:sp>
        <p:nvSpPr>
          <p:cNvPr id="4" name="TextBox 3"/>
          <p:cNvSpPr txBox="1"/>
          <p:nvPr/>
        </p:nvSpPr>
        <p:spPr>
          <a:xfrm>
            <a:off x="845243" y="5410200"/>
            <a:ext cx="4557914" cy="369332"/>
          </a:xfrm>
          <a:prstGeom prst="rect">
            <a:avLst/>
          </a:prstGeom>
          <a:noFill/>
          <a:ln>
            <a:solidFill>
              <a:schemeClr val="accent1"/>
            </a:solidFill>
          </a:ln>
        </p:spPr>
        <p:txBody>
          <a:bodyPr wrap="none" rtlCol="0">
            <a:spAutoFit/>
          </a:bodyPr>
          <a:lstStyle/>
          <a:p>
            <a:r>
              <a:rPr lang="en-US" dirty="0"/>
              <a:t>“iteratively” means “repeatedly” or “in stages”</a:t>
            </a:r>
          </a:p>
        </p:txBody>
      </p:sp>
      <p:cxnSp>
        <p:nvCxnSpPr>
          <p:cNvPr id="7" name="Straight Arrow Connector 6"/>
          <p:cNvCxnSpPr>
            <a:stCxn id="4" idx="0"/>
          </p:cNvCxnSpPr>
          <p:nvPr/>
        </p:nvCxnSpPr>
        <p:spPr>
          <a:xfrm flipH="1" flipV="1">
            <a:off x="2362200" y="4800600"/>
            <a:ext cx="762000" cy="609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196359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7115759"/>
              </p:ext>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r>
                        <a:rPr lang="en-US" sz="3200" dirty="0"/>
                        <a:t>Adding a New Feature to an Existing Program</a:t>
                      </a:r>
                    </a:p>
                  </a:txBody>
                  <a:tcPr/>
                </a:tc>
                <a:extLst>
                  <a:ext uri="{0D108BD9-81ED-4DB2-BD59-A6C34878D82A}">
                    <a16:rowId xmlns:a16="http://schemas.microsoft.com/office/drawing/2014/main" val="10000"/>
                  </a:ext>
                </a:extLst>
              </a:tr>
              <a:tr h="370840">
                <a:tc>
                  <a:txBody>
                    <a:bodyPr/>
                    <a:lstStyle/>
                    <a:p>
                      <a:pPr marL="0" indent="0">
                        <a:buNone/>
                      </a:pPr>
                      <a:r>
                        <a:rPr lang="en-US" sz="3200" dirty="0"/>
                        <a:t>1. Perform</a:t>
                      </a:r>
                      <a:r>
                        <a:rPr lang="en-US" sz="3200" baseline="0" dirty="0"/>
                        <a:t> information analysis for new feature</a:t>
                      </a:r>
                    </a:p>
                  </a:txBody>
                  <a:tcPr/>
                </a:tc>
                <a:extLst>
                  <a:ext uri="{0D108BD9-81ED-4DB2-BD59-A6C34878D82A}">
                    <a16:rowId xmlns:a16="http://schemas.microsoft.com/office/drawing/2014/main" val="10001"/>
                  </a:ext>
                </a:extLst>
              </a:tr>
              <a:tr h="370840">
                <a:tc>
                  <a:txBody>
                    <a:bodyPr/>
                    <a:lstStyle/>
                    <a:p>
                      <a:r>
                        <a:rPr lang="en-US" sz="3200" dirty="0"/>
                        <a:t>2. Modify data definitions</a:t>
                      </a:r>
                      <a:r>
                        <a:rPr lang="en-US" sz="3200" baseline="0" dirty="0"/>
                        <a:t> as needed</a:t>
                      </a:r>
                      <a:endParaRPr lang="en-US" sz="3200" dirty="0"/>
                    </a:p>
                  </a:txBody>
                  <a:tcPr/>
                </a:tc>
                <a:extLst>
                  <a:ext uri="{0D108BD9-81ED-4DB2-BD59-A6C34878D82A}">
                    <a16:rowId xmlns:a16="http://schemas.microsoft.com/office/drawing/2014/main" val="10002"/>
                  </a:ext>
                </a:extLst>
              </a:tr>
              <a:tr h="370840">
                <a:tc>
                  <a:txBody>
                    <a:bodyPr/>
                    <a:lstStyle/>
                    <a:p>
                      <a:r>
                        <a:rPr lang="en-US" sz="3200" dirty="0"/>
                        <a:t>3. Update existing functions to work with</a:t>
                      </a:r>
                      <a:r>
                        <a:rPr lang="en-US" sz="3200" baseline="0" dirty="0"/>
                        <a:t> new data definitions</a:t>
                      </a:r>
                    </a:p>
                  </a:txBody>
                  <a:tcPr/>
                </a:tc>
                <a:extLst>
                  <a:ext uri="{0D108BD9-81ED-4DB2-BD59-A6C34878D82A}">
                    <a16:rowId xmlns:a16="http://schemas.microsoft.com/office/drawing/2014/main" val="10003"/>
                  </a:ext>
                </a:extLst>
              </a:tr>
              <a:tr h="370840">
                <a:tc>
                  <a:txBody>
                    <a:bodyPr/>
                    <a:lstStyle/>
                    <a:p>
                      <a:r>
                        <a:rPr lang="en-US" sz="3200" dirty="0"/>
                        <a:t>4. Write </a:t>
                      </a:r>
                      <a:r>
                        <a:rPr lang="en-US" sz="3200" dirty="0" err="1"/>
                        <a:t>wishlist</a:t>
                      </a:r>
                      <a:r>
                        <a:rPr lang="en-US" sz="3200" dirty="0"/>
                        <a:t> of functions for new feature</a:t>
                      </a:r>
                    </a:p>
                  </a:txBody>
                  <a:tcPr/>
                </a:tc>
                <a:extLst>
                  <a:ext uri="{0D108BD9-81ED-4DB2-BD59-A6C34878D82A}">
                    <a16:rowId xmlns:a16="http://schemas.microsoft.com/office/drawing/2014/main" val="10004"/>
                  </a:ext>
                </a:extLst>
              </a:tr>
              <a:tr h="370840">
                <a:tc>
                  <a:txBody>
                    <a:bodyPr/>
                    <a:lstStyle/>
                    <a:p>
                      <a:r>
                        <a:rPr lang="en-US" sz="3200" dirty="0"/>
                        <a:t>5. Design new functions following the Design</a:t>
                      </a:r>
                      <a:r>
                        <a:rPr lang="en-US" sz="3200" baseline="0" dirty="0"/>
                        <a:t> Recipe</a:t>
                      </a:r>
                    </a:p>
                  </a:txBody>
                  <a:tcPr/>
                </a:tc>
                <a:extLst>
                  <a:ext uri="{0D108BD9-81ED-4DB2-BD59-A6C34878D82A}">
                    <a16:rowId xmlns:a16="http://schemas.microsoft.com/office/drawing/2014/main" val="10005"/>
                  </a:ext>
                </a:extLst>
              </a:tr>
              <a:tr h="370840">
                <a:tc>
                  <a:txBody>
                    <a:bodyPr/>
                    <a:lstStyle/>
                    <a:p>
                      <a:r>
                        <a:rPr lang="en-US" sz="3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53373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had the opportunity to</a:t>
            </a:r>
          </a:p>
          <a:p>
            <a:pPr lvl="1"/>
            <a:r>
              <a:rPr lang="en-US" dirty="0"/>
              <a:t>create a Universe program that responds to mouse events</a:t>
            </a:r>
          </a:p>
          <a:p>
            <a:pPr lvl="1"/>
            <a:r>
              <a:rPr lang="en-US" dirty="0"/>
              <a:t>use the recipe for adding functionality to a working program (the Iterative Design Recipe)</a:t>
            </a: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846216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53515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design a Universe program that responds to mouse events</a:t>
            </a:r>
          </a:p>
          <a:p>
            <a:pPr lvl="1"/>
            <a:r>
              <a:rPr lang="en-US" dirty="0"/>
              <a:t>list the steps in adding functionality to a working program</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078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Requirements</a:t>
            </a:r>
          </a:p>
        </p:txBody>
      </p:sp>
      <p:sp>
        <p:nvSpPr>
          <p:cNvPr id="3" name="Content Placeholder 2"/>
          <p:cNvSpPr>
            <a:spLocks noGrp="1"/>
          </p:cNvSpPr>
          <p:nvPr>
            <p:ph idx="1"/>
          </p:nvPr>
        </p:nvSpPr>
        <p:spPr/>
        <p:txBody>
          <a:bodyPr>
            <a:normAutofit fontScale="92500"/>
          </a:bodyPr>
          <a:lstStyle/>
          <a:p>
            <a:r>
              <a:rPr lang="en-US" dirty="0"/>
              <a:t>Like falling cat, but user can drag the cat with the mouse.</a:t>
            </a:r>
          </a:p>
          <a:p>
            <a:r>
              <a:rPr lang="en-US" dirty="0"/>
              <a:t>button-down to select, drag to move, button-up to release.</a:t>
            </a:r>
          </a:p>
          <a:p>
            <a:r>
              <a:rPr lang="en-US" dirty="0"/>
              <a:t>A selected cat doesn't fall.  When unselected, cat resumes its previous </a:t>
            </a:r>
            <a:r>
              <a:rPr lang="en-US" dirty="0" err="1"/>
              <a:t>pausedness</a:t>
            </a:r>
            <a:endParaRPr lang="en-US" dirty="0"/>
          </a:p>
          <a:p>
            <a:pPr lvl="1"/>
            <a:r>
              <a:rPr lang="en-US" dirty="0"/>
              <a:t>if it was falling, it will continue to fall when released</a:t>
            </a:r>
          </a:p>
          <a:p>
            <a:pPr lvl="1"/>
            <a:r>
              <a:rPr lang="en-US" dirty="0"/>
              <a:t>if it was paused, it will remain paused when released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04841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draggable</a:t>
            </a:r>
            <a:r>
              <a:rPr lang="en-US" dirty="0"/>
              <a:t>-cat demo</a:t>
            </a:r>
          </a:p>
        </p:txBody>
      </p:sp>
      <p:pic>
        <p:nvPicPr>
          <p:cNvPr id="4" name="5MG1mpsrHsc"/>
          <p:cNvPicPr>
            <a:picLocks noGrp="1" noRot="1" noChangeAspect="1"/>
          </p:cNvPicPr>
          <p:nvPr>
            <p:ph idx="1"/>
            <a:videoFile r:link="rId1"/>
          </p:nvPr>
        </p:nvPicPr>
        <p:blipFill>
          <a:blip r:embed="rId3"/>
          <a:stretch>
            <a:fillRect/>
          </a:stretch>
        </p:blipFill>
        <p:spPr>
          <a:xfrm>
            <a:off x="550863" y="1600200"/>
            <a:ext cx="7907337" cy="4448175"/>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4230161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in-cat? relies on Bounding Box</a:t>
            </a:r>
          </a:p>
        </p:txBody>
      </p:sp>
      <p:pic>
        <p:nvPicPr>
          <p:cNvPr id="5" name="Content Placeholder 4" descr="cat.png"/>
          <p:cNvPicPr>
            <a:picLocks noGrp="1" noChangeAspect="1"/>
          </p:cNvPicPr>
          <p:nvPr>
            <p:ph idx="1"/>
          </p:nvPr>
        </p:nvPicPr>
        <p:blipFill>
          <a:blip r:embed="rId2" cstate="print"/>
          <a:stretch>
            <a:fillRect/>
          </a:stretch>
        </p:blipFill>
        <p:spPr>
          <a:xfrm>
            <a:off x="3820651" y="2256896"/>
            <a:ext cx="1502699" cy="2344210"/>
          </a:xfrm>
          <a:ln>
            <a:solidFill>
              <a:schemeClr val="tx1"/>
            </a:solidFill>
          </a:ln>
        </p:spPr>
      </p:pic>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a:latin typeface="Consolas" pitchFamily="49" charset="0"/>
                <a:cs typeface="Consolas" pitchFamily="49" charset="0"/>
              </a:rPr>
              <a:t>w = (image-width CAT-IMAGE)</a:t>
            </a: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a:latin typeface="Consolas" pitchFamily="49" charset="0"/>
                <a:cs typeface="Consolas" pitchFamily="49" charset="0"/>
              </a:rPr>
              <a:t>h =</a:t>
            </a:r>
          </a:p>
          <a:p>
            <a:r>
              <a:rPr lang="en-US" b="1" dirty="0">
                <a:latin typeface="Consolas" pitchFamily="49" charset="0"/>
                <a:cs typeface="Consolas" pitchFamily="49" charset="0"/>
              </a:rPr>
              <a:t> (image-height CAT-IMAGE)</a:t>
            </a: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a:cs typeface="Consolas" pitchFamily="49" charset="0"/>
              </a:rPr>
              <a:t>(x0,y0)</a:t>
            </a: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25605" y="2828835"/>
            <a:ext cx="3130985" cy="120032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t>
            </a:r>
            <a:r>
              <a:rPr lang="en-US" dirty="0" err="1"/>
              <a:t>x,y</a:t>
            </a:r>
            <a:r>
              <a:rPr lang="en-US" dirty="0"/>
              <a:t>) is inside the rectangle </a:t>
            </a:r>
            <a:r>
              <a:rPr lang="en-US" dirty="0" err="1"/>
              <a:t>iff</a:t>
            </a:r>
            <a:endParaRPr lang="en-US" dirty="0"/>
          </a:p>
          <a:p>
            <a:r>
              <a:rPr lang="en-US" dirty="0"/>
              <a:t>        (x0-w/2) &lt;= x &lt;= (x0 + w/2)</a:t>
            </a:r>
          </a:p>
          <a:p>
            <a:r>
              <a:rPr lang="en-US" dirty="0"/>
              <a:t>and (y0-h/2)  &lt;= y &lt;= (y0+h/2)</a:t>
            </a:r>
            <a:endParaRPr lang="en-US" b="1" dirty="0">
              <a:latin typeface="Consolas" pitchFamily="49" charset="0"/>
              <a:cs typeface="Consolas" pitchFamily="49" charset="0"/>
            </a:endParaRPr>
          </a:p>
          <a:p>
            <a:endParaRPr lang="en-US"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a:t>y = y0-h/2</a:t>
            </a:r>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a:t>y = y0+h/2</a:t>
            </a:r>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a:t>x = x0-w/2</a:t>
            </a:r>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a:t>x = x0+w/2</a:t>
            </a:r>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a:t>
            </a:r>
          </a:p>
        </p:txBody>
      </p:sp>
      <p:sp>
        <p:nvSpPr>
          <p:cNvPr id="3" name="Content Placeholder 2"/>
          <p:cNvSpPr>
            <a:spLocks noGrp="1"/>
          </p:cNvSpPr>
          <p:nvPr>
            <p:ph idx="1"/>
          </p:nvPr>
        </p:nvSpPr>
        <p:spPr/>
        <p:txBody>
          <a:bodyPr/>
          <a:lstStyle/>
          <a:p>
            <a:r>
              <a:rPr lang="en-US" dirty="0"/>
              <a:t>What are the possible behaviors of the cat?</a:t>
            </a:r>
          </a:p>
          <a:p>
            <a:pPr lvl="1"/>
            <a:r>
              <a:rPr lang="en-US" dirty="0"/>
              <a:t>as it falls?</a:t>
            </a:r>
          </a:p>
          <a:p>
            <a:pPr lvl="1"/>
            <a:r>
              <a:rPr lang="en-US" dirty="0"/>
              <a:t>as it is dragged?</a:t>
            </a:r>
          </a:p>
          <a:p>
            <a:r>
              <a:rPr lang="en-US" dirty="0"/>
              <a:t>If we can answer these questions, we can determine what information needs to be represented for the cat.</a:t>
            </a:r>
          </a:p>
          <a:p>
            <a:r>
              <a:rPr lang="en-US" dirty="0"/>
              <a:t>Let's write down the answers in graphical form.</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400906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falling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any other key event</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solidFill>
                  <a:schemeClr val="tx1"/>
                </a:solidFill>
              </a:rPr>
              <a:t>unpaused</a:t>
            </a:r>
            <a:endParaRPr lang="en-US" sz="2800" dirty="0">
              <a:solidFill>
                <a:schemeClr val="tx1"/>
              </a:solidFill>
            </a:endParaRP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paused</a:t>
            </a:r>
          </a:p>
        </p:txBody>
      </p:sp>
      <p:sp>
        <p:nvSpPr>
          <p:cNvPr id="9" name="TextBox 8"/>
          <p:cNvSpPr txBox="1"/>
          <p:nvPr/>
        </p:nvSpPr>
        <p:spPr>
          <a:xfrm>
            <a:off x="4029223" y="1981200"/>
            <a:ext cx="1085554" cy="369332"/>
          </a:xfrm>
          <a:prstGeom prst="rect">
            <a:avLst/>
          </a:prstGeom>
          <a:noFill/>
        </p:spPr>
        <p:txBody>
          <a:bodyPr wrap="none" rtlCol="0">
            <a:spAutoFit/>
          </a:bodyPr>
          <a:lstStyle/>
          <a:p>
            <a:r>
              <a:rPr lang="en-US" dirty="0"/>
              <a:t>space bar</a:t>
            </a:r>
          </a:p>
        </p:txBody>
      </p:sp>
      <p:sp>
        <p:nvSpPr>
          <p:cNvPr id="14" name="TextBox 13"/>
          <p:cNvSpPr txBox="1"/>
          <p:nvPr/>
        </p:nvSpPr>
        <p:spPr>
          <a:xfrm>
            <a:off x="4029223" y="4572000"/>
            <a:ext cx="1085554" cy="369332"/>
          </a:xfrm>
          <a:prstGeom prst="rect">
            <a:avLst/>
          </a:prstGeom>
          <a:noFill/>
        </p:spPr>
        <p:txBody>
          <a:bodyPr wrap="none" rtlCol="0">
            <a:spAutoFit/>
          </a:bodyPr>
          <a:lstStyle/>
          <a:p>
            <a:r>
              <a:rPr lang="en-US" dirty="0"/>
              <a:t>space bar</a:t>
            </a:r>
          </a:p>
        </p:txBody>
      </p:sp>
      <p:sp>
        <p:nvSpPr>
          <p:cNvPr id="17" name="TextBox 16"/>
          <p:cNvSpPr txBox="1"/>
          <p:nvPr/>
        </p:nvSpPr>
        <p:spPr>
          <a:xfrm>
            <a:off x="64174" y="2017820"/>
            <a:ext cx="2411558" cy="369332"/>
          </a:xfrm>
          <a:prstGeom prst="rect">
            <a:avLst/>
          </a:prstGeom>
          <a:noFill/>
        </p:spPr>
        <p:txBody>
          <a:bodyPr wrap="none" rtlCol="0">
            <a:spAutoFit/>
          </a:bodyPr>
          <a:lstStyle/>
          <a:p>
            <a:r>
              <a:rPr lang="en-US" dirty="0"/>
              <a:t>initially, cat is </a:t>
            </a:r>
            <a:r>
              <a:rPr lang="en-US" dirty="0" err="1"/>
              <a:t>unpaused</a:t>
            </a:r>
            <a:endParaRPr lang="en-US" dirty="0"/>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8900000" flipH="1">
            <a:off x="646578" y="2971800"/>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53421" y="4362994"/>
            <a:ext cx="2342179" cy="369332"/>
          </a:xfrm>
          <a:prstGeom prst="rect">
            <a:avLst/>
          </a:prstGeom>
          <a:noFill/>
        </p:spPr>
        <p:txBody>
          <a:bodyPr wrap="square" rtlCol="0">
            <a:spAutoFit/>
          </a:bodyPr>
          <a:lstStyle/>
          <a:p>
            <a:r>
              <a:rPr lang="en-US" dirty="0"/>
              <a:t>any other key event</a:t>
            </a:r>
          </a:p>
        </p:txBody>
      </p:sp>
      <p:sp>
        <p:nvSpPr>
          <p:cNvPr id="4" name="Rectangle 3"/>
          <p:cNvSpPr/>
          <p:nvPr/>
        </p:nvSpPr>
        <p:spPr>
          <a:xfrm>
            <a:off x="723900" y="4941332"/>
            <a:ext cx="3784600" cy="1854205"/>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As the cat falls, it is either paused or </a:t>
            </a:r>
            <a:r>
              <a:rPr lang="en-US" dirty="0" err="1">
                <a:solidFill>
                  <a:schemeClr val="tx1"/>
                </a:solidFill>
              </a:rPr>
              <a:t>unpaused</a:t>
            </a:r>
            <a:r>
              <a:rPr lang="en-US" dirty="0">
                <a:solidFill>
                  <a:schemeClr val="tx1"/>
                </a:solidFill>
              </a:rPr>
              <a:t>. When the user hits the space bar, an </a:t>
            </a:r>
            <a:r>
              <a:rPr lang="en-US" dirty="0" err="1">
                <a:solidFill>
                  <a:schemeClr val="tx1"/>
                </a:solidFill>
              </a:rPr>
              <a:t>unpaused</a:t>
            </a:r>
            <a:r>
              <a:rPr lang="en-US" dirty="0">
                <a:solidFill>
                  <a:schemeClr val="tx1"/>
                </a:solidFill>
              </a:rPr>
              <a:t> cat becomes paused, and a paused cat becomes </a:t>
            </a:r>
            <a:r>
              <a:rPr lang="en-US" dirty="0" err="1">
                <a:solidFill>
                  <a:schemeClr val="tx1"/>
                </a:solidFill>
              </a:rPr>
              <a:t>unpaused</a:t>
            </a:r>
            <a:r>
              <a:rPr lang="en-US" dirty="0">
                <a:solidFill>
                  <a:schemeClr val="tx1"/>
                </a:solidFill>
              </a:rPr>
              <a:t>.  Any other key event is ignored.  </a:t>
            </a:r>
          </a:p>
        </p:txBody>
      </p:sp>
      <p:sp>
        <p:nvSpPr>
          <p:cNvPr id="16" name="Rectangle 15"/>
          <p:cNvSpPr/>
          <p:nvPr/>
        </p:nvSpPr>
        <p:spPr>
          <a:xfrm>
            <a:off x="5114777" y="5366781"/>
            <a:ext cx="3784600" cy="1003303"/>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This is, of course, the same analysis that we did for falling-cat, but it's helpful to see it in graphical form.</a:t>
            </a:r>
          </a:p>
        </p:txBody>
      </p:sp>
      <p:sp>
        <p:nvSpPr>
          <p:cNvPr id="6" name="Slide Number Placeholder 5"/>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392195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drag: cat follows mouse</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unselected</a:t>
            </a: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selected</a:t>
            </a:r>
          </a:p>
        </p:txBody>
      </p:sp>
      <p:sp>
        <p:nvSpPr>
          <p:cNvPr id="9" name="TextBox 8"/>
          <p:cNvSpPr txBox="1"/>
          <p:nvPr/>
        </p:nvSpPr>
        <p:spPr>
          <a:xfrm>
            <a:off x="3436272" y="1981200"/>
            <a:ext cx="2271456" cy="369332"/>
          </a:xfrm>
          <a:prstGeom prst="rect">
            <a:avLst/>
          </a:prstGeom>
          <a:noFill/>
        </p:spPr>
        <p:txBody>
          <a:bodyPr wrap="none" rtlCol="0">
            <a:spAutoFit/>
          </a:bodyPr>
          <a:lstStyle/>
          <a:p>
            <a:r>
              <a:rPr lang="en-US" dirty="0"/>
              <a:t>button-down in image</a:t>
            </a:r>
          </a:p>
        </p:txBody>
      </p:sp>
      <p:sp>
        <p:nvSpPr>
          <p:cNvPr id="14" name="TextBox 13"/>
          <p:cNvSpPr txBox="1"/>
          <p:nvPr/>
        </p:nvSpPr>
        <p:spPr>
          <a:xfrm>
            <a:off x="4004729" y="4572000"/>
            <a:ext cx="1134541" cy="369332"/>
          </a:xfrm>
          <a:prstGeom prst="rect">
            <a:avLst/>
          </a:prstGeom>
          <a:noFill/>
        </p:spPr>
        <p:txBody>
          <a:bodyPr wrap="none" rtlCol="0">
            <a:spAutoFit/>
          </a:bodyPr>
          <a:lstStyle/>
          <a:p>
            <a:r>
              <a:rPr lang="en-US" dirty="0"/>
              <a:t>button-up</a:t>
            </a:r>
          </a:p>
        </p:txBody>
      </p:sp>
      <p:sp>
        <p:nvSpPr>
          <p:cNvPr id="17" name="TextBox 16"/>
          <p:cNvSpPr txBox="1"/>
          <p:nvPr/>
        </p:nvSpPr>
        <p:spPr>
          <a:xfrm>
            <a:off x="64174" y="1981200"/>
            <a:ext cx="2513252" cy="369332"/>
          </a:xfrm>
          <a:prstGeom prst="rect">
            <a:avLst/>
          </a:prstGeom>
          <a:noFill/>
        </p:spPr>
        <p:txBody>
          <a:bodyPr wrap="none" rtlCol="0">
            <a:spAutoFit/>
          </a:bodyPr>
          <a:lstStyle/>
          <a:p>
            <a:r>
              <a:rPr lang="en-US" dirty="0"/>
              <a:t>initially, cat is unselected</a:t>
            </a:r>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749300" y="5003795"/>
            <a:ext cx="4622800" cy="1447800"/>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We can do a similar analysis for the cat as it is dragged. As the cat is dragged, it is either selected or unselected.  Here is a state diagram that shows what things cause the cat to change from selected to unselected or vice versa.</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1492e58d47d38d447a416b89b97ee9487892e72"/>
  <p:tag name="ISPRING_RESOURCE_PATHS_HASH_PRESENTER" val="c7951ee45bbb45b7f6d8cd57c23c51522221314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6138</TotalTime>
  <Words>1831</Words>
  <Application>Microsoft Office PowerPoint</Application>
  <PresentationFormat>On-screen Show (4:3)</PresentationFormat>
  <Paragraphs>253</Paragraphs>
  <Slides>27</Slides>
  <Notes>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CMMI10</vt:lpstr>
      <vt:lpstr>CMR10</vt:lpstr>
      <vt:lpstr>CMSY10ORIG</vt:lpstr>
      <vt:lpstr>Consolas</vt:lpstr>
      <vt:lpstr>Helvetica Neue</vt:lpstr>
      <vt:lpstr>1_Office Theme</vt:lpstr>
      <vt:lpstr>The Draggable Cat</vt:lpstr>
      <vt:lpstr>Introduction</vt:lpstr>
      <vt:lpstr>Learning Objectives</vt:lpstr>
      <vt:lpstr>draggable-cat: Requirements</vt:lpstr>
      <vt:lpstr>Video: draggable-cat demo</vt:lpstr>
      <vt:lpstr>in-cat? relies on Bounding Box</vt:lpstr>
      <vt:lpstr>Information Analysis</vt:lpstr>
      <vt:lpstr>Life Cycle of a falling cat</vt:lpstr>
      <vt:lpstr>Life Cycle of a dragged cat</vt:lpstr>
      <vt:lpstr>Life cycle of a dragged, falling cat</vt:lpstr>
      <vt:lpstr>Information Analysis: the Cat</vt:lpstr>
      <vt:lpstr>Data Design for Cat</vt:lpstr>
      <vt:lpstr>Life Cycle of Mouse Movements</vt:lpstr>
      <vt:lpstr>Life Cycle of Mouse Movements</vt:lpstr>
      <vt:lpstr>Information Analysis: Mouse Events</vt:lpstr>
      <vt:lpstr>Case analysis for mouse events</vt:lpstr>
      <vt:lpstr>Getting your old program to work with the new data definitions</vt:lpstr>
      <vt:lpstr>Testing your old functions</vt:lpstr>
      <vt:lpstr>Everything OK?</vt:lpstr>
      <vt:lpstr>Responding to Mouse Events</vt:lpstr>
      <vt:lpstr>world-after-mouse-event</vt:lpstr>
      <vt:lpstr>How to test this function?</vt:lpstr>
      <vt:lpstr>Draggable-cat readthrough</vt:lpstr>
      <vt:lpstr>The Iterative Design Recipe</vt:lpstr>
      <vt:lpstr>The Iterative Design Recipe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86</cp:revision>
  <dcterms:created xsi:type="dcterms:W3CDTF">2010-06-24T16:22:15Z</dcterms:created>
  <dcterms:modified xsi:type="dcterms:W3CDTF">2016-08-01T22:01:58Z</dcterms:modified>
</cp:coreProperties>
</file>