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85" r:id="rId9"/>
    <p:sldId id="286" r:id="rId10"/>
    <p:sldId id="287" r:id="rId11"/>
    <p:sldId id="296" r:id="rId12"/>
    <p:sldId id="284" r:id="rId13"/>
    <p:sldId id="259" r:id="rId14"/>
    <p:sldId id="260" r:id="rId15"/>
    <p:sldId id="263" r:id="rId16"/>
    <p:sldId id="264" r:id="rId17"/>
    <p:sldId id="261" r:id="rId18"/>
    <p:sldId id="265" r:id="rId19"/>
    <p:sldId id="268" r:id="rId20"/>
    <p:sldId id="288" r:id="rId21"/>
    <p:sldId id="269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4DA-5B46-4C21-B973-C13D42985E34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6BAA-BEB7-4603-854F-38358E73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CS 50-10, Program Design Paradigms, also known as “Bootcamp”</a:t>
            </a:r>
          </a:p>
          <a:p>
            <a:endParaRPr lang="en-US" dirty="0" smtClean="0"/>
          </a:p>
          <a:p>
            <a:r>
              <a:rPr lang="en-US" dirty="0" smtClean="0"/>
              <a:t>I’m Professor Wand, and I will be your instructor in this online course.</a:t>
            </a:r>
          </a:p>
          <a:p>
            <a:endParaRPr lang="en-US" dirty="0" smtClean="0"/>
          </a:p>
          <a:p>
            <a:r>
              <a:rPr lang="en-US" dirty="0" smtClean="0"/>
              <a:t>In this lesson, we will learn about the goals of this course and about some of the educational philosophy behind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7909F-3886-456C-8134-DE469A6B667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C83-E6BD-4762-B0A1-23FD86EAC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F4A3-100B-4F93-B274-5525071A7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C40-ACE5-4DF1-9B39-D09145406F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399-A660-4744-B572-583EAFEAB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0-1457-465F-A9AD-71FB1C9A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F6D9-BBA6-4FF5-9EF6-AFA123CDA7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E3A-2038-47F7-9D35-83F7CF7BF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A4A2-192F-477B-A0D9-D385A2E3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9AF-2CA3-42E2-8CF4-474948876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82B-FD19-4F4A-B9CD-40BE3058AF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EEDF-8151-4FC5-BCFB-F016C64362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3B-D69F-4ED1-86B8-1F6719A0B2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B7B-DEB4-4E9B-BAC0-1FF3CBD50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apacificlandscape.com/blog/tree-trimming-tips-improve-pedestrian-safet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otorator.com/photos/images/a-very-overgrown-house-in-detroit--18355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gthink.com/endless-innovation/your-brain-looks-like-a-mondrian-grid-paint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ow-your-own-art-gallery.com/images/The_Feast_of_Venus535px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stime.com/stock-images-spaghetti-noodles-close-up-image1756637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you need to know about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Bootcamp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now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MSCS Orientation </a:t>
            </a:r>
            <a:r>
              <a:rPr lang="en-US" dirty="0" smtClean="0"/>
              <a:t>9/8/2015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Startup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start next week: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88643"/>
              </p:ext>
            </p:extLst>
          </p:nvPr>
        </p:nvGraphicFramePr>
        <p:xfrm>
          <a:off x="990599" y="2487276"/>
          <a:ext cx="7162802" cy="2941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619233"/>
                <a:gridCol w="1956407"/>
                <a:gridCol w="1106379"/>
                <a:gridCol w="1480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Lecture</a:t>
                      </a:r>
                      <a:r>
                        <a:rPr lang="en-US" b="1" baseline="0" dirty="0" smtClean="0"/>
                        <a:t> Section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First Meeting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Tues aft (Boston)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Thu 9/17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106 WVG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Time and location of first meeting TBA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Tues eve (</a:t>
                      </a:r>
                      <a:r>
                        <a:rPr lang="en-US" b="1" baseline="0" dirty="0" smtClean="0"/>
                        <a:t>Boston)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Tue 9/15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220 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Tues eve</a:t>
                      </a:r>
                      <a:r>
                        <a:rPr lang="en-US" b="1" baseline="0" dirty="0" smtClean="0"/>
                        <a:t> (Seattle)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Tue 9/15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Orcas 225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Wed eve (Boston)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Wed 9/16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220 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8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5011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5011 meets this week and next week only.</a:t>
            </a:r>
          </a:p>
          <a:p>
            <a:r>
              <a:rPr lang="en-US" dirty="0" smtClean="0"/>
              <a:t>Go to ANY section you like.</a:t>
            </a:r>
          </a:p>
          <a:p>
            <a:r>
              <a:rPr lang="en-US" dirty="0" smtClean="0"/>
              <a:t>This is an open lab to help you with whatever you need to get started</a:t>
            </a:r>
          </a:p>
          <a:p>
            <a:r>
              <a:rPr lang="en-US" dirty="0" smtClean="0"/>
              <a:t>After that, 5011 will not meet; will be replaced by </a:t>
            </a:r>
            <a:r>
              <a:rPr lang="en-US" dirty="0" err="1" smtClean="0"/>
              <a:t>codewalk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800"/>
            <a:ext cx="8229600" cy="55673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This course is probably different from anything you've had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"Flipped Classroom"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course consists of 13 modules, numbered 0 through 12.</a:t>
            </a:r>
          </a:p>
          <a:p>
            <a:r>
              <a:rPr lang="en-US" dirty="0" smtClean="0"/>
              <a:t>Each module runs from Monday to Sunday</a:t>
            </a:r>
          </a:p>
          <a:p>
            <a:r>
              <a:rPr lang="en-US" dirty="0" smtClean="0"/>
              <a:t>Each module consists of</a:t>
            </a:r>
          </a:p>
          <a:p>
            <a:pPr lvl="1"/>
            <a:r>
              <a:rPr lang="en-US" dirty="0" smtClean="0"/>
              <a:t>online materials</a:t>
            </a:r>
          </a:p>
          <a:p>
            <a:pPr lvl="1"/>
            <a:r>
              <a:rPr lang="en-US" dirty="0" smtClean="0"/>
              <a:t>a 2-hour classroom meeting</a:t>
            </a:r>
          </a:p>
          <a:p>
            <a:pPr lvl="1"/>
            <a:r>
              <a:rPr lang="en-US" dirty="0" smtClean="0"/>
              <a:t>a problem set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materials for each week will be posted online.  </a:t>
            </a:r>
          </a:p>
          <a:p>
            <a:r>
              <a:rPr lang="en-US" dirty="0" smtClean="0"/>
              <a:t>This will consist of a reading assignment and a set of online materials.</a:t>
            </a:r>
          </a:p>
          <a:p>
            <a:r>
              <a:rPr lang="en-US" dirty="0"/>
              <a:t>Lessons may consist of PowerPoint slides, video narrations, or live coding demonstrations.</a:t>
            </a:r>
          </a:p>
          <a:p>
            <a:r>
              <a:rPr lang="en-US" dirty="0" smtClean="0"/>
              <a:t>This material replaces the usual 3-hour lecture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You will be responsible for studying this material before you come to class.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may also include a few short exercises, called "Guided Practices"</a:t>
            </a:r>
          </a:p>
          <a:p>
            <a:r>
              <a:rPr lang="en-US" dirty="0" smtClean="0"/>
              <a:t>These will give you a quick check on your understanding.</a:t>
            </a:r>
          </a:p>
          <a:p>
            <a:r>
              <a:rPr lang="en-US" dirty="0" smtClean="0"/>
              <a:t>In some cases the exercises contain new material, so you won't get the whole story unless you do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the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Practice active reading</a:t>
            </a:r>
          </a:p>
          <a:p>
            <a:pPr lvl="1"/>
            <a:r>
              <a:rPr lang="en-US" dirty="0" smtClean="0"/>
              <a:t>DON'T SKIM!</a:t>
            </a:r>
          </a:p>
          <a:p>
            <a:pPr lvl="1"/>
            <a:r>
              <a:rPr lang="en-US" dirty="0" smtClean="0"/>
              <a:t>read every word carefully</a:t>
            </a:r>
          </a:p>
          <a:p>
            <a:pPr lvl="1"/>
            <a:r>
              <a:rPr lang="en-US" dirty="0" smtClean="0"/>
              <a:t>read with pencil in hand</a:t>
            </a:r>
          </a:p>
          <a:p>
            <a:pPr lvl="1"/>
            <a:r>
              <a:rPr lang="en-US" dirty="0" smtClean="0"/>
              <a:t>jot down questions as you go along</a:t>
            </a:r>
          </a:p>
          <a:p>
            <a:pPr lvl="1"/>
            <a:r>
              <a:rPr lang="en-US" dirty="0" smtClean="0"/>
              <a:t>if there's something you don't understand, STOP.</a:t>
            </a:r>
          </a:p>
          <a:p>
            <a:pPr lvl="2"/>
            <a:r>
              <a:rPr lang="en-US" dirty="0" smtClean="0"/>
              <a:t>re-read the slide</a:t>
            </a:r>
          </a:p>
          <a:p>
            <a:pPr lvl="2"/>
            <a:r>
              <a:rPr lang="en-US" dirty="0" smtClean="0"/>
              <a:t>replay the video</a:t>
            </a:r>
          </a:p>
          <a:p>
            <a:pPr lvl="2"/>
            <a:r>
              <a:rPr lang="en-US" dirty="0" smtClean="0"/>
              <a:t>ask a question on Piazza</a:t>
            </a:r>
          </a:p>
          <a:p>
            <a:pPr lvl="1"/>
            <a:r>
              <a:rPr lang="en-US" dirty="0" smtClean="0"/>
              <a:t>if you don't come to class with a question, you haven't read closely enough!!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classroom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classroom meeting will be devoted to</a:t>
            </a:r>
          </a:p>
          <a:p>
            <a:pPr lvl="1"/>
            <a:r>
              <a:rPr lang="en-US" dirty="0" smtClean="0"/>
              <a:t>review of the previous topics, as needed</a:t>
            </a:r>
          </a:p>
          <a:p>
            <a:pPr lvl="1"/>
            <a:r>
              <a:rPr lang="en-US" dirty="0" smtClean="0"/>
              <a:t>in-class exercises and other enrichment on this week's materials</a:t>
            </a:r>
          </a:p>
          <a:p>
            <a:pPr lvl="1"/>
            <a:r>
              <a:rPr lang="en-US" dirty="0" smtClean="0"/>
              <a:t>questions and answers.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 new material will be presented in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Weekly 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Sets are assigned weekly.</a:t>
            </a:r>
          </a:p>
          <a:p>
            <a:r>
              <a:rPr lang="en-US" dirty="0" smtClean="0"/>
              <a:t>Problem Sets take a lot of work</a:t>
            </a:r>
          </a:p>
          <a:p>
            <a:pPr lvl="1"/>
            <a:r>
              <a:rPr lang="en-US" dirty="0" smtClean="0"/>
              <a:t>designed to take 20 </a:t>
            </a:r>
            <a:r>
              <a:rPr lang="en-US" dirty="0" err="1" smtClean="0"/>
              <a:t>hrs</a:t>
            </a:r>
            <a:r>
              <a:rPr lang="en-US" dirty="0" smtClean="0"/>
              <a:t>/week</a:t>
            </a:r>
          </a:p>
          <a:p>
            <a:pPr lvl="1"/>
            <a:r>
              <a:rPr lang="en-US" dirty="0" smtClean="0"/>
              <a:t>so plan your time accordingly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Sets are due on Monday at 6pm local time.</a:t>
            </a:r>
          </a:p>
          <a:p>
            <a:r>
              <a:rPr lang="en-US" dirty="0" smtClean="0"/>
              <a:t>Sometime later in the week, </a:t>
            </a:r>
            <a:r>
              <a:rPr lang="en-US" dirty="0" smtClean="0"/>
              <a:t>you will be examined orally on your solution for about 15 minutes. </a:t>
            </a:r>
          </a:p>
          <a:p>
            <a:r>
              <a:rPr lang="en-US" dirty="0" smtClean="0"/>
              <a:t>This is called "</a:t>
            </a:r>
            <a:r>
              <a:rPr lang="en-US" dirty="0" err="1" smtClean="0"/>
              <a:t>codewalk</a:t>
            </a:r>
            <a:r>
              <a:rPr lang="en-US" dirty="0" smtClean="0"/>
              <a:t>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130634"/>
              </p:ext>
            </p:extLst>
          </p:nvPr>
        </p:nvGraphicFramePr>
        <p:xfrm>
          <a:off x="247073" y="609600"/>
          <a:ext cx="86868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6600" dirty="0" smtClean="0"/>
                        <a:t>The </a:t>
                      </a:r>
                      <a:r>
                        <a:rPr lang="en-US" sz="6600" dirty="0" smtClean="0"/>
                        <a:t>Point of this course</a:t>
                      </a:r>
                      <a:endParaRPr lang="en-US" sz="6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1. It’s not calculus.</a:t>
                      </a:r>
                      <a:r>
                        <a:rPr lang="en-US" sz="4000" baseline="0" dirty="0" smtClean="0"/>
                        <a:t>  Getting the right answer is </a:t>
                      </a:r>
                      <a:r>
                        <a:rPr lang="en-US" sz="40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4000" baseline="0" dirty="0" smtClean="0"/>
                        <a:t>.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2. The goal</a:t>
                      </a:r>
                      <a:r>
                        <a:rPr lang="en-US" sz="4000" baseline="0" dirty="0" smtClean="0"/>
                        <a:t> is to write </a:t>
                      </a:r>
                      <a:r>
                        <a:rPr lang="en-US" sz="40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4000" baseline="0" dirty="0" smtClean="0"/>
                        <a:t>.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3.</a:t>
                      </a:r>
                      <a:r>
                        <a:rPr lang="en-US" sz="4000" baseline="0" dirty="0" smtClean="0"/>
                        <a:t> A beautiful program is one that is readable, understandable, and modifiable by people.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Instructors:</a:t>
            </a:r>
          </a:p>
          <a:p>
            <a:pPr lvl="1"/>
            <a:r>
              <a:rPr lang="en-US" dirty="0" smtClean="0"/>
              <a:t>Mitchell Wand</a:t>
            </a:r>
          </a:p>
          <a:p>
            <a:pPr lvl="1"/>
            <a:r>
              <a:rPr lang="en-US" dirty="0" smtClean="0"/>
              <a:t>Will Clinger</a:t>
            </a:r>
            <a:endParaRPr lang="en-US" dirty="0" smtClean="0"/>
          </a:p>
          <a:p>
            <a:pPr lvl="1"/>
            <a:r>
              <a:rPr lang="en-US" dirty="0" smtClean="0"/>
              <a:t>Jim Miller</a:t>
            </a:r>
            <a:endParaRPr lang="en-US" dirty="0" smtClean="0"/>
          </a:p>
          <a:p>
            <a:r>
              <a:rPr lang="en-US" dirty="0" smtClean="0"/>
              <a:t>Head </a:t>
            </a:r>
            <a:r>
              <a:rPr lang="en-US" dirty="0" err="1" smtClean="0"/>
              <a:t>Tas</a:t>
            </a:r>
            <a:endParaRPr lang="en-US" dirty="0" smtClean="0"/>
          </a:p>
          <a:p>
            <a:pPr lvl="1"/>
            <a:r>
              <a:rPr lang="en-US" dirty="0" smtClean="0"/>
              <a:t>Jai Asher</a:t>
            </a:r>
          </a:p>
          <a:p>
            <a:pPr lvl="1"/>
            <a:r>
              <a:rPr lang="en-US" dirty="0" err="1" smtClean="0"/>
              <a:t>Vishesh</a:t>
            </a:r>
            <a:r>
              <a:rPr lang="en-US" dirty="0" smtClean="0"/>
              <a:t> Yadav</a:t>
            </a:r>
          </a:p>
          <a:p>
            <a:pPr lvl="1"/>
            <a:r>
              <a:rPr lang="en-US" dirty="0" smtClean="0"/>
              <a:t>Gabriel </a:t>
            </a:r>
            <a:r>
              <a:rPr lang="en-US" dirty="0" err="1" smtClean="0"/>
              <a:t>Bakiewicz</a:t>
            </a:r>
            <a:endParaRPr lang="en-US" dirty="0" smtClean="0"/>
          </a:p>
          <a:p>
            <a:r>
              <a:rPr lang="en-US" dirty="0" smtClean="0"/>
              <a:t>15</a:t>
            </a:r>
            <a:r>
              <a:rPr lang="en-US" dirty="0" smtClean="0"/>
              <a:t> </a:t>
            </a:r>
            <a:r>
              <a:rPr lang="en-US" dirty="0" smtClean="0"/>
              <a:t>other TAs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It's not enough to write programs that get the right answers.</a:t>
            </a:r>
          </a:p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1585" y="3044280"/>
            <a:ext cx="2800831" cy="76944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Questions?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We want you to make your programs look like this: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96281"/>
            <a:ext cx="70104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73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915319"/>
            <a:ext cx="5810250" cy="3895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2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32" y="1783080"/>
            <a:ext cx="5676688" cy="42575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415" y="627461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89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669625"/>
            <a:ext cx="6777990" cy="439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86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never, ever like this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74" y="1874520"/>
            <a:ext cx="6325986" cy="42096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75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course web page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844" y="3349646"/>
            <a:ext cx="849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http://</a:t>
            </a:r>
            <a:r>
              <a:rPr lang="en-US" sz="3600" b="1" dirty="0" smtClean="0"/>
              <a:t>www.ccs.neu.edu/course/cs5010f15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59742" y="2357119"/>
            <a:ext cx="668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Your source for everything about 5010: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"I am here"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in to the course at:</a:t>
            </a:r>
          </a:p>
          <a:p>
            <a:endParaRPr lang="en-US" dirty="0"/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This will tell us the information we need to know about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5200" y="2499360"/>
            <a:ext cx="76708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http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bit.ly/cs5010f15-iamhere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747</Words>
  <Application>Microsoft Office PowerPoint</Application>
  <PresentationFormat>On-screen Show (4:3)</PresentationFormat>
  <Paragraphs>149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Calibri</vt:lpstr>
      <vt:lpstr>Helvetica Neue</vt:lpstr>
      <vt:lpstr>1_Office Theme</vt:lpstr>
      <vt:lpstr>What you need to know about Bootcamp now</vt:lpstr>
      <vt:lpstr>PowerPoint Presentation</vt:lpstr>
      <vt:lpstr>We want you to make your programs look like this:</vt:lpstr>
      <vt:lpstr>Not like this</vt:lpstr>
      <vt:lpstr>Like this</vt:lpstr>
      <vt:lpstr>Not like this</vt:lpstr>
      <vt:lpstr>And never, ever like this</vt:lpstr>
      <vt:lpstr>The course web page</vt:lpstr>
      <vt:lpstr>"I am here"</vt:lpstr>
      <vt:lpstr>Startup Schedule</vt:lpstr>
      <vt:lpstr>CS 5011</vt:lpstr>
      <vt:lpstr>PowerPoint Presentation</vt:lpstr>
      <vt:lpstr>The "Flipped Classroom" model</vt:lpstr>
      <vt:lpstr>Online Materials</vt:lpstr>
      <vt:lpstr>Guided Practices</vt:lpstr>
      <vt:lpstr>How to study the materials</vt:lpstr>
      <vt:lpstr>The classroom meeting</vt:lpstr>
      <vt:lpstr>The Weekly Problem Set</vt:lpstr>
      <vt:lpstr>Codewalk</vt:lpstr>
      <vt:lpstr>Course Staff</vt:lpstr>
      <vt:lpstr>Remember: It's not calculus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in This Course</dc:title>
  <dc:creator>Mitchell Wand</dc:creator>
  <cp:lastModifiedBy>Mitchell Wand</cp:lastModifiedBy>
  <cp:revision>37</cp:revision>
  <dcterms:created xsi:type="dcterms:W3CDTF">2014-06-20T19:30:56Z</dcterms:created>
  <dcterms:modified xsi:type="dcterms:W3CDTF">2015-09-07T18:12:05Z</dcterms:modified>
</cp:coreProperties>
</file>