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8"/>
  </p:notesMasterIdLst>
  <p:sldIdLst>
    <p:sldId id="684" r:id="rId3"/>
    <p:sldId id="2142534784" r:id="rId4"/>
    <p:sldId id="2142534759" r:id="rId5"/>
    <p:sldId id="2142534770" r:id="rId6"/>
    <p:sldId id="2142534772" r:id="rId7"/>
    <p:sldId id="2142534781" r:id="rId8"/>
    <p:sldId id="2142534783" r:id="rId9"/>
    <p:sldId id="2142534790" r:id="rId10"/>
    <p:sldId id="2142534789" r:id="rId11"/>
    <p:sldId id="2142534791" r:id="rId12"/>
    <p:sldId id="2142534785" r:id="rId13"/>
    <p:sldId id="2142534794" r:id="rId14"/>
    <p:sldId id="2142534793" r:id="rId15"/>
    <p:sldId id="2142534792" r:id="rId16"/>
    <p:sldId id="2142534795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81A8F9B-709A-4323-AFED-8D34680460CC}">
          <p14:sldIdLst>
            <p14:sldId id="684"/>
            <p14:sldId id="2142534784"/>
            <p14:sldId id="2142534759"/>
            <p14:sldId id="2142534770"/>
            <p14:sldId id="2142534772"/>
            <p14:sldId id="2142534781"/>
            <p14:sldId id="2142534783"/>
            <p14:sldId id="2142534790"/>
            <p14:sldId id="2142534789"/>
            <p14:sldId id="2142534791"/>
            <p14:sldId id="2142534785"/>
            <p14:sldId id="2142534794"/>
            <p14:sldId id="2142534793"/>
            <p14:sldId id="2142534792"/>
            <p14:sldId id="2142534795"/>
          </p14:sldIdLst>
        </p14:section>
        <p14:section name="표지 원본" id="{8272A9E2-E588-4B4F-84AD-49E632B5730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172" userDrawn="1">
          <p15:clr>
            <a:srgbClr val="A4A3A4"/>
          </p15:clr>
        </p15:guide>
        <p15:guide id="4" pos="3596" userDrawn="1">
          <p15:clr>
            <a:srgbClr val="A4A3A4"/>
          </p15:clr>
        </p15:guide>
        <p15:guide id="5" orient="horz" pos="343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 MIN LEE" initials="YML" lastIdx="1" clrIdx="0">
    <p:extLst>
      <p:ext uri="{19B8F6BF-5375-455C-9EA6-DF929625EA0E}">
        <p15:presenceInfo xmlns:p15="http://schemas.microsoft.com/office/powerpoint/2012/main" userId="S::youngmin.lee@kr.ibm.com::990be0b9-3b26-4197-94c9-ec079af0e1ee" providerId="AD"/>
      </p:ext>
    </p:extLst>
  </p:cmAuthor>
  <p:cmAuthor id="2" name="SEUNG WOOK LYU" initials="SWL" lastIdx="1" clrIdx="1">
    <p:extLst>
      <p:ext uri="{19B8F6BF-5375-455C-9EA6-DF929625EA0E}">
        <p15:presenceInfo xmlns:p15="http://schemas.microsoft.com/office/powerpoint/2012/main" userId="S::lyusw@kyndryl.com::4d2a787c-7055-4466-9e9a-5560c17ae1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6A0"/>
    <a:srgbClr val="6297D8"/>
    <a:srgbClr val="0000FF"/>
    <a:srgbClr val="0055FE"/>
    <a:srgbClr val="DAE3F3"/>
    <a:srgbClr val="193E75"/>
    <a:srgbClr val="FF9900"/>
    <a:srgbClr val="F0F4FA"/>
    <a:srgbClr val="F7F7F7"/>
    <a:srgbClr val="193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1" autoAdjust="0"/>
    <p:restoredTop sz="94694" autoAdjust="0"/>
  </p:normalViewPr>
  <p:slideViewPr>
    <p:cSldViewPr snapToGrid="0">
      <p:cViewPr>
        <p:scale>
          <a:sx n="100" d="100"/>
          <a:sy n="100" d="100"/>
        </p:scale>
        <p:origin x="1062" y="204"/>
      </p:cViewPr>
      <p:guideLst>
        <p:guide orient="horz" pos="2160"/>
        <p:guide pos="3120"/>
        <p:guide pos="172"/>
        <p:guide pos="3596"/>
        <p:guide orient="horz" pos="343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15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47B31-C854-B748-A0D0-CA34E81B6651}" type="datetimeFigureOut">
              <a:rPr kumimoji="1" lang="ko-Kore-KR" altLang="en-US" smtClean="0"/>
              <a:t>05/11/2022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531C4-B9D8-9840-B7C4-71902FDB7E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596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116DD6-D2A6-4A64-9ECC-1F68F1B55A5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254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7281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3892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9235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9933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56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472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158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029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255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9812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2022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4253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929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77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DCB70AC-4A3D-4337-BD1F-8EEF149337D3}"/>
              </a:ext>
            </a:extLst>
          </p:cNvPr>
          <p:cNvGrpSpPr/>
          <p:nvPr userDrawn="1"/>
        </p:nvGrpSpPr>
        <p:grpSpPr>
          <a:xfrm>
            <a:off x="56456" y="548680"/>
            <a:ext cx="5385048" cy="1512168"/>
            <a:chOff x="18888" y="0"/>
            <a:chExt cx="6878329" cy="177165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2D8AD75C-8B2F-42C9-8825-EA1C8C99B2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8" y="0"/>
              <a:ext cx="4572000" cy="1771650"/>
            </a:xfrm>
            <a:prstGeom prst="rect">
              <a:avLst/>
            </a:prstGeom>
          </p:spPr>
        </p:pic>
        <p:pic>
          <p:nvPicPr>
            <p:cNvPr id="18" name="Picture 17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F96F7AD-BC85-48BA-9F53-D8EE793118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t="39921" r="12704" b="39920"/>
            <a:stretch/>
          </p:blipFill>
          <p:spPr>
            <a:xfrm>
              <a:off x="1640632" y="548680"/>
              <a:ext cx="5256585" cy="72008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BF645E-5714-4203-B76F-78C4C04EE156}"/>
              </a:ext>
            </a:extLst>
          </p:cNvPr>
          <p:cNvGrpSpPr/>
          <p:nvPr userDrawn="1"/>
        </p:nvGrpSpPr>
        <p:grpSpPr>
          <a:xfrm>
            <a:off x="3080792" y="1953102"/>
            <a:ext cx="4464496" cy="1152128"/>
            <a:chOff x="18888" y="0"/>
            <a:chExt cx="6878329" cy="1771650"/>
          </a:xfrm>
        </p:grpSpPr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12054C28-5772-4064-820F-3307AD9D11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8" y="0"/>
              <a:ext cx="4572000" cy="1771650"/>
            </a:xfrm>
            <a:prstGeom prst="rect">
              <a:avLst/>
            </a:prstGeom>
          </p:spPr>
        </p:pic>
        <p:pic>
          <p:nvPicPr>
            <p:cNvPr id="23" name="Picture 2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53093D5-15A5-4E79-AB7A-A12DC4C9C56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t="39921" r="12704" b="39920"/>
            <a:stretch/>
          </p:blipFill>
          <p:spPr>
            <a:xfrm>
              <a:off x="1640632" y="548680"/>
              <a:ext cx="5256585" cy="720081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810E38-EEF3-4851-B9B5-A10EA3DEB527}"/>
              </a:ext>
            </a:extLst>
          </p:cNvPr>
          <p:cNvGrpSpPr/>
          <p:nvPr userDrawn="1"/>
        </p:nvGrpSpPr>
        <p:grpSpPr>
          <a:xfrm>
            <a:off x="4880992" y="3479799"/>
            <a:ext cx="3816424" cy="957313"/>
            <a:chOff x="18888" y="0"/>
            <a:chExt cx="6878329" cy="1771650"/>
          </a:xfrm>
        </p:grpSpPr>
        <p:pic>
          <p:nvPicPr>
            <p:cNvPr id="25" name="Picture 24" descr="Logo&#10;&#10;Description automatically generated">
              <a:extLst>
                <a:ext uri="{FF2B5EF4-FFF2-40B4-BE49-F238E27FC236}">
                  <a16:creationId xmlns:a16="http://schemas.microsoft.com/office/drawing/2014/main" id="{B8F42357-8D84-4ED2-8694-1EE4FD8A70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8" y="0"/>
              <a:ext cx="4572000" cy="1771650"/>
            </a:xfrm>
            <a:prstGeom prst="rect">
              <a:avLst/>
            </a:prstGeom>
          </p:spPr>
        </p:pic>
        <p:pic>
          <p:nvPicPr>
            <p:cNvPr id="26" name="Picture 2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AEF86FE-C137-488F-9C4A-45B10A65EB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t="39921" r="12704" b="39920"/>
            <a:stretch/>
          </p:blipFill>
          <p:spPr>
            <a:xfrm>
              <a:off x="1640632" y="548680"/>
              <a:ext cx="5256585" cy="72008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2CDCA8-F807-46A8-B290-872C4A3EC9C6}"/>
              </a:ext>
            </a:extLst>
          </p:cNvPr>
          <p:cNvGrpSpPr/>
          <p:nvPr userDrawn="1"/>
        </p:nvGrpSpPr>
        <p:grpSpPr>
          <a:xfrm>
            <a:off x="5839350" y="4956541"/>
            <a:ext cx="3506138" cy="884994"/>
            <a:chOff x="18888" y="0"/>
            <a:chExt cx="6878329" cy="1771650"/>
          </a:xfrm>
        </p:grpSpPr>
        <p:pic>
          <p:nvPicPr>
            <p:cNvPr id="28" name="Picture 27" descr="Logo&#10;&#10;Description automatically generated">
              <a:extLst>
                <a:ext uri="{FF2B5EF4-FFF2-40B4-BE49-F238E27FC236}">
                  <a16:creationId xmlns:a16="http://schemas.microsoft.com/office/drawing/2014/main" id="{9C6E8DCF-9F7A-4B2C-B58E-C1C592755F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8" y="0"/>
              <a:ext cx="4572000" cy="1771650"/>
            </a:xfrm>
            <a:prstGeom prst="rect">
              <a:avLst/>
            </a:prstGeom>
          </p:spPr>
        </p:pic>
        <p:pic>
          <p:nvPicPr>
            <p:cNvPr id="29" name="Picture 2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F7D5450-DCDB-41C3-AC70-A19CFAB096B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t="39921" r="12704" b="39920"/>
            <a:stretch/>
          </p:blipFill>
          <p:spPr>
            <a:xfrm>
              <a:off x="1640632" y="548680"/>
              <a:ext cx="5256585" cy="720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542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EFFF70A-F20E-47B2-AE66-1D7BEE850C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9898" y="2827019"/>
            <a:ext cx="1886195" cy="601980"/>
          </a:xfrm>
          <a:prstGeom prst="rect">
            <a:avLst/>
          </a:prstGeom>
        </p:spPr>
      </p:pic>
      <p:pic>
        <p:nvPicPr>
          <p:cNvPr id="4" name="Picture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93F00EC8-4AB4-4095-A44B-06A92C3AF6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4D8AEC-B0B1-4504-867D-03EEA2982DF1}"/>
              </a:ext>
            </a:extLst>
          </p:cNvPr>
          <p:cNvSpPr/>
          <p:nvPr userDrawn="1"/>
        </p:nvSpPr>
        <p:spPr>
          <a:xfrm>
            <a:off x="-1" y="0"/>
            <a:ext cx="9905999" cy="6858000"/>
          </a:xfrm>
          <a:prstGeom prst="rect">
            <a:avLst/>
          </a:prstGeom>
          <a:gradFill>
            <a:gsLst>
              <a:gs pos="12000">
                <a:schemeClr val="bg1">
                  <a:alpha val="45000"/>
                </a:schemeClr>
              </a:gs>
              <a:gs pos="100000">
                <a:schemeClr val="bg1"/>
              </a:gs>
              <a:gs pos="75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28061D4D-98F8-46C6-B83E-ECBA4F2AB6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464" y="116632"/>
            <a:ext cx="1886195" cy="6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0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6D60E32-D873-4B2D-A4B8-2E8971D3C50C}"/>
              </a:ext>
            </a:extLst>
          </p:cNvPr>
          <p:cNvGrpSpPr/>
          <p:nvPr userDrawn="1"/>
        </p:nvGrpSpPr>
        <p:grpSpPr>
          <a:xfrm>
            <a:off x="4461416" y="-1"/>
            <a:ext cx="5444585" cy="1412777"/>
            <a:chOff x="4108568" y="-1"/>
            <a:chExt cx="5797433" cy="1504335"/>
          </a:xfrm>
        </p:grpSpPr>
        <p:pic>
          <p:nvPicPr>
            <p:cNvPr id="8" name="그림 7" descr="실외, 건물, 잔디, 산이(가) 표시된 사진&#10;&#10;자동 생성된 설명">
              <a:extLst>
                <a:ext uri="{FF2B5EF4-FFF2-40B4-BE49-F238E27FC236}">
                  <a16:creationId xmlns:a16="http://schemas.microsoft.com/office/drawing/2014/main" id="{CC2892A0-4FC4-4F94-8F8B-74511F79E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31" t="4525" r="16806" b="8942"/>
            <a:stretch>
              <a:fillRect/>
            </a:stretch>
          </p:blipFill>
          <p:spPr>
            <a:xfrm>
              <a:off x="4108568" y="0"/>
              <a:ext cx="2428050" cy="1504334"/>
            </a:xfrm>
            <a:custGeom>
              <a:avLst/>
              <a:gdLst>
                <a:gd name="connsiteX0" fmla="*/ 499966 w 2428050"/>
                <a:gd name="connsiteY0" fmla="*/ 0 h 1504334"/>
                <a:gd name="connsiteX1" fmla="*/ 2428050 w 2428050"/>
                <a:gd name="connsiteY1" fmla="*/ 0 h 1504334"/>
                <a:gd name="connsiteX2" fmla="*/ 1928084 w 2428050"/>
                <a:gd name="connsiteY2" fmla="*/ 1504334 h 1504334"/>
                <a:gd name="connsiteX3" fmla="*/ 0 w 2428050"/>
                <a:gd name="connsiteY3" fmla="*/ 1504334 h 150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050" h="1504334">
                  <a:moveTo>
                    <a:pt x="499966" y="0"/>
                  </a:moveTo>
                  <a:lnTo>
                    <a:pt x="2428050" y="0"/>
                  </a:lnTo>
                  <a:lnTo>
                    <a:pt x="1928084" y="1504334"/>
                  </a:lnTo>
                  <a:lnTo>
                    <a:pt x="0" y="1504334"/>
                  </a:lnTo>
                  <a:close/>
                </a:path>
              </a:pathLst>
            </a:custGeom>
          </p:spPr>
        </p:pic>
        <p:pic>
          <p:nvPicPr>
            <p:cNvPr id="9" name="그림 8" descr="실외, 우편, 건물, 다채로운이(가) 표시된 사진&#10;&#10;자동 생성된 설명">
              <a:extLst>
                <a:ext uri="{FF2B5EF4-FFF2-40B4-BE49-F238E27FC236}">
                  <a16:creationId xmlns:a16="http://schemas.microsoft.com/office/drawing/2014/main" id="{DC08DF10-91D8-47B5-853D-569E0989B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9" t="6886" r="2887" b="24290"/>
            <a:stretch>
              <a:fillRect/>
            </a:stretch>
          </p:blipFill>
          <p:spPr>
            <a:xfrm>
              <a:off x="8017172" y="-1"/>
              <a:ext cx="1888829" cy="1504334"/>
            </a:xfrm>
            <a:custGeom>
              <a:avLst/>
              <a:gdLst>
                <a:gd name="connsiteX0" fmla="*/ 927983 w 3505842"/>
                <a:gd name="connsiteY0" fmla="*/ 0 h 2792185"/>
                <a:gd name="connsiteX1" fmla="*/ 3505842 w 3505842"/>
                <a:gd name="connsiteY1" fmla="*/ 0 h 2792185"/>
                <a:gd name="connsiteX2" fmla="*/ 3505842 w 3505842"/>
                <a:gd name="connsiteY2" fmla="*/ 2792185 h 2792185"/>
                <a:gd name="connsiteX3" fmla="*/ 0 w 3505842"/>
                <a:gd name="connsiteY3" fmla="*/ 2792185 h 279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5842" h="2792185">
                  <a:moveTo>
                    <a:pt x="927983" y="0"/>
                  </a:moveTo>
                  <a:lnTo>
                    <a:pt x="3505842" y="0"/>
                  </a:lnTo>
                  <a:lnTo>
                    <a:pt x="3505842" y="2792185"/>
                  </a:lnTo>
                  <a:lnTo>
                    <a:pt x="0" y="2792185"/>
                  </a:lnTo>
                  <a:close/>
                </a:path>
              </a:pathLst>
            </a:custGeom>
          </p:spPr>
        </p:pic>
        <p:pic>
          <p:nvPicPr>
            <p:cNvPr id="10" name="그림 9" descr="앉아있는, 옅은, 측정기, 테이블이(가) 표시된 사진&#10;&#10;자동 생성된 설명">
              <a:extLst>
                <a:ext uri="{FF2B5EF4-FFF2-40B4-BE49-F238E27FC236}">
                  <a16:creationId xmlns:a16="http://schemas.microsoft.com/office/drawing/2014/main" id="{6527CA3E-C685-4CF2-BFD3-F05FD013C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0" t="3473" r="5468" b="1276"/>
            <a:stretch>
              <a:fillRect/>
            </a:stretch>
          </p:blipFill>
          <p:spPr>
            <a:xfrm>
              <a:off x="6062870" y="0"/>
              <a:ext cx="2428050" cy="1504334"/>
            </a:xfrm>
            <a:custGeom>
              <a:avLst/>
              <a:gdLst>
                <a:gd name="connsiteX0" fmla="*/ 927983 w 4506685"/>
                <a:gd name="connsiteY0" fmla="*/ 0 h 2792185"/>
                <a:gd name="connsiteX1" fmla="*/ 4506685 w 4506685"/>
                <a:gd name="connsiteY1" fmla="*/ 0 h 2792185"/>
                <a:gd name="connsiteX2" fmla="*/ 3578702 w 4506685"/>
                <a:gd name="connsiteY2" fmla="*/ 2792185 h 2792185"/>
                <a:gd name="connsiteX3" fmla="*/ 0 w 4506685"/>
                <a:gd name="connsiteY3" fmla="*/ 2792185 h 279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6685" h="2792185">
                  <a:moveTo>
                    <a:pt x="927983" y="0"/>
                  </a:moveTo>
                  <a:lnTo>
                    <a:pt x="4506685" y="0"/>
                  </a:lnTo>
                  <a:lnTo>
                    <a:pt x="3578702" y="2792185"/>
                  </a:lnTo>
                  <a:lnTo>
                    <a:pt x="0" y="2792185"/>
                  </a:lnTo>
                  <a:close/>
                </a:path>
              </a:pathLst>
            </a:cu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25F2927-FBAB-4C89-A2A3-5F3894E07FE5}"/>
              </a:ext>
            </a:extLst>
          </p:cNvPr>
          <p:cNvSpPr txBox="1"/>
          <p:nvPr userDrawn="1"/>
        </p:nvSpPr>
        <p:spPr>
          <a:xfrm>
            <a:off x="589935" y="822822"/>
            <a:ext cx="2424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150" dirty="0">
                <a:solidFill>
                  <a:srgbClr val="348FF8"/>
                </a:solidFill>
                <a:latin typeface="Century Gothic" panose="020B0502020202020204" pitchFamily="34" charset="0"/>
              </a:rPr>
              <a:t>C</a:t>
            </a:r>
            <a:r>
              <a:rPr lang="en-US" altLang="ko-KR" sz="3600" spc="-150" dirty="0">
                <a:solidFill>
                  <a:srgbClr val="3D3D3D"/>
                </a:solidFill>
                <a:latin typeface="Century Gothic" panose="020B0502020202020204" pitchFamily="34" charset="0"/>
              </a:rPr>
              <a:t>ONTENTS</a:t>
            </a:r>
            <a:endParaRPr lang="ko-KR" altLang="en-US" sz="3600" spc="-150" dirty="0">
              <a:solidFill>
                <a:srgbClr val="3D3D3D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69A50EB-2755-4806-8A46-59BE4BF38E1C}"/>
              </a:ext>
            </a:extLst>
          </p:cNvPr>
          <p:cNvCxnSpPr/>
          <p:nvPr userDrawn="1"/>
        </p:nvCxnSpPr>
        <p:spPr>
          <a:xfrm>
            <a:off x="3067665" y="1412776"/>
            <a:ext cx="1309271" cy="0"/>
          </a:xfrm>
          <a:prstGeom prst="line">
            <a:avLst/>
          </a:prstGeom>
          <a:ln w="12700">
            <a:solidFill>
              <a:srgbClr val="348F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시계이(가) 표시된 사진&#10;&#10;자동 생성된 설명">
            <a:extLst>
              <a:ext uri="{FF2B5EF4-FFF2-40B4-BE49-F238E27FC236}">
                <a16:creationId xmlns:a16="http://schemas.microsoft.com/office/drawing/2014/main" id="{C5E5FB30-B8BE-4849-9E5E-DB904D5F63B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3" y="480143"/>
            <a:ext cx="1223566" cy="188147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6B4B284-954A-4457-A4EF-408A671E9A6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939552" y="6396724"/>
            <a:ext cx="666504" cy="22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2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EEC60EE-9ACD-4FDC-88EA-46DC76967A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2575" y="907747"/>
            <a:ext cx="9357536" cy="55140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300" spc="-80" baseline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1A895-E60F-4EFA-A286-3C47DA3BC9C5}"/>
              </a:ext>
            </a:extLst>
          </p:cNvPr>
          <p:cNvSpPr/>
          <p:nvPr userDrawn="1"/>
        </p:nvSpPr>
        <p:spPr>
          <a:xfrm>
            <a:off x="0" y="0"/>
            <a:ext cx="9904413" cy="783754"/>
          </a:xfrm>
          <a:prstGeom prst="rect">
            <a:avLst/>
          </a:prstGeom>
          <a:solidFill>
            <a:srgbClr val="E9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/>
            <a:endParaRPr lang="ko-KR" alt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4F637-3A12-45CB-A99D-41695DC7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2200" b="1" spc="-8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8C32A4D5-724D-4463-838E-873B38F06C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82468" y="6626221"/>
            <a:ext cx="14106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501121-FA30-40E0-AB7B-D8C00D5FB033}" type="slidenum">
              <a:rPr lang="en-US" altLang="ko-KR" sz="900" baseline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900" baseline="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2" name="Text Box 44">
            <a:extLst>
              <a:ext uri="{FF2B5EF4-FFF2-40B4-BE49-F238E27FC236}">
                <a16:creationId xmlns:a16="http://schemas.microsoft.com/office/drawing/2014/main" id="{421F183B-D895-4776-A078-FECF695274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00330" y="6657296"/>
            <a:ext cx="228363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DS Cloud Container </a:t>
            </a:r>
            <a:r>
              <a:rPr lang="ko-KR" altLang="en-US" sz="7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서비스 내재화를 위한 </a:t>
            </a:r>
            <a:r>
              <a:rPr lang="en-US" altLang="ko-KR" sz="7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2</a:t>
            </a:r>
            <a:r>
              <a:rPr lang="ko-KR" altLang="en-US" sz="7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단계 프로젝트 제안서</a:t>
            </a:r>
          </a:p>
        </p:txBody>
      </p:sp>
      <p:sp>
        <p:nvSpPr>
          <p:cNvPr id="14" name="Text Box 44">
            <a:extLst>
              <a:ext uri="{FF2B5EF4-FFF2-40B4-BE49-F238E27FC236}">
                <a16:creationId xmlns:a16="http://schemas.microsoft.com/office/drawing/2014/main" id="{BAC2486A-CCBA-4DCA-A47E-E60C90A7DB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72451" y="6673448"/>
            <a:ext cx="1471615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©</a:t>
            </a:r>
            <a:r>
              <a:rPr lang="en-US" altLang="ko-KR" sz="4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 </a:t>
            </a:r>
            <a:r>
              <a:rPr lang="en-US" altLang="ko-KR" sz="7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Copyright</a:t>
            </a:r>
            <a:r>
              <a:rPr lang="en-US" altLang="ko-KR" sz="4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 </a:t>
            </a:r>
            <a:r>
              <a:rPr lang="en-US" altLang="ko-KR" sz="700" baseline="0" dirty="0" err="1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Kyndryl</a:t>
            </a:r>
            <a:r>
              <a:rPr lang="en-US" altLang="ko-KR" sz="4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 </a:t>
            </a:r>
            <a:r>
              <a:rPr lang="en-US" altLang="ko-KR" sz="7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Corporation</a:t>
            </a:r>
            <a:r>
              <a:rPr lang="en-US" altLang="ko-KR" sz="4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 </a:t>
            </a:r>
            <a:r>
              <a:rPr lang="en-US" altLang="ko-KR" sz="7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2021</a:t>
            </a:r>
          </a:p>
        </p:txBody>
      </p: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id="{0A447EAA-3F8F-46E4-8FAD-5F924D5D48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2" y="6622545"/>
            <a:ext cx="949782" cy="14604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66BDED9-BDCA-4D61-BD7C-F9C6CF292C40}"/>
              </a:ext>
            </a:extLst>
          </p:cNvPr>
          <p:cNvGrpSpPr/>
          <p:nvPr userDrawn="1"/>
        </p:nvGrpSpPr>
        <p:grpSpPr>
          <a:xfrm>
            <a:off x="0" y="783754"/>
            <a:ext cx="9904413" cy="0"/>
            <a:chOff x="0" y="783754"/>
            <a:chExt cx="9904413" cy="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94FE18A-E3CF-4FEB-BFF3-767BC77CA85A}"/>
                </a:ext>
              </a:extLst>
            </p:cNvPr>
            <p:cNvCxnSpPr/>
            <p:nvPr userDrawn="1"/>
          </p:nvCxnSpPr>
          <p:spPr>
            <a:xfrm>
              <a:off x="0" y="783754"/>
              <a:ext cx="9904413" cy="0"/>
            </a:xfrm>
            <a:prstGeom prst="line">
              <a:avLst/>
            </a:prstGeom>
            <a:ln w="12700">
              <a:solidFill>
                <a:srgbClr val="1C28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6AC7F12-1BAA-4080-82E3-CEAF74A3F9AC}"/>
                </a:ext>
              </a:extLst>
            </p:cNvPr>
            <p:cNvCxnSpPr/>
            <p:nvPr userDrawn="1"/>
          </p:nvCxnSpPr>
          <p:spPr>
            <a:xfrm>
              <a:off x="0" y="783754"/>
              <a:ext cx="1080000" cy="0"/>
            </a:xfrm>
            <a:prstGeom prst="line">
              <a:avLst/>
            </a:prstGeom>
            <a:ln w="38100">
              <a:solidFill>
                <a:srgbClr val="1C28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862D6508-999A-4905-849C-5CD2D2891A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7075" y="6666364"/>
            <a:ext cx="365875" cy="12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92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CFC976A3-8CD4-425E-9D3F-96696C26D3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0025" y="371105"/>
            <a:ext cx="106363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/>
          <a:lstStyle/>
          <a:p>
            <a:pPr algn="ctr" latinLnBrk="0">
              <a:buFont typeface="Wingdings" pitchFamily="2" charset="2"/>
              <a:buChar char="§"/>
            </a:pPr>
            <a:endParaRPr lang="ko-KR" altLang="en-US" sz="1200" u="sng">
              <a:latin typeface="+mn-ea"/>
              <a:ea typeface="+mn-ea"/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A7CC6BCF-287A-4F6C-8C05-EA250CB577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0025" y="764704"/>
            <a:ext cx="9504363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atinLnBrk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A7C9EA65-12DE-47F3-B6D8-348EE7DDD4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37480" y="6624407"/>
            <a:ext cx="14427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B501121-FA30-40E0-AB7B-D8C00D5FB033}" type="slidenum">
              <a:rPr lang="en-US" altLang="ko-KR" sz="900" smtClean="0">
                <a:solidFill>
                  <a:srgbClr val="000000"/>
                </a:solidFill>
                <a:latin typeface="08서울남산체 B" panose="02020603020101020101" pitchFamily="18" charset="-127"/>
                <a:cs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08서울남산체 B" panose="02020603020101020101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1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ver-wallpaper.jpg">
            <a:extLst>
              <a:ext uri="{FF2B5EF4-FFF2-40B4-BE49-F238E27FC236}">
                <a16:creationId xmlns:a16="http://schemas.microsoft.com/office/drawing/2014/main" id="{C2AEBE77-D188-4826-A3E0-C1AB707A2F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90599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0DBF843-8535-4213-9EDB-A48E857B1C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0912" y="2827019"/>
            <a:ext cx="1886195" cy="6019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872FCD-B9D2-419D-AA07-7D3A586EB091}"/>
              </a:ext>
            </a:extLst>
          </p:cNvPr>
          <p:cNvSpPr/>
          <p:nvPr userDrawn="1"/>
        </p:nvSpPr>
        <p:spPr>
          <a:xfrm>
            <a:off x="1" y="-8541"/>
            <a:ext cx="9905999" cy="3868213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DFA488-067E-42EB-A7B7-ED760BCF0B1D}"/>
              </a:ext>
            </a:extLst>
          </p:cNvPr>
          <p:cNvSpPr txBox="1"/>
          <p:nvPr userDrawn="1"/>
        </p:nvSpPr>
        <p:spPr>
          <a:xfrm>
            <a:off x="-37673" y="260648"/>
            <a:ext cx="51267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「 </a:t>
            </a:r>
            <a:r>
              <a:rPr lang="en-US" altLang="ko-KR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DKS: DS Kubernetes Service</a:t>
            </a:r>
            <a:r>
              <a:rPr lang="ko-KR" altLang="en-US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 」</a:t>
            </a:r>
            <a:endParaRPr lang="en-GB" altLang="ko-KR" sz="2500" b="1" kern="1200" dirty="0">
              <a:solidFill>
                <a:schemeClr val="tx2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59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>
            <a:extLst>
              <a:ext uri="{FF2B5EF4-FFF2-40B4-BE49-F238E27FC236}">
                <a16:creationId xmlns:a16="http://schemas.microsoft.com/office/drawing/2014/main" id="{0200D5B2-D9CC-4043-A167-96B1FB8201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23" y="15148"/>
            <a:ext cx="9881443" cy="3343275"/>
          </a:xfrm>
          <a:prstGeom prst="rect">
            <a:avLst/>
          </a:prstGeom>
        </p:spPr>
      </p:pic>
      <p:sp>
        <p:nvSpPr>
          <p:cNvPr id="83" name="Rectangle 6">
            <a:extLst>
              <a:ext uri="{FF2B5EF4-FFF2-40B4-BE49-F238E27FC236}">
                <a16:creationId xmlns:a16="http://schemas.microsoft.com/office/drawing/2014/main" id="{E59537E2-DFFF-48C3-92C8-3C4BD24577BD}"/>
              </a:ext>
            </a:extLst>
          </p:cNvPr>
          <p:cNvSpPr/>
          <p:nvPr userDrawn="1"/>
        </p:nvSpPr>
        <p:spPr>
          <a:xfrm>
            <a:off x="1" y="-8541"/>
            <a:ext cx="9905999" cy="3868213"/>
          </a:xfrm>
          <a:prstGeom prst="rect">
            <a:avLst/>
          </a:prstGeom>
          <a:gradFill>
            <a:gsLst>
              <a:gs pos="0">
                <a:schemeClr val="bg1">
                  <a:alpha val="95000"/>
                </a:schemeClr>
              </a:gs>
              <a:gs pos="100000">
                <a:schemeClr val="bg1"/>
              </a:gs>
              <a:gs pos="74000">
                <a:schemeClr val="accent3">
                  <a:alpha val="9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604244-D6BF-4F97-9A4A-43BB4B6178C4}"/>
              </a:ext>
            </a:extLst>
          </p:cNvPr>
          <p:cNvSpPr txBox="1"/>
          <p:nvPr userDrawn="1"/>
        </p:nvSpPr>
        <p:spPr>
          <a:xfrm>
            <a:off x="-37673" y="260648"/>
            <a:ext cx="51267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「 </a:t>
            </a:r>
            <a:r>
              <a:rPr lang="en-US" altLang="ko-KR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DKS: DS Kubernetes Service</a:t>
            </a:r>
            <a:r>
              <a:rPr lang="ko-KR" altLang="en-US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 」</a:t>
            </a:r>
            <a:endParaRPr lang="en-GB" altLang="ko-KR" sz="2500" b="1" kern="1200" dirty="0">
              <a:solidFill>
                <a:schemeClr val="tx2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4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CE2A6B7A-F6E4-4FB5-8B81-55E2BD88867E}"/>
              </a:ext>
            </a:extLst>
          </p:cNvPr>
          <p:cNvSpPr/>
          <p:nvPr userDrawn="1"/>
        </p:nvSpPr>
        <p:spPr>
          <a:xfrm>
            <a:off x="1" y="-8541"/>
            <a:ext cx="9905999" cy="38682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pic>
        <p:nvPicPr>
          <p:cNvPr id="18" name="Picture 4" descr="Flexxible IT + Kyndryl | Digital Workspace Service">
            <a:extLst>
              <a:ext uri="{FF2B5EF4-FFF2-40B4-BE49-F238E27FC236}">
                <a16:creationId xmlns:a16="http://schemas.microsoft.com/office/drawing/2014/main" id="{22B56B18-52A0-42B3-BD4A-F1C8AA8798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70"/>
            <a:ext cx="99060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55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2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BF02998-D32C-446E-8017-BC6899AD80FC}"/>
              </a:ext>
            </a:extLst>
          </p:cNvPr>
          <p:cNvGrpSpPr/>
          <p:nvPr userDrawn="1"/>
        </p:nvGrpSpPr>
        <p:grpSpPr>
          <a:xfrm>
            <a:off x="8625408" y="164390"/>
            <a:ext cx="1188000" cy="1044000"/>
            <a:chOff x="4580936" y="2852940"/>
            <a:chExt cx="1440000" cy="12971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79E9F-20CB-4FFA-98F1-E7EC4E36B5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0936" y="3717032"/>
              <a:ext cx="1440000" cy="433104"/>
            </a:xfrm>
            <a:prstGeom prst="rect">
              <a:avLst/>
            </a:prstGeom>
          </p:spPr>
        </p:pic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91E19986-4172-4F02-8AA0-2F40DA139B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936" y="2852940"/>
              <a:ext cx="1188000" cy="101828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92E1712-D833-4470-88C6-E7F434745F91}"/>
              </a:ext>
            </a:extLst>
          </p:cNvPr>
          <p:cNvSpPr txBox="1"/>
          <p:nvPr userDrawn="1"/>
        </p:nvSpPr>
        <p:spPr>
          <a:xfrm>
            <a:off x="200472" y="381355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348FF8"/>
                </a:solidFill>
                <a:latin typeface="Century Gothic" panose="020B0502020202020204" pitchFamily="34" charset="0"/>
              </a:rPr>
              <a:t>C</a:t>
            </a:r>
            <a:r>
              <a:rPr lang="en-US" altLang="ko-KR" sz="2000" spc="-150" dirty="0">
                <a:solidFill>
                  <a:srgbClr val="3D3D3D"/>
                </a:solidFill>
                <a:latin typeface="Century Gothic" panose="020B0502020202020204" pitchFamily="34" charset="0"/>
              </a:rPr>
              <a:t>ONTENTS</a:t>
            </a:r>
            <a:endParaRPr lang="ko-KR" altLang="en-US" sz="2000" spc="-150" dirty="0">
              <a:solidFill>
                <a:srgbClr val="3D3D3D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" name="직선 연결선 11">
            <a:extLst>
              <a:ext uri="{FF2B5EF4-FFF2-40B4-BE49-F238E27FC236}">
                <a16:creationId xmlns:a16="http://schemas.microsoft.com/office/drawing/2014/main" id="{96DF9CB3-48B2-4995-A1B7-CB0114289CDC}"/>
              </a:ext>
            </a:extLst>
          </p:cNvPr>
          <p:cNvCxnSpPr>
            <a:cxnSpLocks/>
            <a:stCxn id="9" idx="3"/>
            <a:endCxn id="4" idx="1"/>
          </p:cNvCxnSpPr>
          <p:nvPr userDrawn="1"/>
        </p:nvCxnSpPr>
        <p:spPr>
          <a:xfrm flipV="1">
            <a:off x="1640632" y="574155"/>
            <a:ext cx="7088726" cy="7255"/>
          </a:xfrm>
          <a:prstGeom prst="line">
            <a:avLst/>
          </a:prstGeom>
          <a:ln w="12700">
            <a:solidFill>
              <a:srgbClr val="348F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878DEF-6FE7-40E1-9A12-F01D8F5E2782}"/>
              </a:ext>
            </a:extLst>
          </p:cNvPr>
          <p:cNvSpPr/>
          <p:nvPr userDrawn="1"/>
        </p:nvSpPr>
        <p:spPr>
          <a:xfrm>
            <a:off x="-202" y="-7165"/>
            <a:ext cx="9905999" cy="1419941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  <a:gs pos="85000">
                <a:schemeClr val="bg1">
                  <a:alpha val="2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2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A580-031D-4544-B31E-C58BCE08852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FD46-DCE8-4D32-BC41-00708F81A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4">
            <a:extLst>
              <a:ext uri="{FF2B5EF4-FFF2-40B4-BE49-F238E27FC236}">
                <a16:creationId xmlns:a16="http://schemas.microsoft.com/office/drawing/2014/main" id="{C453AE89-2ABC-4E9F-955D-DDA01A16E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330" y="6649602"/>
            <a:ext cx="144462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DS Cloud Container </a:t>
            </a:r>
            <a:r>
              <a:rPr lang="ko-KR" altLang="en-US" sz="8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서비스 내재화</a:t>
            </a:r>
          </a:p>
        </p:txBody>
      </p:sp>
      <p:pic>
        <p:nvPicPr>
          <p:cNvPr id="18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id="{1C689E2C-3975-41B9-916B-0D1C8CF062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2" y="6622545"/>
            <a:ext cx="949782" cy="14604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F326D74-F7D7-4CCB-B31E-ECA2F6A23B5C}"/>
              </a:ext>
            </a:extLst>
          </p:cNvPr>
          <p:cNvGrpSpPr/>
          <p:nvPr userDrawn="1"/>
        </p:nvGrpSpPr>
        <p:grpSpPr>
          <a:xfrm>
            <a:off x="7545288" y="6618371"/>
            <a:ext cx="2220070" cy="144000"/>
            <a:chOff x="7545288" y="6618371"/>
            <a:chExt cx="2220070" cy="1440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532073-BFE7-4BB0-BF78-F657C40FCCB1}"/>
                </a:ext>
              </a:extLst>
            </p:cNvPr>
            <p:cNvSpPr txBox="1"/>
            <p:nvPr/>
          </p:nvSpPr>
          <p:spPr>
            <a:xfrm>
              <a:off x="7545288" y="6622168"/>
              <a:ext cx="166231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 defTabSz="972641" latinLnBrk="0">
                <a:defRPr/>
              </a:pPr>
              <a:r>
                <a:rPr lang="en-US" altLang="ko-KR" sz="800" spc="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© Copyright IBM Corporation 2021</a:t>
              </a:r>
              <a:endParaRPr lang="ko-KR" alt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3B8002-A0F9-4358-8A65-2B6CDFFC2BB3}"/>
                </a:ext>
              </a:extLst>
            </p:cNvPr>
            <p:cNvPicPr/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1358" y="6618371"/>
              <a:ext cx="504000" cy="14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Box 13">
            <a:extLst>
              <a:ext uri="{FF2B5EF4-FFF2-40B4-BE49-F238E27FC236}">
                <a16:creationId xmlns:a16="http://schemas.microsoft.com/office/drawing/2014/main" id="{5B7BB1CF-BF77-4657-A734-F80FF88CCA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3227" y="6579785"/>
            <a:ext cx="93610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B501121-FA30-40E0-AB7B-D8C00D5FB033}" type="slidenum">
              <a:rPr lang="en-US" altLang="ko-KR" sz="100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341797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lang="ko-KR" altLang="en-US" sz="2200" b="1" dirty="0">
          <a:solidFill>
            <a:schemeClr val="bg1"/>
          </a:solidFill>
          <a:latin typeface="+mn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300">
          <a:solidFill>
            <a:schemeClr val="tx1"/>
          </a:solidFill>
          <a:latin typeface="08서울남산체 B" panose="02020603020101020101" pitchFamily="18" charset="-127"/>
          <a:ea typeface="+mn-ea"/>
          <a:cs typeface="+mn-cs"/>
        </a:defRPr>
      </a:lvl1pPr>
      <a:lvl2pPr marL="252413" indent="204788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kumimoji="1" sz="2800">
          <a:solidFill>
            <a:schemeClr val="tx1"/>
          </a:solidFill>
          <a:latin typeface="+mn-ea"/>
          <a:ea typeface="+mn-ea"/>
        </a:defRPr>
      </a:lvl2pPr>
      <a:lvl3pPr marL="685800" indent="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kumimoji="1" sz="2400">
          <a:solidFill>
            <a:schemeClr val="tx1"/>
          </a:solidFill>
          <a:latin typeface="+mn-ea"/>
          <a:ea typeface="+mn-ea"/>
        </a:defRPr>
      </a:lvl3pPr>
      <a:lvl4pPr marL="1143000" indent="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kumimoji="1" sz="2000">
          <a:solidFill>
            <a:schemeClr val="tx1"/>
          </a:solidFill>
          <a:latin typeface="+mn-ea"/>
          <a:ea typeface="+mn-ea"/>
        </a:defRPr>
      </a:lvl4pPr>
      <a:lvl5pPr marL="1600200" indent="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kumimoji="1" sz="2000">
          <a:solidFill>
            <a:schemeClr val="tx1"/>
          </a:solidFill>
          <a:latin typeface="+mn-ea"/>
          <a:ea typeface="+mn-ea"/>
        </a:defRPr>
      </a:lvl5pPr>
      <a:lvl6pPr marL="2057400" algn="l" rtl="0" fontAlgn="base" latinLnBrk="1">
        <a:spcBef>
          <a:spcPct val="20000"/>
        </a:spcBef>
        <a:spcAft>
          <a:spcPct val="0"/>
        </a:spcAft>
        <a:buFont typeface="Arial" charset="0"/>
        <a:defRPr kumimoji="1" sz="2000">
          <a:solidFill>
            <a:schemeClr val="tx1"/>
          </a:solidFill>
          <a:latin typeface="+mn-ea"/>
          <a:ea typeface="+mn-ea"/>
        </a:defRPr>
      </a:lvl6pPr>
      <a:lvl7pPr marL="2514600" algn="l" rtl="0" fontAlgn="base" latinLnBrk="1">
        <a:spcBef>
          <a:spcPct val="20000"/>
        </a:spcBef>
        <a:spcAft>
          <a:spcPct val="0"/>
        </a:spcAft>
        <a:buFont typeface="Arial" charset="0"/>
        <a:defRPr kumimoji="1" sz="2000">
          <a:solidFill>
            <a:schemeClr val="tx1"/>
          </a:solidFill>
          <a:latin typeface="+mn-ea"/>
          <a:ea typeface="+mn-ea"/>
        </a:defRPr>
      </a:lvl7pPr>
      <a:lvl8pPr marL="2971800" algn="l" rtl="0" fontAlgn="base" latinLnBrk="1">
        <a:spcBef>
          <a:spcPct val="20000"/>
        </a:spcBef>
        <a:spcAft>
          <a:spcPct val="0"/>
        </a:spcAft>
        <a:buFont typeface="Arial" charset="0"/>
        <a:defRPr kumimoji="1" sz="2000">
          <a:solidFill>
            <a:schemeClr val="tx1"/>
          </a:solidFill>
          <a:latin typeface="+mn-ea"/>
          <a:ea typeface="+mn-ea"/>
        </a:defRPr>
      </a:lvl8pPr>
      <a:lvl9pPr marL="3429000" algn="l" rtl="0" fontAlgn="base" latinLnBrk="1">
        <a:spcBef>
          <a:spcPct val="20000"/>
        </a:spcBef>
        <a:spcAft>
          <a:spcPct val="0"/>
        </a:spcAft>
        <a:buFont typeface="Arial" charset="0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  <p15:guide id="3" pos="144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FDF7C47-BC25-4F05-A52C-B3FF41F2068E}"/>
              </a:ext>
            </a:extLst>
          </p:cNvPr>
          <p:cNvSpPr txBox="1"/>
          <p:nvPr/>
        </p:nvSpPr>
        <p:spPr>
          <a:xfrm>
            <a:off x="0" y="2366010"/>
            <a:ext cx="9906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500" b="1" i="0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Arial" panose="020B0604020202020204" pitchFamily="34" charset="0"/>
              </a:rPr>
              <a:t>“kubeSphere”</a:t>
            </a:r>
            <a:r>
              <a:rPr kumimoji="0" lang="ko-KR" altLang="en-US" sz="3500" b="1" i="0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Arial" panose="020B0604020202020204" pitchFamily="34" charset="0"/>
              </a:rPr>
              <a:t>를</a:t>
            </a:r>
            <a:r>
              <a:rPr kumimoji="0" lang="en-US" altLang="ko-KR" sz="3500" b="1" i="0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Arial" panose="020B0604020202020204" pitchFamily="34" charset="0"/>
              </a:rPr>
              <a:t> </a:t>
            </a:r>
            <a:r>
              <a:rPr kumimoji="0" lang="ko-KR" altLang="en-US" sz="3500" b="1" i="0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Arial" panose="020B0604020202020204" pitchFamily="34" charset="0"/>
              </a:rPr>
              <a:t>이용한 </a:t>
            </a:r>
            <a:endParaRPr kumimoji="0" lang="en-US" altLang="ko-KR" sz="3500" b="1" i="0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500" b="1" spc="100" dirty="0">
                <a:solidFill>
                  <a:srgbClr val="000000"/>
                </a:solidFill>
                <a:latin typeface="맑은 고딕"/>
                <a:ea typeface="맑은 고딕"/>
                <a:cs typeface="Arial" panose="020B0604020202020204" pitchFamily="34" charset="0"/>
              </a:rPr>
              <a:t>           </a:t>
            </a:r>
            <a:r>
              <a:rPr kumimoji="0" lang="en-US" altLang="ko-KR" sz="3500" b="1" i="0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Arial" panose="020B0604020202020204" pitchFamily="34" charset="0"/>
              </a:rPr>
              <a:t>Multi-Cluster &amp; Tenancy </a:t>
            </a:r>
            <a:r>
              <a:rPr kumimoji="0" lang="ko-KR" altLang="en-US" sz="3500" b="1" i="0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Arial" panose="020B0604020202020204" pitchFamily="34" charset="0"/>
              </a:rPr>
              <a:t>운영 방안</a:t>
            </a:r>
            <a:r>
              <a:rPr kumimoji="0" lang="en-US" altLang="ko-KR" sz="3500" b="1" i="0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Arial" panose="020B0604020202020204" pitchFamily="34" charset="0"/>
              </a:rPr>
              <a:t> </a:t>
            </a:r>
            <a:endParaRPr kumimoji="0" lang="en-US" altLang="ko-KR" sz="3500" b="1" i="0" u="sng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89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3. Operation Case Per Service Type &gt; Namespace Service</a:t>
            </a:r>
            <a:endParaRPr lang="ko-KR" altLang="en-US" sz="2500" spc="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4" name="표 49">
            <a:extLst>
              <a:ext uri="{FF2B5EF4-FFF2-40B4-BE49-F238E27FC236}">
                <a16:creationId xmlns:a16="http://schemas.microsoft.com/office/drawing/2014/main" id="{EAC2DA94-FFEA-4D01-9505-C76095571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498593"/>
              </p:ext>
            </p:extLst>
          </p:nvPr>
        </p:nvGraphicFramePr>
        <p:xfrm>
          <a:off x="146304" y="1036178"/>
          <a:ext cx="9610345" cy="1788870"/>
        </p:xfrm>
        <a:graphic>
          <a:graphicData uri="http://schemas.openxmlformats.org/drawingml/2006/table">
            <a:tbl>
              <a:tblPr/>
              <a:tblGrid>
                <a:gridCol w="846078">
                  <a:extLst>
                    <a:ext uri="{9D8B030D-6E8A-4147-A177-3AD203B41FA5}">
                      <a16:colId xmlns:a16="http://schemas.microsoft.com/office/drawing/2014/main" val="405522755"/>
                    </a:ext>
                  </a:extLst>
                </a:gridCol>
                <a:gridCol w="714498">
                  <a:extLst>
                    <a:ext uri="{9D8B030D-6E8A-4147-A177-3AD203B41FA5}">
                      <a16:colId xmlns:a16="http://schemas.microsoft.com/office/drawing/2014/main" val="4210330421"/>
                    </a:ext>
                  </a:extLst>
                </a:gridCol>
                <a:gridCol w="1501987">
                  <a:extLst>
                    <a:ext uri="{9D8B030D-6E8A-4147-A177-3AD203B41FA5}">
                      <a16:colId xmlns:a16="http://schemas.microsoft.com/office/drawing/2014/main" val="1121320455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767972338"/>
                    </a:ext>
                  </a:extLst>
                </a:gridCol>
                <a:gridCol w="956734">
                  <a:extLst>
                    <a:ext uri="{9D8B030D-6E8A-4147-A177-3AD203B41FA5}">
                      <a16:colId xmlns:a16="http://schemas.microsoft.com/office/drawing/2014/main" val="821215682"/>
                    </a:ext>
                  </a:extLst>
                </a:gridCol>
                <a:gridCol w="4490382">
                  <a:extLst>
                    <a:ext uri="{9D8B030D-6E8A-4147-A177-3AD203B41FA5}">
                      <a16:colId xmlns:a16="http://schemas.microsoft.com/office/drawing/2014/main" val="4053809755"/>
                    </a:ext>
                  </a:extLst>
                </a:gridCol>
              </a:tblGrid>
              <a:tr h="347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Person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User-ID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Platform </a:t>
                      </a:r>
                    </a:p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Role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WS</a:t>
                      </a:r>
                    </a:p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Role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Project </a:t>
                      </a:r>
                    </a:p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Role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User-TBD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WS-Self-Provisioner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협의 필요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User-A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Platform-regular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WS-viewer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Admin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+mn-ea"/>
                          <a:cs typeface="Amazon Ember" panose="020B0603020204020204" pitchFamily="34" charset="0"/>
                        </a:rPr>
                        <a:t>Control all resources in the project.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190387"/>
                  </a:ext>
                </a:extLst>
              </a:tr>
              <a:tr h="27029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User-B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Platform-regular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WS-regular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Operator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+mn-ea"/>
                          <a:cs typeface="Amazon Ember" panose="020B0603020204020204" pitchFamily="34" charset="0"/>
                        </a:rPr>
                        <a:t>Manage resources other than users and roles in the project.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247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User-C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Platform-regular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WS-regular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Operator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mazon Ember" panose="020B0603020204020204" pitchFamily="34" charset="0"/>
                          <a:ea typeface="+mn-ea"/>
                          <a:cs typeface="Amazon Ember" panose="020B0603020204020204" pitchFamily="34" charset="0"/>
                        </a:rPr>
                        <a:t>Manage resources other than users and roles in the project.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71385"/>
                  </a:ext>
                </a:extLst>
              </a:tr>
              <a:tr h="20082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User-D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Platform-regular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WS-regular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viewer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+mn-ea"/>
                          <a:cs typeface="Amazon Ember" panose="020B0603020204020204" pitchFamily="34" charset="0"/>
                        </a:rPr>
                        <a:t>View all resources in the project.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427409"/>
                  </a:ext>
                </a:extLst>
              </a:tr>
            </a:tbl>
          </a:graphicData>
        </a:graphic>
      </p:graphicFrame>
      <p:sp>
        <p:nvSpPr>
          <p:cNvPr id="5" name="Rectangle 239">
            <a:extLst>
              <a:ext uri="{FF2B5EF4-FFF2-40B4-BE49-F238E27FC236}">
                <a16:creationId xmlns:a16="http://schemas.microsoft.com/office/drawing/2014/main" id="{8B173C26-6BDD-41D8-B7D5-4819D228826C}"/>
              </a:ext>
            </a:extLst>
          </p:cNvPr>
          <p:cNvSpPr/>
          <p:nvPr/>
        </p:nvSpPr>
        <p:spPr>
          <a:xfrm>
            <a:off x="146305" y="3285067"/>
            <a:ext cx="9610344" cy="2946400"/>
          </a:xfrm>
          <a:prstGeom prst="rect">
            <a:avLst/>
          </a:prstGeom>
          <a:noFill/>
          <a:ln w="31750" cap="flat" cmpd="sng" algn="ctr">
            <a:solidFill>
              <a:srgbClr val="00B050">
                <a:alpha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맑은 고딕" panose="020B0503020000020004" pitchFamily="50" charset="-127"/>
              <a:cs typeface="Amazon Ember" panose="020B0603020204020204" pitchFamily="34" charset="0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3368B4B-0BCA-410F-89D9-A804958D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" y="2954795"/>
            <a:ext cx="1476000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400" i="1" u="sng" dirty="0">
                <a:solidFill>
                  <a:srgbClr val="00B050"/>
                </a:solidFill>
                <a:highlight>
                  <a:srgbClr val="FFFF00"/>
                </a:highligh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【 </a:t>
            </a:r>
            <a:r>
              <a:rPr kumimoji="1" lang="en-US" sz="1500" b="1" i="1" u="sng" dirty="0">
                <a:solidFill>
                  <a:srgbClr val="00B050"/>
                </a:solidFill>
                <a:highlight>
                  <a:srgbClr val="FFFF00"/>
                </a:highligh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Cluster Service </a:t>
            </a:r>
            <a:r>
              <a:rPr kumimoji="1" lang="en-US" altLang="ko-KR" sz="1400" i="1" u="sng" dirty="0">
                <a:solidFill>
                  <a:srgbClr val="00B050"/>
                </a:solidFill>
                <a:highlight>
                  <a:srgbClr val="FFFF00"/>
                </a:highligh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】</a:t>
            </a:r>
            <a:endParaRPr lang="en-GB" sz="1500" b="1" i="1" u="sng" dirty="0">
              <a:solidFill>
                <a:srgbClr val="00B050"/>
              </a:solidFill>
              <a:highlight>
                <a:srgbClr val="FFFF00"/>
              </a:highlight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7" name="Picture 2" descr="Admin User Icons">
            <a:extLst>
              <a:ext uri="{FF2B5EF4-FFF2-40B4-BE49-F238E27FC236}">
                <a16:creationId xmlns:a16="http://schemas.microsoft.com/office/drawing/2014/main" id="{EAB4544E-8867-4C91-8CE7-F2B5F89C7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7" t="53572" r="41493" b="26939"/>
          <a:stretch/>
        </p:blipFill>
        <p:spPr bwMode="auto">
          <a:xfrm>
            <a:off x="940445" y="3536036"/>
            <a:ext cx="468000" cy="51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F59E40-F629-4858-920D-58E44F88EE9D}"/>
              </a:ext>
            </a:extLst>
          </p:cNvPr>
          <p:cNvSpPr txBox="1"/>
          <p:nvPr/>
        </p:nvSpPr>
        <p:spPr>
          <a:xfrm>
            <a:off x="630650" y="4033362"/>
            <a:ext cx="111600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3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Project-admin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560BCF3-A318-4BEC-B8C9-F83DCC3AA8C2}"/>
              </a:ext>
            </a:extLst>
          </p:cNvPr>
          <p:cNvSpPr/>
          <p:nvPr/>
        </p:nvSpPr>
        <p:spPr bwMode="auto">
          <a:xfrm>
            <a:off x="6411198" y="4085099"/>
            <a:ext cx="1980000" cy="1008000"/>
          </a:xfrm>
          <a:prstGeom prst="roundRect">
            <a:avLst>
              <a:gd name="adj" fmla="val 21477"/>
            </a:avLst>
          </a:prstGeom>
          <a:noFill/>
          <a:ln w="6350">
            <a:solidFill>
              <a:srgbClr val="2010BC"/>
            </a:solidFill>
            <a:prstDash val="dash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mazon Ember" panose="020B0603020204020204" pitchFamily="34" charset="0"/>
              <a:ea typeface="맑은 고딕" pitchFamily="50" charset="-127"/>
              <a:cs typeface="Amazon Ember" panose="020B06030202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44A2B0-09D6-412E-9FC8-1E3DF93EEC15}"/>
              </a:ext>
            </a:extLst>
          </p:cNvPr>
          <p:cNvSpPr txBox="1"/>
          <p:nvPr/>
        </p:nvSpPr>
        <p:spPr>
          <a:xfrm>
            <a:off x="8551262" y="4381501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……</a:t>
            </a:r>
            <a:endParaRPr lang="ko-KR" altLang="en-US" sz="2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88D0F0-E29F-4C3E-9C0F-8319A189B0AB}"/>
              </a:ext>
            </a:extLst>
          </p:cNvPr>
          <p:cNvSpPr txBox="1"/>
          <p:nvPr/>
        </p:nvSpPr>
        <p:spPr>
          <a:xfrm>
            <a:off x="3932962" y="3841540"/>
            <a:ext cx="1755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Application-A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0FBF64-48EC-4B57-9F57-34092296506B}"/>
              </a:ext>
            </a:extLst>
          </p:cNvPr>
          <p:cNvSpPr txBox="1"/>
          <p:nvPr/>
        </p:nvSpPr>
        <p:spPr>
          <a:xfrm>
            <a:off x="6595043" y="3855313"/>
            <a:ext cx="1755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Application-B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A73D478-A3BA-4ADF-A6F7-29E3B7B0CE4C}"/>
              </a:ext>
            </a:extLst>
          </p:cNvPr>
          <p:cNvSpPr/>
          <p:nvPr/>
        </p:nvSpPr>
        <p:spPr bwMode="auto">
          <a:xfrm>
            <a:off x="3837852" y="4085099"/>
            <a:ext cx="1980000" cy="1008000"/>
          </a:xfrm>
          <a:prstGeom prst="roundRect">
            <a:avLst>
              <a:gd name="adj" fmla="val 21477"/>
            </a:avLst>
          </a:prstGeom>
          <a:solidFill>
            <a:schemeClr val="bg1"/>
          </a:solidFill>
          <a:ln w="6350">
            <a:solidFill>
              <a:srgbClr val="2010BC"/>
            </a:solidFill>
            <a:prstDash val="dash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mazon Ember" panose="020B0603020204020204" pitchFamily="34" charset="0"/>
              <a:ea typeface="맑은 고딕" pitchFamily="50" charset="-127"/>
              <a:cs typeface="Amazon Ember" panose="020B0603020204020204" pitchFamily="34" charset="0"/>
            </a:endParaRPr>
          </a:p>
        </p:txBody>
      </p:sp>
      <p:grpSp>
        <p:nvGrpSpPr>
          <p:cNvPr id="29" name="Group 243">
            <a:extLst>
              <a:ext uri="{FF2B5EF4-FFF2-40B4-BE49-F238E27FC236}">
                <a16:creationId xmlns:a16="http://schemas.microsoft.com/office/drawing/2014/main" id="{D43C5C6A-D1FB-459B-9650-428F7427E2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31402" y="5506440"/>
            <a:ext cx="540000" cy="306118"/>
            <a:chOff x="1076" y="2255"/>
            <a:chExt cx="520" cy="303"/>
          </a:xfrm>
        </p:grpSpPr>
        <p:grpSp>
          <p:nvGrpSpPr>
            <p:cNvPr id="30" name="Group 244">
              <a:extLst>
                <a:ext uri="{FF2B5EF4-FFF2-40B4-BE49-F238E27FC236}">
                  <a16:creationId xmlns:a16="http://schemas.microsoft.com/office/drawing/2014/main" id="{B6ACDF18-AA8D-49CA-868A-BD123AC5BE8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57" y="2255"/>
              <a:ext cx="178" cy="287"/>
              <a:chOff x="1157" y="2255"/>
              <a:chExt cx="178" cy="287"/>
            </a:xfrm>
          </p:grpSpPr>
          <p:sp>
            <p:nvSpPr>
              <p:cNvPr id="33" name="Freeform 245">
                <a:extLst>
                  <a:ext uri="{FF2B5EF4-FFF2-40B4-BE49-F238E27FC236}">
                    <a16:creationId xmlns:a16="http://schemas.microsoft.com/office/drawing/2014/main" id="{1E28A945-1C86-4448-AB7D-B5280B1968D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82" y="2255"/>
                <a:ext cx="125" cy="127"/>
              </a:xfrm>
              <a:custGeom>
                <a:avLst/>
                <a:gdLst>
                  <a:gd name="T0" fmla="*/ 152 w 152"/>
                  <a:gd name="T1" fmla="*/ 76 h 154"/>
                  <a:gd name="T2" fmla="*/ 146 w 152"/>
                  <a:gd name="T3" fmla="*/ 106 h 154"/>
                  <a:gd name="T4" fmla="*/ 130 w 152"/>
                  <a:gd name="T5" fmla="*/ 130 h 154"/>
                  <a:gd name="T6" fmla="*/ 106 w 152"/>
                  <a:gd name="T7" fmla="*/ 148 h 154"/>
                  <a:gd name="T8" fmla="*/ 76 w 152"/>
                  <a:gd name="T9" fmla="*/ 154 h 154"/>
                  <a:gd name="T10" fmla="*/ 46 w 152"/>
                  <a:gd name="T11" fmla="*/ 148 h 154"/>
                  <a:gd name="T12" fmla="*/ 22 w 152"/>
                  <a:gd name="T13" fmla="*/ 130 h 154"/>
                  <a:gd name="T14" fmla="*/ 6 w 152"/>
                  <a:gd name="T15" fmla="*/ 106 h 154"/>
                  <a:gd name="T16" fmla="*/ 0 w 152"/>
                  <a:gd name="T17" fmla="*/ 76 h 154"/>
                  <a:gd name="T18" fmla="*/ 6 w 152"/>
                  <a:gd name="T19" fmla="*/ 48 h 154"/>
                  <a:gd name="T20" fmla="*/ 22 w 152"/>
                  <a:gd name="T21" fmla="*/ 24 h 154"/>
                  <a:gd name="T22" fmla="*/ 46 w 152"/>
                  <a:gd name="T23" fmla="*/ 6 h 154"/>
                  <a:gd name="T24" fmla="*/ 76 w 152"/>
                  <a:gd name="T25" fmla="*/ 0 h 154"/>
                  <a:gd name="T26" fmla="*/ 106 w 152"/>
                  <a:gd name="T27" fmla="*/ 6 h 154"/>
                  <a:gd name="T28" fmla="*/ 130 w 152"/>
                  <a:gd name="T29" fmla="*/ 24 h 154"/>
                  <a:gd name="T30" fmla="*/ 146 w 152"/>
                  <a:gd name="T31" fmla="*/ 48 h 154"/>
                  <a:gd name="T32" fmla="*/ 152 w 152"/>
                  <a:gd name="T33" fmla="*/ 7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2" h="154">
                    <a:moveTo>
                      <a:pt x="152" y="76"/>
                    </a:moveTo>
                    <a:lnTo>
                      <a:pt x="146" y="106"/>
                    </a:lnTo>
                    <a:lnTo>
                      <a:pt x="130" y="130"/>
                    </a:lnTo>
                    <a:lnTo>
                      <a:pt x="106" y="148"/>
                    </a:lnTo>
                    <a:lnTo>
                      <a:pt x="76" y="154"/>
                    </a:lnTo>
                    <a:lnTo>
                      <a:pt x="46" y="148"/>
                    </a:lnTo>
                    <a:lnTo>
                      <a:pt x="22" y="130"/>
                    </a:lnTo>
                    <a:lnTo>
                      <a:pt x="6" y="106"/>
                    </a:lnTo>
                    <a:lnTo>
                      <a:pt x="0" y="76"/>
                    </a:lnTo>
                    <a:lnTo>
                      <a:pt x="6" y="48"/>
                    </a:lnTo>
                    <a:lnTo>
                      <a:pt x="22" y="24"/>
                    </a:lnTo>
                    <a:lnTo>
                      <a:pt x="46" y="6"/>
                    </a:lnTo>
                    <a:lnTo>
                      <a:pt x="76" y="0"/>
                    </a:lnTo>
                    <a:lnTo>
                      <a:pt x="106" y="6"/>
                    </a:lnTo>
                    <a:lnTo>
                      <a:pt x="130" y="24"/>
                    </a:lnTo>
                    <a:lnTo>
                      <a:pt x="146" y="48"/>
                    </a:lnTo>
                    <a:lnTo>
                      <a:pt x="152" y="7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666666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246">
                <a:extLst>
                  <a:ext uri="{FF2B5EF4-FFF2-40B4-BE49-F238E27FC236}">
                    <a16:creationId xmlns:a16="http://schemas.microsoft.com/office/drawing/2014/main" id="{F3BC20AB-4376-41B3-A685-E09FE626B4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57" y="2394"/>
                <a:ext cx="178" cy="148"/>
              </a:xfrm>
              <a:custGeom>
                <a:avLst/>
                <a:gdLst>
                  <a:gd name="T0" fmla="*/ 0 w 216"/>
                  <a:gd name="T1" fmla="*/ 180 h 180"/>
                  <a:gd name="T2" fmla="*/ 0 w 216"/>
                  <a:gd name="T3" fmla="*/ 88 h 180"/>
                  <a:gd name="T4" fmla="*/ 4 w 216"/>
                  <a:gd name="T5" fmla="*/ 60 h 180"/>
                  <a:gd name="T6" fmla="*/ 20 w 216"/>
                  <a:gd name="T7" fmla="*/ 36 h 180"/>
                  <a:gd name="T8" fmla="*/ 44 w 216"/>
                  <a:gd name="T9" fmla="*/ 16 h 180"/>
                  <a:gd name="T10" fmla="*/ 74 w 216"/>
                  <a:gd name="T11" fmla="*/ 4 h 180"/>
                  <a:gd name="T12" fmla="*/ 108 w 216"/>
                  <a:gd name="T13" fmla="*/ 0 h 180"/>
                  <a:gd name="T14" fmla="*/ 142 w 216"/>
                  <a:gd name="T15" fmla="*/ 4 h 180"/>
                  <a:gd name="T16" fmla="*/ 172 w 216"/>
                  <a:gd name="T17" fmla="*/ 16 h 180"/>
                  <a:gd name="T18" fmla="*/ 196 w 216"/>
                  <a:gd name="T19" fmla="*/ 36 h 180"/>
                  <a:gd name="T20" fmla="*/ 210 w 216"/>
                  <a:gd name="T21" fmla="*/ 60 h 180"/>
                  <a:gd name="T22" fmla="*/ 216 w 216"/>
                  <a:gd name="T23" fmla="*/ 88 h 180"/>
                  <a:gd name="T24" fmla="*/ 216 w 216"/>
                  <a:gd name="T25" fmla="*/ 180 h 180"/>
                  <a:gd name="T26" fmla="*/ 0 w 216"/>
                  <a:gd name="T27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6" h="180">
                    <a:moveTo>
                      <a:pt x="0" y="180"/>
                    </a:moveTo>
                    <a:lnTo>
                      <a:pt x="0" y="88"/>
                    </a:lnTo>
                    <a:lnTo>
                      <a:pt x="4" y="60"/>
                    </a:lnTo>
                    <a:lnTo>
                      <a:pt x="20" y="36"/>
                    </a:lnTo>
                    <a:lnTo>
                      <a:pt x="44" y="16"/>
                    </a:lnTo>
                    <a:lnTo>
                      <a:pt x="74" y="4"/>
                    </a:lnTo>
                    <a:lnTo>
                      <a:pt x="108" y="0"/>
                    </a:lnTo>
                    <a:lnTo>
                      <a:pt x="142" y="4"/>
                    </a:lnTo>
                    <a:lnTo>
                      <a:pt x="172" y="16"/>
                    </a:lnTo>
                    <a:lnTo>
                      <a:pt x="196" y="36"/>
                    </a:lnTo>
                    <a:lnTo>
                      <a:pt x="210" y="60"/>
                    </a:lnTo>
                    <a:lnTo>
                      <a:pt x="216" y="88"/>
                    </a:lnTo>
                    <a:lnTo>
                      <a:pt x="216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666666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Rectangle 247">
              <a:extLst>
                <a:ext uri="{FF2B5EF4-FFF2-40B4-BE49-F238E27FC236}">
                  <a16:creationId xmlns:a16="http://schemas.microsoft.com/office/drawing/2014/main" id="{433B3ED9-8E6E-4F95-8883-C6F18A8BEC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6" y="2541"/>
              <a:ext cx="520" cy="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000">
                <a:cs typeface="Arial" panose="020B0604020202020204" pitchFamily="34" charset="0"/>
              </a:endParaRPr>
            </a:p>
          </p:txBody>
        </p:sp>
        <p:sp>
          <p:nvSpPr>
            <p:cNvPr id="32" name="Freeform 248">
              <a:extLst>
                <a:ext uri="{FF2B5EF4-FFF2-40B4-BE49-F238E27FC236}">
                  <a16:creationId xmlns:a16="http://schemas.microsoft.com/office/drawing/2014/main" id="{09201C97-699C-405C-A5CB-F6DF87FDA0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46" y="2405"/>
              <a:ext cx="327" cy="141"/>
            </a:xfrm>
            <a:custGeom>
              <a:avLst/>
              <a:gdLst>
                <a:gd name="T0" fmla="*/ 184 w 396"/>
                <a:gd name="T1" fmla="*/ 0 h 170"/>
                <a:gd name="T2" fmla="*/ 112 w 396"/>
                <a:gd name="T3" fmla="*/ 138 h 170"/>
                <a:gd name="T4" fmla="*/ 0 w 396"/>
                <a:gd name="T5" fmla="*/ 138 h 170"/>
                <a:gd name="T6" fmla="*/ 0 w 396"/>
                <a:gd name="T7" fmla="*/ 170 h 170"/>
                <a:gd name="T8" fmla="*/ 324 w 396"/>
                <a:gd name="T9" fmla="*/ 170 h 170"/>
                <a:gd name="T10" fmla="*/ 324 w 396"/>
                <a:gd name="T11" fmla="*/ 138 h 170"/>
                <a:gd name="T12" fmla="*/ 396 w 396"/>
                <a:gd name="T13" fmla="*/ 0 h 170"/>
                <a:gd name="T14" fmla="*/ 184 w 396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6" h="170">
                  <a:moveTo>
                    <a:pt x="184" y="0"/>
                  </a:moveTo>
                  <a:lnTo>
                    <a:pt x="112" y="138"/>
                  </a:lnTo>
                  <a:lnTo>
                    <a:pt x="0" y="138"/>
                  </a:lnTo>
                  <a:lnTo>
                    <a:pt x="0" y="170"/>
                  </a:lnTo>
                  <a:lnTo>
                    <a:pt x="324" y="170"/>
                  </a:lnTo>
                  <a:lnTo>
                    <a:pt x="324" y="138"/>
                  </a:lnTo>
                  <a:lnTo>
                    <a:pt x="396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000" dirty="0">
                <a:cs typeface="Arial" panose="020B0604020202020204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9DC9902-9866-4C44-8D21-8BB1F491236E}"/>
              </a:ext>
            </a:extLst>
          </p:cNvPr>
          <p:cNvSpPr txBox="1"/>
          <p:nvPr/>
        </p:nvSpPr>
        <p:spPr>
          <a:xfrm>
            <a:off x="4213287" y="5861202"/>
            <a:ext cx="1116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Operator</a:t>
            </a:r>
          </a:p>
        </p:txBody>
      </p:sp>
      <p:grpSp>
        <p:nvGrpSpPr>
          <p:cNvPr id="36" name="Group 243">
            <a:extLst>
              <a:ext uri="{FF2B5EF4-FFF2-40B4-BE49-F238E27FC236}">
                <a16:creationId xmlns:a16="http://schemas.microsoft.com/office/drawing/2014/main" id="{6BF7FC20-B07D-4DE3-A174-A091209F30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08343" y="5506440"/>
            <a:ext cx="540000" cy="306118"/>
            <a:chOff x="1076" y="2255"/>
            <a:chExt cx="520" cy="303"/>
          </a:xfrm>
        </p:grpSpPr>
        <p:grpSp>
          <p:nvGrpSpPr>
            <p:cNvPr id="37" name="Group 244">
              <a:extLst>
                <a:ext uri="{FF2B5EF4-FFF2-40B4-BE49-F238E27FC236}">
                  <a16:creationId xmlns:a16="http://schemas.microsoft.com/office/drawing/2014/main" id="{DC3D5D77-96AD-4BA7-9D54-5FFAF0C5480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57" y="2255"/>
              <a:ext cx="178" cy="287"/>
              <a:chOff x="1157" y="2255"/>
              <a:chExt cx="178" cy="287"/>
            </a:xfrm>
          </p:grpSpPr>
          <p:sp>
            <p:nvSpPr>
              <p:cNvPr id="40" name="Freeform 245">
                <a:extLst>
                  <a:ext uri="{FF2B5EF4-FFF2-40B4-BE49-F238E27FC236}">
                    <a16:creationId xmlns:a16="http://schemas.microsoft.com/office/drawing/2014/main" id="{BD214707-1EE7-4118-9445-4C17FA4B0FC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82" y="2255"/>
                <a:ext cx="125" cy="127"/>
              </a:xfrm>
              <a:custGeom>
                <a:avLst/>
                <a:gdLst>
                  <a:gd name="T0" fmla="*/ 152 w 152"/>
                  <a:gd name="T1" fmla="*/ 76 h 154"/>
                  <a:gd name="T2" fmla="*/ 146 w 152"/>
                  <a:gd name="T3" fmla="*/ 106 h 154"/>
                  <a:gd name="T4" fmla="*/ 130 w 152"/>
                  <a:gd name="T5" fmla="*/ 130 h 154"/>
                  <a:gd name="T6" fmla="*/ 106 w 152"/>
                  <a:gd name="T7" fmla="*/ 148 h 154"/>
                  <a:gd name="T8" fmla="*/ 76 w 152"/>
                  <a:gd name="T9" fmla="*/ 154 h 154"/>
                  <a:gd name="T10" fmla="*/ 46 w 152"/>
                  <a:gd name="T11" fmla="*/ 148 h 154"/>
                  <a:gd name="T12" fmla="*/ 22 w 152"/>
                  <a:gd name="T13" fmla="*/ 130 h 154"/>
                  <a:gd name="T14" fmla="*/ 6 w 152"/>
                  <a:gd name="T15" fmla="*/ 106 h 154"/>
                  <a:gd name="T16" fmla="*/ 0 w 152"/>
                  <a:gd name="T17" fmla="*/ 76 h 154"/>
                  <a:gd name="T18" fmla="*/ 6 w 152"/>
                  <a:gd name="T19" fmla="*/ 48 h 154"/>
                  <a:gd name="T20" fmla="*/ 22 w 152"/>
                  <a:gd name="T21" fmla="*/ 24 h 154"/>
                  <a:gd name="T22" fmla="*/ 46 w 152"/>
                  <a:gd name="T23" fmla="*/ 6 h 154"/>
                  <a:gd name="T24" fmla="*/ 76 w 152"/>
                  <a:gd name="T25" fmla="*/ 0 h 154"/>
                  <a:gd name="T26" fmla="*/ 106 w 152"/>
                  <a:gd name="T27" fmla="*/ 6 h 154"/>
                  <a:gd name="T28" fmla="*/ 130 w 152"/>
                  <a:gd name="T29" fmla="*/ 24 h 154"/>
                  <a:gd name="T30" fmla="*/ 146 w 152"/>
                  <a:gd name="T31" fmla="*/ 48 h 154"/>
                  <a:gd name="T32" fmla="*/ 152 w 152"/>
                  <a:gd name="T33" fmla="*/ 7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2" h="154">
                    <a:moveTo>
                      <a:pt x="152" y="76"/>
                    </a:moveTo>
                    <a:lnTo>
                      <a:pt x="146" y="106"/>
                    </a:lnTo>
                    <a:lnTo>
                      <a:pt x="130" y="130"/>
                    </a:lnTo>
                    <a:lnTo>
                      <a:pt x="106" y="148"/>
                    </a:lnTo>
                    <a:lnTo>
                      <a:pt x="76" y="154"/>
                    </a:lnTo>
                    <a:lnTo>
                      <a:pt x="46" y="148"/>
                    </a:lnTo>
                    <a:lnTo>
                      <a:pt x="22" y="130"/>
                    </a:lnTo>
                    <a:lnTo>
                      <a:pt x="6" y="106"/>
                    </a:lnTo>
                    <a:lnTo>
                      <a:pt x="0" y="76"/>
                    </a:lnTo>
                    <a:lnTo>
                      <a:pt x="6" y="48"/>
                    </a:lnTo>
                    <a:lnTo>
                      <a:pt x="22" y="24"/>
                    </a:lnTo>
                    <a:lnTo>
                      <a:pt x="46" y="6"/>
                    </a:lnTo>
                    <a:lnTo>
                      <a:pt x="76" y="0"/>
                    </a:lnTo>
                    <a:lnTo>
                      <a:pt x="106" y="6"/>
                    </a:lnTo>
                    <a:lnTo>
                      <a:pt x="130" y="24"/>
                    </a:lnTo>
                    <a:lnTo>
                      <a:pt x="146" y="48"/>
                    </a:lnTo>
                    <a:lnTo>
                      <a:pt x="152" y="7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666666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246">
                <a:extLst>
                  <a:ext uri="{FF2B5EF4-FFF2-40B4-BE49-F238E27FC236}">
                    <a16:creationId xmlns:a16="http://schemas.microsoft.com/office/drawing/2014/main" id="{60A0A276-A7F6-4E65-A1A1-64C60C5C7E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57" y="2394"/>
                <a:ext cx="178" cy="148"/>
              </a:xfrm>
              <a:custGeom>
                <a:avLst/>
                <a:gdLst>
                  <a:gd name="T0" fmla="*/ 0 w 216"/>
                  <a:gd name="T1" fmla="*/ 180 h 180"/>
                  <a:gd name="T2" fmla="*/ 0 w 216"/>
                  <a:gd name="T3" fmla="*/ 88 h 180"/>
                  <a:gd name="T4" fmla="*/ 4 w 216"/>
                  <a:gd name="T5" fmla="*/ 60 h 180"/>
                  <a:gd name="T6" fmla="*/ 20 w 216"/>
                  <a:gd name="T7" fmla="*/ 36 h 180"/>
                  <a:gd name="T8" fmla="*/ 44 w 216"/>
                  <a:gd name="T9" fmla="*/ 16 h 180"/>
                  <a:gd name="T10" fmla="*/ 74 w 216"/>
                  <a:gd name="T11" fmla="*/ 4 h 180"/>
                  <a:gd name="T12" fmla="*/ 108 w 216"/>
                  <a:gd name="T13" fmla="*/ 0 h 180"/>
                  <a:gd name="T14" fmla="*/ 142 w 216"/>
                  <a:gd name="T15" fmla="*/ 4 h 180"/>
                  <a:gd name="T16" fmla="*/ 172 w 216"/>
                  <a:gd name="T17" fmla="*/ 16 h 180"/>
                  <a:gd name="T18" fmla="*/ 196 w 216"/>
                  <a:gd name="T19" fmla="*/ 36 h 180"/>
                  <a:gd name="T20" fmla="*/ 210 w 216"/>
                  <a:gd name="T21" fmla="*/ 60 h 180"/>
                  <a:gd name="T22" fmla="*/ 216 w 216"/>
                  <a:gd name="T23" fmla="*/ 88 h 180"/>
                  <a:gd name="T24" fmla="*/ 216 w 216"/>
                  <a:gd name="T25" fmla="*/ 180 h 180"/>
                  <a:gd name="T26" fmla="*/ 0 w 216"/>
                  <a:gd name="T27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6" h="180">
                    <a:moveTo>
                      <a:pt x="0" y="180"/>
                    </a:moveTo>
                    <a:lnTo>
                      <a:pt x="0" y="88"/>
                    </a:lnTo>
                    <a:lnTo>
                      <a:pt x="4" y="60"/>
                    </a:lnTo>
                    <a:lnTo>
                      <a:pt x="20" y="36"/>
                    </a:lnTo>
                    <a:lnTo>
                      <a:pt x="44" y="16"/>
                    </a:lnTo>
                    <a:lnTo>
                      <a:pt x="74" y="4"/>
                    </a:lnTo>
                    <a:lnTo>
                      <a:pt x="108" y="0"/>
                    </a:lnTo>
                    <a:lnTo>
                      <a:pt x="142" y="4"/>
                    </a:lnTo>
                    <a:lnTo>
                      <a:pt x="172" y="16"/>
                    </a:lnTo>
                    <a:lnTo>
                      <a:pt x="196" y="36"/>
                    </a:lnTo>
                    <a:lnTo>
                      <a:pt x="210" y="60"/>
                    </a:lnTo>
                    <a:lnTo>
                      <a:pt x="216" y="88"/>
                    </a:lnTo>
                    <a:lnTo>
                      <a:pt x="216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666666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Rectangle 247">
              <a:extLst>
                <a:ext uri="{FF2B5EF4-FFF2-40B4-BE49-F238E27FC236}">
                  <a16:creationId xmlns:a16="http://schemas.microsoft.com/office/drawing/2014/main" id="{BD2869F4-9C96-48A5-9004-F003A244B3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6" y="2541"/>
              <a:ext cx="520" cy="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000">
                <a:cs typeface="Arial" panose="020B0604020202020204" pitchFamily="34" charset="0"/>
              </a:endParaRPr>
            </a:p>
          </p:txBody>
        </p:sp>
        <p:sp>
          <p:nvSpPr>
            <p:cNvPr id="39" name="Freeform 248">
              <a:extLst>
                <a:ext uri="{FF2B5EF4-FFF2-40B4-BE49-F238E27FC236}">
                  <a16:creationId xmlns:a16="http://schemas.microsoft.com/office/drawing/2014/main" id="{101FA94B-6812-4900-A660-83B7D729E3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46" y="2405"/>
              <a:ext cx="327" cy="141"/>
            </a:xfrm>
            <a:custGeom>
              <a:avLst/>
              <a:gdLst>
                <a:gd name="T0" fmla="*/ 184 w 396"/>
                <a:gd name="T1" fmla="*/ 0 h 170"/>
                <a:gd name="T2" fmla="*/ 112 w 396"/>
                <a:gd name="T3" fmla="*/ 138 h 170"/>
                <a:gd name="T4" fmla="*/ 0 w 396"/>
                <a:gd name="T5" fmla="*/ 138 h 170"/>
                <a:gd name="T6" fmla="*/ 0 w 396"/>
                <a:gd name="T7" fmla="*/ 170 h 170"/>
                <a:gd name="T8" fmla="*/ 324 w 396"/>
                <a:gd name="T9" fmla="*/ 170 h 170"/>
                <a:gd name="T10" fmla="*/ 324 w 396"/>
                <a:gd name="T11" fmla="*/ 138 h 170"/>
                <a:gd name="T12" fmla="*/ 396 w 396"/>
                <a:gd name="T13" fmla="*/ 0 h 170"/>
                <a:gd name="T14" fmla="*/ 184 w 396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6" h="170">
                  <a:moveTo>
                    <a:pt x="184" y="0"/>
                  </a:moveTo>
                  <a:lnTo>
                    <a:pt x="112" y="138"/>
                  </a:lnTo>
                  <a:lnTo>
                    <a:pt x="0" y="138"/>
                  </a:lnTo>
                  <a:lnTo>
                    <a:pt x="0" y="170"/>
                  </a:lnTo>
                  <a:lnTo>
                    <a:pt x="324" y="170"/>
                  </a:lnTo>
                  <a:lnTo>
                    <a:pt x="324" y="138"/>
                  </a:lnTo>
                  <a:lnTo>
                    <a:pt x="396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000" dirty="0"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62F7B06-B129-4860-B140-6F89C437EBB0}"/>
              </a:ext>
            </a:extLst>
          </p:cNvPr>
          <p:cNvSpPr txBox="1"/>
          <p:nvPr/>
        </p:nvSpPr>
        <p:spPr>
          <a:xfrm>
            <a:off x="6790228" y="5861202"/>
            <a:ext cx="1116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Operator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553BB95-D16E-4CB9-8210-E2D2FC40A89C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>
          <a:xfrm flipH="1" flipV="1">
            <a:off x="4827852" y="5093099"/>
            <a:ext cx="37871" cy="56488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10680C6-9FCB-447F-9BFC-512B426047AB}"/>
              </a:ext>
            </a:extLst>
          </p:cNvPr>
          <p:cNvCxnSpPr>
            <a:cxnSpLocks/>
            <a:stCxn id="39" idx="0"/>
            <a:endCxn id="24" idx="2"/>
          </p:cNvCxnSpPr>
          <p:nvPr/>
        </p:nvCxnSpPr>
        <p:spPr>
          <a:xfrm flipH="1" flipV="1">
            <a:off x="7401198" y="5093099"/>
            <a:ext cx="41466" cy="56488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0F825B-8537-44E3-A7B2-FA231A8C6A4F}"/>
              </a:ext>
            </a:extLst>
          </p:cNvPr>
          <p:cNvSpPr txBox="1"/>
          <p:nvPr/>
        </p:nvSpPr>
        <p:spPr>
          <a:xfrm>
            <a:off x="3956468" y="4190616"/>
            <a:ext cx="1116000" cy="84638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77800" indent="-177800">
              <a:buFont typeface="Wingdings" panose="05000000000000000000" pitchFamily="2" charset="2"/>
              <a:buChar char="ü"/>
            </a:pP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Deployment</a:t>
            </a:r>
          </a:p>
          <a:p>
            <a:pPr marL="177800" indent="-177800">
              <a:buFont typeface="Wingdings" panose="05000000000000000000" pitchFamily="2" charset="2"/>
              <a:buChar char="ü"/>
            </a:pP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Daemonset</a:t>
            </a:r>
          </a:p>
          <a:p>
            <a:pPr marL="177800" indent="-177800">
              <a:buFont typeface="Wingdings" panose="05000000000000000000" pitchFamily="2" charset="2"/>
              <a:buChar char="ü"/>
            </a:pP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Statefulset</a:t>
            </a:r>
          </a:p>
          <a:p>
            <a:pPr marL="177800" indent="-177800">
              <a:buFont typeface="Wingdings" panose="05000000000000000000" pitchFamily="2" charset="2"/>
              <a:buChar char="ü"/>
            </a:pP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Service, PVC</a:t>
            </a:r>
          </a:p>
          <a:p>
            <a:pPr marL="177800" indent="-177800">
              <a:buFont typeface="Wingdings" panose="05000000000000000000" pitchFamily="2" charset="2"/>
              <a:buChar char="ü"/>
            </a:pP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Ingress</a:t>
            </a:r>
          </a:p>
        </p:txBody>
      </p:sp>
      <p:pic>
        <p:nvPicPr>
          <p:cNvPr id="50" name="Picture 4" descr="Admin roles Line Black Icon 364250 Vector Art at Vecteezy">
            <a:extLst>
              <a:ext uri="{FF2B5EF4-FFF2-40B4-BE49-F238E27FC236}">
                <a16:creationId xmlns:a16="http://schemas.microsoft.com/office/drawing/2014/main" id="{B1FC86E6-CDE4-4603-ABA0-0807EA2C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546" y="431016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D6D02D3-5525-46CF-BC31-4BA3FCA0DE5B}"/>
              </a:ext>
            </a:extLst>
          </p:cNvPr>
          <p:cNvSpPr txBox="1"/>
          <p:nvPr/>
        </p:nvSpPr>
        <p:spPr>
          <a:xfrm>
            <a:off x="5071402" y="4661698"/>
            <a:ext cx="68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Viewer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8DE0A1-16E4-4672-AD70-7190704651F5}"/>
              </a:ext>
            </a:extLst>
          </p:cNvPr>
          <p:cNvSpPr txBox="1"/>
          <p:nvPr/>
        </p:nvSpPr>
        <p:spPr>
          <a:xfrm>
            <a:off x="6591666" y="4190616"/>
            <a:ext cx="1116000" cy="84638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77800" indent="-177800">
              <a:buFont typeface="Wingdings" panose="05000000000000000000" pitchFamily="2" charset="2"/>
              <a:buChar char="ü"/>
            </a:pP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Deployment</a:t>
            </a:r>
          </a:p>
          <a:p>
            <a:pPr marL="177800" indent="-177800">
              <a:buFont typeface="Wingdings" panose="05000000000000000000" pitchFamily="2" charset="2"/>
              <a:buChar char="ü"/>
            </a:pP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Daemonset</a:t>
            </a:r>
          </a:p>
          <a:p>
            <a:pPr marL="177800" indent="-177800">
              <a:buFont typeface="Wingdings" panose="05000000000000000000" pitchFamily="2" charset="2"/>
              <a:buChar char="ü"/>
            </a:pP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Statefulset</a:t>
            </a:r>
          </a:p>
          <a:p>
            <a:pPr marL="177800" indent="-177800">
              <a:buFont typeface="Wingdings" panose="05000000000000000000" pitchFamily="2" charset="2"/>
              <a:buChar char="ü"/>
            </a:pP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Service, PVC</a:t>
            </a:r>
          </a:p>
          <a:p>
            <a:pPr marL="177800" indent="-177800">
              <a:buFont typeface="Wingdings" panose="05000000000000000000" pitchFamily="2" charset="2"/>
              <a:buChar char="ü"/>
            </a:pP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Ingress</a:t>
            </a:r>
          </a:p>
        </p:txBody>
      </p:sp>
      <p:pic>
        <p:nvPicPr>
          <p:cNvPr id="53" name="Picture 4" descr="Admin roles Line Black Icon 364250 Vector Art at Vecteezy">
            <a:extLst>
              <a:ext uri="{FF2B5EF4-FFF2-40B4-BE49-F238E27FC236}">
                <a16:creationId xmlns:a16="http://schemas.microsoft.com/office/drawing/2014/main" id="{E0B92B44-D499-490A-820B-A4B4EF20D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299" y="431016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3B7E9E7-B0DE-4F7E-AEFE-B039310FA4EF}"/>
              </a:ext>
            </a:extLst>
          </p:cNvPr>
          <p:cNvSpPr txBox="1"/>
          <p:nvPr/>
        </p:nvSpPr>
        <p:spPr>
          <a:xfrm>
            <a:off x="7680155" y="4661698"/>
            <a:ext cx="68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Viewer</a:t>
            </a: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20E923F-857A-44D8-80B9-077BE8335CCD}"/>
              </a:ext>
            </a:extLst>
          </p:cNvPr>
          <p:cNvCxnSpPr>
            <a:cxnSpLocks/>
            <a:stCxn id="9" idx="2"/>
            <a:endCxn id="31" idx="1"/>
          </p:cNvCxnSpPr>
          <p:nvPr/>
        </p:nvCxnSpPr>
        <p:spPr>
          <a:xfrm rot="16200000" flipH="1">
            <a:off x="2074749" y="3347318"/>
            <a:ext cx="1570554" cy="334275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AA88EA-AF3C-408A-9A18-86D35B9733F8}"/>
              </a:ext>
            </a:extLst>
          </p:cNvPr>
          <p:cNvSpPr txBox="1"/>
          <p:nvPr/>
        </p:nvSpPr>
        <p:spPr>
          <a:xfrm>
            <a:off x="323175" y="4478213"/>
            <a:ext cx="2102804" cy="8113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txBody>
          <a:bodyPr wrap="square" lIns="36000" tIns="36000" rIns="36000" bIns="3600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Invite &amp; Assign “Project Roles” to account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Assign “Operator” role to specific account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05AABB9-DD1B-4EA7-8F68-C4D77DD3C119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>
            <a:off x="1746650" y="4133390"/>
            <a:ext cx="5361693" cy="1670581"/>
          </a:xfrm>
          <a:prstGeom prst="bentConnector3">
            <a:avLst>
              <a:gd name="adj1" fmla="val 21576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화살표: 아래쪽 63">
            <a:extLst>
              <a:ext uri="{FF2B5EF4-FFF2-40B4-BE49-F238E27FC236}">
                <a16:creationId xmlns:a16="http://schemas.microsoft.com/office/drawing/2014/main" id="{DD07C8FD-08EB-419F-975A-C3B411439B60}"/>
              </a:ext>
            </a:extLst>
          </p:cNvPr>
          <p:cNvSpPr/>
          <p:nvPr/>
        </p:nvSpPr>
        <p:spPr>
          <a:xfrm>
            <a:off x="4005854" y="2906121"/>
            <a:ext cx="414865" cy="272337"/>
          </a:xfrm>
          <a:prstGeom prst="downArrow">
            <a:avLst/>
          </a:prstGeom>
          <a:solidFill>
            <a:srgbClr val="00B050">
              <a:alpha val="7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4. (Important) Key Consideration Things </a:t>
            </a:r>
            <a:endParaRPr lang="ko-KR" altLang="en-US" sz="2500" spc="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824133B-3C8C-4C45-8773-D65273A31503}"/>
              </a:ext>
            </a:extLst>
          </p:cNvPr>
          <p:cNvSpPr/>
          <p:nvPr/>
        </p:nvSpPr>
        <p:spPr>
          <a:xfrm>
            <a:off x="118873" y="941832"/>
            <a:ext cx="9540000" cy="5508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BA51D9-E9C0-4C17-A588-6B4B80F0A6D4}"/>
              </a:ext>
            </a:extLst>
          </p:cNvPr>
          <p:cNvSpPr txBox="1"/>
          <p:nvPr/>
        </p:nvSpPr>
        <p:spPr>
          <a:xfrm>
            <a:off x="326563" y="1630187"/>
            <a:ext cx="8921960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57188" indent="-357188">
              <a:buFont typeface="+mj-ea"/>
              <a:buAutoNum type="circleNumDbPlain" startAt="2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Only “KS-Host” Service Domain(URL) Creation &amp; Open</a:t>
            </a:r>
          </a:p>
          <a:p>
            <a:pPr marL="712788" lvl="1" indent="-255588">
              <a:buFont typeface="Wingdings" panose="05000000000000000000" pitchFamily="2" charset="2"/>
              <a:buChar char="ü"/>
            </a:pP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ks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-member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작업 내용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data inconsistency</a:t>
            </a:r>
          </a:p>
          <a:p>
            <a:pPr marL="712788" lvl="1" indent="-255588">
              <a:buFont typeface="Wingdings" panose="05000000000000000000" pitchFamily="2" charset="2"/>
              <a:buChar char="ü"/>
            </a:pP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ks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-member 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작업 내용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removing cause sync from </a:t>
            </a: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ks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-host</a:t>
            </a:r>
          </a:p>
          <a:p>
            <a:pPr marL="712788" lvl="1" indent="-255588"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(optional) </a:t>
            </a: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ks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-member service domain(</a:t>
            </a: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url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) creation </a:t>
            </a:r>
            <a:endParaRPr lang="ko-KR" altLang="en-US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A1CA4C-88FF-4907-BB9D-6FB3E65A8DB0}"/>
              </a:ext>
            </a:extLst>
          </p:cNvPr>
          <p:cNvSpPr txBox="1"/>
          <p:nvPr/>
        </p:nvSpPr>
        <p:spPr>
          <a:xfrm>
            <a:off x="326563" y="2714144"/>
            <a:ext cx="8921960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57188" indent="-357188">
              <a:buFont typeface="+mj-ea"/>
              <a:buAutoNum type="circleNumDbPlain" startAt="3"/>
              <a:tabLst>
                <a:tab pos="3136900" algn="l"/>
              </a:tabLst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Not Recommend AD join on “</a:t>
            </a:r>
            <a:r>
              <a:rPr lang="en-US" altLang="ko-KR" b="1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ks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-member”: Only AD Join on “KS-Host”</a:t>
            </a:r>
          </a:p>
          <a:p>
            <a:pPr marL="712788" lvl="1" indent="-255588"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“KS-Host” accessing to “</a:t>
            </a: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ks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-member” disable according to “OAuth” </a:t>
            </a: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configMap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attribute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6C015-FA17-4636-95A3-77800635C871}"/>
              </a:ext>
            </a:extLst>
          </p:cNvPr>
          <p:cNvSpPr txBox="1"/>
          <p:nvPr/>
        </p:nvSpPr>
        <p:spPr>
          <a:xfrm>
            <a:off x="326563" y="1020248"/>
            <a:ext cx="8921960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57188" indent="-357188">
              <a:buFont typeface="+mj-ea"/>
              <a:buAutoNum type="circleNumDbPlain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Remember not same role between “KubeSphere” and “Kubernetes”</a:t>
            </a:r>
          </a:p>
          <a:p>
            <a:pPr marL="712788" lvl="1" indent="-255588"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“kubeSphere” roles have developed with “k8s” detailed roles.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3AA5A1-FC2E-4358-8653-ECB43466A28A}"/>
              </a:ext>
            </a:extLst>
          </p:cNvPr>
          <p:cNvSpPr txBox="1"/>
          <p:nvPr/>
        </p:nvSpPr>
        <p:spPr>
          <a:xfrm>
            <a:off x="326563" y="3937912"/>
            <a:ext cx="892196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+mj-ea"/>
              <a:buAutoNum type="circleNumDbPlain" startAt="5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If case of “KS-Host” issue &amp; not working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First of all : Troubleshooting and recover “KS-Host” system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Second    : (Prepared) “local user” with Only view permission log-in in “</a:t>
            </a: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ks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-member” per department and monitoring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Third       : Decision &amp;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Approval, AD Join on “</a:t>
            </a: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ks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-member” and transaction working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F2D3C-8DAA-4691-B02D-2A1F73675BAA}"/>
              </a:ext>
            </a:extLst>
          </p:cNvPr>
          <p:cNvSpPr txBox="1"/>
          <p:nvPr/>
        </p:nvSpPr>
        <p:spPr>
          <a:xfrm>
            <a:off x="326562" y="3333649"/>
            <a:ext cx="9260667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+mj-ea"/>
              <a:buAutoNum type="circleNumDbPlain" startAt="4"/>
              <a:tabLst>
                <a:tab pos="3136900" algn="l"/>
              </a:tabLst>
            </a:pPr>
            <a:r>
              <a:rPr lang="en-US" altLang="ko-KR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In case of “AD Users” need first, self log-in &amp; setting mail-id, local user-name</a:t>
            </a:r>
          </a:p>
          <a:p>
            <a:pPr marL="712788" lvl="1" indent="-255588"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Using Role &amp; Permission &amp; Account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1DFB0-85FD-40E0-86A3-FBB44BEE630F}"/>
              </a:ext>
            </a:extLst>
          </p:cNvPr>
          <p:cNvSpPr txBox="1"/>
          <p:nvPr/>
        </p:nvSpPr>
        <p:spPr>
          <a:xfrm>
            <a:off x="326562" y="5261409"/>
            <a:ext cx="9260667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+mj-ea"/>
              <a:buAutoNum type="circleNumDbPlain" startAt="6"/>
              <a:tabLst>
                <a:tab pos="3136900" algn="l"/>
              </a:tabLst>
            </a:pPr>
            <a:r>
              <a:rPr lang="en-US" altLang="ko-KR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Not installed “DevOps” &amp; “AppStore” plugins modules</a:t>
            </a:r>
          </a:p>
          <a:p>
            <a:pPr marL="712788" lvl="1" indent="-255588"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Using Role &amp; Permission &amp; 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000BF4-38FD-4979-9B41-528ABC36997D}"/>
              </a:ext>
            </a:extLst>
          </p:cNvPr>
          <p:cNvSpPr txBox="1"/>
          <p:nvPr/>
        </p:nvSpPr>
        <p:spPr>
          <a:xfrm>
            <a:off x="326562" y="5828999"/>
            <a:ext cx="9260667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+mj-ea"/>
              <a:buAutoNum type="circleNumDbPlain" startAt="7"/>
              <a:tabLst>
                <a:tab pos="3136900" algn="l"/>
              </a:tabLst>
            </a:pPr>
            <a:r>
              <a:rPr lang="en-US" altLang="ko-KR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Upgrade kubeSphere Version</a:t>
            </a:r>
          </a:p>
          <a:p>
            <a:pPr marL="712788" marR="0" lvl="1" indent="-2555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Current Ver 3.1.1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Upgrade to Ver 3.2.1 (latest standard date 11 May, 2022’)</a:t>
            </a:r>
            <a:endParaRPr kumimoji="0" lang="en-US" altLang="ko-KR" sz="1600" b="0" i="0" u="none" strike="noStrike" kern="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71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5. Appendix: Consideration for CLI Usage Method</a:t>
            </a:r>
            <a:endParaRPr lang="ko-KR" altLang="en-US" sz="2500" spc="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" name="AutoShape 148">
            <a:extLst>
              <a:ext uri="{FF2B5EF4-FFF2-40B4-BE49-F238E27FC236}">
                <a16:creationId xmlns:a16="http://schemas.microsoft.com/office/drawing/2014/main" id="{6098F188-7603-4D63-AD8F-DD2C2A085C5F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07960" y="1295248"/>
            <a:ext cx="1548000" cy="1400325"/>
          </a:xfrm>
          <a:prstGeom prst="snip1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Platform</a:t>
            </a:r>
          </a:p>
          <a:p>
            <a:pPr algn="ctr" eaLnBrk="1" hangingPunct="1"/>
            <a:r>
              <a:rPr kumimoji="1" lang="en-US" altLang="ko-KR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</a:t>
            </a:r>
            <a:endParaRPr kumimoji="1" lang="ko-KR" altLang="en-US" sz="20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CA2CB1-712C-4153-9490-8B839CEAD9F9}"/>
              </a:ext>
            </a:extLst>
          </p:cNvPr>
          <p:cNvSpPr/>
          <p:nvPr/>
        </p:nvSpPr>
        <p:spPr>
          <a:xfrm>
            <a:off x="1896998" y="1295249"/>
            <a:ext cx="5683378" cy="14003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E8F78-29EF-4547-B4F0-FBFA5DDE9624}"/>
              </a:ext>
            </a:extLst>
          </p:cNvPr>
          <p:cNvSpPr txBox="1"/>
          <p:nvPr/>
        </p:nvSpPr>
        <p:spPr>
          <a:xfrm>
            <a:off x="2014264" y="1349713"/>
            <a:ext cx="5331035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1950" indent="-361950">
              <a:buFont typeface="+mj-ea"/>
              <a:buAutoNum type="circleNumDbPlain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Bastion Server</a:t>
            </a: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Kubeconfig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with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“cluster-admin”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role</a:t>
            </a:r>
          </a:p>
          <a:p>
            <a:pPr marL="361950" indent="-361950">
              <a:buFont typeface="+mj-ea"/>
              <a:buAutoNum type="circleNumDbPlain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KSH-Console</a:t>
            </a: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Toolbox: “kubectl” Terminal</a:t>
            </a: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“Platform-admin” account equal to “cluster-admin”</a:t>
            </a:r>
          </a:p>
        </p:txBody>
      </p:sp>
      <p:sp>
        <p:nvSpPr>
          <p:cNvPr id="6" name="AutoShape 148">
            <a:extLst>
              <a:ext uri="{FF2B5EF4-FFF2-40B4-BE49-F238E27FC236}">
                <a16:creationId xmlns:a16="http://schemas.microsoft.com/office/drawing/2014/main" id="{605CAE66-AAEC-4875-A906-52F6E930DC67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07960" y="3023464"/>
            <a:ext cx="1548000" cy="1400325"/>
          </a:xfrm>
          <a:prstGeom prst="snip1Rect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Cluster</a:t>
            </a:r>
          </a:p>
          <a:p>
            <a:pPr algn="ctr" eaLnBrk="1" hangingPunct="1"/>
            <a:r>
              <a:rPr kumimoji="1" lang="en-US" altLang="ko-KR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</a:t>
            </a:r>
            <a:endParaRPr kumimoji="1" lang="ko-KR" altLang="en-US" sz="20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6003BB-37AC-4EE0-A61E-19EFC285C1FA}"/>
              </a:ext>
            </a:extLst>
          </p:cNvPr>
          <p:cNvSpPr/>
          <p:nvPr/>
        </p:nvSpPr>
        <p:spPr>
          <a:xfrm>
            <a:off x="1896998" y="3023465"/>
            <a:ext cx="5683378" cy="14003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srgbClr val="0000FF">
                <a:alpha val="40000"/>
              </a:srgbClr>
            </a:outerShdw>
          </a:effectLst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0981F-7CE7-493D-9455-279B61CF6276}"/>
              </a:ext>
            </a:extLst>
          </p:cNvPr>
          <p:cNvSpPr txBox="1"/>
          <p:nvPr/>
        </p:nvSpPr>
        <p:spPr>
          <a:xfrm>
            <a:off x="2014264" y="3077929"/>
            <a:ext cx="5331035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1950" indent="-361950">
              <a:buFont typeface="+mj-ea"/>
              <a:buAutoNum type="circleNumDbPlain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Bastion Server</a:t>
            </a: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Separated OS User &amp; kubeconfig with specific Role</a:t>
            </a: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Need Post-Configure</a:t>
            </a:r>
          </a:p>
          <a:p>
            <a:pPr marL="361950" indent="-361950">
              <a:buFont typeface="+mj-ea"/>
              <a:buAutoNum type="circleNumDbPlain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If need specific ClusterRole</a:t>
            </a: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Co-work with DKS Operation Team</a:t>
            </a:r>
          </a:p>
        </p:txBody>
      </p:sp>
      <p:sp>
        <p:nvSpPr>
          <p:cNvPr id="9" name="AutoShape 148">
            <a:extLst>
              <a:ext uri="{FF2B5EF4-FFF2-40B4-BE49-F238E27FC236}">
                <a16:creationId xmlns:a16="http://schemas.microsoft.com/office/drawing/2014/main" id="{800EA353-AB6A-4A13-8814-063615149656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07960" y="4731484"/>
            <a:ext cx="1548000" cy="1400325"/>
          </a:xfrm>
          <a:prstGeom prst="snip1Rect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Namespace</a:t>
            </a:r>
          </a:p>
          <a:p>
            <a:pPr algn="ctr" eaLnBrk="1" hangingPunct="1"/>
            <a:r>
              <a:rPr kumimoji="1" lang="en-US" altLang="ko-KR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</a:t>
            </a:r>
            <a:endParaRPr kumimoji="1" lang="ko-KR" altLang="en-US" sz="20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646797-3D19-4EB0-8E54-3DEBE59CC4CF}"/>
              </a:ext>
            </a:extLst>
          </p:cNvPr>
          <p:cNvSpPr/>
          <p:nvPr/>
        </p:nvSpPr>
        <p:spPr>
          <a:xfrm>
            <a:off x="1896998" y="4731485"/>
            <a:ext cx="5683378" cy="14003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srgbClr val="00B050">
                <a:alpha val="40000"/>
              </a:srgbClr>
            </a:outerShdw>
          </a:effectLst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4835FF-7D7D-45AB-BA47-5994D16B36CA}"/>
              </a:ext>
            </a:extLst>
          </p:cNvPr>
          <p:cNvSpPr txBox="1"/>
          <p:nvPr/>
        </p:nvSpPr>
        <p:spPr>
          <a:xfrm>
            <a:off x="2014264" y="4798972"/>
            <a:ext cx="5331035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1950" indent="-361950">
              <a:buFont typeface="+mj-ea"/>
              <a:buAutoNum type="circleNumDbPlain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Bastion Server</a:t>
            </a: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Separated OS User &amp; kubeconfig with specific Role</a:t>
            </a: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Pre-Configured &amp; if need Post-Configure</a:t>
            </a:r>
          </a:p>
          <a:p>
            <a:pPr marL="361950" indent="-361950">
              <a:buFont typeface="+mj-ea"/>
              <a:buAutoNum type="circleNumDbPlain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If need specific ClusterRole</a:t>
            </a: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Co-work with DKS Operation Team</a:t>
            </a:r>
          </a:p>
        </p:txBody>
      </p:sp>
      <p:grpSp>
        <p:nvGrpSpPr>
          <p:cNvPr id="51" name="그룹 26">
            <a:extLst>
              <a:ext uri="{FF2B5EF4-FFF2-40B4-BE49-F238E27FC236}">
                <a16:creationId xmlns:a16="http://schemas.microsoft.com/office/drawing/2014/main" id="{5D56EC8E-515C-4395-B40D-30FA2863A8B7}"/>
              </a:ext>
            </a:extLst>
          </p:cNvPr>
          <p:cNvGrpSpPr/>
          <p:nvPr/>
        </p:nvGrpSpPr>
        <p:grpSpPr>
          <a:xfrm>
            <a:off x="8284320" y="3045016"/>
            <a:ext cx="1260000" cy="1260000"/>
            <a:chOff x="1406130" y="3551908"/>
            <a:chExt cx="879872" cy="879872"/>
          </a:xfrm>
        </p:grpSpPr>
        <p:grpSp>
          <p:nvGrpSpPr>
            <p:cNvPr id="52" name="그룹 22">
              <a:extLst>
                <a:ext uri="{FF2B5EF4-FFF2-40B4-BE49-F238E27FC236}">
                  <a16:creationId xmlns:a16="http://schemas.microsoft.com/office/drawing/2014/main" id="{A1C62272-44E9-4089-9EA1-E2B25CD0A198}"/>
                </a:ext>
              </a:extLst>
            </p:cNvPr>
            <p:cNvGrpSpPr/>
            <p:nvPr/>
          </p:nvGrpSpPr>
          <p:grpSpPr>
            <a:xfrm>
              <a:off x="1406130" y="3551908"/>
              <a:ext cx="879872" cy="879872"/>
              <a:chOff x="2393454" y="2923621"/>
              <a:chExt cx="982445" cy="982445"/>
            </a:xfrm>
          </p:grpSpPr>
          <p:grpSp>
            <p:nvGrpSpPr>
              <p:cNvPr id="54" name="그룹 20">
                <a:extLst>
                  <a:ext uri="{FF2B5EF4-FFF2-40B4-BE49-F238E27FC236}">
                    <a16:creationId xmlns:a16="http://schemas.microsoft.com/office/drawing/2014/main" id="{80B7191C-1DB1-43B7-B2C8-594E3070CC90}"/>
                  </a:ext>
                </a:extLst>
              </p:cNvPr>
              <p:cNvGrpSpPr/>
              <p:nvPr/>
            </p:nvGrpSpPr>
            <p:grpSpPr>
              <a:xfrm>
                <a:off x="2448890" y="2979057"/>
                <a:ext cx="871573" cy="871573"/>
                <a:chOff x="2448890" y="2979057"/>
                <a:chExt cx="871573" cy="871573"/>
              </a:xfrm>
            </p:grpSpPr>
            <p:sp>
              <p:nvSpPr>
                <p:cNvPr id="56" name="모서리가 둥근 직사각형 18">
                  <a:extLst>
                    <a:ext uri="{FF2B5EF4-FFF2-40B4-BE49-F238E27FC236}">
                      <a16:creationId xmlns:a16="http://schemas.microsoft.com/office/drawing/2014/main" id="{2DF38B67-9D95-4233-867F-5B8AEB65F01C}"/>
                    </a:ext>
                  </a:extLst>
                </p:cNvPr>
                <p:cNvSpPr/>
                <p:nvPr/>
              </p:nvSpPr>
              <p:spPr>
                <a:xfrm>
                  <a:off x="2448890" y="2979057"/>
                  <a:ext cx="871573" cy="871573"/>
                </a:xfrm>
                <a:prstGeom prst="roundRect">
                  <a:avLst>
                    <a:gd name="adj" fmla="val 6653"/>
                  </a:avLst>
                </a:prstGeom>
                <a:solidFill>
                  <a:srgbClr val="687ABC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/>
                    <a:cs typeface="+mn-cs"/>
                  </a:endParaRPr>
                </a:p>
              </p:txBody>
            </p:sp>
            <p:sp>
              <p:nvSpPr>
                <p:cNvPr id="57" name="모서리가 둥근 직사각형 19">
                  <a:extLst>
                    <a:ext uri="{FF2B5EF4-FFF2-40B4-BE49-F238E27FC236}">
                      <a16:creationId xmlns:a16="http://schemas.microsoft.com/office/drawing/2014/main" id="{CC125D19-83EA-4435-B529-50947FC329FA}"/>
                    </a:ext>
                  </a:extLst>
                </p:cNvPr>
                <p:cNvSpPr/>
                <p:nvPr/>
              </p:nvSpPr>
              <p:spPr>
                <a:xfrm rot="2700000">
                  <a:off x="2462430" y="2992597"/>
                  <a:ext cx="844492" cy="844492"/>
                </a:xfrm>
                <a:prstGeom prst="roundRect">
                  <a:avLst>
                    <a:gd name="adj" fmla="val 6653"/>
                  </a:avLst>
                </a:prstGeom>
                <a:solidFill>
                  <a:srgbClr val="687ABC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/>
                    <a:cs typeface="+mn-cs"/>
                  </a:endParaRPr>
                </a:p>
              </p:txBody>
            </p:sp>
          </p:grpSp>
          <p:sp>
            <p:nvSpPr>
              <p:cNvPr id="55" name="타원 21">
                <a:extLst>
                  <a:ext uri="{FF2B5EF4-FFF2-40B4-BE49-F238E27FC236}">
                    <a16:creationId xmlns:a16="http://schemas.microsoft.com/office/drawing/2014/main" id="{B9201979-7AF4-4668-9FC6-9F51E3885E85}"/>
                  </a:ext>
                </a:extLst>
              </p:cNvPr>
              <p:cNvSpPr/>
              <p:nvPr/>
            </p:nvSpPr>
            <p:spPr>
              <a:xfrm>
                <a:off x="2393454" y="2923621"/>
                <a:ext cx="982445" cy="982445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p:grpSp>
        <p:sp>
          <p:nvSpPr>
            <p:cNvPr id="53" name="타원 25">
              <a:extLst>
                <a:ext uri="{FF2B5EF4-FFF2-40B4-BE49-F238E27FC236}">
                  <a16:creationId xmlns:a16="http://schemas.microsoft.com/office/drawing/2014/main" id="{768DE049-1573-4CE8-A979-C6F7D553D758}"/>
                </a:ext>
              </a:extLst>
            </p:cNvPr>
            <p:cNvSpPr/>
            <p:nvPr/>
          </p:nvSpPr>
          <p:spPr>
            <a:xfrm>
              <a:off x="1448984" y="3594763"/>
              <a:ext cx="794164" cy="794164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D1D7EB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-70" normalizeH="0" baseline="0" noProof="0" dirty="0">
                  <a:ln>
                    <a:noFill/>
                  </a:ln>
                  <a:solidFill>
                    <a:srgbClr val="344276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“DKSCTL”</a:t>
              </a:r>
              <a:endParaRPr kumimoji="0" lang="ko-KR" altLang="en-US" sz="2000" b="1" i="0" u="none" strike="noStrike" kern="0" cap="none" spc="-70" normalizeH="0" baseline="0" noProof="0" dirty="0">
                <a:ln>
                  <a:noFill/>
                </a:ln>
                <a:solidFill>
                  <a:srgbClr val="344276"/>
                </a:solidFill>
                <a:effectLst/>
                <a:uLnTx/>
                <a:uFillTx/>
                <a:latin typeface="Amazon Ember" panose="020B0603020204020204" pitchFamily="34" charset="0"/>
                <a:ea typeface="맑은 고딕"/>
                <a:cs typeface="Amazon Ember" panose="020B0603020204020204" pitchFamily="34" charset="0"/>
              </a:endParaRPr>
            </a:p>
          </p:txBody>
        </p:sp>
      </p:grpSp>
      <p:grpSp>
        <p:nvGrpSpPr>
          <p:cNvPr id="71" name="그룹 15">
            <a:extLst>
              <a:ext uri="{FF2B5EF4-FFF2-40B4-BE49-F238E27FC236}">
                <a16:creationId xmlns:a16="http://schemas.microsoft.com/office/drawing/2014/main" id="{AA9ADADB-22E2-48EC-8B1E-A42303988FD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408994" y="3434458"/>
            <a:ext cx="4741922" cy="572438"/>
            <a:chOff x="2009157" y="3240571"/>
            <a:chExt cx="6699250" cy="2129222"/>
          </a:xfrm>
        </p:grpSpPr>
        <p:pic>
          <p:nvPicPr>
            <p:cNvPr id="72" name="Picture 2" descr="C:\Users\강세환\Desktop\temp\ar.png">
              <a:extLst>
                <a:ext uri="{FF2B5EF4-FFF2-40B4-BE49-F238E27FC236}">
                  <a16:creationId xmlns:a16="http://schemas.microsoft.com/office/drawing/2014/main" id="{A01F1371-E540-4C97-A592-CEA8B7E41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5400000">
              <a:off x="4524352" y="1284793"/>
              <a:ext cx="1644698" cy="5556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2" descr="C:\Users\강세환\Desktop\temp\ar.png">
              <a:extLst>
                <a:ext uri="{FF2B5EF4-FFF2-40B4-BE49-F238E27FC236}">
                  <a16:creationId xmlns:a16="http://schemas.microsoft.com/office/drawing/2014/main" id="{9A85F1F2-28F3-41D5-B5FA-51D1C6D9A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5400000">
              <a:off x="4367264" y="1028651"/>
              <a:ext cx="1983035" cy="669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4863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5. Appendix: Process if need Specific ClusterRole</a:t>
            </a:r>
            <a:endParaRPr lang="ko-KR" altLang="en-US" sz="2500" spc="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" name="Rectangle 239">
            <a:extLst>
              <a:ext uri="{FF2B5EF4-FFF2-40B4-BE49-F238E27FC236}">
                <a16:creationId xmlns:a16="http://schemas.microsoft.com/office/drawing/2014/main" id="{C044F364-332A-4013-801B-EDCCEC539FC1}"/>
              </a:ext>
            </a:extLst>
          </p:cNvPr>
          <p:cNvSpPr/>
          <p:nvPr/>
        </p:nvSpPr>
        <p:spPr>
          <a:xfrm>
            <a:off x="121927" y="1101852"/>
            <a:ext cx="154800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Request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“CR” &amp; “CRB”</a:t>
            </a:r>
            <a:endParaRPr kumimoji="0" lang="ko-KR" alt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맑은 고딕" panose="020B0503020000020004" pitchFamily="50" charset="-127"/>
              <a:cs typeface="Amazon Ember" panose="020B0603020204020204" pitchFamily="34" charset="0"/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9A7A3100-AE17-4F24-822D-329222119529}"/>
              </a:ext>
            </a:extLst>
          </p:cNvPr>
          <p:cNvSpPr/>
          <p:nvPr/>
        </p:nvSpPr>
        <p:spPr>
          <a:xfrm>
            <a:off x="176791" y="3352800"/>
            <a:ext cx="1448174" cy="126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AFA76-95D9-428D-BD8E-3B39C53D1588}"/>
              </a:ext>
            </a:extLst>
          </p:cNvPr>
          <p:cNvSpPr txBox="1"/>
          <p:nvPr/>
        </p:nvSpPr>
        <p:spPr>
          <a:xfrm>
            <a:off x="301418" y="3701306"/>
            <a:ext cx="1217482" cy="576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350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One-Time </a:t>
            </a:r>
          </a:p>
          <a:p>
            <a:pPr algn="ctr">
              <a:lnSpc>
                <a:spcPct val="80000"/>
              </a:lnSpc>
            </a:pPr>
            <a:r>
              <a:rPr lang="en-US" altLang="ko-KR" sz="13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or </a:t>
            </a:r>
          </a:p>
          <a:p>
            <a:pPr algn="ctr">
              <a:lnSpc>
                <a:spcPct val="80000"/>
              </a:lnSpc>
            </a:pPr>
            <a:r>
              <a:rPr lang="en-US" altLang="ko-KR" sz="13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Permanent</a:t>
            </a:r>
          </a:p>
        </p:txBody>
      </p:sp>
      <p:sp>
        <p:nvSpPr>
          <p:cNvPr id="7" name="Rectangle 239">
            <a:extLst>
              <a:ext uri="{FF2B5EF4-FFF2-40B4-BE49-F238E27FC236}">
                <a16:creationId xmlns:a16="http://schemas.microsoft.com/office/drawing/2014/main" id="{7DE4AFC6-9FB1-4A72-AD7C-AA857D1A192C}"/>
              </a:ext>
            </a:extLst>
          </p:cNvPr>
          <p:cNvSpPr/>
          <p:nvPr/>
        </p:nvSpPr>
        <p:spPr>
          <a:xfrm>
            <a:off x="2139703" y="1693271"/>
            <a:ext cx="136800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50" kern="0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Pre review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“Working Job”</a:t>
            </a:r>
            <a:endParaRPr kumimoji="0" lang="ko-KR" altLang="en-US" sz="135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맑은 고딕" panose="020B0503020000020004" pitchFamily="50" charset="-127"/>
              <a:cs typeface="Amazon Ember" panose="020B0603020204020204" pitchFamily="34" charset="0"/>
            </a:endParaRPr>
          </a:p>
        </p:txBody>
      </p:sp>
      <p:sp>
        <p:nvSpPr>
          <p:cNvPr id="8" name="Rectangle 239">
            <a:extLst>
              <a:ext uri="{FF2B5EF4-FFF2-40B4-BE49-F238E27FC236}">
                <a16:creationId xmlns:a16="http://schemas.microsoft.com/office/drawing/2014/main" id="{A4167D3F-C2ED-4570-8E3A-ED6AA4492560}"/>
              </a:ext>
            </a:extLst>
          </p:cNvPr>
          <p:cNvSpPr/>
          <p:nvPr/>
        </p:nvSpPr>
        <p:spPr>
          <a:xfrm>
            <a:off x="3735707" y="1693271"/>
            <a:ext cx="136800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50" kern="0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Assign </a:t>
            </a:r>
            <a:r>
              <a:rPr lang="en-US" altLang="ko-KR" sz="1350" b="1" kern="0" dirty="0">
                <a:solidFill>
                  <a:prstClr val="black"/>
                </a:solidFill>
                <a:highlight>
                  <a:srgbClr val="FFFF00"/>
                </a:highligh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temporary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“Cluster-admin”</a:t>
            </a:r>
            <a:endParaRPr kumimoji="0" lang="ko-KR" altLang="en-US" sz="135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맑은 고딕" panose="020B0503020000020004" pitchFamily="50" charset="-127"/>
              <a:cs typeface="Amazon Ember" panose="020B0603020204020204" pitchFamily="34" charset="0"/>
            </a:endParaRPr>
          </a:p>
        </p:txBody>
      </p:sp>
      <p:sp>
        <p:nvSpPr>
          <p:cNvPr id="9" name="Rectangle 239">
            <a:extLst>
              <a:ext uri="{FF2B5EF4-FFF2-40B4-BE49-F238E27FC236}">
                <a16:creationId xmlns:a16="http://schemas.microsoft.com/office/drawing/2014/main" id="{5451A653-7AF9-4147-A557-6A60099E61C1}"/>
              </a:ext>
            </a:extLst>
          </p:cNvPr>
          <p:cNvSpPr/>
          <p:nvPr/>
        </p:nvSpPr>
        <p:spPr>
          <a:xfrm>
            <a:off x="5331711" y="1693271"/>
            <a:ext cx="136800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>
              <a:defRPr/>
            </a:pPr>
            <a:r>
              <a:rPr lang="en-US" altLang="ko-KR" sz="1350" kern="0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Configure Required </a:t>
            </a:r>
            <a:r>
              <a:rPr kumimoji="0" lang="en-US" altLang="ko-KR" sz="135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“CR” &amp; “CRB”</a:t>
            </a:r>
            <a:endParaRPr kumimoji="0" lang="ko-KR" altLang="en-US" sz="135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맑은 고딕" panose="020B0503020000020004" pitchFamily="50" charset="-127"/>
              <a:cs typeface="Amazon Ember" panose="020B0603020204020204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40D516E-B214-455A-982A-5B0CB85DB93A}"/>
              </a:ext>
            </a:extLst>
          </p:cNvPr>
          <p:cNvSpPr/>
          <p:nvPr/>
        </p:nvSpPr>
        <p:spPr bwMode="auto">
          <a:xfrm>
            <a:off x="3738181" y="2591593"/>
            <a:ext cx="1368000" cy="522046"/>
          </a:xfrm>
          <a:prstGeom prst="roundRect">
            <a:avLst>
              <a:gd name="adj" fmla="val 21477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mazon Ember" panose="020B0603020204020204" pitchFamily="34" charset="0"/>
              <a:ea typeface="맑은 고딕" pitchFamily="50" charset="-127"/>
              <a:cs typeface="Amazon Ember" panose="020B06030202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24746B-734D-4FAB-8CB5-15AB4EF893A3}"/>
              </a:ext>
            </a:extLst>
          </p:cNvPr>
          <p:cNvSpPr txBox="1"/>
          <p:nvPr/>
        </p:nvSpPr>
        <p:spPr>
          <a:xfrm>
            <a:off x="3788363" y="2679186"/>
            <a:ext cx="131962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Co-work with DKS Operation team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D0F980B-70D4-4CC8-8D7E-86E7F761F84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419707" y="2413351"/>
            <a:ext cx="2474" cy="17824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1804DD1-AEDB-49E7-B413-240DDB83DD67}"/>
              </a:ext>
            </a:extLst>
          </p:cNvPr>
          <p:cNvCxnSpPr>
            <a:cxnSpLocks/>
            <a:stCxn id="7" idx="0"/>
            <a:endCxn id="9" idx="0"/>
          </p:cNvCxnSpPr>
          <p:nvPr/>
        </p:nvCxnSpPr>
        <p:spPr>
          <a:xfrm rot="5400000" flipH="1" flipV="1">
            <a:off x="4419707" y="97267"/>
            <a:ext cx="12700" cy="3192008"/>
          </a:xfrm>
          <a:prstGeom prst="bentConnector3">
            <a:avLst>
              <a:gd name="adj1" fmla="val 18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39">
            <a:extLst>
              <a:ext uri="{FF2B5EF4-FFF2-40B4-BE49-F238E27FC236}">
                <a16:creationId xmlns:a16="http://schemas.microsoft.com/office/drawing/2014/main" id="{3688A257-4265-4A94-94BA-2B18AA21CF1A}"/>
              </a:ext>
            </a:extLst>
          </p:cNvPr>
          <p:cNvSpPr/>
          <p:nvPr/>
        </p:nvSpPr>
        <p:spPr>
          <a:xfrm>
            <a:off x="6927715" y="1693271"/>
            <a:ext cx="136800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>
              <a:defRPr/>
            </a:pPr>
            <a:r>
              <a:rPr kumimoji="0" lang="en-US" altLang="ko-KR" sz="135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Unbind “Cluster-admin” &amp; </a:t>
            </a:r>
            <a:r>
              <a:rPr kumimoji="0" lang="en-US" altLang="ko-KR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 </a:t>
            </a:r>
            <a:r>
              <a:rPr lang="en-US" altLang="ko-KR" sz="1350" b="1" kern="0" dirty="0">
                <a:solidFill>
                  <a:prstClr val="black"/>
                </a:solidFill>
                <a:highlight>
                  <a:srgbClr val="FFFF00"/>
                </a:highligh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Test</a:t>
            </a:r>
            <a:endParaRPr kumimoji="0" lang="ko-KR" altLang="en-US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Amazon Ember" panose="020B0603020204020204" pitchFamily="34" charset="0"/>
              <a:ea typeface="맑은 고딕" panose="020B0503020000020004" pitchFamily="50" charset="-127"/>
              <a:cs typeface="Amazon Ember" panose="020B0603020204020204" pitchFamily="34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B13A64F-6730-4823-AA00-AB0BC1F9C1CB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895927" y="1821932"/>
            <a:ext cx="4951" cy="153086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878814-2A99-4516-8C63-143FB97BD19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07703" y="2053311"/>
            <a:ext cx="22800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7B497DC-4B4F-4BCF-9CCE-E15A0650072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103707" y="2053311"/>
            <a:ext cx="22800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19D2D0C-218F-4B40-BF17-69415F9E39FC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6699711" y="2053311"/>
            <a:ext cx="22800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86729357-A528-4121-9174-E455D8E58C11}"/>
              </a:ext>
            </a:extLst>
          </p:cNvPr>
          <p:cNvSpPr/>
          <p:nvPr/>
        </p:nvSpPr>
        <p:spPr>
          <a:xfrm>
            <a:off x="8796148" y="3016758"/>
            <a:ext cx="936000" cy="612000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/>
            <a:r>
              <a:rPr lang="en-US" altLang="ko-KR" sz="1500" kern="0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Result</a:t>
            </a:r>
          </a:p>
          <a:p>
            <a:pPr algn="ctr"/>
            <a:r>
              <a:rPr lang="en-US" altLang="ko-KR" sz="1500" kern="0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Report</a:t>
            </a:r>
            <a:endParaRPr lang="ko-KR" altLang="en-US" sz="1500" kern="0" dirty="0">
              <a:solidFill>
                <a:prstClr val="black"/>
              </a:solidFill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27B8862-0D5D-4EA9-97FD-3D91A6B1B779}"/>
              </a:ext>
            </a:extLst>
          </p:cNvPr>
          <p:cNvCxnSpPr>
            <a:cxnSpLocks/>
            <a:stCxn id="19" idx="3"/>
            <a:endCxn id="37" idx="0"/>
          </p:cNvCxnSpPr>
          <p:nvPr/>
        </p:nvCxnSpPr>
        <p:spPr>
          <a:xfrm>
            <a:off x="8295715" y="2053311"/>
            <a:ext cx="968433" cy="963447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A8C7DF-44BD-4785-92BE-00772320F0F9}"/>
              </a:ext>
            </a:extLst>
          </p:cNvPr>
          <p:cNvSpPr txBox="1"/>
          <p:nvPr/>
        </p:nvSpPr>
        <p:spPr>
          <a:xfrm>
            <a:off x="1061938" y="2999562"/>
            <a:ext cx="79200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One-Time</a:t>
            </a:r>
          </a:p>
        </p:txBody>
      </p:sp>
      <p:sp>
        <p:nvSpPr>
          <p:cNvPr id="46" name="Rectangle 239">
            <a:extLst>
              <a:ext uri="{FF2B5EF4-FFF2-40B4-BE49-F238E27FC236}">
                <a16:creationId xmlns:a16="http://schemas.microsoft.com/office/drawing/2014/main" id="{EE3919D7-E235-4F88-AAF2-73D3418471DA}"/>
              </a:ext>
            </a:extLst>
          </p:cNvPr>
          <p:cNvSpPr/>
          <p:nvPr/>
        </p:nvSpPr>
        <p:spPr>
          <a:xfrm>
            <a:off x="2139703" y="4720995"/>
            <a:ext cx="136800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50" kern="0" spc="-100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Define &amp; Analysis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Request Items</a:t>
            </a:r>
            <a:endParaRPr kumimoji="0" lang="ko-KR" altLang="en-US" sz="135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맑은 고딕" panose="020B0503020000020004" pitchFamily="50" charset="-127"/>
              <a:cs typeface="Amazon Ember" panose="020B0603020204020204" pitchFamily="34" charset="0"/>
            </a:endParaRPr>
          </a:p>
        </p:txBody>
      </p:sp>
      <p:sp>
        <p:nvSpPr>
          <p:cNvPr id="47" name="Rectangle 239">
            <a:extLst>
              <a:ext uri="{FF2B5EF4-FFF2-40B4-BE49-F238E27FC236}">
                <a16:creationId xmlns:a16="http://schemas.microsoft.com/office/drawing/2014/main" id="{3BCAED52-0431-4AE9-BC29-D5ABF6331B4E}"/>
              </a:ext>
            </a:extLst>
          </p:cNvPr>
          <p:cNvSpPr/>
          <p:nvPr/>
        </p:nvSpPr>
        <p:spPr>
          <a:xfrm>
            <a:off x="3735707" y="4720995"/>
            <a:ext cx="136800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50" kern="0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Research &amp; Test for solution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E6B33C9-6911-4771-B210-0AAA3D849A27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3507703" y="5081035"/>
            <a:ext cx="22800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6F0A8CE2-7970-4B50-86EB-57B480031AE9}"/>
              </a:ext>
            </a:extLst>
          </p:cNvPr>
          <p:cNvCxnSpPr>
            <a:cxnSpLocks/>
            <a:stCxn id="2" idx="3"/>
            <a:endCxn id="46" idx="1"/>
          </p:cNvCxnSpPr>
          <p:nvPr/>
        </p:nvCxnSpPr>
        <p:spPr>
          <a:xfrm>
            <a:off x="1624965" y="3982800"/>
            <a:ext cx="514738" cy="109823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E365678-A08A-4BD0-8CE1-623535B18621}"/>
              </a:ext>
            </a:extLst>
          </p:cNvPr>
          <p:cNvSpPr txBox="1"/>
          <p:nvPr/>
        </p:nvSpPr>
        <p:spPr>
          <a:xfrm>
            <a:off x="1061938" y="4752741"/>
            <a:ext cx="79200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Permanent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62DF26B2-8271-4257-86A5-C087D05949E1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1624965" y="2053311"/>
            <a:ext cx="514738" cy="1929489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A5F2972-EFEC-4F16-B3B6-C770CFAC25D1}"/>
              </a:ext>
            </a:extLst>
          </p:cNvPr>
          <p:cNvSpPr/>
          <p:nvPr/>
        </p:nvSpPr>
        <p:spPr bwMode="auto">
          <a:xfrm>
            <a:off x="3738181" y="5668577"/>
            <a:ext cx="1368000" cy="522046"/>
          </a:xfrm>
          <a:prstGeom prst="roundRect">
            <a:avLst>
              <a:gd name="adj" fmla="val 21477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mazon Ember" panose="020B0603020204020204" pitchFamily="34" charset="0"/>
              <a:ea typeface="맑은 고딕" pitchFamily="50" charset="-127"/>
              <a:cs typeface="Amazon Ember" panose="020B0603020204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472E25-2B70-45C3-8E35-40605D00A210}"/>
              </a:ext>
            </a:extLst>
          </p:cNvPr>
          <p:cNvSpPr txBox="1"/>
          <p:nvPr/>
        </p:nvSpPr>
        <p:spPr>
          <a:xfrm>
            <a:off x="3788363" y="5744934"/>
            <a:ext cx="131962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KSH Customer Role &amp; k8s Role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BCAC332-E7F2-4CE2-8E0E-B64F36DF245D}"/>
              </a:ext>
            </a:extLst>
          </p:cNvPr>
          <p:cNvCxnSpPr>
            <a:cxnSpLocks/>
            <a:stCxn id="47" idx="2"/>
            <a:endCxn id="68" idx="0"/>
          </p:cNvCxnSpPr>
          <p:nvPr/>
        </p:nvCxnSpPr>
        <p:spPr>
          <a:xfrm>
            <a:off x="4419707" y="5441075"/>
            <a:ext cx="2474" cy="22750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판단 72">
            <a:extLst>
              <a:ext uri="{FF2B5EF4-FFF2-40B4-BE49-F238E27FC236}">
                <a16:creationId xmlns:a16="http://schemas.microsoft.com/office/drawing/2014/main" id="{40066E3C-55D0-4DC9-9048-1393D0E62715}"/>
              </a:ext>
            </a:extLst>
          </p:cNvPr>
          <p:cNvSpPr/>
          <p:nvPr/>
        </p:nvSpPr>
        <p:spPr>
          <a:xfrm>
            <a:off x="5299051" y="4787750"/>
            <a:ext cx="864000" cy="576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57E0278-915E-46E4-BFE6-6DB71A30522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 flipV="1">
            <a:off x="5103707" y="5075750"/>
            <a:ext cx="195344" cy="528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B7B5B79-49C9-4D69-B93A-3F273347B78B}"/>
              </a:ext>
            </a:extLst>
          </p:cNvPr>
          <p:cNvSpPr txBox="1"/>
          <p:nvPr/>
        </p:nvSpPr>
        <p:spPr>
          <a:xfrm>
            <a:off x="5390734" y="4963293"/>
            <a:ext cx="670950" cy="2439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350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Solution</a:t>
            </a:r>
            <a:endParaRPr lang="en-US" altLang="ko-KR" sz="1350" kern="0" dirty="0">
              <a:ln>
                <a:solidFill>
                  <a:prstClr val="white">
                    <a:alpha val="0"/>
                  </a:prstClr>
                </a:solidFill>
              </a:ln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1" name="Rectangle 239">
            <a:extLst>
              <a:ext uri="{FF2B5EF4-FFF2-40B4-BE49-F238E27FC236}">
                <a16:creationId xmlns:a16="http://schemas.microsoft.com/office/drawing/2014/main" id="{86AEE69A-E53A-4E14-A5F6-CD8EF2D1ADE9}"/>
              </a:ext>
            </a:extLst>
          </p:cNvPr>
          <p:cNvSpPr/>
          <p:nvPr/>
        </p:nvSpPr>
        <p:spPr>
          <a:xfrm>
            <a:off x="6418770" y="4320192"/>
            <a:ext cx="1152000" cy="54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Config &amp; Apply</a:t>
            </a:r>
          </a:p>
          <a:p>
            <a:pPr algn="ctr"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Solution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맑은 고딕" panose="020B0503020000020004" pitchFamily="50" charset="-127"/>
              <a:cs typeface="Amazon Ember" panose="020B0603020204020204" pitchFamily="34" charset="0"/>
            </a:endParaRPr>
          </a:p>
        </p:txBody>
      </p:sp>
      <p:sp>
        <p:nvSpPr>
          <p:cNvPr id="82" name="Rectangle 239">
            <a:extLst>
              <a:ext uri="{FF2B5EF4-FFF2-40B4-BE49-F238E27FC236}">
                <a16:creationId xmlns:a16="http://schemas.microsoft.com/office/drawing/2014/main" id="{F6BDD89B-8B18-43CE-B0EF-FC70459B952F}"/>
              </a:ext>
            </a:extLst>
          </p:cNvPr>
          <p:cNvSpPr/>
          <p:nvPr/>
        </p:nvSpPr>
        <p:spPr>
          <a:xfrm>
            <a:off x="7719499" y="4320192"/>
            <a:ext cx="900000" cy="54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Test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Amazon Ember" panose="020B0603020204020204" pitchFamily="34" charset="0"/>
              <a:ea typeface="맑은 고딕" panose="020B0503020000020004" pitchFamily="50" charset="-127"/>
              <a:cs typeface="Amazon Ember" panose="020B0603020204020204" pitchFamily="34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FB9D109-80AF-4071-A7E4-8F5E1593DC75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>
            <a:off x="7570770" y="4590192"/>
            <a:ext cx="148729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5669CE15-FCF3-4292-808A-EF098477B561}"/>
              </a:ext>
            </a:extLst>
          </p:cNvPr>
          <p:cNvCxnSpPr>
            <a:cxnSpLocks/>
            <a:stCxn id="73" idx="3"/>
            <a:endCxn id="81" idx="1"/>
          </p:cNvCxnSpPr>
          <p:nvPr/>
        </p:nvCxnSpPr>
        <p:spPr>
          <a:xfrm flipV="1">
            <a:off x="6163051" y="4590192"/>
            <a:ext cx="255719" cy="485558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63E17A5-AD6C-474A-8EC9-52F77B44B59A}"/>
              </a:ext>
            </a:extLst>
          </p:cNvPr>
          <p:cNvSpPr txBox="1"/>
          <p:nvPr/>
        </p:nvSpPr>
        <p:spPr>
          <a:xfrm>
            <a:off x="5804315" y="4551417"/>
            <a:ext cx="514738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Yes</a:t>
            </a: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B8ED9F83-1D71-4BCE-A64F-F124478A5E52}"/>
              </a:ext>
            </a:extLst>
          </p:cNvPr>
          <p:cNvCxnSpPr>
            <a:cxnSpLocks/>
            <a:stCxn id="82" idx="3"/>
            <a:endCxn id="37" idx="2"/>
          </p:cNvCxnSpPr>
          <p:nvPr/>
        </p:nvCxnSpPr>
        <p:spPr>
          <a:xfrm flipV="1">
            <a:off x="8619499" y="3588298"/>
            <a:ext cx="644649" cy="1001894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판단 91">
            <a:extLst>
              <a:ext uri="{FF2B5EF4-FFF2-40B4-BE49-F238E27FC236}">
                <a16:creationId xmlns:a16="http://schemas.microsoft.com/office/drawing/2014/main" id="{60081309-AC71-43F9-B45F-89EFF2E74E86}"/>
              </a:ext>
            </a:extLst>
          </p:cNvPr>
          <p:cNvSpPr/>
          <p:nvPr/>
        </p:nvSpPr>
        <p:spPr>
          <a:xfrm>
            <a:off x="6419895" y="5442826"/>
            <a:ext cx="864000" cy="576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458BE189-934F-4B5F-96CE-69C81F7BC88B}"/>
              </a:ext>
            </a:extLst>
          </p:cNvPr>
          <p:cNvCxnSpPr>
            <a:cxnSpLocks/>
            <a:stCxn id="73" idx="3"/>
            <a:endCxn id="92" idx="1"/>
          </p:cNvCxnSpPr>
          <p:nvPr/>
        </p:nvCxnSpPr>
        <p:spPr>
          <a:xfrm>
            <a:off x="6163051" y="5075750"/>
            <a:ext cx="256844" cy="655076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9F02B63-0B63-4783-9D9C-F149966FCC69}"/>
              </a:ext>
            </a:extLst>
          </p:cNvPr>
          <p:cNvSpPr txBox="1"/>
          <p:nvPr/>
        </p:nvSpPr>
        <p:spPr>
          <a:xfrm>
            <a:off x="5854473" y="5427243"/>
            <a:ext cx="514738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1DB2F1-A07A-4C40-B459-30FE454A9193}"/>
              </a:ext>
            </a:extLst>
          </p:cNvPr>
          <p:cNvSpPr txBox="1"/>
          <p:nvPr/>
        </p:nvSpPr>
        <p:spPr>
          <a:xfrm>
            <a:off x="6511576" y="5621109"/>
            <a:ext cx="670950" cy="2439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350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Decision</a:t>
            </a:r>
            <a:endParaRPr lang="en-US" altLang="ko-KR" sz="1350" kern="0" dirty="0">
              <a:ln>
                <a:solidFill>
                  <a:prstClr val="white">
                    <a:alpha val="0"/>
                  </a:prstClr>
                </a:solidFill>
              </a:ln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9" name="Rectangle 239">
            <a:extLst>
              <a:ext uri="{FF2B5EF4-FFF2-40B4-BE49-F238E27FC236}">
                <a16:creationId xmlns:a16="http://schemas.microsoft.com/office/drawing/2014/main" id="{B8CD613D-54F5-44E1-90FF-2409E04FADB9}"/>
              </a:ext>
            </a:extLst>
          </p:cNvPr>
          <p:cNvSpPr/>
          <p:nvPr/>
        </p:nvSpPr>
        <p:spPr>
          <a:xfrm>
            <a:off x="7614724" y="5266274"/>
            <a:ext cx="1026216" cy="396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“Platform Service”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Amazon Ember" panose="020B0603020204020204" pitchFamily="34" charset="0"/>
              <a:ea typeface="맑은 고딕" panose="020B0503020000020004" pitchFamily="50" charset="-127"/>
              <a:cs typeface="Amazon Ember" panose="020B0603020204020204" pitchFamily="34" charset="0"/>
            </a:endParaRPr>
          </a:p>
        </p:txBody>
      </p:sp>
      <p:sp>
        <p:nvSpPr>
          <p:cNvPr id="100" name="Rectangle 239">
            <a:extLst>
              <a:ext uri="{FF2B5EF4-FFF2-40B4-BE49-F238E27FC236}">
                <a16:creationId xmlns:a16="http://schemas.microsoft.com/office/drawing/2014/main" id="{B504DFFD-A9F6-4F04-85FF-E5A9FA0DB825}"/>
              </a:ext>
            </a:extLst>
          </p:cNvPr>
          <p:cNvSpPr/>
          <p:nvPr/>
        </p:nvSpPr>
        <p:spPr>
          <a:xfrm>
            <a:off x="7614724" y="5855151"/>
            <a:ext cx="1026216" cy="396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OPT Support </a:t>
            </a:r>
            <a:r>
              <a:rPr lang="en-US" altLang="ko-KR" sz="1200" kern="0" dirty="0" err="1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cBYc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맑은 고딕" panose="020B0503020000020004" pitchFamily="50" charset="-127"/>
              <a:cs typeface="Amazon Ember" panose="020B0603020204020204" pitchFamily="34" charset="0"/>
            </a:endParaRP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5C5FA2D9-188F-4EAE-812E-594945265936}"/>
              </a:ext>
            </a:extLst>
          </p:cNvPr>
          <p:cNvCxnSpPr>
            <a:cxnSpLocks/>
            <a:stCxn id="92" idx="3"/>
            <a:endCxn id="99" idx="1"/>
          </p:cNvCxnSpPr>
          <p:nvPr/>
        </p:nvCxnSpPr>
        <p:spPr>
          <a:xfrm flipV="1">
            <a:off x="7283895" y="5464274"/>
            <a:ext cx="330829" cy="266552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261BDBD1-B032-4624-B4A7-4F69257E74B8}"/>
              </a:ext>
            </a:extLst>
          </p:cNvPr>
          <p:cNvCxnSpPr>
            <a:cxnSpLocks/>
            <a:stCxn id="92" idx="3"/>
            <a:endCxn id="100" idx="1"/>
          </p:cNvCxnSpPr>
          <p:nvPr/>
        </p:nvCxnSpPr>
        <p:spPr>
          <a:xfrm>
            <a:off x="7283895" y="5730826"/>
            <a:ext cx="330829" cy="32232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5E047877-926C-4788-B6E9-ADC8E8C25508}"/>
              </a:ext>
            </a:extLst>
          </p:cNvPr>
          <p:cNvCxnSpPr>
            <a:cxnSpLocks/>
            <a:stCxn id="99" idx="3"/>
            <a:endCxn id="37" idx="2"/>
          </p:cNvCxnSpPr>
          <p:nvPr/>
        </p:nvCxnSpPr>
        <p:spPr>
          <a:xfrm flipV="1">
            <a:off x="8640940" y="3588298"/>
            <a:ext cx="623208" cy="1875976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EAD196C-5E32-4E45-ABDC-245071325FF7}"/>
              </a:ext>
            </a:extLst>
          </p:cNvPr>
          <p:cNvCxnSpPr>
            <a:cxnSpLocks/>
            <a:stCxn id="100" idx="3"/>
            <a:endCxn id="37" idx="2"/>
          </p:cNvCxnSpPr>
          <p:nvPr/>
        </p:nvCxnSpPr>
        <p:spPr>
          <a:xfrm flipV="1">
            <a:off x="8640940" y="3588298"/>
            <a:ext cx="623208" cy="2464853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F2E2EC09-9D02-4A54-A4E9-5AC7577C6016}"/>
              </a:ext>
            </a:extLst>
          </p:cNvPr>
          <p:cNvCxnSpPr>
            <a:cxnSpLocks/>
            <a:stCxn id="69" idx="3"/>
            <a:endCxn id="73" idx="2"/>
          </p:cNvCxnSpPr>
          <p:nvPr/>
        </p:nvCxnSpPr>
        <p:spPr>
          <a:xfrm flipV="1">
            <a:off x="5107983" y="5363750"/>
            <a:ext cx="623068" cy="56585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03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5. Appendix: Differential Role between kubeSphere and k8s</a:t>
            </a:r>
            <a:endParaRPr lang="ko-KR" altLang="en-US" sz="2500" spc="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10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5. Appendix: Process in case of KSH “not working and issue”</a:t>
            </a:r>
            <a:endParaRPr lang="ko-KR" altLang="en-US" sz="2500" spc="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358BCC-CF41-44FA-9E5B-8F18E6118928}"/>
              </a:ext>
            </a:extLst>
          </p:cNvPr>
          <p:cNvSpPr/>
          <p:nvPr/>
        </p:nvSpPr>
        <p:spPr bwMode="auto">
          <a:xfrm>
            <a:off x="922544" y="165627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chemeClr val="bg1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1</a:t>
            </a:r>
            <a:endParaRPr kumimoji="1" lang="ko-KR" altLang="en-US" sz="2200" b="1" dirty="0">
              <a:solidFill>
                <a:schemeClr val="bg1"/>
              </a:solidFill>
              <a:latin typeface="Amazon Ember Heavy" panose="020B0803020204020204" pitchFamily="34" charset="0"/>
              <a:ea typeface="맑은 고딕" pitchFamily="50" charset="-127"/>
              <a:cs typeface="Amazon Ember Heavy" panose="020B08030202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5A5E9-366A-4C2F-836C-2D2693401B69}"/>
              </a:ext>
            </a:extLst>
          </p:cNvPr>
          <p:cNvSpPr/>
          <p:nvPr/>
        </p:nvSpPr>
        <p:spPr bwMode="auto">
          <a:xfrm>
            <a:off x="922544" y="232259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chemeClr val="bg1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2</a:t>
            </a:r>
            <a:endParaRPr kumimoji="1" lang="ko-KR" altLang="en-US" sz="2200" b="1" dirty="0">
              <a:solidFill>
                <a:schemeClr val="bg1"/>
              </a:solidFill>
              <a:latin typeface="Amazon Ember Heavy" panose="020B0803020204020204" pitchFamily="34" charset="0"/>
              <a:ea typeface="맑은 고딕" pitchFamily="50" charset="-127"/>
              <a:cs typeface="Amazon Ember Heavy" panose="020B08030202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D268C8-5876-4A42-BFBC-1ACA62ADA96F}"/>
              </a:ext>
            </a:extLst>
          </p:cNvPr>
          <p:cNvSpPr txBox="1"/>
          <p:nvPr/>
        </p:nvSpPr>
        <p:spPr>
          <a:xfrm>
            <a:off x="1538817" y="1472208"/>
            <a:ext cx="5606269" cy="61253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600" dirty="0">
                <a:solidFill>
                  <a:srgbClr val="000000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Three Level Hierarchical Structure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ABE52B-E370-4327-996A-5F5B2F297232}"/>
              </a:ext>
            </a:extLst>
          </p:cNvPr>
          <p:cNvSpPr txBox="1"/>
          <p:nvPr/>
        </p:nvSpPr>
        <p:spPr>
          <a:xfrm>
            <a:off x="1517257" y="2131673"/>
            <a:ext cx="4339897" cy="61253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600" b="1" dirty="0">
                <a:solidFill>
                  <a:srgbClr val="000000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Built-In Role &amp; Permission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5848CA-A1B5-40F3-B029-25E830802A3A}"/>
              </a:ext>
            </a:extLst>
          </p:cNvPr>
          <p:cNvSpPr txBox="1"/>
          <p:nvPr/>
        </p:nvSpPr>
        <p:spPr>
          <a:xfrm>
            <a:off x="290436" y="594938"/>
            <a:ext cx="495147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50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Agenda</a:t>
            </a: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A7F4DA03-01D6-49BC-83B6-8592CB05ACA7}"/>
              </a:ext>
            </a:extLst>
          </p:cNvPr>
          <p:cNvSpPr/>
          <p:nvPr/>
        </p:nvSpPr>
        <p:spPr bwMode="auto">
          <a:xfrm>
            <a:off x="922544" y="2968259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chemeClr val="bg1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3</a:t>
            </a:r>
            <a:endParaRPr kumimoji="1" lang="ko-KR" altLang="en-US" sz="2200" b="1" dirty="0">
              <a:solidFill>
                <a:schemeClr val="bg1"/>
              </a:solidFill>
              <a:latin typeface="Amazon Ember Heavy" panose="020B0803020204020204" pitchFamily="34" charset="0"/>
              <a:ea typeface="맑은 고딕" pitchFamily="50" charset="-127"/>
              <a:cs typeface="Amazon Ember Heavy" panose="020B08030202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39D18D-861A-4D29-BB7B-E0EFC61957F1}"/>
              </a:ext>
            </a:extLst>
          </p:cNvPr>
          <p:cNvSpPr txBox="1"/>
          <p:nvPr/>
        </p:nvSpPr>
        <p:spPr>
          <a:xfrm>
            <a:off x="1501952" y="2760239"/>
            <a:ext cx="5292081" cy="61253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600" b="1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altLang="ko-KR" dirty="0"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Operation Case Per Service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A9942-4644-4876-A348-EC93B9D1C8D3}"/>
              </a:ext>
            </a:extLst>
          </p:cNvPr>
          <p:cNvSpPr txBox="1"/>
          <p:nvPr/>
        </p:nvSpPr>
        <p:spPr>
          <a:xfrm>
            <a:off x="1542288" y="3288463"/>
            <a:ext cx="54711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2200" b="1" i="1" spc="1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Platform Service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2200" b="1" i="1" spc="1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Cluster Service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2200" b="1" i="1" spc="1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Project(=Namespace) Service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33C1939-25D1-42FB-B9DD-0C21BDDF08C8}"/>
              </a:ext>
            </a:extLst>
          </p:cNvPr>
          <p:cNvSpPr/>
          <p:nvPr/>
        </p:nvSpPr>
        <p:spPr bwMode="auto">
          <a:xfrm>
            <a:off x="922544" y="556628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chemeClr val="bg1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5</a:t>
            </a:r>
            <a:endParaRPr kumimoji="1" lang="ko-KR" altLang="en-US" sz="2200" b="1" dirty="0">
              <a:solidFill>
                <a:schemeClr val="bg1"/>
              </a:solidFill>
              <a:latin typeface="Amazon Ember Heavy" panose="020B0803020204020204" pitchFamily="34" charset="0"/>
              <a:ea typeface="맑은 고딕" pitchFamily="50" charset="-127"/>
              <a:cs typeface="Amazon Ember Heavy" panose="020B0803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511B1-F696-4ED9-ACC7-40D16E648749}"/>
              </a:ext>
            </a:extLst>
          </p:cNvPr>
          <p:cNvSpPr txBox="1"/>
          <p:nvPr/>
        </p:nvSpPr>
        <p:spPr>
          <a:xfrm>
            <a:off x="1501952" y="5358262"/>
            <a:ext cx="5098118" cy="61253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600" b="1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altLang="ko-KR" dirty="0"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Appendix: Other Consideration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64A5A06-4224-4C1A-8A19-B6E4BAE74EC5}"/>
              </a:ext>
            </a:extLst>
          </p:cNvPr>
          <p:cNvSpPr/>
          <p:nvPr/>
        </p:nvSpPr>
        <p:spPr bwMode="auto">
          <a:xfrm>
            <a:off x="922544" y="458915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chemeClr val="bg1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4</a:t>
            </a:r>
            <a:endParaRPr kumimoji="1" lang="ko-KR" altLang="en-US" sz="2200" b="1" dirty="0">
              <a:solidFill>
                <a:schemeClr val="bg1"/>
              </a:solidFill>
              <a:latin typeface="Amazon Ember Heavy" panose="020B0803020204020204" pitchFamily="34" charset="0"/>
              <a:ea typeface="맑은 고딕" pitchFamily="50" charset="-127"/>
              <a:cs typeface="Amazon Ember Heavy" panose="020B08030202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1B68D0-B602-4456-BE5D-D90E1FF4AB11}"/>
              </a:ext>
            </a:extLst>
          </p:cNvPr>
          <p:cNvSpPr txBox="1"/>
          <p:nvPr/>
        </p:nvSpPr>
        <p:spPr>
          <a:xfrm>
            <a:off x="1501952" y="4417708"/>
            <a:ext cx="6208998" cy="61253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600" b="1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altLang="ko-KR" dirty="0"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(Important) Key Consideration Things</a:t>
            </a:r>
          </a:p>
        </p:txBody>
      </p:sp>
    </p:spTree>
    <p:extLst>
      <p:ext uri="{BB962C8B-B14F-4D97-AF65-F5344CB8AC3E}">
        <p14:creationId xmlns:p14="http://schemas.microsoft.com/office/powerpoint/2010/main" val="261873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제목 3">
            <a:extLst>
              <a:ext uri="{FF2B5EF4-FFF2-40B4-BE49-F238E27FC236}">
                <a16:creationId xmlns:a16="http://schemas.microsoft.com/office/drawing/2014/main" id="{36CAB0FF-BBF1-4186-ABD6-6553D110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>
            <a:noAutofit/>
          </a:bodyPr>
          <a:lstStyle/>
          <a:p>
            <a:r>
              <a:rPr lang="en-US" altLang="ko-KR" sz="2500" spc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1. Three Level Hierarchical Structure</a:t>
            </a:r>
            <a:endParaRPr lang="ko-KR" altLang="en-US" sz="2500" spc="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4" name="Rectangle 239">
            <a:extLst>
              <a:ext uri="{FF2B5EF4-FFF2-40B4-BE49-F238E27FC236}">
                <a16:creationId xmlns:a16="http://schemas.microsoft.com/office/drawing/2014/main" id="{4D04538B-8CD1-4B1C-998D-D026D10D0C32}"/>
              </a:ext>
            </a:extLst>
          </p:cNvPr>
          <p:cNvSpPr/>
          <p:nvPr/>
        </p:nvSpPr>
        <p:spPr>
          <a:xfrm>
            <a:off x="252044" y="1477110"/>
            <a:ext cx="1269030" cy="3868616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25" name="Rectangle 239">
            <a:extLst>
              <a:ext uri="{FF2B5EF4-FFF2-40B4-BE49-F238E27FC236}">
                <a16:creationId xmlns:a16="http://schemas.microsoft.com/office/drawing/2014/main" id="{2E30FE8E-D863-4F41-93D2-9C1D5E3DDC63}"/>
              </a:ext>
            </a:extLst>
          </p:cNvPr>
          <p:cNvSpPr/>
          <p:nvPr/>
        </p:nvSpPr>
        <p:spPr>
          <a:xfrm>
            <a:off x="252044" y="5530362"/>
            <a:ext cx="9366745" cy="888270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27" name="Rectangle 239">
            <a:extLst>
              <a:ext uri="{FF2B5EF4-FFF2-40B4-BE49-F238E27FC236}">
                <a16:creationId xmlns:a16="http://schemas.microsoft.com/office/drawing/2014/main" id="{19EA8495-70B6-4E1C-A15A-9E110D953852}"/>
              </a:ext>
            </a:extLst>
          </p:cNvPr>
          <p:cNvSpPr/>
          <p:nvPr/>
        </p:nvSpPr>
        <p:spPr>
          <a:xfrm>
            <a:off x="1716578" y="1477110"/>
            <a:ext cx="6293218" cy="3868616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32" name="Rectangle 239">
            <a:extLst>
              <a:ext uri="{FF2B5EF4-FFF2-40B4-BE49-F238E27FC236}">
                <a16:creationId xmlns:a16="http://schemas.microsoft.com/office/drawing/2014/main" id="{0D4C026C-84F7-4244-9FBE-047539489818}"/>
              </a:ext>
            </a:extLst>
          </p:cNvPr>
          <p:cNvSpPr/>
          <p:nvPr/>
        </p:nvSpPr>
        <p:spPr>
          <a:xfrm>
            <a:off x="8205301" y="1477110"/>
            <a:ext cx="1413488" cy="3868616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34" name="Rectangle 239">
            <a:extLst>
              <a:ext uri="{FF2B5EF4-FFF2-40B4-BE49-F238E27FC236}">
                <a16:creationId xmlns:a16="http://schemas.microsoft.com/office/drawing/2014/main" id="{06E3DBA2-ACE9-4D7D-B6D6-B57EE7F4B210}"/>
              </a:ext>
            </a:extLst>
          </p:cNvPr>
          <p:cNvSpPr/>
          <p:nvPr/>
        </p:nvSpPr>
        <p:spPr>
          <a:xfrm>
            <a:off x="1877771" y="4044462"/>
            <a:ext cx="5956179" cy="1163516"/>
          </a:xfrm>
          <a:prstGeom prst="rect">
            <a:avLst/>
          </a:prstGeom>
          <a:noFill/>
          <a:ln w="31750" cap="flat" cmpd="sng" algn="ctr">
            <a:solidFill>
              <a:srgbClr val="6297D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35" name="Rectangle 239">
            <a:extLst>
              <a:ext uri="{FF2B5EF4-FFF2-40B4-BE49-F238E27FC236}">
                <a16:creationId xmlns:a16="http://schemas.microsoft.com/office/drawing/2014/main" id="{6823414A-E336-48C0-8FA4-22D57374BB99}"/>
              </a:ext>
            </a:extLst>
          </p:cNvPr>
          <p:cNvSpPr/>
          <p:nvPr/>
        </p:nvSpPr>
        <p:spPr>
          <a:xfrm>
            <a:off x="1877771" y="1998522"/>
            <a:ext cx="1410555" cy="183055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47" name="Rectangle 239">
            <a:extLst>
              <a:ext uri="{FF2B5EF4-FFF2-40B4-BE49-F238E27FC236}">
                <a16:creationId xmlns:a16="http://schemas.microsoft.com/office/drawing/2014/main" id="{DEBA9E91-7805-48CB-B586-FA74CC341485}"/>
              </a:ext>
            </a:extLst>
          </p:cNvPr>
          <p:cNvSpPr/>
          <p:nvPr/>
        </p:nvSpPr>
        <p:spPr>
          <a:xfrm>
            <a:off x="3392979" y="1998522"/>
            <a:ext cx="1410555" cy="183055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48" name="Rectangle 239">
            <a:extLst>
              <a:ext uri="{FF2B5EF4-FFF2-40B4-BE49-F238E27FC236}">
                <a16:creationId xmlns:a16="http://schemas.microsoft.com/office/drawing/2014/main" id="{87D4B6E9-DD99-40E8-8976-48CE938019DE}"/>
              </a:ext>
            </a:extLst>
          </p:cNvPr>
          <p:cNvSpPr/>
          <p:nvPr/>
        </p:nvSpPr>
        <p:spPr>
          <a:xfrm>
            <a:off x="4908187" y="1998522"/>
            <a:ext cx="1410555" cy="1830558"/>
          </a:xfrm>
          <a:prstGeom prst="rect">
            <a:avLst/>
          </a:prstGeom>
          <a:noFill/>
          <a:ln w="3175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49" name="Rectangle 239">
            <a:extLst>
              <a:ext uri="{FF2B5EF4-FFF2-40B4-BE49-F238E27FC236}">
                <a16:creationId xmlns:a16="http://schemas.microsoft.com/office/drawing/2014/main" id="{4FA434CE-D350-4ABE-9293-B3FDD0301DBB}"/>
              </a:ext>
            </a:extLst>
          </p:cNvPr>
          <p:cNvSpPr/>
          <p:nvPr/>
        </p:nvSpPr>
        <p:spPr>
          <a:xfrm>
            <a:off x="6423395" y="1998522"/>
            <a:ext cx="1410555" cy="183055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DA3C5038-221E-4A3E-8B03-F58C6F02E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01" y="1053553"/>
            <a:ext cx="2169029" cy="338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2200" spc="-100" dirty="0">
                <a:latin typeface="+mn-ea"/>
                <a:cs typeface="Arial" panose="020B0604020202020204" pitchFamily="34" charset="0"/>
              </a:rPr>
              <a:t>【</a:t>
            </a:r>
            <a:r>
              <a:rPr kumimoji="1" lang="en-US" altLang="ko-KR" sz="2200" b="1" spc="-100" dirty="0">
                <a:solidFill>
                  <a:srgbClr val="323232"/>
                </a:solidFill>
                <a:latin typeface="+mn-ea"/>
                <a:cs typeface="Arial" panose="020B0604020202020204" pitchFamily="34" charset="0"/>
              </a:rPr>
              <a:t> Multi Tenancy</a:t>
            </a:r>
            <a:r>
              <a:rPr lang="en-US" altLang="ko-KR" sz="2200" b="1" i="0" spc="-100" dirty="0">
                <a:solidFill>
                  <a:srgbClr val="323232"/>
                </a:solidFill>
                <a:effectLst/>
                <a:latin typeface="+mn-ea"/>
              </a:rPr>
              <a:t> </a:t>
            </a:r>
            <a:r>
              <a:rPr kumimoji="1" lang="en-US" altLang="ko-KR" sz="2200" spc="-100" dirty="0">
                <a:latin typeface="+mn-ea"/>
                <a:cs typeface="Arial" panose="020B0604020202020204" pitchFamily="34" charset="0"/>
              </a:rPr>
              <a:t>】</a:t>
            </a:r>
            <a:endParaRPr lang="en-GB" sz="2200" b="1" spc="-1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53" name="Rectangle 239">
            <a:extLst>
              <a:ext uri="{FF2B5EF4-FFF2-40B4-BE49-F238E27FC236}">
                <a16:creationId xmlns:a16="http://schemas.microsoft.com/office/drawing/2014/main" id="{CC0D9676-A41C-41C0-970A-B79A12072DB3}"/>
              </a:ext>
            </a:extLst>
          </p:cNvPr>
          <p:cNvSpPr/>
          <p:nvPr/>
        </p:nvSpPr>
        <p:spPr>
          <a:xfrm>
            <a:off x="405675" y="2076155"/>
            <a:ext cx="930756" cy="6142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54" name="Rectangle 239">
            <a:extLst>
              <a:ext uri="{FF2B5EF4-FFF2-40B4-BE49-F238E27FC236}">
                <a16:creationId xmlns:a16="http://schemas.microsoft.com/office/drawing/2014/main" id="{19C9D1E8-4F6B-48BB-B65B-5CD9E23C2406}"/>
              </a:ext>
            </a:extLst>
          </p:cNvPr>
          <p:cNvSpPr/>
          <p:nvPr/>
        </p:nvSpPr>
        <p:spPr>
          <a:xfrm>
            <a:off x="405675" y="2827806"/>
            <a:ext cx="930756" cy="6142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55" name="Rectangle 239">
            <a:extLst>
              <a:ext uri="{FF2B5EF4-FFF2-40B4-BE49-F238E27FC236}">
                <a16:creationId xmlns:a16="http://schemas.microsoft.com/office/drawing/2014/main" id="{7BDAF1A2-571B-4896-B8A2-FBD6C32818AC}"/>
              </a:ext>
            </a:extLst>
          </p:cNvPr>
          <p:cNvSpPr/>
          <p:nvPr/>
        </p:nvSpPr>
        <p:spPr>
          <a:xfrm>
            <a:off x="405675" y="3579457"/>
            <a:ext cx="930756" cy="6142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56" name="Rectangle 239">
            <a:extLst>
              <a:ext uri="{FF2B5EF4-FFF2-40B4-BE49-F238E27FC236}">
                <a16:creationId xmlns:a16="http://schemas.microsoft.com/office/drawing/2014/main" id="{415FCED1-16D4-42E9-9320-7F1B8752FF96}"/>
              </a:ext>
            </a:extLst>
          </p:cNvPr>
          <p:cNvSpPr/>
          <p:nvPr/>
        </p:nvSpPr>
        <p:spPr>
          <a:xfrm>
            <a:off x="405675" y="4331108"/>
            <a:ext cx="930756" cy="6142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5EF5DC37-273E-430A-829A-E80C741AB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212" y="1596174"/>
            <a:ext cx="1084387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3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User-Manager</a:t>
            </a:r>
            <a:endParaRPr lang="en-GB" sz="13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58" name="Rectangle 11">
            <a:extLst>
              <a:ext uri="{FF2B5EF4-FFF2-40B4-BE49-F238E27FC236}">
                <a16:creationId xmlns:a16="http://schemas.microsoft.com/office/drawing/2014/main" id="{6310DF9C-AA27-43FB-81F5-4756A4AFC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69" y="1596174"/>
            <a:ext cx="2702857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sz="13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Department Standard Organization</a:t>
            </a:r>
            <a:endParaRPr lang="en-GB" sz="13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8632A114-BD02-4108-A658-58C4F45ED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70" y="2055458"/>
            <a:ext cx="1332000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3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Member</a:t>
            </a:r>
            <a:endParaRPr lang="en-GB" sz="13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60" name="Rectangle 11">
            <a:extLst>
              <a:ext uri="{FF2B5EF4-FFF2-40B4-BE49-F238E27FC236}">
                <a16:creationId xmlns:a16="http://schemas.microsoft.com/office/drawing/2014/main" id="{72480F1E-81DB-44B2-A14E-A770808A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256" y="2055458"/>
            <a:ext cx="1332000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3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Member Group</a:t>
            </a:r>
            <a:endParaRPr lang="en-GB" sz="13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61" name="Rectangle 11">
            <a:extLst>
              <a:ext uri="{FF2B5EF4-FFF2-40B4-BE49-F238E27FC236}">
                <a16:creationId xmlns:a16="http://schemas.microsoft.com/office/drawing/2014/main" id="{D354B5C2-09F7-457B-AFDF-6814201C9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055458"/>
            <a:ext cx="1332000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3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Project Team </a:t>
            </a:r>
            <a:r>
              <a:rPr kumimoji="1" lang="en-US" sz="1200" i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x N</a:t>
            </a:r>
            <a:endParaRPr lang="en-GB" sz="1200" i="1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56A18A2F-628D-4A5B-9942-DD478349A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672" y="2055458"/>
            <a:ext cx="1332000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3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DevOps Team</a:t>
            </a:r>
            <a:endParaRPr lang="en-GB" sz="13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26" name="Rectangle 239">
            <a:extLst>
              <a:ext uri="{FF2B5EF4-FFF2-40B4-BE49-F238E27FC236}">
                <a16:creationId xmlns:a16="http://schemas.microsoft.com/office/drawing/2014/main" id="{1781C948-D99A-4045-8C6C-04C16CC2757F}"/>
              </a:ext>
            </a:extLst>
          </p:cNvPr>
          <p:cNvSpPr/>
          <p:nvPr/>
        </p:nvSpPr>
        <p:spPr>
          <a:xfrm>
            <a:off x="1599090" y="5678747"/>
            <a:ext cx="1610680" cy="6142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30" name="Rectangle 239">
            <a:extLst>
              <a:ext uri="{FF2B5EF4-FFF2-40B4-BE49-F238E27FC236}">
                <a16:creationId xmlns:a16="http://schemas.microsoft.com/office/drawing/2014/main" id="{E9899E85-B844-4B11-B141-4AAAA975BC62}"/>
              </a:ext>
            </a:extLst>
          </p:cNvPr>
          <p:cNvSpPr/>
          <p:nvPr/>
        </p:nvSpPr>
        <p:spPr>
          <a:xfrm>
            <a:off x="3521361" y="5678747"/>
            <a:ext cx="1610680" cy="6142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31" name="Rectangle 239">
            <a:extLst>
              <a:ext uri="{FF2B5EF4-FFF2-40B4-BE49-F238E27FC236}">
                <a16:creationId xmlns:a16="http://schemas.microsoft.com/office/drawing/2014/main" id="{F30E463D-8A1A-4EDD-9BC6-69E7C2A6F506}"/>
              </a:ext>
            </a:extLst>
          </p:cNvPr>
          <p:cNvSpPr/>
          <p:nvPr/>
        </p:nvSpPr>
        <p:spPr>
          <a:xfrm>
            <a:off x="5443632" y="5678747"/>
            <a:ext cx="1610680" cy="6142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33" name="Rectangle 239">
            <a:extLst>
              <a:ext uri="{FF2B5EF4-FFF2-40B4-BE49-F238E27FC236}">
                <a16:creationId xmlns:a16="http://schemas.microsoft.com/office/drawing/2014/main" id="{E2630343-A2E7-496B-BB8A-5BD0D8345EAB}"/>
              </a:ext>
            </a:extLst>
          </p:cNvPr>
          <p:cNvSpPr/>
          <p:nvPr/>
        </p:nvSpPr>
        <p:spPr>
          <a:xfrm>
            <a:off x="7365902" y="5678747"/>
            <a:ext cx="1610680" cy="6142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9EB711B1-0D3F-493A-B53C-B2404794C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65" y="2258196"/>
            <a:ext cx="1084387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3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User-A</a:t>
            </a:r>
            <a:endParaRPr lang="en-GB" sz="13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4413CCD8-BADF-407D-9074-731B4E052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65" y="3009847"/>
            <a:ext cx="1084387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3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User-B</a:t>
            </a:r>
            <a:endParaRPr lang="en-GB" sz="13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0B93494A-14E4-401B-8813-ED77DA599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65" y="3727414"/>
            <a:ext cx="1084387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3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User-C</a:t>
            </a:r>
            <a:endParaRPr lang="en-GB" sz="13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7193A3BF-5A12-4EBF-BF8C-026E866E8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65" y="4501115"/>
            <a:ext cx="1084387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3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User-D</a:t>
            </a:r>
            <a:endParaRPr lang="en-GB" sz="13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40" name="Rectangle 239">
            <a:extLst>
              <a:ext uri="{FF2B5EF4-FFF2-40B4-BE49-F238E27FC236}">
                <a16:creationId xmlns:a16="http://schemas.microsoft.com/office/drawing/2014/main" id="{0F645B32-D684-48F2-9AA4-B23D95DDC026}"/>
              </a:ext>
            </a:extLst>
          </p:cNvPr>
          <p:cNvSpPr/>
          <p:nvPr/>
        </p:nvSpPr>
        <p:spPr>
          <a:xfrm>
            <a:off x="2000700" y="2443110"/>
            <a:ext cx="540000" cy="4320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44CC9F64-377A-42F0-B7FF-EF740A922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326" y="2526809"/>
            <a:ext cx="527007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1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User-A</a:t>
            </a:r>
            <a:endParaRPr lang="en-GB" sz="11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46" name="Rectangle 239">
            <a:extLst>
              <a:ext uri="{FF2B5EF4-FFF2-40B4-BE49-F238E27FC236}">
                <a16:creationId xmlns:a16="http://schemas.microsoft.com/office/drawing/2014/main" id="{201A78C4-46B5-40DC-B2A2-3D82334EE300}"/>
              </a:ext>
            </a:extLst>
          </p:cNvPr>
          <p:cNvSpPr/>
          <p:nvPr/>
        </p:nvSpPr>
        <p:spPr>
          <a:xfrm>
            <a:off x="2657037" y="2443110"/>
            <a:ext cx="540000" cy="4320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50" name="Rectangle 11">
            <a:extLst>
              <a:ext uri="{FF2B5EF4-FFF2-40B4-BE49-F238E27FC236}">
                <a16:creationId xmlns:a16="http://schemas.microsoft.com/office/drawing/2014/main" id="{CDAC1544-0B80-4281-AA80-D7D10F3F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663" y="2526809"/>
            <a:ext cx="527007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1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User-B</a:t>
            </a:r>
            <a:endParaRPr lang="en-GB" sz="11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51" name="Rectangle 239">
            <a:extLst>
              <a:ext uri="{FF2B5EF4-FFF2-40B4-BE49-F238E27FC236}">
                <a16:creationId xmlns:a16="http://schemas.microsoft.com/office/drawing/2014/main" id="{6A80A230-7E9E-42BE-A195-BFE8B1830396}"/>
              </a:ext>
            </a:extLst>
          </p:cNvPr>
          <p:cNvSpPr/>
          <p:nvPr/>
        </p:nvSpPr>
        <p:spPr>
          <a:xfrm>
            <a:off x="2000700" y="3059746"/>
            <a:ext cx="540000" cy="4320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62" name="Rectangle 11">
            <a:extLst>
              <a:ext uri="{FF2B5EF4-FFF2-40B4-BE49-F238E27FC236}">
                <a16:creationId xmlns:a16="http://schemas.microsoft.com/office/drawing/2014/main" id="{4285073D-00AF-4350-BDD2-3471A6DA1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326" y="3143445"/>
            <a:ext cx="527007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1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User-C</a:t>
            </a:r>
            <a:endParaRPr lang="en-GB" sz="11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64" name="Rectangle 239">
            <a:extLst>
              <a:ext uri="{FF2B5EF4-FFF2-40B4-BE49-F238E27FC236}">
                <a16:creationId xmlns:a16="http://schemas.microsoft.com/office/drawing/2014/main" id="{352A024C-DDF2-4509-B480-DD4E4C970134}"/>
              </a:ext>
            </a:extLst>
          </p:cNvPr>
          <p:cNvSpPr/>
          <p:nvPr/>
        </p:nvSpPr>
        <p:spPr>
          <a:xfrm>
            <a:off x="2657037" y="3059746"/>
            <a:ext cx="540000" cy="4320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65" name="Rectangle 11">
            <a:extLst>
              <a:ext uri="{FF2B5EF4-FFF2-40B4-BE49-F238E27FC236}">
                <a16:creationId xmlns:a16="http://schemas.microsoft.com/office/drawing/2014/main" id="{B34223E7-A7BA-4B5F-A7DF-5969B8AFD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663" y="3143445"/>
            <a:ext cx="527007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1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User-D</a:t>
            </a:r>
            <a:endParaRPr lang="en-GB" sz="11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67" name="Rectangle 239">
            <a:extLst>
              <a:ext uri="{FF2B5EF4-FFF2-40B4-BE49-F238E27FC236}">
                <a16:creationId xmlns:a16="http://schemas.microsoft.com/office/drawing/2014/main" id="{246F04C3-AFA2-452F-B72F-AE838D6937F9}"/>
              </a:ext>
            </a:extLst>
          </p:cNvPr>
          <p:cNvSpPr/>
          <p:nvPr/>
        </p:nvSpPr>
        <p:spPr>
          <a:xfrm>
            <a:off x="3522708" y="2443110"/>
            <a:ext cx="540000" cy="4320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68" name="Rectangle 11">
            <a:extLst>
              <a:ext uri="{FF2B5EF4-FFF2-40B4-BE49-F238E27FC236}">
                <a16:creationId xmlns:a16="http://schemas.microsoft.com/office/drawing/2014/main" id="{8DF227D9-0C05-428A-8773-033B13F5F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334" y="2526809"/>
            <a:ext cx="527007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1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Dev-G</a:t>
            </a:r>
            <a:endParaRPr lang="en-GB" sz="11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69" name="Rectangle 239">
            <a:extLst>
              <a:ext uri="{FF2B5EF4-FFF2-40B4-BE49-F238E27FC236}">
                <a16:creationId xmlns:a16="http://schemas.microsoft.com/office/drawing/2014/main" id="{74195117-1801-44FE-932B-5635979EED5B}"/>
              </a:ext>
            </a:extLst>
          </p:cNvPr>
          <p:cNvSpPr/>
          <p:nvPr/>
        </p:nvSpPr>
        <p:spPr>
          <a:xfrm>
            <a:off x="4179045" y="2443110"/>
            <a:ext cx="540000" cy="4320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70" name="Rectangle 11">
            <a:extLst>
              <a:ext uri="{FF2B5EF4-FFF2-40B4-BE49-F238E27FC236}">
                <a16:creationId xmlns:a16="http://schemas.microsoft.com/office/drawing/2014/main" id="{31228C33-18B2-4081-837D-FEA952711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671" y="2526809"/>
            <a:ext cx="527007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1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Test-G</a:t>
            </a:r>
            <a:endParaRPr lang="en-GB" sz="11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71" name="Rectangle 239">
            <a:extLst>
              <a:ext uri="{FF2B5EF4-FFF2-40B4-BE49-F238E27FC236}">
                <a16:creationId xmlns:a16="http://schemas.microsoft.com/office/drawing/2014/main" id="{A2B8DA86-601F-487A-8090-874F31C4E8CE}"/>
              </a:ext>
            </a:extLst>
          </p:cNvPr>
          <p:cNvSpPr/>
          <p:nvPr/>
        </p:nvSpPr>
        <p:spPr>
          <a:xfrm>
            <a:off x="3522708" y="3059746"/>
            <a:ext cx="540000" cy="4320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72" name="Rectangle 11">
            <a:extLst>
              <a:ext uri="{FF2B5EF4-FFF2-40B4-BE49-F238E27FC236}">
                <a16:creationId xmlns:a16="http://schemas.microsoft.com/office/drawing/2014/main" id="{EBF89CD0-429C-43B6-BC31-93D5AC8E8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334" y="3143445"/>
            <a:ext cx="527007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1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Admin &amp; Mgmt</a:t>
            </a:r>
            <a:endParaRPr lang="en-GB" sz="11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73" name="Rectangle 239">
            <a:extLst>
              <a:ext uri="{FF2B5EF4-FFF2-40B4-BE49-F238E27FC236}">
                <a16:creationId xmlns:a16="http://schemas.microsoft.com/office/drawing/2014/main" id="{FDF29529-C0C0-4677-87A7-8608F158CB73}"/>
              </a:ext>
            </a:extLst>
          </p:cNvPr>
          <p:cNvSpPr/>
          <p:nvPr/>
        </p:nvSpPr>
        <p:spPr>
          <a:xfrm>
            <a:off x="4179045" y="3059746"/>
            <a:ext cx="540000" cy="4320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74" name="Rectangle 11">
            <a:extLst>
              <a:ext uri="{FF2B5EF4-FFF2-40B4-BE49-F238E27FC236}">
                <a16:creationId xmlns:a16="http://schemas.microsoft.com/office/drawing/2014/main" id="{9B9E4917-8FDA-417C-A637-379DC61D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671" y="3143445"/>
            <a:ext cx="527007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1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ETC</a:t>
            </a:r>
            <a:endParaRPr lang="en-GB" sz="11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75" name="Rectangle 239">
            <a:extLst>
              <a:ext uri="{FF2B5EF4-FFF2-40B4-BE49-F238E27FC236}">
                <a16:creationId xmlns:a16="http://schemas.microsoft.com/office/drawing/2014/main" id="{715C6883-2274-4425-ABBA-65584676A32D}"/>
              </a:ext>
            </a:extLst>
          </p:cNvPr>
          <p:cNvSpPr/>
          <p:nvPr/>
        </p:nvSpPr>
        <p:spPr>
          <a:xfrm>
            <a:off x="4999038" y="2612813"/>
            <a:ext cx="1228852" cy="112568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76" name="Rectangle 11">
            <a:extLst>
              <a:ext uri="{FF2B5EF4-FFF2-40B4-BE49-F238E27FC236}">
                <a16:creationId xmlns:a16="http://schemas.microsoft.com/office/drawing/2014/main" id="{EEF5F0B8-D28F-4989-A3CF-39A7369C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543" y="2344863"/>
            <a:ext cx="1332000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sz="1100" u="sng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Resource &amp; Member</a:t>
            </a:r>
            <a:endParaRPr lang="en-GB" sz="1100" u="sng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77" name="Rectangle 11">
            <a:extLst>
              <a:ext uri="{FF2B5EF4-FFF2-40B4-BE49-F238E27FC236}">
                <a16:creationId xmlns:a16="http://schemas.microsoft.com/office/drawing/2014/main" id="{D4BC676B-24BD-464F-9247-E813F2D48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612813"/>
            <a:ext cx="587772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200" u="sng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Role</a:t>
            </a:r>
            <a:endParaRPr lang="en-GB" sz="1200" u="sng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109ECF-25A9-4185-9DAC-F18DDE8451A4}"/>
              </a:ext>
            </a:extLst>
          </p:cNvPr>
          <p:cNvSpPr txBox="1"/>
          <p:nvPr/>
        </p:nvSpPr>
        <p:spPr>
          <a:xfrm>
            <a:off x="5141188" y="2896933"/>
            <a:ext cx="944552" cy="6599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176213" marR="0" lvl="0" indent="-176213" defTabSz="914400" eaLnBrk="1" fontAlgn="auto" latinLnBrk="0" hangingPunct="1">
              <a:spcBef>
                <a:spcPts val="2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100" kern="0" dirty="0">
                <a:solidFill>
                  <a:srgbClr val="00B050"/>
                </a:solidFill>
                <a:latin typeface="+mn-ea"/>
                <a:cs typeface="Arial" pitchFamily="34" charset="0"/>
              </a:rPr>
              <a:t>Admin</a:t>
            </a:r>
          </a:p>
          <a:p>
            <a:pPr marL="176213" marR="0" lvl="0" indent="-176213" defTabSz="914400" eaLnBrk="1" fontAlgn="auto" latinLnBrk="0" hangingPunct="1">
              <a:spcBef>
                <a:spcPts val="2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1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ea"/>
                <a:cs typeface="Arial" pitchFamily="34" charset="0"/>
              </a:rPr>
              <a:t>Operator</a:t>
            </a:r>
          </a:p>
          <a:p>
            <a:pPr marL="176213" marR="0" lvl="0" indent="-176213" defTabSz="914400" eaLnBrk="1" fontAlgn="auto" latinLnBrk="0" hangingPunct="1">
              <a:spcBef>
                <a:spcPts val="2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100" kern="0" dirty="0">
                <a:solidFill>
                  <a:srgbClr val="00B050"/>
                </a:solidFill>
                <a:latin typeface="+mn-ea"/>
                <a:cs typeface="Arial" pitchFamily="34" charset="0"/>
              </a:rPr>
              <a:t>Viewer</a:t>
            </a:r>
            <a:endParaRPr kumimoji="0" lang="en-US" altLang="ko-KR" sz="110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80" name="Rectangle 11">
            <a:extLst>
              <a:ext uri="{FF2B5EF4-FFF2-40B4-BE49-F238E27FC236}">
                <a16:creationId xmlns:a16="http://schemas.microsoft.com/office/drawing/2014/main" id="{0903E9A2-6374-4F08-B30C-B615E58FA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672" y="2344863"/>
            <a:ext cx="1332000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sz="1100" u="sng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Resource &amp; Member</a:t>
            </a:r>
            <a:endParaRPr lang="en-GB" sz="1100" u="sng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81" name="Rectangle 239">
            <a:extLst>
              <a:ext uri="{FF2B5EF4-FFF2-40B4-BE49-F238E27FC236}">
                <a16:creationId xmlns:a16="http://schemas.microsoft.com/office/drawing/2014/main" id="{A108D121-B242-4175-B712-C800DDB66DC0}"/>
              </a:ext>
            </a:extLst>
          </p:cNvPr>
          <p:cNvSpPr/>
          <p:nvPr/>
        </p:nvSpPr>
        <p:spPr>
          <a:xfrm>
            <a:off x="6510077" y="2612813"/>
            <a:ext cx="1228852" cy="112568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82" name="Rectangle 11">
            <a:extLst>
              <a:ext uri="{FF2B5EF4-FFF2-40B4-BE49-F238E27FC236}">
                <a16:creationId xmlns:a16="http://schemas.microsoft.com/office/drawing/2014/main" id="{20604CCF-458E-48C1-A535-B440D483C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269" y="2612813"/>
            <a:ext cx="587772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200" u="sng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Role</a:t>
            </a:r>
            <a:endParaRPr lang="en-GB" sz="1200" u="sng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07CAEF-3C69-4855-96F2-ECA5E95631F2}"/>
              </a:ext>
            </a:extLst>
          </p:cNvPr>
          <p:cNvSpPr txBox="1"/>
          <p:nvPr/>
        </p:nvSpPr>
        <p:spPr>
          <a:xfrm>
            <a:off x="6612584" y="2896933"/>
            <a:ext cx="944552" cy="8070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176213" marR="0" lvl="0" indent="-176213" defTabSz="914400" eaLnBrk="1" fontAlgn="auto" latinLnBrk="0" hangingPunct="1">
              <a:spcBef>
                <a:spcPts val="2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itchFamily="34" charset="0"/>
              </a:rPr>
              <a:t>Owner</a:t>
            </a:r>
          </a:p>
          <a:p>
            <a:pPr marL="176213" marR="0" lvl="0" indent="-176213" defTabSz="914400" eaLnBrk="1" fontAlgn="auto" latinLnBrk="0" hangingPunct="1">
              <a:spcBef>
                <a:spcPts val="2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itchFamily="34" charset="0"/>
              </a:rPr>
              <a:t>Maintainer</a:t>
            </a:r>
            <a:endParaRPr kumimoji="0" lang="en-US" altLang="ko-KR" sz="11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cs typeface="Arial" pitchFamily="34" charset="0"/>
            </a:endParaRPr>
          </a:p>
          <a:p>
            <a:pPr marL="176213" marR="0" lvl="0" indent="-176213" defTabSz="914400" eaLnBrk="1" fontAlgn="auto" latinLnBrk="0" hangingPunct="1">
              <a:spcBef>
                <a:spcPts val="2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1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Developer</a:t>
            </a:r>
          </a:p>
          <a:p>
            <a:pPr marL="176213" marR="0" lvl="0" indent="-176213" defTabSz="914400" eaLnBrk="1" fontAlgn="auto" latinLnBrk="0" hangingPunct="1">
              <a:spcBef>
                <a:spcPts val="2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itchFamily="34" charset="0"/>
              </a:rPr>
              <a:t>Reporter</a:t>
            </a:r>
            <a:endParaRPr kumimoji="0" lang="en-US" altLang="ko-KR" sz="11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84" name="Rectangle 11">
            <a:extLst>
              <a:ext uri="{FF2B5EF4-FFF2-40B4-BE49-F238E27FC236}">
                <a16:creationId xmlns:a16="http://schemas.microsoft.com/office/drawing/2014/main" id="{1207EEB5-63FD-41DA-8512-B6C458D36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699" y="895886"/>
            <a:ext cx="7078089" cy="51565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sz="1800" b="1" i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kubeSphere have </a:t>
            </a:r>
            <a:r>
              <a:rPr kumimoji="1" lang="en-US" sz="1800" b="1" i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three level </a:t>
            </a:r>
            <a:r>
              <a:rPr kumimoji="1" lang="en-US" sz="1800" b="1" i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of hierarchical structure which are </a:t>
            </a:r>
            <a:r>
              <a:rPr kumimoji="1" lang="en-US" sz="1800" b="1" i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Platform(cluster), workspace, project.</a:t>
            </a:r>
            <a:endParaRPr lang="en-GB" sz="1800" b="1" i="1" dirty="0">
              <a:solidFill>
                <a:srgbClr val="0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85" name="Rectangle 11">
            <a:extLst>
              <a:ext uri="{FF2B5EF4-FFF2-40B4-BE49-F238E27FC236}">
                <a16:creationId xmlns:a16="http://schemas.microsoft.com/office/drawing/2014/main" id="{8BDC63F6-E7D6-473A-ABC2-9C4411B8E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143" y="4094013"/>
            <a:ext cx="1332000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3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Working Space</a:t>
            </a:r>
            <a:endParaRPr lang="en-GB" sz="13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94" name="Rectangle 239">
            <a:extLst>
              <a:ext uri="{FF2B5EF4-FFF2-40B4-BE49-F238E27FC236}">
                <a16:creationId xmlns:a16="http://schemas.microsoft.com/office/drawing/2014/main" id="{1074F464-151C-4062-84FC-A42060DC6A14}"/>
              </a:ext>
            </a:extLst>
          </p:cNvPr>
          <p:cNvSpPr/>
          <p:nvPr/>
        </p:nvSpPr>
        <p:spPr>
          <a:xfrm>
            <a:off x="1957570" y="4393155"/>
            <a:ext cx="540000" cy="33390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95" name="Rectangle 11">
            <a:extLst>
              <a:ext uri="{FF2B5EF4-FFF2-40B4-BE49-F238E27FC236}">
                <a16:creationId xmlns:a16="http://schemas.microsoft.com/office/drawing/2014/main" id="{64B11D0E-6B19-42B0-9DE6-F33910B78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196" y="4442350"/>
            <a:ext cx="527007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1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User-A</a:t>
            </a:r>
            <a:endParaRPr lang="en-GB" sz="11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96" name="Rectangle 239">
            <a:extLst>
              <a:ext uri="{FF2B5EF4-FFF2-40B4-BE49-F238E27FC236}">
                <a16:creationId xmlns:a16="http://schemas.microsoft.com/office/drawing/2014/main" id="{86DFCA9B-B549-4709-B955-E6763C3E8F95}"/>
              </a:ext>
            </a:extLst>
          </p:cNvPr>
          <p:cNvSpPr/>
          <p:nvPr/>
        </p:nvSpPr>
        <p:spPr>
          <a:xfrm>
            <a:off x="2613907" y="4393155"/>
            <a:ext cx="540000" cy="33390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97" name="Rectangle 11">
            <a:extLst>
              <a:ext uri="{FF2B5EF4-FFF2-40B4-BE49-F238E27FC236}">
                <a16:creationId xmlns:a16="http://schemas.microsoft.com/office/drawing/2014/main" id="{D60024C0-A590-4315-A843-0A352DD75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533" y="4442350"/>
            <a:ext cx="527007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1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User-B</a:t>
            </a:r>
            <a:endParaRPr lang="en-GB" sz="11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98" name="Rectangle 239">
            <a:extLst>
              <a:ext uri="{FF2B5EF4-FFF2-40B4-BE49-F238E27FC236}">
                <a16:creationId xmlns:a16="http://schemas.microsoft.com/office/drawing/2014/main" id="{B28AEC76-6831-4089-98B3-A2BA78E83C40}"/>
              </a:ext>
            </a:extLst>
          </p:cNvPr>
          <p:cNvSpPr/>
          <p:nvPr/>
        </p:nvSpPr>
        <p:spPr>
          <a:xfrm>
            <a:off x="1957570" y="4797946"/>
            <a:ext cx="540000" cy="33390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99" name="Rectangle 11">
            <a:extLst>
              <a:ext uri="{FF2B5EF4-FFF2-40B4-BE49-F238E27FC236}">
                <a16:creationId xmlns:a16="http://schemas.microsoft.com/office/drawing/2014/main" id="{AB4A7891-C579-402A-B59A-E7354754D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196" y="4847141"/>
            <a:ext cx="527007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1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User-C</a:t>
            </a:r>
            <a:endParaRPr lang="en-GB" sz="11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100" name="Rectangle 239">
            <a:extLst>
              <a:ext uri="{FF2B5EF4-FFF2-40B4-BE49-F238E27FC236}">
                <a16:creationId xmlns:a16="http://schemas.microsoft.com/office/drawing/2014/main" id="{D836DD9B-4DD8-442F-8096-F3E3BD8EB83F}"/>
              </a:ext>
            </a:extLst>
          </p:cNvPr>
          <p:cNvSpPr/>
          <p:nvPr/>
        </p:nvSpPr>
        <p:spPr>
          <a:xfrm>
            <a:off x="2613907" y="4797946"/>
            <a:ext cx="540000" cy="33390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101" name="Rectangle 11">
            <a:extLst>
              <a:ext uri="{FF2B5EF4-FFF2-40B4-BE49-F238E27FC236}">
                <a16:creationId xmlns:a16="http://schemas.microsoft.com/office/drawing/2014/main" id="{D67F3153-D5E0-42AB-8F19-DE3ED435E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533" y="4847141"/>
            <a:ext cx="527007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1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User-D</a:t>
            </a:r>
            <a:endParaRPr lang="en-GB" sz="11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102" name="Rectangle 11">
            <a:extLst>
              <a:ext uri="{FF2B5EF4-FFF2-40B4-BE49-F238E27FC236}">
                <a16:creationId xmlns:a16="http://schemas.microsoft.com/office/drawing/2014/main" id="{A6D8AA68-3AF1-440F-8263-CF9FC105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708" y="4094013"/>
            <a:ext cx="1556292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3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Admin &amp; Mgmt Role</a:t>
            </a:r>
            <a:endParaRPr lang="en-GB" sz="13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103" name="Rectangle 239">
            <a:extLst>
              <a:ext uri="{FF2B5EF4-FFF2-40B4-BE49-F238E27FC236}">
                <a16:creationId xmlns:a16="http://schemas.microsoft.com/office/drawing/2014/main" id="{CA712079-AB13-4C60-9B1E-8BEA0EC2CBC4}"/>
              </a:ext>
            </a:extLst>
          </p:cNvPr>
          <p:cNvSpPr/>
          <p:nvPr/>
        </p:nvSpPr>
        <p:spPr>
          <a:xfrm>
            <a:off x="3483830" y="4380469"/>
            <a:ext cx="1228852" cy="35043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104" name="Rectangle 239">
            <a:extLst>
              <a:ext uri="{FF2B5EF4-FFF2-40B4-BE49-F238E27FC236}">
                <a16:creationId xmlns:a16="http://schemas.microsoft.com/office/drawing/2014/main" id="{FD410AF8-37F9-4669-BC58-4593F84D9B4A}"/>
              </a:ext>
            </a:extLst>
          </p:cNvPr>
          <p:cNvSpPr/>
          <p:nvPr/>
        </p:nvSpPr>
        <p:spPr>
          <a:xfrm>
            <a:off x="4988222" y="4380469"/>
            <a:ext cx="1228852" cy="35043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105" name="Rectangle 239">
            <a:extLst>
              <a:ext uri="{FF2B5EF4-FFF2-40B4-BE49-F238E27FC236}">
                <a16:creationId xmlns:a16="http://schemas.microsoft.com/office/drawing/2014/main" id="{A482854C-5451-4623-8E86-A65B5D6323FA}"/>
              </a:ext>
            </a:extLst>
          </p:cNvPr>
          <p:cNvSpPr/>
          <p:nvPr/>
        </p:nvSpPr>
        <p:spPr>
          <a:xfrm>
            <a:off x="6492615" y="4380469"/>
            <a:ext cx="1228852" cy="35043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109" name="Rectangle 239">
            <a:extLst>
              <a:ext uri="{FF2B5EF4-FFF2-40B4-BE49-F238E27FC236}">
                <a16:creationId xmlns:a16="http://schemas.microsoft.com/office/drawing/2014/main" id="{923F88BD-2E5B-4B20-A246-3C59B506A1B9}"/>
              </a:ext>
            </a:extLst>
          </p:cNvPr>
          <p:cNvSpPr/>
          <p:nvPr/>
        </p:nvSpPr>
        <p:spPr>
          <a:xfrm>
            <a:off x="8306245" y="1998066"/>
            <a:ext cx="1228852" cy="35043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110" name="Rectangle 239">
            <a:extLst>
              <a:ext uri="{FF2B5EF4-FFF2-40B4-BE49-F238E27FC236}">
                <a16:creationId xmlns:a16="http://schemas.microsoft.com/office/drawing/2014/main" id="{0B440552-4FE8-480C-86D3-7373287F091E}"/>
              </a:ext>
            </a:extLst>
          </p:cNvPr>
          <p:cNvSpPr/>
          <p:nvPr/>
        </p:nvSpPr>
        <p:spPr>
          <a:xfrm>
            <a:off x="8306245" y="2510766"/>
            <a:ext cx="1228852" cy="35043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111" name="Rectangle 239">
            <a:extLst>
              <a:ext uri="{FF2B5EF4-FFF2-40B4-BE49-F238E27FC236}">
                <a16:creationId xmlns:a16="http://schemas.microsoft.com/office/drawing/2014/main" id="{9484F520-11D0-4908-A281-40ABF10ED1C8}"/>
              </a:ext>
            </a:extLst>
          </p:cNvPr>
          <p:cNvSpPr/>
          <p:nvPr/>
        </p:nvSpPr>
        <p:spPr>
          <a:xfrm>
            <a:off x="8306245" y="3023466"/>
            <a:ext cx="1228852" cy="35043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112" name="Rectangle 239">
            <a:extLst>
              <a:ext uri="{FF2B5EF4-FFF2-40B4-BE49-F238E27FC236}">
                <a16:creationId xmlns:a16="http://schemas.microsoft.com/office/drawing/2014/main" id="{70A21F80-530D-4AE2-AE35-E9D9046D2CBC}"/>
              </a:ext>
            </a:extLst>
          </p:cNvPr>
          <p:cNvSpPr/>
          <p:nvPr/>
        </p:nvSpPr>
        <p:spPr>
          <a:xfrm>
            <a:off x="8306245" y="3536166"/>
            <a:ext cx="1228852" cy="35043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113" name="Rectangle 11">
            <a:extLst>
              <a:ext uri="{FF2B5EF4-FFF2-40B4-BE49-F238E27FC236}">
                <a16:creationId xmlns:a16="http://schemas.microsoft.com/office/drawing/2014/main" id="{5CC81A7D-451A-4A7D-A670-B331C8AE4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323" y="4435599"/>
            <a:ext cx="1332000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200" dirty="0">
                <a:solidFill>
                  <a:srgbClr val="0055FE"/>
                </a:solidFill>
                <a:latin typeface="+mn-ea"/>
                <a:cs typeface="Arial" panose="020B0604020202020204" pitchFamily="34" charset="0"/>
              </a:rPr>
              <a:t>Workspace-admin</a:t>
            </a:r>
            <a:endParaRPr lang="en-GB" sz="1200" dirty="0">
              <a:solidFill>
                <a:srgbClr val="0055FE"/>
              </a:solidFill>
              <a:latin typeface="+mn-ea"/>
              <a:cs typeface="Arial" pitchFamily="34" charset="0"/>
            </a:endParaRPr>
          </a:p>
        </p:txBody>
      </p:sp>
      <p:sp>
        <p:nvSpPr>
          <p:cNvPr id="114" name="Rectangle 11">
            <a:extLst>
              <a:ext uri="{FF2B5EF4-FFF2-40B4-BE49-F238E27FC236}">
                <a16:creationId xmlns:a16="http://schemas.microsoft.com/office/drawing/2014/main" id="{588B7A61-840D-4C80-829B-D19EC45CB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8369" y="4435599"/>
            <a:ext cx="1332000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200" dirty="0">
                <a:solidFill>
                  <a:srgbClr val="0055FE"/>
                </a:solidFill>
                <a:latin typeface="+mn-ea"/>
                <a:cs typeface="Arial" panose="020B0604020202020204" pitchFamily="34" charset="0"/>
              </a:rPr>
              <a:t>Workspace-regular</a:t>
            </a:r>
            <a:endParaRPr kumimoji="1" lang="en-GB" sz="1200" dirty="0">
              <a:solidFill>
                <a:srgbClr val="0055F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15" name="Rectangle 11">
            <a:extLst>
              <a:ext uri="{FF2B5EF4-FFF2-40B4-BE49-F238E27FC236}">
                <a16:creationId xmlns:a16="http://schemas.microsoft.com/office/drawing/2014/main" id="{897DBAF6-A5C2-41F0-9338-291CFA8E1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247" y="4435599"/>
            <a:ext cx="1332000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200" dirty="0">
                <a:solidFill>
                  <a:srgbClr val="0055FE"/>
                </a:solidFill>
                <a:latin typeface="+mn-ea"/>
                <a:cs typeface="Arial" panose="020B0604020202020204" pitchFamily="34" charset="0"/>
              </a:rPr>
              <a:t>Workspace-viewer</a:t>
            </a:r>
            <a:endParaRPr kumimoji="1" lang="en-GB" sz="1200" dirty="0">
              <a:solidFill>
                <a:srgbClr val="0055F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16" name="Rectangle 239">
            <a:extLst>
              <a:ext uri="{FF2B5EF4-FFF2-40B4-BE49-F238E27FC236}">
                <a16:creationId xmlns:a16="http://schemas.microsoft.com/office/drawing/2014/main" id="{07D93023-22E4-41A0-BE35-7CAA019BE076}"/>
              </a:ext>
            </a:extLst>
          </p:cNvPr>
          <p:cNvSpPr/>
          <p:nvPr/>
        </p:nvSpPr>
        <p:spPr>
          <a:xfrm>
            <a:off x="3474774" y="4820344"/>
            <a:ext cx="1946030" cy="35043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117" name="Rectangle 11">
            <a:extLst>
              <a:ext uri="{FF2B5EF4-FFF2-40B4-BE49-F238E27FC236}">
                <a16:creationId xmlns:a16="http://schemas.microsoft.com/office/drawing/2014/main" id="{54875221-8D4A-4E76-9B88-738AE601E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162" y="4875474"/>
            <a:ext cx="1946030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200" b="1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Workspace-self-provisioner</a:t>
            </a:r>
            <a:endParaRPr lang="en-GB" sz="1200" b="1" dirty="0">
              <a:solidFill>
                <a:srgbClr val="0000FF"/>
              </a:solidFill>
              <a:latin typeface="+mn-ea"/>
              <a:cs typeface="Arial" pitchFamily="34" charset="0"/>
            </a:endParaRPr>
          </a:p>
        </p:txBody>
      </p:sp>
      <p:sp>
        <p:nvSpPr>
          <p:cNvPr id="118" name="Rectangle 11">
            <a:extLst>
              <a:ext uri="{FF2B5EF4-FFF2-40B4-BE49-F238E27FC236}">
                <a16:creationId xmlns:a16="http://schemas.microsoft.com/office/drawing/2014/main" id="{158EADA3-8A56-48D7-9C85-C0E625316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6245" y="1596174"/>
            <a:ext cx="1084387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3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Platform Mgmt</a:t>
            </a:r>
            <a:endParaRPr lang="en-GB" sz="13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119" name="Rectangle 11">
            <a:extLst>
              <a:ext uri="{FF2B5EF4-FFF2-40B4-BE49-F238E27FC236}">
                <a16:creationId xmlns:a16="http://schemas.microsoft.com/office/drawing/2014/main" id="{E7AA79C6-113F-44BB-A3FE-88E062067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671" y="2043135"/>
            <a:ext cx="1332000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3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Structure(k8s)</a:t>
            </a:r>
            <a:endParaRPr lang="en-GB" sz="13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120" name="Rectangle 11">
            <a:extLst>
              <a:ext uri="{FF2B5EF4-FFF2-40B4-BE49-F238E27FC236}">
                <a16:creationId xmlns:a16="http://schemas.microsoft.com/office/drawing/2014/main" id="{0BDB3555-F09A-477D-9A3F-A340BD6C9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671" y="2560879"/>
            <a:ext cx="1332000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3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Service Res</a:t>
            </a:r>
            <a:endParaRPr lang="en-GB" sz="13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121" name="Rectangle 11">
            <a:extLst>
              <a:ext uri="{FF2B5EF4-FFF2-40B4-BE49-F238E27FC236}">
                <a16:creationId xmlns:a16="http://schemas.microsoft.com/office/drawing/2014/main" id="{90AE0959-6357-47C9-A1EE-0A02E8B64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671" y="3079721"/>
            <a:ext cx="1332000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3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Mon &amp; Logging</a:t>
            </a:r>
            <a:endParaRPr lang="en-GB" sz="13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122" name="Rectangle 11">
            <a:extLst>
              <a:ext uri="{FF2B5EF4-FFF2-40B4-BE49-F238E27FC236}">
                <a16:creationId xmlns:a16="http://schemas.microsoft.com/office/drawing/2014/main" id="{D7CC9EE6-F2ED-422A-9162-C26EDB44B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671" y="3589790"/>
            <a:ext cx="1332000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3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Application</a:t>
            </a:r>
            <a:endParaRPr lang="en-GB" sz="1300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1217E7D-CDCC-419F-8681-6964AF171309}"/>
              </a:ext>
            </a:extLst>
          </p:cNvPr>
          <p:cNvSpPr txBox="1"/>
          <p:nvPr/>
        </p:nvSpPr>
        <p:spPr>
          <a:xfrm>
            <a:off x="467355" y="5788258"/>
            <a:ext cx="944552" cy="3430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lvl="0" defTabSz="914400" eaLnBrk="1" fontAlgn="auto" latinLnBrk="0" hangingPunct="1">
              <a:spcBef>
                <a:spcPts val="288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kern="0" dirty="0">
                <a:solidFill>
                  <a:srgbClr val="000000"/>
                </a:solidFill>
                <a:latin typeface="+mn-ea"/>
                <a:cs typeface="Arial" pitchFamily="34" charset="0"/>
              </a:rPr>
              <a:t>Platform Service Role</a:t>
            </a:r>
            <a:endParaRPr kumimoji="0" lang="en-US" altLang="ko-KR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128" name="Rectangle 11">
            <a:extLst>
              <a:ext uri="{FF2B5EF4-FFF2-40B4-BE49-F238E27FC236}">
                <a16:creationId xmlns:a16="http://schemas.microsoft.com/office/drawing/2014/main" id="{621597FF-A6F0-46B0-8BE4-202B34880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430" y="5881076"/>
            <a:ext cx="1332000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200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Platform-admin</a:t>
            </a:r>
            <a:endParaRPr lang="en-GB" sz="1200" dirty="0">
              <a:solidFill>
                <a:srgbClr val="C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129" name="Rectangle 11">
            <a:extLst>
              <a:ext uri="{FF2B5EF4-FFF2-40B4-BE49-F238E27FC236}">
                <a16:creationId xmlns:a16="http://schemas.microsoft.com/office/drawing/2014/main" id="{83013781-70BA-4EC9-9A7B-C984BB721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222" y="5881076"/>
            <a:ext cx="1332000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200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Platform-regular</a:t>
            </a:r>
            <a:endParaRPr kumimoji="1" lang="en-GB" sz="1200" dirty="0">
              <a:solidFill>
                <a:srgbClr val="C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0" name="Rectangle 11">
            <a:extLst>
              <a:ext uri="{FF2B5EF4-FFF2-40B4-BE49-F238E27FC236}">
                <a16:creationId xmlns:a16="http://schemas.microsoft.com/office/drawing/2014/main" id="{5A06ED08-0240-41C3-9D69-000EC9757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69" y="5881076"/>
            <a:ext cx="1332000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200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Workspace-manager</a:t>
            </a:r>
            <a:endParaRPr kumimoji="1" lang="en-GB" sz="1200" dirty="0">
              <a:solidFill>
                <a:srgbClr val="C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1" name="Rectangle 11">
            <a:extLst>
              <a:ext uri="{FF2B5EF4-FFF2-40B4-BE49-F238E27FC236}">
                <a16:creationId xmlns:a16="http://schemas.microsoft.com/office/drawing/2014/main" id="{CAE56EE5-8D53-476B-8BEF-CA4D306F1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754" y="5881076"/>
            <a:ext cx="1332000" cy="2502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sz="1200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Users-manager</a:t>
            </a:r>
            <a:endParaRPr kumimoji="1" lang="en-GB" sz="1200" dirty="0">
              <a:solidFill>
                <a:srgbClr val="C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5" name="Rectangle 11">
            <a:extLst>
              <a:ext uri="{FF2B5EF4-FFF2-40B4-BE49-F238E27FC236}">
                <a16:creationId xmlns:a16="http://schemas.microsoft.com/office/drawing/2014/main" id="{A3323F82-F316-41FD-8EB6-1B735C950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834" y="1702172"/>
            <a:ext cx="1599256" cy="2566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sz="1500" b="1" i="1" u="sng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Namespace Service</a:t>
            </a:r>
            <a:endParaRPr lang="en-GB" sz="1500" b="1" i="1" u="sng" dirty="0">
              <a:solidFill>
                <a:srgbClr val="0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136" name="Rectangle 11">
            <a:extLst>
              <a:ext uri="{FF2B5EF4-FFF2-40B4-BE49-F238E27FC236}">
                <a16:creationId xmlns:a16="http://schemas.microsoft.com/office/drawing/2014/main" id="{D9E34C72-5729-4817-94BF-9D722BC9E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141" y="3940844"/>
            <a:ext cx="1222349" cy="2566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sz="1500" b="1" i="1" u="sng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Cluster Service</a:t>
            </a:r>
            <a:endParaRPr lang="en-GB" sz="1500" b="1" i="1" u="sng" dirty="0">
              <a:solidFill>
                <a:srgbClr val="0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137" name="Rectangle 11">
            <a:extLst>
              <a:ext uri="{FF2B5EF4-FFF2-40B4-BE49-F238E27FC236}">
                <a16:creationId xmlns:a16="http://schemas.microsoft.com/office/drawing/2014/main" id="{0EE98B3B-DEA9-4384-8095-4FC4376DC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4" y="5408432"/>
            <a:ext cx="1364096" cy="2566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sz="1500" b="1" i="1" u="sng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Platform Service</a:t>
            </a:r>
            <a:endParaRPr lang="en-GB" sz="1500" b="1" i="1" u="sng" dirty="0">
              <a:solidFill>
                <a:srgbClr val="0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9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239">
            <a:extLst>
              <a:ext uri="{FF2B5EF4-FFF2-40B4-BE49-F238E27FC236}">
                <a16:creationId xmlns:a16="http://schemas.microsoft.com/office/drawing/2014/main" id="{F2DC509B-1B4E-478E-B148-2F8739CDEED4}"/>
              </a:ext>
            </a:extLst>
          </p:cNvPr>
          <p:cNvSpPr/>
          <p:nvPr/>
        </p:nvSpPr>
        <p:spPr>
          <a:xfrm>
            <a:off x="3118483" y="1012205"/>
            <a:ext cx="6137028" cy="1692000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183" name="Rectangle 239">
            <a:extLst>
              <a:ext uri="{FF2B5EF4-FFF2-40B4-BE49-F238E27FC236}">
                <a16:creationId xmlns:a16="http://schemas.microsoft.com/office/drawing/2014/main" id="{5EA610AC-9BDF-4E04-9258-BD50993D0956}"/>
              </a:ext>
            </a:extLst>
          </p:cNvPr>
          <p:cNvSpPr/>
          <p:nvPr/>
        </p:nvSpPr>
        <p:spPr>
          <a:xfrm>
            <a:off x="3097016" y="2867866"/>
            <a:ext cx="6158495" cy="1975353"/>
          </a:xfrm>
          <a:prstGeom prst="rect">
            <a:avLst/>
          </a:prstGeom>
          <a:noFill/>
          <a:ln w="31750" cap="flat" cmpd="sng" algn="ctr">
            <a:solidFill>
              <a:srgbClr val="6297D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185" name="Rectangle 239">
            <a:extLst>
              <a:ext uri="{FF2B5EF4-FFF2-40B4-BE49-F238E27FC236}">
                <a16:creationId xmlns:a16="http://schemas.microsoft.com/office/drawing/2014/main" id="{46836CBB-5D49-4D73-99AB-3532E1F62B40}"/>
              </a:ext>
            </a:extLst>
          </p:cNvPr>
          <p:cNvSpPr/>
          <p:nvPr/>
        </p:nvSpPr>
        <p:spPr>
          <a:xfrm>
            <a:off x="3099017" y="4957657"/>
            <a:ext cx="6165287" cy="1418070"/>
          </a:xfrm>
          <a:prstGeom prst="rect">
            <a:avLst/>
          </a:prstGeom>
          <a:noFill/>
          <a:ln w="3175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44" name="제목 3">
            <a:extLst>
              <a:ext uri="{FF2B5EF4-FFF2-40B4-BE49-F238E27FC236}">
                <a16:creationId xmlns:a16="http://schemas.microsoft.com/office/drawing/2014/main" id="{36CAB0FF-BBF1-4186-ABD6-6553D110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>
            <a:noAutofit/>
          </a:bodyPr>
          <a:lstStyle/>
          <a:p>
            <a:r>
              <a:rPr lang="en-US" altLang="ko-KR" sz="2500" spc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2. </a:t>
            </a:r>
            <a:r>
              <a:rPr lang="en-US" altLang="ko-KR" sz="2500" i="1" spc="0" dirty="0">
                <a:highlight>
                  <a:srgbClr val="FFFF00"/>
                </a:highligh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Built-In</a:t>
            </a:r>
            <a:r>
              <a:rPr lang="en-US" altLang="ko-KR" sz="2500" spc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Role &amp; Permission &gt; Overview</a:t>
            </a:r>
            <a:endParaRPr lang="ko-KR" altLang="en-US" sz="2500" spc="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AA941D0-63F0-417D-A85D-4FFD751DA609}"/>
              </a:ext>
            </a:extLst>
          </p:cNvPr>
          <p:cNvSpPr/>
          <p:nvPr/>
        </p:nvSpPr>
        <p:spPr>
          <a:xfrm>
            <a:off x="69844" y="3413937"/>
            <a:ext cx="1188000" cy="618946"/>
          </a:xfrm>
          <a:prstGeom prst="roundRect">
            <a:avLst>
              <a:gd name="adj" fmla="val 3013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Role Right Management</a:t>
            </a:r>
            <a:endParaRPr lang="ko-KR" altLang="en-US" sz="1300" dirty="0">
              <a:solidFill>
                <a:schemeClr val="tx1"/>
              </a:solidFill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B20C29F-DF63-426F-92F0-32F847E833CD}"/>
              </a:ext>
            </a:extLst>
          </p:cNvPr>
          <p:cNvSpPr/>
          <p:nvPr/>
        </p:nvSpPr>
        <p:spPr>
          <a:xfrm>
            <a:off x="1609450" y="1535648"/>
            <a:ext cx="1332000" cy="618946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>
                <a:solidFill>
                  <a:srgbClr val="C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Platform-Role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549AF32-69BF-47CA-B572-55604417D163}"/>
              </a:ext>
            </a:extLst>
          </p:cNvPr>
          <p:cNvSpPr/>
          <p:nvPr/>
        </p:nvSpPr>
        <p:spPr>
          <a:xfrm>
            <a:off x="1609450" y="3403533"/>
            <a:ext cx="1332000" cy="618946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>
                <a:solidFill>
                  <a:srgbClr val="0055F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Workspace-Role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4E50EB9C-0F3B-4CE6-8040-EB4842A4A58D}"/>
              </a:ext>
            </a:extLst>
          </p:cNvPr>
          <p:cNvSpPr/>
          <p:nvPr/>
        </p:nvSpPr>
        <p:spPr>
          <a:xfrm>
            <a:off x="1609450" y="5343918"/>
            <a:ext cx="1332000" cy="618946"/>
          </a:xfrm>
          <a:prstGeom prst="roundRect">
            <a:avLst>
              <a:gd name="adj" fmla="val 3013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>
                <a:solidFill>
                  <a:srgbClr val="00B05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Project-Role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D0260170-4BE5-4604-852A-04BEA579BFDA}"/>
              </a:ext>
            </a:extLst>
          </p:cNvPr>
          <p:cNvSpPr/>
          <p:nvPr/>
        </p:nvSpPr>
        <p:spPr>
          <a:xfrm>
            <a:off x="3521973" y="1111418"/>
            <a:ext cx="1656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Platform-admin</a:t>
            </a:r>
          </a:p>
        </p:txBody>
      </p: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7F8B922D-2181-42F5-863A-EA63570167ED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 flipV="1">
            <a:off x="2941450" y="1237418"/>
            <a:ext cx="580523" cy="607703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145EC261-CEC5-4465-BA26-1D5F45836CC3}"/>
              </a:ext>
            </a:extLst>
          </p:cNvPr>
          <p:cNvCxnSpPr>
            <a:cxnSpLocks/>
            <a:stCxn id="89" idx="3"/>
            <a:endCxn id="69" idx="1"/>
          </p:cNvCxnSpPr>
          <p:nvPr/>
        </p:nvCxnSpPr>
        <p:spPr>
          <a:xfrm flipV="1">
            <a:off x="2941450" y="1642505"/>
            <a:ext cx="580522" cy="202616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E6F7A02E-8839-48F1-85EE-167B1D757616}"/>
              </a:ext>
            </a:extLst>
          </p:cNvPr>
          <p:cNvSpPr/>
          <p:nvPr/>
        </p:nvSpPr>
        <p:spPr>
          <a:xfrm>
            <a:off x="3521973" y="2936713"/>
            <a:ext cx="1656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55F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Workspace-admin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B20144B7-EACD-44E7-BA80-053F9E681F55}"/>
              </a:ext>
            </a:extLst>
          </p:cNvPr>
          <p:cNvSpPr/>
          <p:nvPr/>
        </p:nvSpPr>
        <p:spPr>
          <a:xfrm>
            <a:off x="3521972" y="3398224"/>
            <a:ext cx="1656000" cy="43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b="1" dirty="0">
                <a:solidFill>
                  <a:srgbClr val="0000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Workspace-self-provisioner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BD20A5A2-E417-4C86-B48E-B6C0CA8A197F}"/>
              </a:ext>
            </a:extLst>
          </p:cNvPr>
          <p:cNvSpPr/>
          <p:nvPr/>
        </p:nvSpPr>
        <p:spPr>
          <a:xfrm>
            <a:off x="3521973" y="4501247"/>
            <a:ext cx="1656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55F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Workspace-regular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D31C5783-D0B0-429D-878D-88DA3EE4322F}"/>
              </a:ext>
            </a:extLst>
          </p:cNvPr>
          <p:cNvSpPr/>
          <p:nvPr/>
        </p:nvSpPr>
        <p:spPr>
          <a:xfrm>
            <a:off x="3521973" y="4039735"/>
            <a:ext cx="1656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55F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Workspace-viewer</a:t>
            </a: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3E05627-1609-412C-AE53-02BE445DB17C}"/>
              </a:ext>
            </a:extLst>
          </p:cNvPr>
          <p:cNvCxnSpPr>
            <a:cxnSpLocks/>
            <a:stCxn id="90" idx="3"/>
            <a:endCxn id="134" idx="1"/>
          </p:cNvCxnSpPr>
          <p:nvPr/>
        </p:nvCxnSpPr>
        <p:spPr>
          <a:xfrm flipV="1">
            <a:off x="2941450" y="3062713"/>
            <a:ext cx="580523" cy="650293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9DC85892-3B3F-4952-9152-249BE2267DAF}"/>
              </a:ext>
            </a:extLst>
          </p:cNvPr>
          <p:cNvCxnSpPr>
            <a:cxnSpLocks/>
            <a:stCxn id="90" idx="3"/>
            <a:endCxn id="135" idx="1"/>
          </p:cNvCxnSpPr>
          <p:nvPr/>
        </p:nvCxnSpPr>
        <p:spPr>
          <a:xfrm flipV="1">
            <a:off x="2941450" y="3614224"/>
            <a:ext cx="580522" cy="98782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628FCFB1-62C2-48E1-A62F-E25BC32B763F}"/>
              </a:ext>
            </a:extLst>
          </p:cNvPr>
          <p:cNvSpPr/>
          <p:nvPr/>
        </p:nvSpPr>
        <p:spPr>
          <a:xfrm>
            <a:off x="3521972" y="5099679"/>
            <a:ext cx="144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admin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38FF91E-0A4E-457F-BEC6-DC68F3025CA4}"/>
              </a:ext>
            </a:extLst>
          </p:cNvPr>
          <p:cNvSpPr/>
          <p:nvPr/>
        </p:nvSpPr>
        <p:spPr>
          <a:xfrm>
            <a:off x="3521973" y="5533080"/>
            <a:ext cx="144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Operator</a:t>
            </a: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13B2325-C75D-48D4-A408-327777B23210}"/>
              </a:ext>
            </a:extLst>
          </p:cNvPr>
          <p:cNvSpPr/>
          <p:nvPr/>
        </p:nvSpPr>
        <p:spPr>
          <a:xfrm>
            <a:off x="3521972" y="5966481"/>
            <a:ext cx="144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viewer</a:t>
            </a:r>
          </a:p>
        </p:txBody>
      </p: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8ADA2361-FADC-4703-B4DF-62B76D64B01F}"/>
              </a:ext>
            </a:extLst>
          </p:cNvPr>
          <p:cNvCxnSpPr>
            <a:cxnSpLocks/>
            <a:stCxn id="91" idx="3"/>
            <a:endCxn id="142" idx="1"/>
          </p:cNvCxnSpPr>
          <p:nvPr/>
        </p:nvCxnSpPr>
        <p:spPr>
          <a:xfrm flipV="1">
            <a:off x="2941450" y="5225679"/>
            <a:ext cx="580522" cy="427712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78E62F06-1CD0-45AB-92AA-5DDA7D92C251}"/>
              </a:ext>
            </a:extLst>
          </p:cNvPr>
          <p:cNvCxnSpPr>
            <a:cxnSpLocks/>
            <a:stCxn id="91" idx="3"/>
            <a:endCxn id="143" idx="1"/>
          </p:cNvCxnSpPr>
          <p:nvPr/>
        </p:nvCxnSpPr>
        <p:spPr>
          <a:xfrm>
            <a:off x="2941450" y="5653391"/>
            <a:ext cx="580523" cy="5689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D52EE617-BACD-4AD7-A589-AE2985CD2301}"/>
              </a:ext>
            </a:extLst>
          </p:cNvPr>
          <p:cNvCxnSpPr>
            <a:cxnSpLocks/>
            <a:stCxn id="91" idx="3"/>
            <a:endCxn id="144" idx="1"/>
          </p:cNvCxnSpPr>
          <p:nvPr/>
        </p:nvCxnSpPr>
        <p:spPr>
          <a:xfrm>
            <a:off x="2941450" y="5653391"/>
            <a:ext cx="580522" cy="43909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D83A6401-048E-443F-9B44-8F70824FE68F}"/>
              </a:ext>
            </a:extLst>
          </p:cNvPr>
          <p:cNvCxnSpPr>
            <a:cxnSpLocks/>
            <a:stCxn id="2" idx="3"/>
            <a:endCxn id="89" idx="1"/>
          </p:cNvCxnSpPr>
          <p:nvPr/>
        </p:nvCxnSpPr>
        <p:spPr>
          <a:xfrm flipV="1">
            <a:off x="1257844" y="1845121"/>
            <a:ext cx="351606" cy="18782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06670AE-AD02-4E1A-9179-9CDCA6C375B1}"/>
              </a:ext>
            </a:extLst>
          </p:cNvPr>
          <p:cNvCxnSpPr>
            <a:cxnSpLocks/>
            <a:stCxn id="2" idx="3"/>
            <a:endCxn id="90" idx="1"/>
          </p:cNvCxnSpPr>
          <p:nvPr/>
        </p:nvCxnSpPr>
        <p:spPr>
          <a:xfrm flipV="1">
            <a:off x="1257844" y="3713006"/>
            <a:ext cx="351606" cy="104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D5B759B0-FBEC-4FBF-9A95-529EEBCAB034}"/>
              </a:ext>
            </a:extLst>
          </p:cNvPr>
          <p:cNvCxnSpPr>
            <a:cxnSpLocks/>
            <a:stCxn id="2" idx="3"/>
            <a:endCxn id="91" idx="1"/>
          </p:cNvCxnSpPr>
          <p:nvPr/>
        </p:nvCxnSpPr>
        <p:spPr>
          <a:xfrm>
            <a:off x="1257844" y="3723410"/>
            <a:ext cx="351606" cy="192998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0C291D3-3F56-4B5E-A713-418310568FE8}"/>
              </a:ext>
            </a:extLst>
          </p:cNvPr>
          <p:cNvSpPr/>
          <p:nvPr/>
        </p:nvSpPr>
        <p:spPr>
          <a:xfrm>
            <a:off x="3521973" y="1921592"/>
            <a:ext cx="1656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Users-manager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247A8578-FBC6-47A2-96D3-B7A280CFE941}"/>
              </a:ext>
            </a:extLst>
          </p:cNvPr>
          <p:cNvCxnSpPr>
            <a:cxnSpLocks/>
            <a:stCxn id="89" idx="3"/>
            <a:endCxn id="49" idx="1"/>
          </p:cNvCxnSpPr>
          <p:nvPr/>
        </p:nvCxnSpPr>
        <p:spPr>
          <a:xfrm>
            <a:off x="2941450" y="1845121"/>
            <a:ext cx="580523" cy="202471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F21A27D-87DB-4B43-B39B-90FC7A1A9F8E}"/>
              </a:ext>
            </a:extLst>
          </p:cNvPr>
          <p:cNvSpPr/>
          <p:nvPr/>
        </p:nvSpPr>
        <p:spPr>
          <a:xfrm>
            <a:off x="3521972" y="1516505"/>
            <a:ext cx="1656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Workspace-manager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C4D7D5-A733-47D0-91DA-7BEA19F3E331}"/>
              </a:ext>
            </a:extLst>
          </p:cNvPr>
          <p:cNvSpPr txBox="1"/>
          <p:nvPr/>
        </p:nvSpPr>
        <p:spPr>
          <a:xfrm>
            <a:off x="5257808" y="1152422"/>
            <a:ext cx="3719146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Manage all resources on the KubeSphere platform.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16B90B5-4439-4FDF-A171-541BFD7AD5E7}"/>
              </a:ext>
            </a:extLst>
          </p:cNvPr>
          <p:cNvSpPr txBox="1"/>
          <p:nvPr/>
        </p:nvSpPr>
        <p:spPr>
          <a:xfrm>
            <a:off x="5257808" y="1543117"/>
            <a:ext cx="3903782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Cannot access any resources before joining a workspace.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615E4DE-36EF-4681-A147-2055940B3733}"/>
              </a:ext>
            </a:extLst>
          </p:cNvPr>
          <p:cNvSpPr txBox="1"/>
          <p:nvPr/>
        </p:nvSpPr>
        <p:spPr>
          <a:xfrm>
            <a:off x="5257808" y="1948270"/>
            <a:ext cx="3903782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Manage all workspaces on the KubeSphere platform.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3074BDA-7F56-4F1E-BA93-559B0447A633}"/>
              </a:ext>
            </a:extLst>
          </p:cNvPr>
          <p:cNvSpPr txBox="1"/>
          <p:nvPr/>
        </p:nvSpPr>
        <p:spPr>
          <a:xfrm>
            <a:off x="5257808" y="2362347"/>
            <a:ext cx="3903782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Manage all users on the KubeSphere platform.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4382FD0-6B01-43F7-9047-3034B100E507}"/>
              </a:ext>
            </a:extLst>
          </p:cNvPr>
          <p:cNvSpPr txBox="1"/>
          <p:nvPr/>
        </p:nvSpPr>
        <p:spPr>
          <a:xfrm>
            <a:off x="9264304" y="1519850"/>
            <a:ext cx="4528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600"/>
            </a:lvl1pPr>
          </a:lstStyle>
          <a:p>
            <a:r>
              <a:rPr lang="ko-KR" altLang="en-US" sz="2800" dirty="0"/>
              <a:t>ⓐ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863EB23-1B37-440B-A671-86DBD0FC76E6}"/>
              </a:ext>
            </a:extLst>
          </p:cNvPr>
          <p:cNvSpPr txBox="1"/>
          <p:nvPr/>
        </p:nvSpPr>
        <p:spPr>
          <a:xfrm>
            <a:off x="5257808" y="2950001"/>
            <a:ext cx="3903782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Control all resources in the workspace.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DA728A3-F0CC-43AC-B84D-82EF654315A2}"/>
              </a:ext>
            </a:extLst>
          </p:cNvPr>
          <p:cNvSpPr txBox="1"/>
          <p:nvPr/>
        </p:nvSpPr>
        <p:spPr>
          <a:xfrm>
            <a:off x="5250427" y="3446120"/>
            <a:ext cx="3903782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View workspace settings, manage app templates, and create projects and DevOps projects.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0987135-4CD9-482D-818D-429BA44B781F}"/>
              </a:ext>
            </a:extLst>
          </p:cNvPr>
          <p:cNvSpPr txBox="1"/>
          <p:nvPr/>
        </p:nvSpPr>
        <p:spPr>
          <a:xfrm>
            <a:off x="5257808" y="4546255"/>
            <a:ext cx="3903782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View workspace settings.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3D6B95A2-C219-4FF7-AB45-B494F60E45D8}"/>
              </a:ext>
            </a:extLst>
          </p:cNvPr>
          <p:cNvSpPr/>
          <p:nvPr/>
        </p:nvSpPr>
        <p:spPr>
          <a:xfrm>
            <a:off x="3521973" y="2326680"/>
            <a:ext cx="1656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Platform-regular</a:t>
            </a:r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95BC184A-1B40-4816-BDD7-BE80A4903706}"/>
              </a:ext>
            </a:extLst>
          </p:cNvPr>
          <p:cNvCxnSpPr>
            <a:cxnSpLocks/>
            <a:stCxn id="89" idx="3"/>
            <a:endCxn id="164" idx="1"/>
          </p:cNvCxnSpPr>
          <p:nvPr/>
        </p:nvCxnSpPr>
        <p:spPr>
          <a:xfrm>
            <a:off x="2941450" y="1845121"/>
            <a:ext cx="580523" cy="607559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505FE79-F91A-4733-B0D6-B54D6DAA4034}"/>
              </a:ext>
            </a:extLst>
          </p:cNvPr>
          <p:cNvSpPr txBox="1"/>
          <p:nvPr/>
        </p:nvSpPr>
        <p:spPr>
          <a:xfrm>
            <a:off x="5257808" y="4043649"/>
            <a:ext cx="3903782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View all resources in the workspace.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68E27F28-4830-4759-A982-86C361A6E697}"/>
              </a:ext>
            </a:extLst>
          </p:cNvPr>
          <p:cNvCxnSpPr>
            <a:cxnSpLocks/>
            <a:stCxn id="90" idx="3"/>
            <a:endCxn id="137" idx="1"/>
          </p:cNvCxnSpPr>
          <p:nvPr/>
        </p:nvCxnSpPr>
        <p:spPr>
          <a:xfrm>
            <a:off x="2941450" y="3713006"/>
            <a:ext cx="580523" cy="452729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CA8BD68A-4886-42CC-AC77-45F5B2362B06}"/>
              </a:ext>
            </a:extLst>
          </p:cNvPr>
          <p:cNvCxnSpPr>
            <a:cxnSpLocks/>
            <a:stCxn id="90" idx="3"/>
            <a:endCxn id="136" idx="1"/>
          </p:cNvCxnSpPr>
          <p:nvPr/>
        </p:nvCxnSpPr>
        <p:spPr>
          <a:xfrm>
            <a:off x="2941450" y="3713006"/>
            <a:ext cx="580523" cy="914241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CF63C5F7-C7FE-4B3E-A2D9-833759805BD8}"/>
              </a:ext>
            </a:extLst>
          </p:cNvPr>
          <p:cNvSpPr txBox="1"/>
          <p:nvPr/>
        </p:nvSpPr>
        <p:spPr>
          <a:xfrm>
            <a:off x="9172203" y="3608160"/>
            <a:ext cx="684000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rgbClr val="0055FE"/>
                </a:solidFill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ⓑ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2CCF599-865E-40E7-BF38-3DEC89383695}"/>
              </a:ext>
            </a:extLst>
          </p:cNvPr>
          <p:cNvSpPr txBox="1"/>
          <p:nvPr/>
        </p:nvSpPr>
        <p:spPr>
          <a:xfrm>
            <a:off x="5029207" y="6010157"/>
            <a:ext cx="3903782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View all resources in the project.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C06F895-1FEB-40C7-9828-C7705A23DF35}"/>
              </a:ext>
            </a:extLst>
          </p:cNvPr>
          <p:cNvSpPr txBox="1"/>
          <p:nvPr/>
        </p:nvSpPr>
        <p:spPr>
          <a:xfrm>
            <a:off x="5029206" y="5552421"/>
            <a:ext cx="4177041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Manage resources other than users and roles in the project.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975113B-E03F-4481-A298-1FDF13535F7E}"/>
              </a:ext>
            </a:extLst>
          </p:cNvPr>
          <p:cNvSpPr txBox="1"/>
          <p:nvPr/>
        </p:nvSpPr>
        <p:spPr>
          <a:xfrm>
            <a:off x="5029206" y="5138726"/>
            <a:ext cx="4177041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Control all resources in the project.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9004F3A-3E5A-4C82-B5FF-6CD5E00407D3}"/>
              </a:ext>
            </a:extLst>
          </p:cNvPr>
          <p:cNvSpPr txBox="1"/>
          <p:nvPr/>
        </p:nvSpPr>
        <p:spPr>
          <a:xfrm>
            <a:off x="9266984" y="5385273"/>
            <a:ext cx="521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rgbClr val="0055FE"/>
                </a:solidFill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ⓒ</a:t>
            </a:r>
          </a:p>
        </p:txBody>
      </p:sp>
    </p:spTree>
    <p:extLst>
      <p:ext uri="{BB962C8B-B14F-4D97-AF65-F5344CB8AC3E}">
        <p14:creationId xmlns:p14="http://schemas.microsoft.com/office/powerpoint/2010/main" val="108304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제목 3">
            <a:extLst>
              <a:ext uri="{FF2B5EF4-FFF2-40B4-BE49-F238E27FC236}">
                <a16:creationId xmlns:a16="http://schemas.microsoft.com/office/drawing/2014/main" id="{36CAB0FF-BBF1-4186-ABD6-6553D110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500" spc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2. Built-In Role &amp; Permission &gt; Platform Space </a:t>
            </a:r>
            <a:r>
              <a:rPr kumimoji="0" lang="ko-KR" altLang="en-US" sz="2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cs typeface="Amazon Ember" panose="020B0603020204020204" pitchFamily="34" charset="0"/>
              </a:rPr>
              <a:t>ⓐ</a:t>
            </a:r>
            <a:endParaRPr lang="ko-KR" altLang="en-US" sz="2500" spc="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DAA2F5D-F066-4F91-80DB-16284C1BA8F5}"/>
              </a:ext>
            </a:extLst>
          </p:cNvPr>
          <p:cNvSpPr/>
          <p:nvPr/>
        </p:nvSpPr>
        <p:spPr>
          <a:xfrm>
            <a:off x="112206" y="1580568"/>
            <a:ext cx="162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Platform-admin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D747D64-C79F-4F89-9AE9-C4D34B8674AA}"/>
              </a:ext>
            </a:extLst>
          </p:cNvPr>
          <p:cNvSpPr/>
          <p:nvPr/>
        </p:nvSpPr>
        <p:spPr>
          <a:xfrm>
            <a:off x="2058236" y="1404836"/>
            <a:ext cx="1584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Access Control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735037E-9F66-4E18-9DAD-62C9FA9F8A14}"/>
              </a:ext>
            </a:extLst>
          </p:cNvPr>
          <p:cNvSpPr/>
          <p:nvPr/>
        </p:nvSpPr>
        <p:spPr>
          <a:xfrm>
            <a:off x="2058236" y="2402580"/>
            <a:ext cx="1584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Cluster Management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FB9BBEC-0A8B-44BB-8243-065CBD351991}"/>
              </a:ext>
            </a:extLst>
          </p:cNvPr>
          <p:cNvSpPr/>
          <p:nvPr/>
        </p:nvSpPr>
        <p:spPr>
          <a:xfrm>
            <a:off x="2058236" y="2908225"/>
            <a:ext cx="1584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Platform Setting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E87FB42-99D6-457F-ABAB-364ECC7831E0}"/>
              </a:ext>
            </a:extLst>
          </p:cNvPr>
          <p:cNvSpPr/>
          <p:nvPr/>
        </p:nvSpPr>
        <p:spPr>
          <a:xfrm>
            <a:off x="2058236" y="3298957"/>
            <a:ext cx="1584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 Management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61326A9-DE8D-49D8-B662-D50EF5896BC1}"/>
              </a:ext>
            </a:extLst>
          </p:cNvPr>
          <p:cNvSpPr/>
          <p:nvPr/>
        </p:nvSpPr>
        <p:spPr>
          <a:xfrm>
            <a:off x="4000675" y="1077356"/>
            <a:ext cx="1692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Workspace Mgmt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25262D3-640E-4C66-8D7B-04216E0C93EE}"/>
              </a:ext>
            </a:extLst>
          </p:cNvPr>
          <p:cNvSpPr/>
          <p:nvPr/>
        </p:nvSpPr>
        <p:spPr>
          <a:xfrm>
            <a:off x="4000675" y="1455978"/>
            <a:ext cx="1692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User Mgmt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095C6CC-AC5E-4334-8415-706FDF97F0FC}"/>
              </a:ext>
            </a:extLst>
          </p:cNvPr>
          <p:cNvSpPr/>
          <p:nvPr/>
        </p:nvSpPr>
        <p:spPr>
          <a:xfrm>
            <a:off x="4000675" y="1834600"/>
            <a:ext cx="1692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Role Mgmt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105B5731-F0CA-4C75-ABB4-714F4E410896}"/>
              </a:ext>
            </a:extLst>
          </p:cNvPr>
          <p:cNvSpPr/>
          <p:nvPr/>
        </p:nvSpPr>
        <p:spPr>
          <a:xfrm>
            <a:off x="4000675" y="2319980"/>
            <a:ext cx="1692000" cy="421629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Cluster Mgmt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75FB1DD-E0A7-4265-9989-53DEF35483D9}"/>
              </a:ext>
            </a:extLst>
          </p:cNvPr>
          <p:cNvSpPr/>
          <p:nvPr/>
        </p:nvSpPr>
        <p:spPr>
          <a:xfrm>
            <a:off x="4000675" y="2903847"/>
            <a:ext cx="1692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Platform Setting Mgmt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AAD4756-68F7-47D5-8147-D52FB796EE6C}"/>
              </a:ext>
            </a:extLst>
          </p:cNvPr>
          <p:cNvSpPr/>
          <p:nvPr/>
        </p:nvSpPr>
        <p:spPr>
          <a:xfrm>
            <a:off x="112206" y="3963282"/>
            <a:ext cx="162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Workspace-manager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ED88A662-E707-4C49-BAAB-49562AF0E5BF}"/>
              </a:ext>
            </a:extLst>
          </p:cNvPr>
          <p:cNvSpPr/>
          <p:nvPr/>
        </p:nvSpPr>
        <p:spPr>
          <a:xfrm>
            <a:off x="2058236" y="3958252"/>
            <a:ext cx="1584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Access Control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5C350A6-B295-40DF-B367-8C39FA719C62}"/>
              </a:ext>
            </a:extLst>
          </p:cNvPr>
          <p:cNvSpPr/>
          <p:nvPr/>
        </p:nvSpPr>
        <p:spPr>
          <a:xfrm>
            <a:off x="4000675" y="3294482"/>
            <a:ext cx="1692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 Template Mgmt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7DB1EC4-4424-487A-B711-39854659CD40}"/>
              </a:ext>
            </a:extLst>
          </p:cNvPr>
          <p:cNvSpPr/>
          <p:nvPr/>
        </p:nvSpPr>
        <p:spPr>
          <a:xfrm>
            <a:off x="4000675" y="3963282"/>
            <a:ext cx="1692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Workspace Mgmt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DE4579A3-280E-47E9-9D1A-1CBD0DB04741}"/>
              </a:ext>
            </a:extLst>
          </p:cNvPr>
          <p:cNvSpPr/>
          <p:nvPr/>
        </p:nvSpPr>
        <p:spPr>
          <a:xfrm>
            <a:off x="4000675" y="4350142"/>
            <a:ext cx="1692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User Viewing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F23B6D9-6C6E-47B9-88B0-A93A9D7344C8}"/>
              </a:ext>
            </a:extLst>
          </p:cNvPr>
          <p:cNvSpPr/>
          <p:nvPr/>
        </p:nvSpPr>
        <p:spPr>
          <a:xfrm>
            <a:off x="112206" y="5032264"/>
            <a:ext cx="162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Users-manager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C7D3F33-DA7C-406D-BC5C-8EBCF52EECEF}"/>
              </a:ext>
            </a:extLst>
          </p:cNvPr>
          <p:cNvSpPr/>
          <p:nvPr/>
        </p:nvSpPr>
        <p:spPr>
          <a:xfrm>
            <a:off x="2058236" y="5032264"/>
            <a:ext cx="1584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Access Control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E47AD56-5C93-4EB2-88AD-F649C0470B58}"/>
              </a:ext>
            </a:extLst>
          </p:cNvPr>
          <p:cNvSpPr/>
          <p:nvPr/>
        </p:nvSpPr>
        <p:spPr>
          <a:xfrm>
            <a:off x="4000675" y="5032264"/>
            <a:ext cx="1692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User Mgmt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C84922CA-9106-479B-9DC6-A621E03BE9E4}"/>
              </a:ext>
            </a:extLst>
          </p:cNvPr>
          <p:cNvSpPr/>
          <p:nvPr/>
        </p:nvSpPr>
        <p:spPr>
          <a:xfrm>
            <a:off x="4000675" y="5419124"/>
            <a:ext cx="1692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Role Mgmt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AD5F427-71B5-43A1-9F76-FE1A342C872E}"/>
              </a:ext>
            </a:extLst>
          </p:cNvPr>
          <p:cNvSpPr/>
          <p:nvPr/>
        </p:nvSpPr>
        <p:spPr>
          <a:xfrm>
            <a:off x="112206" y="6017193"/>
            <a:ext cx="162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Platform-regular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2BA0F09-D1D7-46F9-A606-4740488B2CD7}"/>
              </a:ext>
            </a:extLst>
          </p:cNvPr>
          <p:cNvSpPr/>
          <p:nvPr/>
        </p:nvSpPr>
        <p:spPr>
          <a:xfrm>
            <a:off x="2058236" y="6017193"/>
            <a:ext cx="1584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 Management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ED0BE85-A4C9-4F8D-8A91-806A45001832}"/>
              </a:ext>
            </a:extLst>
          </p:cNvPr>
          <p:cNvSpPr/>
          <p:nvPr/>
        </p:nvSpPr>
        <p:spPr>
          <a:xfrm>
            <a:off x="4000675" y="6017193"/>
            <a:ext cx="1692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 Template Viewing</a:t>
            </a: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438854BB-396C-43B9-B74B-25708C914D1E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 flipV="1">
            <a:off x="1732206" y="1530836"/>
            <a:ext cx="326030" cy="175732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F29266A2-110F-465C-A2EA-57F77AB55624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>
            <a:off x="1732206" y="1706568"/>
            <a:ext cx="326030" cy="822012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FE844B6-B8BD-4C9E-9280-0BAD41D1AFC9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1732206" y="1706568"/>
            <a:ext cx="326030" cy="1327657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0915EDED-F014-42F7-9CBA-450388E2B5FF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1732206" y="1706568"/>
            <a:ext cx="326030" cy="1718389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50CEA1-98D9-41AA-9885-E3247A5B2E4C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 flipV="1">
            <a:off x="3642236" y="1203356"/>
            <a:ext cx="358439" cy="32748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DB40C18-6574-41AF-A11E-73D8FE1F692F}"/>
              </a:ext>
            </a:extLst>
          </p:cNvPr>
          <p:cNvCxnSpPr>
            <a:cxnSpLocks/>
            <a:stCxn id="49" idx="3"/>
            <a:endCxn id="57" idx="1"/>
          </p:cNvCxnSpPr>
          <p:nvPr/>
        </p:nvCxnSpPr>
        <p:spPr>
          <a:xfrm>
            <a:off x="3642236" y="1530836"/>
            <a:ext cx="358439" cy="51142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48507217-F314-450A-A739-889C23181DB1}"/>
              </a:ext>
            </a:extLst>
          </p:cNvPr>
          <p:cNvCxnSpPr>
            <a:cxnSpLocks/>
            <a:stCxn id="49" idx="3"/>
            <a:endCxn id="58" idx="1"/>
          </p:cNvCxnSpPr>
          <p:nvPr/>
        </p:nvCxnSpPr>
        <p:spPr>
          <a:xfrm>
            <a:off x="3642236" y="1530836"/>
            <a:ext cx="358439" cy="429764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2F416FD4-0636-4E68-B90A-5D95DACAC1C2}"/>
              </a:ext>
            </a:extLst>
          </p:cNvPr>
          <p:cNvCxnSpPr>
            <a:cxnSpLocks/>
            <a:stCxn id="50" idx="3"/>
            <a:endCxn id="62" idx="1"/>
          </p:cNvCxnSpPr>
          <p:nvPr/>
        </p:nvCxnSpPr>
        <p:spPr>
          <a:xfrm>
            <a:off x="3642236" y="2528580"/>
            <a:ext cx="358439" cy="221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A62A4EB-7E18-4438-B9A6-C5CB89FD2CD2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 flipV="1">
            <a:off x="3642236" y="3029847"/>
            <a:ext cx="358439" cy="437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9BB431B-7924-4620-A91C-F70EB3646B5A}"/>
              </a:ext>
            </a:extLst>
          </p:cNvPr>
          <p:cNvCxnSpPr>
            <a:cxnSpLocks/>
            <a:stCxn id="52" idx="3"/>
            <a:endCxn id="66" idx="1"/>
          </p:cNvCxnSpPr>
          <p:nvPr/>
        </p:nvCxnSpPr>
        <p:spPr>
          <a:xfrm flipV="1">
            <a:off x="3642236" y="3420482"/>
            <a:ext cx="358439" cy="447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78B47A4D-84FE-45EB-B0B0-1B0057E9BEA7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3642236" y="4084252"/>
            <a:ext cx="358439" cy="503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68850B2-1D12-495F-B8AE-E84274A58E1E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>
            <a:off x="3642236" y="4084252"/>
            <a:ext cx="358439" cy="39189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65C81535-F457-4978-8A72-A20B04918F04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1732206" y="4084252"/>
            <a:ext cx="326030" cy="503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C024286C-608B-4E5C-8E7B-92A9014AE4A4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1732206" y="5158264"/>
            <a:ext cx="326030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8D787DE-9E21-406C-B1FC-6DD23AAE9C8B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1732206" y="6143193"/>
            <a:ext cx="326030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AE1DC4-629F-49F2-B84F-B7681B495377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3642236" y="5158264"/>
            <a:ext cx="358439" cy="127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AC9BDC99-5A62-417B-BE1E-09750BDDF459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>
            <a:off x="3642236" y="5158264"/>
            <a:ext cx="358439" cy="38686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08935C3-CDBD-4321-B961-F72AB4A40C6A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>
            <a:off x="3642236" y="6143193"/>
            <a:ext cx="358439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DB07754-D95B-4289-8866-6772197AC821}"/>
              </a:ext>
            </a:extLst>
          </p:cNvPr>
          <p:cNvSpPr txBox="1"/>
          <p:nvPr/>
        </p:nvSpPr>
        <p:spPr>
          <a:xfrm>
            <a:off x="5811726" y="1108328"/>
            <a:ext cx="3719146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Create, edit, delete, and view workspaces.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2CDC907-E97B-48B2-B394-340C50A76AAE}"/>
              </a:ext>
            </a:extLst>
          </p:cNvPr>
          <p:cNvSpPr txBox="1"/>
          <p:nvPr/>
        </p:nvSpPr>
        <p:spPr>
          <a:xfrm>
            <a:off x="5811726" y="1476746"/>
            <a:ext cx="3719146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Create, edit, and delete users.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AF51659-5E12-4907-98E5-40F34DF7B1D1}"/>
              </a:ext>
            </a:extLst>
          </p:cNvPr>
          <p:cNvSpPr txBox="1"/>
          <p:nvPr/>
        </p:nvSpPr>
        <p:spPr>
          <a:xfrm>
            <a:off x="5811726" y="1862409"/>
            <a:ext cx="3719146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Create, edit, and delete platform roles.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E555D5B-5A7B-4F7E-9484-D8D33BECC5FA}"/>
              </a:ext>
            </a:extLst>
          </p:cNvPr>
          <p:cNvSpPr txBox="1"/>
          <p:nvPr/>
        </p:nvSpPr>
        <p:spPr>
          <a:xfrm>
            <a:off x="5811725" y="2319526"/>
            <a:ext cx="3821225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clusters, delete clusters, and manage resources in all clusters.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C347998-9422-4C22-B205-570A9D0ED35B}"/>
              </a:ext>
            </a:extLst>
          </p:cNvPr>
          <p:cNvSpPr txBox="1"/>
          <p:nvPr/>
        </p:nvSpPr>
        <p:spPr>
          <a:xfrm>
            <a:off x="5811726" y="2937515"/>
            <a:ext cx="3719146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View and edit settings of the KubeSphere platform.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D2E852C-7405-44B9-A37F-42CC456BA170}"/>
              </a:ext>
            </a:extLst>
          </p:cNvPr>
          <p:cNvSpPr txBox="1"/>
          <p:nvPr/>
        </p:nvSpPr>
        <p:spPr>
          <a:xfrm>
            <a:off x="5811726" y="3320264"/>
            <a:ext cx="3719146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N/A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ECC5A1D-BEC3-404C-8145-851400423AA2}"/>
              </a:ext>
            </a:extLst>
          </p:cNvPr>
          <p:cNvSpPr txBox="1"/>
          <p:nvPr/>
        </p:nvSpPr>
        <p:spPr>
          <a:xfrm>
            <a:off x="5811726" y="6061153"/>
            <a:ext cx="3719146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N/A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7A03A97-78B2-452C-B352-AFC2A00FC5A7}"/>
              </a:ext>
            </a:extLst>
          </p:cNvPr>
          <p:cNvSpPr txBox="1"/>
          <p:nvPr/>
        </p:nvSpPr>
        <p:spPr>
          <a:xfrm>
            <a:off x="5811726" y="3993421"/>
            <a:ext cx="3719146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Create, edit, delete, and view workspaces.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3DD5668-3CDE-41BF-9D27-5623768EA653}"/>
              </a:ext>
            </a:extLst>
          </p:cNvPr>
          <p:cNvSpPr txBox="1"/>
          <p:nvPr/>
        </p:nvSpPr>
        <p:spPr>
          <a:xfrm>
            <a:off x="5811726" y="4383809"/>
            <a:ext cx="3719146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View users.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780FC77-A741-48E9-8463-6EC61138A492}"/>
              </a:ext>
            </a:extLst>
          </p:cNvPr>
          <p:cNvSpPr txBox="1"/>
          <p:nvPr/>
        </p:nvSpPr>
        <p:spPr>
          <a:xfrm>
            <a:off x="5811726" y="5057139"/>
            <a:ext cx="3719146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Create, edit, and delete users.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F3E852A-BFF9-4BBF-8C84-22B8699923EE}"/>
              </a:ext>
            </a:extLst>
          </p:cNvPr>
          <p:cNvSpPr txBox="1"/>
          <p:nvPr/>
        </p:nvSpPr>
        <p:spPr>
          <a:xfrm>
            <a:off x="5811726" y="5449848"/>
            <a:ext cx="3719146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Create, edit, and delete platform roles.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86" name="Rectangle 239">
            <a:extLst>
              <a:ext uri="{FF2B5EF4-FFF2-40B4-BE49-F238E27FC236}">
                <a16:creationId xmlns:a16="http://schemas.microsoft.com/office/drawing/2014/main" id="{8146F579-049B-421F-A80C-FB978BF7BF05}"/>
              </a:ext>
            </a:extLst>
          </p:cNvPr>
          <p:cNvSpPr/>
          <p:nvPr/>
        </p:nvSpPr>
        <p:spPr>
          <a:xfrm>
            <a:off x="1811214" y="950660"/>
            <a:ext cx="7995447" cy="2759431"/>
          </a:xfrm>
          <a:prstGeom prst="rect">
            <a:avLst/>
          </a:prstGeom>
          <a:noFill/>
          <a:ln w="6350" cap="flat" cmpd="sng" algn="ctr">
            <a:solidFill>
              <a:srgbClr val="C00000">
                <a:alpha val="80000"/>
              </a:srgbClr>
            </a:solidFill>
            <a:prstDash val="lg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188" name="Rectangle 239">
            <a:extLst>
              <a:ext uri="{FF2B5EF4-FFF2-40B4-BE49-F238E27FC236}">
                <a16:creationId xmlns:a16="http://schemas.microsoft.com/office/drawing/2014/main" id="{871A62F7-D85E-411B-A48D-93BB54269D2D}"/>
              </a:ext>
            </a:extLst>
          </p:cNvPr>
          <p:cNvSpPr/>
          <p:nvPr/>
        </p:nvSpPr>
        <p:spPr>
          <a:xfrm>
            <a:off x="1811214" y="3867129"/>
            <a:ext cx="7995448" cy="869962"/>
          </a:xfrm>
          <a:prstGeom prst="rect">
            <a:avLst/>
          </a:prstGeom>
          <a:noFill/>
          <a:ln w="6350" cap="flat" cmpd="sng" algn="ctr">
            <a:solidFill>
              <a:srgbClr val="C00000">
                <a:alpha val="80000"/>
              </a:srgbClr>
            </a:solidFill>
            <a:prstDash val="lg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189" name="Rectangle 239">
            <a:extLst>
              <a:ext uri="{FF2B5EF4-FFF2-40B4-BE49-F238E27FC236}">
                <a16:creationId xmlns:a16="http://schemas.microsoft.com/office/drawing/2014/main" id="{C0CADEA2-08BA-43D8-8E53-8E81D8372EE1}"/>
              </a:ext>
            </a:extLst>
          </p:cNvPr>
          <p:cNvSpPr/>
          <p:nvPr/>
        </p:nvSpPr>
        <p:spPr>
          <a:xfrm>
            <a:off x="1811214" y="5904753"/>
            <a:ext cx="7995448" cy="469670"/>
          </a:xfrm>
          <a:prstGeom prst="rect">
            <a:avLst/>
          </a:prstGeom>
          <a:noFill/>
          <a:ln w="6350" cap="flat" cmpd="sng" algn="ctr">
            <a:solidFill>
              <a:srgbClr val="C00000">
                <a:alpha val="80000"/>
              </a:srgbClr>
            </a:solidFill>
            <a:prstDash val="lg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190" name="Rectangle 239">
            <a:extLst>
              <a:ext uri="{FF2B5EF4-FFF2-40B4-BE49-F238E27FC236}">
                <a16:creationId xmlns:a16="http://schemas.microsoft.com/office/drawing/2014/main" id="{FAA3951C-D762-4D42-8340-00D566CF4B37}"/>
              </a:ext>
            </a:extLst>
          </p:cNvPr>
          <p:cNvSpPr/>
          <p:nvPr/>
        </p:nvSpPr>
        <p:spPr>
          <a:xfrm>
            <a:off x="1811214" y="4876165"/>
            <a:ext cx="7995448" cy="892539"/>
          </a:xfrm>
          <a:prstGeom prst="rect">
            <a:avLst/>
          </a:prstGeom>
          <a:noFill/>
          <a:ln w="6350" cap="flat" cmpd="sng" algn="ctr">
            <a:solidFill>
              <a:srgbClr val="C00000">
                <a:alpha val="80000"/>
              </a:srgbClr>
            </a:solidFill>
            <a:prstDash val="lg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</p:spTree>
    <p:extLst>
      <p:ext uri="{BB962C8B-B14F-4D97-AF65-F5344CB8AC3E}">
        <p14:creationId xmlns:p14="http://schemas.microsoft.com/office/powerpoint/2010/main" val="380415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3">
            <a:extLst>
              <a:ext uri="{FF2B5EF4-FFF2-40B4-BE49-F238E27FC236}">
                <a16:creationId xmlns:a16="http://schemas.microsoft.com/office/drawing/2014/main" id="{3D698171-A988-4BAC-A4CA-7D5EED2F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2. Built-In Role &amp; Permission &gt; Workspace </a:t>
            </a:r>
            <a:r>
              <a:rPr lang="ko-KR" altLang="en-US" sz="2500" spc="0" dirty="0">
                <a:latin typeface="Amazon Ember" panose="020B0603020204020204" pitchFamily="34" charset="0"/>
                <a:cs typeface="Amazon Ember" panose="020B0603020204020204" pitchFamily="34" charset="0"/>
              </a:rPr>
              <a:t>ⓑ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54B4FC5-76C2-4CAF-ACA1-C6FAA2CA8C3F}"/>
              </a:ext>
            </a:extLst>
          </p:cNvPr>
          <p:cNvSpPr/>
          <p:nvPr/>
        </p:nvSpPr>
        <p:spPr>
          <a:xfrm>
            <a:off x="105911" y="1884295"/>
            <a:ext cx="144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rgbClr val="0055F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Workspace-admin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33DFD6E-089A-42F1-BE6F-34C9B062F8B6}"/>
              </a:ext>
            </a:extLst>
          </p:cNvPr>
          <p:cNvSpPr/>
          <p:nvPr/>
        </p:nvSpPr>
        <p:spPr>
          <a:xfrm>
            <a:off x="105910" y="4183232"/>
            <a:ext cx="1440000" cy="468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b="1" dirty="0">
                <a:solidFill>
                  <a:srgbClr val="0000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Workspace-self-provisioner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254BCF9-FD37-44F3-9B4A-EFC2180A4E27}"/>
              </a:ext>
            </a:extLst>
          </p:cNvPr>
          <p:cNvSpPr/>
          <p:nvPr/>
        </p:nvSpPr>
        <p:spPr>
          <a:xfrm>
            <a:off x="105911" y="6062618"/>
            <a:ext cx="144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rgbClr val="0055F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Workspace-regular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5EFC087B-6748-4E16-AAFD-BC7EA1355E37}"/>
              </a:ext>
            </a:extLst>
          </p:cNvPr>
          <p:cNvSpPr/>
          <p:nvPr/>
        </p:nvSpPr>
        <p:spPr>
          <a:xfrm>
            <a:off x="105911" y="5428578"/>
            <a:ext cx="144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rgbClr val="0055F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Workspace-viewer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EFAC59B-E9CF-4354-80FD-C9B83DFC89A8}"/>
              </a:ext>
            </a:extLst>
          </p:cNvPr>
          <p:cNvSpPr/>
          <p:nvPr/>
        </p:nvSpPr>
        <p:spPr>
          <a:xfrm>
            <a:off x="1868458" y="1004401"/>
            <a:ext cx="126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WS Settings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30870CB-A070-4459-83AA-24D187147B42}"/>
              </a:ext>
            </a:extLst>
          </p:cNvPr>
          <p:cNvSpPr/>
          <p:nvPr/>
        </p:nvSpPr>
        <p:spPr>
          <a:xfrm>
            <a:off x="1868458" y="1504731"/>
            <a:ext cx="126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Access Control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6FA4D88-5846-4465-A227-59D9BD9E3E15}"/>
              </a:ext>
            </a:extLst>
          </p:cNvPr>
          <p:cNvSpPr/>
          <p:nvPr/>
        </p:nvSpPr>
        <p:spPr>
          <a:xfrm>
            <a:off x="1868458" y="2453646"/>
            <a:ext cx="126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Project Mgmt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C002630-26D7-4BCC-9463-8FFE0F5CB29B}"/>
              </a:ext>
            </a:extLst>
          </p:cNvPr>
          <p:cNvSpPr/>
          <p:nvPr/>
        </p:nvSpPr>
        <p:spPr>
          <a:xfrm>
            <a:off x="1868458" y="2962606"/>
            <a:ext cx="126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100" dirty="0">
                <a:solidFill>
                  <a:schemeClr val="bg2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DevOps PRJ Mgmt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A3C193E-CF7E-42ED-BD10-204C065DBB14}"/>
              </a:ext>
            </a:extLst>
          </p:cNvPr>
          <p:cNvSpPr/>
          <p:nvPr/>
        </p:nvSpPr>
        <p:spPr>
          <a:xfrm>
            <a:off x="1868458" y="3287360"/>
            <a:ext cx="126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 Mgmt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79102307-235A-4B9E-803C-3CF859EE0326}"/>
              </a:ext>
            </a:extLst>
          </p:cNvPr>
          <p:cNvSpPr/>
          <p:nvPr/>
        </p:nvSpPr>
        <p:spPr>
          <a:xfrm>
            <a:off x="3468650" y="1004401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WS Settings Mgmt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FD2B020-D85C-4BDD-8615-CBE977F68307}"/>
              </a:ext>
            </a:extLst>
          </p:cNvPr>
          <p:cNvSpPr txBox="1"/>
          <p:nvPr/>
        </p:nvSpPr>
        <p:spPr>
          <a:xfrm>
            <a:off x="5115466" y="1029441"/>
            <a:ext cx="475603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-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Manage workspace settings and edit workspace information and network policies.</a:t>
            </a:r>
            <a:endParaRPr lang="ko-KR" altLang="en-US" sz="1200" spc="-1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6538B7D7-BE7D-481E-9F93-6D0CA3F6FAF5}"/>
              </a:ext>
            </a:extLst>
          </p:cNvPr>
          <p:cNvSpPr/>
          <p:nvPr/>
        </p:nvSpPr>
        <p:spPr>
          <a:xfrm>
            <a:off x="3468650" y="1314955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WS Role Mgmt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5509F042-D275-4A76-83C1-8730332F0CB4}"/>
              </a:ext>
            </a:extLst>
          </p:cNvPr>
          <p:cNvSpPr/>
          <p:nvPr/>
        </p:nvSpPr>
        <p:spPr>
          <a:xfrm>
            <a:off x="3468650" y="1645083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WS Member Mgmt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0C7C560F-5465-40AC-84A4-8DB4B4BD9779}"/>
              </a:ext>
            </a:extLst>
          </p:cNvPr>
          <p:cNvSpPr/>
          <p:nvPr/>
        </p:nvSpPr>
        <p:spPr>
          <a:xfrm>
            <a:off x="3468650" y="1975211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Department Mgmt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CF51135-CAAD-49CD-81EF-1FC1EAE0E6BF}"/>
              </a:ext>
            </a:extLst>
          </p:cNvPr>
          <p:cNvSpPr txBox="1"/>
          <p:nvPr/>
        </p:nvSpPr>
        <p:spPr>
          <a:xfrm>
            <a:off x="5106840" y="1358085"/>
            <a:ext cx="475603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Create, edit, and delete workspace roles except system preset roles.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8FD31F4-E6C7-4269-B33F-4BF6D0A46AF2}"/>
              </a:ext>
            </a:extLst>
          </p:cNvPr>
          <p:cNvSpPr txBox="1"/>
          <p:nvPr/>
        </p:nvSpPr>
        <p:spPr>
          <a:xfrm>
            <a:off x="5106840" y="1678750"/>
            <a:ext cx="475603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Invite, edit, and delete workspace members.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44395C7-CA09-48DB-9610-C7C468C95E50}"/>
              </a:ext>
            </a:extLst>
          </p:cNvPr>
          <p:cNvSpPr txBox="1"/>
          <p:nvPr/>
        </p:nvSpPr>
        <p:spPr>
          <a:xfrm>
            <a:off x="5106840" y="2019899"/>
            <a:ext cx="475603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-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Manage the structure, members, and permissions of workspace departments.</a:t>
            </a:r>
            <a:endParaRPr lang="ko-KR" altLang="en-US" sz="1200" spc="-1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113FCD5-AAE6-4300-904B-8095D8835454}"/>
              </a:ext>
            </a:extLst>
          </p:cNvPr>
          <p:cNvSpPr/>
          <p:nvPr/>
        </p:nvSpPr>
        <p:spPr>
          <a:xfrm>
            <a:off x="3468650" y="2307002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Project Mgmt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3A6F0C7C-BA52-4389-9296-BF1521C7EDBF}"/>
              </a:ext>
            </a:extLst>
          </p:cNvPr>
          <p:cNvSpPr/>
          <p:nvPr/>
        </p:nvSpPr>
        <p:spPr>
          <a:xfrm>
            <a:off x="3468650" y="2639117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Project Creation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DD2A0F-A357-4A38-A34B-4C793B2E9C9A}"/>
              </a:ext>
            </a:extLst>
          </p:cNvPr>
          <p:cNvSpPr txBox="1"/>
          <p:nvPr/>
        </p:nvSpPr>
        <p:spPr>
          <a:xfrm>
            <a:off x="5106840" y="2345947"/>
            <a:ext cx="475603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Create, edit, and delete projects in the workspace.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EEEE76C-FFC0-4135-9B5B-123DCD7F098D}"/>
              </a:ext>
            </a:extLst>
          </p:cNvPr>
          <p:cNvSpPr txBox="1"/>
          <p:nvPr/>
        </p:nvSpPr>
        <p:spPr>
          <a:xfrm>
            <a:off x="5106840" y="2662915"/>
            <a:ext cx="475603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projects. The creator of a project is the project administrator.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4CBD12C-63D4-4A0D-BEE0-4D46412C5D1B}"/>
              </a:ext>
            </a:extLst>
          </p:cNvPr>
          <p:cNvCxnSpPr>
            <a:cxnSpLocks/>
            <a:stCxn id="88" idx="3"/>
            <a:endCxn id="96" idx="1"/>
          </p:cNvCxnSpPr>
          <p:nvPr/>
        </p:nvCxnSpPr>
        <p:spPr>
          <a:xfrm>
            <a:off x="3128458" y="1130401"/>
            <a:ext cx="340192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C324A7BD-FF60-4E6D-B78E-2B1BB304C57A}"/>
              </a:ext>
            </a:extLst>
          </p:cNvPr>
          <p:cNvCxnSpPr>
            <a:cxnSpLocks/>
            <a:stCxn id="61" idx="3"/>
            <a:endCxn id="88" idx="1"/>
          </p:cNvCxnSpPr>
          <p:nvPr/>
        </p:nvCxnSpPr>
        <p:spPr>
          <a:xfrm flipV="1">
            <a:off x="1545911" y="1130401"/>
            <a:ext cx="322547" cy="879894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1C8070E-8013-4B13-8CEE-7607FCAE11B9}"/>
              </a:ext>
            </a:extLst>
          </p:cNvPr>
          <p:cNvCxnSpPr>
            <a:cxnSpLocks/>
            <a:stCxn id="61" idx="3"/>
            <a:endCxn id="90" idx="1"/>
          </p:cNvCxnSpPr>
          <p:nvPr/>
        </p:nvCxnSpPr>
        <p:spPr>
          <a:xfrm flipV="1">
            <a:off x="1545911" y="1630731"/>
            <a:ext cx="322547" cy="379564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97249DD2-D155-44B1-8D53-29E6CCA2130A}"/>
              </a:ext>
            </a:extLst>
          </p:cNvPr>
          <p:cNvCxnSpPr>
            <a:cxnSpLocks/>
            <a:stCxn id="61" idx="3"/>
            <a:endCxn id="91" idx="1"/>
          </p:cNvCxnSpPr>
          <p:nvPr/>
        </p:nvCxnSpPr>
        <p:spPr>
          <a:xfrm>
            <a:off x="1545911" y="2010295"/>
            <a:ext cx="322547" cy="56935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3D00BEFC-7619-435F-A53B-B9DB2F113DD5}"/>
              </a:ext>
            </a:extLst>
          </p:cNvPr>
          <p:cNvCxnSpPr>
            <a:cxnSpLocks/>
            <a:stCxn id="61" idx="3"/>
            <a:endCxn id="93" idx="1"/>
          </p:cNvCxnSpPr>
          <p:nvPr/>
        </p:nvCxnSpPr>
        <p:spPr>
          <a:xfrm>
            <a:off x="1545911" y="2010295"/>
            <a:ext cx="322547" cy="107831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6DE0350A-C0D3-4642-BD6D-9D9F2E9A8187}"/>
              </a:ext>
            </a:extLst>
          </p:cNvPr>
          <p:cNvCxnSpPr>
            <a:cxnSpLocks/>
            <a:stCxn id="61" idx="3"/>
            <a:endCxn id="94" idx="1"/>
          </p:cNvCxnSpPr>
          <p:nvPr/>
        </p:nvCxnSpPr>
        <p:spPr>
          <a:xfrm>
            <a:off x="1545911" y="2010295"/>
            <a:ext cx="322547" cy="140306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301787-E5B8-47D1-B37E-54989EC091FC}"/>
              </a:ext>
            </a:extLst>
          </p:cNvPr>
          <p:cNvCxnSpPr>
            <a:cxnSpLocks/>
            <a:stCxn id="90" idx="3"/>
            <a:endCxn id="98" idx="1"/>
          </p:cNvCxnSpPr>
          <p:nvPr/>
        </p:nvCxnSpPr>
        <p:spPr>
          <a:xfrm flipV="1">
            <a:off x="3128458" y="1440955"/>
            <a:ext cx="340192" cy="189776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453670C3-692A-44AD-94BC-E68A1B993049}"/>
              </a:ext>
            </a:extLst>
          </p:cNvPr>
          <p:cNvCxnSpPr>
            <a:cxnSpLocks/>
            <a:stCxn id="90" idx="3"/>
            <a:endCxn id="100" idx="1"/>
          </p:cNvCxnSpPr>
          <p:nvPr/>
        </p:nvCxnSpPr>
        <p:spPr>
          <a:xfrm>
            <a:off x="3128458" y="1630731"/>
            <a:ext cx="340192" cy="140352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159E9495-FBAD-477A-8D55-96528D0A0A8E}"/>
              </a:ext>
            </a:extLst>
          </p:cNvPr>
          <p:cNvCxnSpPr>
            <a:cxnSpLocks/>
            <a:stCxn id="90" idx="3"/>
            <a:endCxn id="102" idx="1"/>
          </p:cNvCxnSpPr>
          <p:nvPr/>
        </p:nvCxnSpPr>
        <p:spPr>
          <a:xfrm>
            <a:off x="3128458" y="1630731"/>
            <a:ext cx="340192" cy="47048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34B210AE-9B57-4C78-A128-E730874F1222}"/>
              </a:ext>
            </a:extLst>
          </p:cNvPr>
          <p:cNvCxnSpPr>
            <a:cxnSpLocks/>
            <a:stCxn id="91" idx="3"/>
            <a:endCxn id="106" idx="1"/>
          </p:cNvCxnSpPr>
          <p:nvPr/>
        </p:nvCxnSpPr>
        <p:spPr>
          <a:xfrm flipV="1">
            <a:off x="3128458" y="2433002"/>
            <a:ext cx="340192" cy="146644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7A2B1AF1-55CE-4A13-9966-952ADE8E485B}"/>
              </a:ext>
            </a:extLst>
          </p:cNvPr>
          <p:cNvCxnSpPr>
            <a:cxnSpLocks/>
            <a:stCxn id="91" idx="3"/>
            <a:endCxn id="107" idx="1"/>
          </p:cNvCxnSpPr>
          <p:nvPr/>
        </p:nvCxnSpPr>
        <p:spPr>
          <a:xfrm>
            <a:off x="3128458" y="2579646"/>
            <a:ext cx="340192" cy="18547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467B3061-06F6-47D3-BB7A-D876444E9E56}"/>
              </a:ext>
            </a:extLst>
          </p:cNvPr>
          <p:cNvSpPr/>
          <p:nvPr/>
        </p:nvSpPr>
        <p:spPr>
          <a:xfrm>
            <a:off x="3468650" y="2962606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N/A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7FBE626A-881B-4BE9-9C4D-F751EF88FB44}"/>
              </a:ext>
            </a:extLst>
          </p:cNvPr>
          <p:cNvSpPr/>
          <p:nvPr/>
        </p:nvSpPr>
        <p:spPr>
          <a:xfrm>
            <a:off x="3468650" y="3284311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N/A</a:t>
            </a: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27221244-ACB9-457B-875F-E0C5E9236964}"/>
              </a:ext>
            </a:extLst>
          </p:cNvPr>
          <p:cNvCxnSpPr>
            <a:cxnSpLocks/>
            <a:stCxn id="93" idx="3"/>
            <a:endCxn id="147" idx="1"/>
          </p:cNvCxnSpPr>
          <p:nvPr/>
        </p:nvCxnSpPr>
        <p:spPr>
          <a:xfrm>
            <a:off x="3128458" y="3088606"/>
            <a:ext cx="340192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D32EFB58-D482-464B-A593-082F7685D24A}"/>
              </a:ext>
            </a:extLst>
          </p:cNvPr>
          <p:cNvCxnSpPr>
            <a:cxnSpLocks/>
            <a:stCxn id="94" idx="3"/>
            <a:endCxn id="149" idx="1"/>
          </p:cNvCxnSpPr>
          <p:nvPr/>
        </p:nvCxnSpPr>
        <p:spPr>
          <a:xfrm flipV="1">
            <a:off x="3128458" y="3410311"/>
            <a:ext cx="340192" cy="304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76C71069-951F-4731-B7C1-6298EBA9B597}"/>
              </a:ext>
            </a:extLst>
          </p:cNvPr>
          <p:cNvSpPr/>
          <p:nvPr/>
        </p:nvSpPr>
        <p:spPr>
          <a:xfrm>
            <a:off x="1868458" y="3826077"/>
            <a:ext cx="126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WS Settings</a:t>
            </a: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F09B6200-90AE-4686-B8F1-36DB59EF2930}"/>
              </a:ext>
            </a:extLst>
          </p:cNvPr>
          <p:cNvSpPr/>
          <p:nvPr/>
        </p:nvSpPr>
        <p:spPr>
          <a:xfrm>
            <a:off x="1868458" y="4160003"/>
            <a:ext cx="126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Project Mgmt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1C8604C4-5590-4B85-9C18-21F3B09EEEDA}"/>
              </a:ext>
            </a:extLst>
          </p:cNvPr>
          <p:cNvSpPr/>
          <p:nvPr/>
        </p:nvSpPr>
        <p:spPr>
          <a:xfrm>
            <a:off x="1868458" y="4475314"/>
            <a:ext cx="126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100" dirty="0">
                <a:solidFill>
                  <a:schemeClr val="bg2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DevOps PRJ Mgmt</a:t>
            </a: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005D80A1-D36F-4837-B680-83940A0D1890}"/>
              </a:ext>
            </a:extLst>
          </p:cNvPr>
          <p:cNvSpPr/>
          <p:nvPr/>
        </p:nvSpPr>
        <p:spPr>
          <a:xfrm>
            <a:off x="1868458" y="4817320"/>
            <a:ext cx="126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 Mgmt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3195709D-B1E5-43C7-A062-58398C5968EA}"/>
              </a:ext>
            </a:extLst>
          </p:cNvPr>
          <p:cNvSpPr/>
          <p:nvPr/>
        </p:nvSpPr>
        <p:spPr>
          <a:xfrm>
            <a:off x="3468650" y="4475314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N/A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19B26221-34C9-4E7D-B84C-88EF0DAE8675}"/>
              </a:ext>
            </a:extLst>
          </p:cNvPr>
          <p:cNvSpPr/>
          <p:nvPr/>
        </p:nvSpPr>
        <p:spPr>
          <a:xfrm>
            <a:off x="3468650" y="4814271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N/A</a:t>
            </a: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C5CFF099-3D7A-4CEA-B4E9-5AD47D5F6845}"/>
              </a:ext>
            </a:extLst>
          </p:cNvPr>
          <p:cNvCxnSpPr>
            <a:cxnSpLocks/>
            <a:stCxn id="158" idx="3"/>
            <a:endCxn id="160" idx="1"/>
          </p:cNvCxnSpPr>
          <p:nvPr/>
        </p:nvCxnSpPr>
        <p:spPr>
          <a:xfrm>
            <a:off x="3128458" y="4601314"/>
            <a:ext cx="340192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9D744F72-3903-4C89-9C1F-DACCE11D4B71}"/>
              </a:ext>
            </a:extLst>
          </p:cNvPr>
          <p:cNvCxnSpPr>
            <a:cxnSpLocks/>
            <a:stCxn id="159" idx="3"/>
            <a:endCxn id="161" idx="1"/>
          </p:cNvCxnSpPr>
          <p:nvPr/>
        </p:nvCxnSpPr>
        <p:spPr>
          <a:xfrm flipV="1">
            <a:off x="3128458" y="4940271"/>
            <a:ext cx="340192" cy="304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311A5677-66B9-4376-A426-82B377B75445}"/>
              </a:ext>
            </a:extLst>
          </p:cNvPr>
          <p:cNvSpPr/>
          <p:nvPr/>
        </p:nvSpPr>
        <p:spPr>
          <a:xfrm>
            <a:off x="3468650" y="3826077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WS Settings View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6619CAEA-3730-4368-B202-BD0C02FB3A9C}"/>
              </a:ext>
            </a:extLst>
          </p:cNvPr>
          <p:cNvSpPr/>
          <p:nvPr/>
        </p:nvSpPr>
        <p:spPr>
          <a:xfrm>
            <a:off x="3468650" y="4159419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Project Creation</a:t>
            </a: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AD95EACA-180C-48D8-B6E2-739832CFDF78}"/>
              </a:ext>
            </a:extLst>
          </p:cNvPr>
          <p:cNvCxnSpPr>
            <a:cxnSpLocks/>
            <a:stCxn id="152" idx="3"/>
            <a:endCxn id="166" idx="1"/>
          </p:cNvCxnSpPr>
          <p:nvPr/>
        </p:nvCxnSpPr>
        <p:spPr>
          <a:xfrm>
            <a:off x="3128458" y="3952077"/>
            <a:ext cx="340192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D17C8F97-4829-4B10-81F7-3E5A777F77E8}"/>
              </a:ext>
            </a:extLst>
          </p:cNvPr>
          <p:cNvCxnSpPr>
            <a:cxnSpLocks/>
            <a:stCxn id="155" idx="3"/>
            <a:endCxn id="169" idx="1"/>
          </p:cNvCxnSpPr>
          <p:nvPr/>
        </p:nvCxnSpPr>
        <p:spPr>
          <a:xfrm flipV="1">
            <a:off x="3128458" y="4285419"/>
            <a:ext cx="340192" cy="58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D9275DA-5155-4395-9B2E-042E79E89D06}"/>
              </a:ext>
            </a:extLst>
          </p:cNvPr>
          <p:cNvSpPr txBox="1"/>
          <p:nvPr/>
        </p:nvSpPr>
        <p:spPr>
          <a:xfrm>
            <a:off x="5106840" y="3859744"/>
            <a:ext cx="475603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View workspace settings.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6B20861-23F3-477F-BAB9-1E965ACAEF8F}"/>
              </a:ext>
            </a:extLst>
          </p:cNvPr>
          <p:cNvSpPr txBox="1"/>
          <p:nvPr/>
        </p:nvSpPr>
        <p:spPr>
          <a:xfrm>
            <a:off x="5106840" y="4177536"/>
            <a:ext cx="475603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projects. The creator of a project is the project administrator.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D408197A-BC0A-44E7-8FBC-967B6EB06B64}"/>
              </a:ext>
            </a:extLst>
          </p:cNvPr>
          <p:cNvCxnSpPr>
            <a:cxnSpLocks/>
            <a:stCxn id="76" idx="3"/>
            <a:endCxn id="152" idx="1"/>
          </p:cNvCxnSpPr>
          <p:nvPr/>
        </p:nvCxnSpPr>
        <p:spPr>
          <a:xfrm flipV="1">
            <a:off x="1545910" y="3952077"/>
            <a:ext cx="322548" cy="46515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8D91B99-70EB-451D-86E3-A71562CC2CDE}"/>
              </a:ext>
            </a:extLst>
          </p:cNvPr>
          <p:cNvCxnSpPr>
            <a:cxnSpLocks/>
            <a:stCxn id="76" idx="3"/>
            <a:endCxn id="155" idx="1"/>
          </p:cNvCxnSpPr>
          <p:nvPr/>
        </p:nvCxnSpPr>
        <p:spPr>
          <a:xfrm flipV="1">
            <a:off x="1545910" y="4286003"/>
            <a:ext cx="322548" cy="131229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44222B46-9EC3-4676-8EAE-879CE537575C}"/>
              </a:ext>
            </a:extLst>
          </p:cNvPr>
          <p:cNvCxnSpPr>
            <a:cxnSpLocks/>
            <a:stCxn id="76" idx="3"/>
            <a:endCxn id="158" idx="1"/>
          </p:cNvCxnSpPr>
          <p:nvPr/>
        </p:nvCxnSpPr>
        <p:spPr>
          <a:xfrm>
            <a:off x="1545910" y="4417232"/>
            <a:ext cx="322548" cy="184082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9CEBCFA3-F0B4-4A38-9A53-97595C4B996C}"/>
              </a:ext>
            </a:extLst>
          </p:cNvPr>
          <p:cNvCxnSpPr>
            <a:cxnSpLocks/>
            <a:stCxn id="76" idx="3"/>
            <a:endCxn id="159" idx="1"/>
          </p:cNvCxnSpPr>
          <p:nvPr/>
        </p:nvCxnSpPr>
        <p:spPr>
          <a:xfrm>
            <a:off x="1545910" y="4417232"/>
            <a:ext cx="322548" cy="526088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0E296194-6308-44EB-9801-0AB3E2E723A8}"/>
              </a:ext>
            </a:extLst>
          </p:cNvPr>
          <p:cNvSpPr/>
          <p:nvPr/>
        </p:nvSpPr>
        <p:spPr>
          <a:xfrm>
            <a:off x="1868457" y="5428578"/>
            <a:ext cx="3040193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#. Only View for “Workspace-admin” Role</a:t>
            </a:r>
          </a:p>
        </p:txBody>
      </p: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2DB59285-2BBE-41A0-9E2A-04B9B6E9AD1C}"/>
              </a:ext>
            </a:extLst>
          </p:cNvPr>
          <p:cNvCxnSpPr>
            <a:cxnSpLocks/>
            <a:stCxn id="81" idx="3"/>
            <a:endCxn id="193" idx="1"/>
          </p:cNvCxnSpPr>
          <p:nvPr/>
        </p:nvCxnSpPr>
        <p:spPr>
          <a:xfrm>
            <a:off x="1545911" y="5554578"/>
            <a:ext cx="322546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F1C7E95C-588D-4460-8299-74A9719D5E2D}"/>
              </a:ext>
            </a:extLst>
          </p:cNvPr>
          <p:cNvSpPr/>
          <p:nvPr/>
        </p:nvSpPr>
        <p:spPr>
          <a:xfrm>
            <a:off x="1868458" y="6062618"/>
            <a:ext cx="126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WS Settings</a:t>
            </a:r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6F6B7DBC-8AD5-4E40-B639-3BC37D5016D0}"/>
              </a:ext>
            </a:extLst>
          </p:cNvPr>
          <p:cNvSpPr/>
          <p:nvPr/>
        </p:nvSpPr>
        <p:spPr>
          <a:xfrm>
            <a:off x="3468650" y="6062618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WS Settings View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04D7753-DD77-4DFB-A306-A50580C06CD9}"/>
              </a:ext>
            </a:extLst>
          </p:cNvPr>
          <p:cNvSpPr txBox="1"/>
          <p:nvPr/>
        </p:nvSpPr>
        <p:spPr>
          <a:xfrm>
            <a:off x="5106840" y="6096285"/>
            <a:ext cx="475603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View workspace settings.</a:t>
            </a:r>
            <a:endParaRPr lang="ko-KR" altLang="en-US" sz="1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6CEDFA04-44A1-40DC-8AE0-709497C5C06C}"/>
              </a:ext>
            </a:extLst>
          </p:cNvPr>
          <p:cNvCxnSpPr>
            <a:cxnSpLocks/>
            <a:stCxn id="79" idx="3"/>
            <a:endCxn id="201" idx="1"/>
          </p:cNvCxnSpPr>
          <p:nvPr/>
        </p:nvCxnSpPr>
        <p:spPr>
          <a:xfrm>
            <a:off x="1545911" y="6188618"/>
            <a:ext cx="322547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BE47189E-3370-4DF0-96C6-5B8DFB5BF037}"/>
              </a:ext>
            </a:extLst>
          </p:cNvPr>
          <p:cNvCxnSpPr>
            <a:cxnSpLocks/>
            <a:stCxn id="201" idx="3"/>
            <a:endCxn id="203" idx="1"/>
          </p:cNvCxnSpPr>
          <p:nvPr/>
        </p:nvCxnSpPr>
        <p:spPr>
          <a:xfrm>
            <a:off x="3128458" y="6188618"/>
            <a:ext cx="340192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39">
            <a:extLst>
              <a:ext uri="{FF2B5EF4-FFF2-40B4-BE49-F238E27FC236}">
                <a16:creationId xmlns:a16="http://schemas.microsoft.com/office/drawing/2014/main" id="{302EEDE7-0EA7-405B-9AE1-8A40F7FAAF09}"/>
              </a:ext>
            </a:extLst>
          </p:cNvPr>
          <p:cNvSpPr/>
          <p:nvPr/>
        </p:nvSpPr>
        <p:spPr>
          <a:xfrm>
            <a:off x="1613140" y="881652"/>
            <a:ext cx="8176269" cy="2759431"/>
          </a:xfrm>
          <a:prstGeom prst="rect">
            <a:avLst/>
          </a:prstGeom>
          <a:noFill/>
          <a:ln w="6350" cap="flat" cmpd="sng" algn="ctr">
            <a:solidFill>
              <a:srgbClr val="0000FF">
                <a:alpha val="80000"/>
              </a:srgbClr>
            </a:solidFill>
            <a:prstDash val="lg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212" name="Rectangle 239">
            <a:extLst>
              <a:ext uri="{FF2B5EF4-FFF2-40B4-BE49-F238E27FC236}">
                <a16:creationId xmlns:a16="http://schemas.microsoft.com/office/drawing/2014/main" id="{185A0BCD-CE52-471B-9771-5C331958EFBD}"/>
              </a:ext>
            </a:extLst>
          </p:cNvPr>
          <p:cNvSpPr/>
          <p:nvPr/>
        </p:nvSpPr>
        <p:spPr>
          <a:xfrm>
            <a:off x="1613140" y="3741901"/>
            <a:ext cx="8176269" cy="1440000"/>
          </a:xfrm>
          <a:prstGeom prst="rect">
            <a:avLst/>
          </a:prstGeom>
          <a:noFill/>
          <a:ln w="6350" cap="flat" cmpd="sng" algn="ctr">
            <a:solidFill>
              <a:srgbClr val="0000FF">
                <a:alpha val="80000"/>
              </a:srgbClr>
            </a:solidFill>
            <a:prstDash val="lg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213" name="Rectangle 239">
            <a:extLst>
              <a:ext uri="{FF2B5EF4-FFF2-40B4-BE49-F238E27FC236}">
                <a16:creationId xmlns:a16="http://schemas.microsoft.com/office/drawing/2014/main" id="{66C6006C-7CFA-4B5E-B59D-0794FA36ED7A}"/>
              </a:ext>
            </a:extLst>
          </p:cNvPr>
          <p:cNvSpPr/>
          <p:nvPr/>
        </p:nvSpPr>
        <p:spPr>
          <a:xfrm>
            <a:off x="1613140" y="5325803"/>
            <a:ext cx="8176269" cy="486220"/>
          </a:xfrm>
          <a:prstGeom prst="rect">
            <a:avLst/>
          </a:prstGeom>
          <a:noFill/>
          <a:ln w="6350" cap="flat" cmpd="sng" algn="ctr">
            <a:solidFill>
              <a:srgbClr val="0000FF">
                <a:alpha val="80000"/>
              </a:srgbClr>
            </a:solidFill>
            <a:prstDash val="lg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214" name="Rectangle 239">
            <a:extLst>
              <a:ext uri="{FF2B5EF4-FFF2-40B4-BE49-F238E27FC236}">
                <a16:creationId xmlns:a16="http://schemas.microsoft.com/office/drawing/2014/main" id="{7F166E86-73A3-445E-8F3F-06B086DB0352}"/>
              </a:ext>
            </a:extLst>
          </p:cNvPr>
          <p:cNvSpPr/>
          <p:nvPr/>
        </p:nvSpPr>
        <p:spPr>
          <a:xfrm>
            <a:off x="1613140" y="5938023"/>
            <a:ext cx="8176269" cy="486220"/>
          </a:xfrm>
          <a:prstGeom prst="rect">
            <a:avLst/>
          </a:prstGeom>
          <a:noFill/>
          <a:ln w="6350" cap="flat" cmpd="sng" algn="ctr">
            <a:solidFill>
              <a:srgbClr val="0000FF">
                <a:alpha val="80000"/>
              </a:srgbClr>
            </a:solidFill>
            <a:prstDash val="lg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</p:spTree>
    <p:extLst>
      <p:ext uri="{BB962C8B-B14F-4D97-AF65-F5344CB8AC3E}">
        <p14:creationId xmlns:p14="http://schemas.microsoft.com/office/powerpoint/2010/main" val="266018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2. Built-In Role &amp; Permission &gt; Project Space </a:t>
            </a:r>
            <a:r>
              <a:rPr lang="ko-KR" altLang="en-US" sz="2500" spc="0" dirty="0">
                <a:latin typeface="Amazon Ember" panose="020B0603020204020204" pitchFamily="34" charset="0"/>
                <a:cs typeface="Amazon Ember" panose="020B0603020204020204" pitchFamily="34" charset="0"/>
              </a:rPr>
              <a:t>ⓒ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5F2C15C-22FA-424A-9DF6-A061A8F8F2B7}"/>
              </a:ext>
            </a:extLst>
          </p:cNvPr>
          <p:cNvSpPr/>
          <p:nvPr/>
        </p:nvSpPr>
        <p:spPr>
          <a:xfrm>
            <a:off x="179750" y="2261589"/>
            <a:ext cx="108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admin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E75D267-BD4F-4201-839A-2A711A7C8172}"/>
              </a:ext>
            </a:extLst>
          </p:cNvPr>
          <p:cNvSpPr/>
          <p:nvPr/>
        </p:nvSpPr>
        <p:spPr>
          <a:xfrm>
            <a:off x="119366" y="5395060"/>
            <a:ext cx="108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operator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6D032B9-AF7E-4D42-B832-33C284DC6CD4}"/>
              </a:ext>
            </a:extLst>
          </p:cNvPr>
          <p:cNvSpPr/>
          <p:nvPr/>
        </p:nvSpPr>
        <p:spPr>
          <a:xfrm>
            <a:off x="119365" y="6113119"/>
            <a:ext cx="108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viewer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A4E30B7-EA10-44B2-AE79-B4E0E9896B41}"/>
              </a:ext>
            </a:extLst>
          </p:cNvPr>
          <p:cNvSpPr/>
          <p:nvPr/>
        </p:nvSpPr>
        <p:spPr>
          <a:xfrm>
            <a:off x="1687306" y="1004401"/>
            <a:ext cx="126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Project Settings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44D7822-62A5-455C-B6CE-DAA1EC86E4BD}"/>
              </a:ext>
            </a:extLst>
          </p:cNvPr>
          <p:cNvSpPr/>
          <p:nvPr/>
        </p:nvSpPr>
        <p:spPr>
          <a:xfrm>
            <a:off x="1687306" y="1426657"/>
            <a:ext cx="126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 Workloads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B409FB3-2A02-4692-9BBF-4B9727A13D66}"/>
              </a:ext>
            </a:extLst>
          </p:cNvPr>
          <p:cNvSpPr/>
          <p:nvPr/>
        </p:nvSpPr>
        <p:spPr>
          <a:xfrm>
            <a:off x="1687306" y="1797608"/>
            <a:ext cx="126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Access Control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0937D62-835B-42FD-BEDA-82D4849E77A8}"/>
              </a:ext>
            </a:extLst>
          </p:cNvPr>
          <p:cNvSpPr/>
          <p:nvPr/>
        </p:nvSpPr>
        <p:spPr>
          <a:xfrm>
            <a:off x="1687306" y="2465239"/>
            <a:ext cx="126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Configure Mgmt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45404DCE-0307-4D94-850A-A51BE664C0C3}"/>
              </a:ext>
            </a:extLst>
          </p:cNvPr>
          <p:cNvSpPr/>
          <p:nvPr/>
        </p:nvSpPr>
        <p:spPr>
          <a:xfrm>
            <a:off x="1687306" y="3477922"/>
            <a:ext cx="126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Storage Mgmt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0818ACE-0D8F-4D43-AE3E-2C68A56110F1}"/>
              </a:ext>
            </a:extLst>
          </p:cNvPr>
          <p:cNvSpPr/>
          <p:nvPr/>
        </p:nvSpPr>
        <p:spPr>
          <a:xfrm>
            <a:off x="1687306" y="4148859"/>
            <a:ext cx="126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Mon. &amp; Alerting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E5E58AC-A3B1-44B0-ABFB-CCF7872BFDD2}"/>
              </a:ext>
            </a:extLst>
          </p:cNvPr>
          <p:cNvSpPr/>
          <p:nvPr/>
        </p:nvSpPr>
        <p:spPr>
          <a:xfrm>
            <a:off x="3219696" y="1004401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Project Settings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3F583F-601E-47D9-8193-88A1915F199F}"/>
              </a:ext>
            </a:extLst>
          </p:cNvPr>
          <p:cNvSpPr txBox="1"/>
          <p:nvPr/>
        </p:nvSpPr>
        <p:spPr>
          <a:xfrm>
            <a:off x="4785444" y="943178"/>
            <a:ext cx="5198190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Manage project settings including project basic information, external access settings, network policies, resource quotas, and log collection settings.</a:t>
            </a:r>
            <a:endParaRPr lang="ko-KR" altLang="en-US" sz="11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5549520-BD69-48EA-B3FB-6196EC3A444B}"/>
              </a:ext>
            </a:extLst>
          </p:cNvPr>
          <p:cNvSpPr/>
          <p:nvPr/>
        </p:nvSpPr>
        <p:spPr>
          <a:xfrm>
            <a:off x="3219696" y="1426657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Management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EA4711-304E-4F32-8153-C4CBF86DC870}"/>
              </a:ext>
            </a:extLst>
          </p:cNvPr>
          <p:cNvSpPr txBox="1"/>
          <p:nvPr/>
        </p:nvSpPr>
        <p:spPr>
          <a:xfrm>
            <a:off x="4785444" y="1371845"/>
            <a:ext cx="5198190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Create, edit, and delete resources such as applications, services, workloads, jobs, grayscale release jobs, and image builders in the project.</a:t>
            </a:r>
            <a:endParaRPr lang="ko-KR" altLang="en-US" sz="11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BA8039D1-D59B-46FA-8035-5B36501803A3}"/>
              </a:ext>
            </a:extLst>
          </p:cNvPr>
          <p:cNvSpPr/>
          <p:nvPr/>
        </p:nvSpPr>
        <p:spPr>
          <a:xfrm>
            <a:off x="3219696" y="1797608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Role Mgmt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F7F7287-CBC8-4F46-9CD3-BA6DCB15E1B4}"/>
              </a:ext>
            </a:extLst>
          </p:cNvPr>
          <p:cNvSpPr/>
          <p:nvPr/>
        </p:nvSpPr>
        <p:spPr>
          <a:xfrm>
            <a:off x="3219696" y="2116689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Member Mgmt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F40A585-98F1-400C-A555-99BE8A2E2F46}"/>
              </a:ext>
            </a:extLst>
          </p:cNvPr>
          <p:cNvSpPr txBox="1"/>
          <p:nvPr/>
        </p:nvSpPr>
        <p:spPr>
          <a:xfrm>
            <a:off x="4785444" y="1809299"/>
            <a:ext cx="5198190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Create, edit, and delete project roles except preset roles.</a:t>
            </a:r>
            <a:endParaRPr lang="ko-KR" altLang="en-US" sz="11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CAE1D4-077F-413E-8532-CD4D93814437}"/>
              </a:ext>
            </a:extLst>
          </p:cNvPr>
          <p:cNvSpPr txBox="1"/>
          <p:nvPr/>
        </p:nvSpPr>
        <p:spPr>
          <a:xfrm>
            <a:off x="4785444" y="2142491"/>
            <a:ext cx="5198190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Invite, edit, and remove project members.</a:t>
            </a:r>
            <a:endParaRPr lang="ko-KR" altLang="en-US" sz="11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8AF86CD-FBCA-46F7-9544-17B0A0CD1217}"/>
              </a:ext>
            </a:extLst>
          </p:cNvPr>
          <p:cNvSpPr/>
          <p:nvPr/>
        </p:nvSpPr>
        <p:spPr>
          <a:xfrm>
            <a:off x="3219696" y="2470284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 Mgmt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D9B7717-F5E5-4FE5-867D-973F510C89A0}"/>
              </a:ext>
            </a:extLst>
          </p:cNvPr>
          <p:cNvSpPr/>
          <p:nvPr/>
        </p:nvSpPr>
        <p:spPr>
          <a:xfrm>
            <a:off x="3219696" y="2791113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Secret Mgmt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DFF2F9F-D527-45E2-A8F7-D276275108F6}"/>
              </a:ext>
            </a:extLst>
          </p:cNvPr>
          <p:cNvSpPr/>
          <p:nvPr/>
        </p:nvSpPr>
        <p:spPr>
          <a:xfrm>
            <a:off x="3219696" y="3104602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ConfigMap</a:t>
            </a:r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Mgmt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CEB917B-8004-463E-B0D7-DB89A2A247D2}"/>
              </a:ext>
            </a:extLst>
          </p:cNvPr>
          <p:cNvSpPr txBox="1"/>
          <p:nvPr/>
        </p:nvSpPr>
        <p:spPr>
          <a:xfrm>
            <a:off x="4785444" y="2506600"/>
            <a:ext cx="5198190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Create, edit, and delete service accounts in the project.</a:t>
            </a:r>
            <a:endParaRPr lang="ko-KR" altLang="en-US" sz="11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34CA079-B5C9-4405-A6BA-346637A30C58}"/>
              </a:ext>
            </a:extLst>
          </p:cNvPr>
          <p:cNvSpPr txBox="1"/>
          <p:nvPr/>
        </p:nvSpPr>
        <p:spPr>
          <a:xfrm>
            <a:off x="4785444" y="2815222"/>
            <a:ext cx="5198190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Create, edit, and delete secrets in the project.</a:t>
            </a:r>
            <a:endParaRPr lang="ko-KR" altLang="en-US" sz="11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6208A64-8558-40CD-8C29-F52EC4C995A2}"/>
              </a:ext>
            </a:extLst>
          </p:cNvPr>
          <p:cNvSpPr txBox="1"/>
          <p:nvPr/>
        </p:nvSpPr>
        <p:spPr>
          <a:xfrm>
            <a:off x="4785444" y="3135319"/>
            <a:ext cx="5198190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Create, edit, and delete </a:t>
            </a:r>
            <a:r>
              <a:rPr lang="en-US" altLang="ko-KR" sz="11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configmaps</a:t>
            </a: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 the project.</a:t>
            </a:r>
            <a:endParaRPr lang="ko-KR" altLang="en-US" sz="11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19B8C638-FDF8-472D-B099-DFA75B3D0EDC}"/>
              </a:ext>
            </a:extLst>
          </p:cNvPr>
          <p:cNvSpPr/>
          <p:nvPr/>
        </p:nvSpPr>
        <p:spPr>
          <a:xfrm>
            <a:off x="3219696" y="3477922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Volume Mgmt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5F35F165-867A-47B1-9299-0658ABB3EA95}"/>
              </a:ext>
            </a:extLst>
          </p:cNvPr>
          <p:cNvSpPr/>
          <p:nvPr/>
        </p:nvSpPr>
        <p:spPr>
          <a:xfrm>
            <a:off x="3219696" y="3798930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Volume snap Mgmt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1E2779D-77AC-4961-AFCB-1F07B4892D63}"/>
              </a:ext>
            </a:extLst>
          </p:cNvPr>
          <p:cNvSpPr txBox="1"/>
          <p:nvPr/>
        </p:nvSpPr>
        <p:spPr>
          <a:xfrm>
            <a:off x="4785444" y="3519283"/>
            <a:ext cx="5198190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Create, edit, and delete volumes in the project.</a:t>
            </a:r>
            <a:endParaRPr lang="ko-KR" altLang="en-US" sz="11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4565CD6-C158-4C8E-B9EA-B510285C441C}"/>
              </a:ext>
            </a:extLst>
          </p:cNvPr>
          <p:cNvSpPr txBox="1"/>
          <p:nvPr/>
        </p:nvSpPr>
        <p:spPr>
          <a:xfrm>
            <a:off x="4785444" y="3834966"/>
            <a:ext cx="5198190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Create, edit, and delete volume snapshots in the project.</a:t>
            </a:r>
            <a:endParaRPr lang="ko-KR" altLang="en-US" sz="11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4A5A537B-8149-496A-A24B-E46310A4744C}"/>
              </a:ext>
            </a:extLst>
          </p:cNvPr>
          <p:cNvSpPr/>
          <p:nvPr/>
        </p:nvSpPr>
        <p:spPr>
          <a:xfrm>
            <a:off x="3219696" y="4148859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Custom Mon. Mgmt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C07E7647-A104-45BF-B039-15F44006C1AB}"/>
              </a:ext>
            </a:extLst>
          </p:cNvPr>
          <p:cNvSpPr/>
          <p:nvPr/>
        </p:nvSpPr>
        <p:spPr>
          <a:xfrm>
            <a:off x="3219696" y="4459048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Alert Policy Mgmt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CB6FC6E-BE43-44D5-95DE-00ADA9457373}"/>
              </a:ext>
            </a:extLst>
          </p:cNvPr>
          <p:cNvSpPr/>
          <p:nvPr/>
        </p:nvSpPr>
        <p:spPr>
          <a:xfrm>
            <a:off x="3219696" y="4763816"/>
            <a:ext cx="1440000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Alert Mess Mgmt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EC9F2C-8DC8-4D21-B482-4C072617501B}"/>
              </a:ext>
            </a:extLst>
          </p:cNvPr>
          <p:cNvSpPr txBox="1"/>
          <p:nvPr/>
        </p:nvSpPr>
        <p:spPr>
          <a:xfrm>
            <a:off x="4785444" y="4167687"/>
            <a:ext cx="5198190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Create, edit, and delete custom monitoring dashboards in the project.</a:t>
            </a:r>
            <a:endParaRPr lang="ko-KR" altLang="en-US" sz="11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5EB1F09-8717-4E1E-B4DD-095143903F86}"/>
              </a:ext>
            </a:extLst>
          </p:cNvPr>
          <p:cNvSpPr txBox="1"/>
          <p:nvPr/>
        </p:nvSpPr>
        <p:spPr>
          <a:xfrm>
            <a:off x="4785444" y="4500409"/>
            <a:ext cx="5198190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Create, edit, and delete alerting policies in the project.</a:t>
            </a:r>
            <a:endParaRPr lang="ko-KR" altLang="en-US" sz="11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6487738-A6AA-4579-8858-66D34EC512BF}"/>
              </a:ext>
            </a:extLst>
          </p:cNvPr>
          <p:cNvSpPr txBox="1"/>
          <p:nvPr/>
        </p:nvSpPr>
        <p:spPr>
          <a:xfrm>
            <a:off x="4785444" y="4805177"/>
            <a:ext cx="5198190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View alerting messages in the project.</a:t>
            </a:r>
            <a:endParaRPr lang="ko-KR" altLang="en-US" sz="11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CB817EAB-1C2F-435B-A8BC-46A15D4765E8}"/>
              </a:ext>
            </a:extLst>
          </p:cNvPr>
          <p:cNvCxnSpPr>
            <a:cxnSpLocks/>
            <a:stCxn id="71" idx="3"/>
            <a:endCxn id="74" idx="1"/>
          </p:cNvCxnSpPr>
          <p:nvPr/>
        </p:nvCxnSpPr>
        <p:spPr>
          <a:xfrm flipV="1">
            <a:off x="1259750" y="1130401"/>
            <a:ext cx="427556" cy="1257188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7C76327E-439C-4E4E-8B44-8002D77DB1F5}"/>
              </a:ext>
            </a:extLst>
          </p:cNvPr>
          <p:cNvCxnSpPr>
            <a:cxnSpLocks/>
            <a:stCxn id="71" idx="3"/>
            <a:endCxn id="75" idx="1"/>
          </p:cNvCxnSpPr>
          <p:nvPr/>
        </p:nvCxnSpPr>
        <p:spPr>
          <a:xfrm flipV="1">
            <a:off x="1259750" y="1552657"/>
            <a:ext cx="427556" cy="834932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03A5DC4-1B01-49F9-B3E5-8F3080AF76EF}"/>
              </a:ext>
            </a:extLst>
          </p:cNvPr>
          <p:cNvCxnSpPr>
            <a:cxnSpLocks/>
            <a:stCxn id="71" idx="3"/>
            <a:endCxn id="77" idx="1"/>
          </p:cNvCxnSpPr>
          <p:nvPr/>
        </p:nvCxnSpPr>
        <p:spPr>
          <a:xfrm flipV="1">
            <a:off x="1259750" y="1923608"/>
            <a:ext cx="427556" cy="463981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B88B8D1C-1943-444E-BDA0-826653AA93D2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1259750" y="2387589"/>
            <a:ext cx="427556" cy="20365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8C07217-8871-4B4C-AE2A-F464B233274E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>
            <a:off x="1259750" y="2387589"/>
            <a:ext cx="427556" cy="121633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C3D274F5-4CF8-4FE3-95AC-6F8B6E42EE82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1259750" y="2387589"/>
            <a:ext cx="427556" cy="188727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5BC76399-D5CF-4B54-A069-F19EBAE11164}"/>
              </a:ext>
            </a:extLst>
          </p:cNvPr>
          <p:cNvCxnSpPr>
            <a:cxnSpLocks/>
            <a:stCxn id="74" idx="3"/>
            <a:endCxn id="83" idx="1"/>
          </p:cNvCxnSpPr>
          <p:nvPr/>
        </p:nvCxnSpPr>
        <p:spPr>
          <a:xfrm>
            <a:off x="2947306" y="1130401"/>
            <a:ext cx="272390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DB608562-A1AA-414C-BD8F-C1EA21600E25}"/>
              </a:ext>
            </a:extLst>
          </p:cNvPr>
          <p:cNvCxnSpPr>
            <a:cxnSpLocks/>
            <a:stCxn id="75" idx="3"/>
            <a:endCxn id="85" idx="1"/>
          </p:cNvCxnSpPr>
          <p:nvPr/>
        </p:nvCxnSpPr>
        <p:spPr>
          <a:xfrm>
            <a:off x="2947306" y="1552657"/>
            <a:ext cx="272390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080DB79C-B599-43FC-97CD-71F58A4C7297}"/>
              </a:ext>
            </a:extLst>
          </p:cNvPr>
          <p:cNvCxnSpPr>
            <a:cxnSpLocks/>
            <a:stCxn id="77" idx="3"/>
            <a:endCxn id="87" idx="1"/>
          </p:cNvCxnSpPr>
          <p:nvPr/>
        </p:nvCxnSpPr>
        <p:spPr>
          <a:xfrm>
            <a:off x="2947306" y="1923608"/>
            <a:ext cx="272390" cy="12700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FEFA2040-E374-451B-8614-74256A188929}"/>
              </a:ext>
            </a:extLst>
          </p:cNvPr>
          <p:cNvCxnSpPr>
            <a:cxnSpLocks/>
            <a:stCxn id="77" idx="3"/>
            <a:endCxn id="89" idx="1"/>
          </p:cNvCxnSpPr>
          <p:nvPr/>
        </p:nvCxnSpPr>
        <p:spPr>
          <a:xfrm>
            <a:off x="2947306" y="1923608"/>
            <a:ext cx="272390" cy="31908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31636A75-1BDD-46CD-9E93-DE054CC0FF98}"/>
              </a:ext>
            </a:extLst>
          </p:cNvPr>
          <p:cNvCxnSpPr>
            <a:cxnSpLocks/>
            <a:stCxn id="78" idx="3"/>
            <a:endCxn id="99" idx="1"/>
          </p:cNvCxnSpPr>
          <p:nvPr/>
        </p:nvCxnSpPr>
        <p:spPr>
          <a:xfrm>
            <a:off x="2947306" y="2591239"/>
            <a:ext cx="272390" cy="504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8AA5168E-FBE0-4CFA-BC49-FEB76E8381AE}"/>
              </a:ext>
            </a:extLst>
          </p:cNvPr>
          <p:cNvCxnSpPr>
            <a:cxnSpLocks/>
            <a:stCxn id="78" idx="3"/>
            <a:endCxn id="101" idx="1"/>
          </p:cNvCxnSpPr>
          <p:nvPr/>
        </p:nvCxnSpPr>
        <p:spPr>
          <a:xfrm>
            <a:off x="2947306" y="2591239"/>
            <a:ext cx="272390" cy="325874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E372675C-32BA-4287-8498-46585899C81F}"/>
              </a:ext>
            </a:extLst>
          </p:cNvPr>
          <p:cNvCxnSpPr>
            <a:cxnSpLocks/>
            <a:stCxn id="78" idx="3"/>
            <a:endCxn id="109" idx="1"/>
          </p:cNvCxnSpPr>
          <p:nvPr/>
        </p:nvCxnSpPr>
        <p:spPr>
          <a:xfrm>
            <a:off x="2947306" y="2591239"/>
            <a:ext cx="272390" cy="63936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678CBB3D-254C-4C4C-B4E2-E9933DC790D0}"/>
              </a:ext>
            </a:extLst>
          </p:cNvPr>
          <p:cNvCxnSpPr>
            <a:cxnSpLocks/>
            <a:stCxn id="80" idx="3"/>
            <a:endCxn id="114" idx="1"/>
          </p:cNvCxnSpPr>
          <p:nvPr/>
        </p:nvCxnSpPr>
        <p:spPr>
          <a:xfrm>
            <a:off x="2947306" y="3603922"/>
            <a:ext cx="272390" cy="127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6F4B99C1-F50B-4609-898D-1A625768507B}"/>
              </a:ext>
            </a:extLst>
          </p:cNvPr>
          <p:cNvCxnSpPr>
            <a:cxnSpLocks/>
            <a:stCxn id="80" idx="3"/>
            <a:endCxn id="115" idx="1"/>
          </p:cNvCxnSpPr>
          <p:nvPr/>
        </p:nvCxnSpPr>
        <p:spPr>
          <a:xfrm>
            <a:off x="2947306" y="3603922"/>
            <a:ext cx="272390" cy="321008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EBDD4023-520B-466D-99D0-307E6F944800}"/>
              </a:ext>
            </a:extLst>
          </p:cNvPr>
          <p:cNvCxnSpPr>
            <a:cxnSpLocks/>
            <a:stCxn id="82" idx="3"/>
            <a:endCxn id="118" idx="1"/>
          </p:cNvCxnSpPr>
          <p:nvPr/>
        </p:nvCxnSpPr>
        <p:spPr>
          <a:xfrm>
            <a:off x="2947306" y="4274859"/>
            <a:ext cx="272390" cy="127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33BC39F3-DA7E-480C-831A-FF4B917AB233}"/>
              </a:ext>
            </a:extLst>
          </p:cNvPr>
          <p:cNvCxnSpPr>
            <a:cxnSpLocks/>
            <a:stCxn id="82" idx="3"/>
            <a:endCxn id="119" idx="1"/>
          </p:cNvCxnSpPr>
          <p:nvPr/>
        </p:nvCxnSpPr>
        <p:spPr>
          <a:xfrm>
            <a:off x="2947306" y="4274859"/>
            <a:ext cx="272390" cy="310189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A7D61B97-6131-4B4C-95C9-59B00B84AEF3}"/>
              </a:ext>
            </a:extLst>
          </p:cNvPr>
          <p:cNvCxnSpPr>
            <a:cxnSpLocks/>
            <a:stCxn id="82" idx="3"/>
            <a:endCxn id="120" idx="1"/>
          </p:cNvCxnSpPr>
          <p:nvPr/>
        </p:nvCxnSpPr>
        <p:spPr>
          <a:xfrm>
            <a:off x="2947306" y="4274859"/>
            <a:ext cx="272390" cy="614957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594398E-8A19-4BF9-B9BA-9AA7086E1102}"/>
              </a:ext>
            </a:extLst>
          </p:cNvPr>
          <p:cNvSpPr/>
          <p:nvPr/>
        </p:nvSpPr>
        <p:spPr>
          <a:xfrm>
            <a:off x="1687306" y="5233457"/>
            <a:ext cx="126000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Access Control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D0741E9A-F37E-4900-91E0-0342E9D6FD4F}"/>
              </a:ext>
            </a:extLst>
          </p:cNvPr>
          <p:cNvSpPr/>
          <p:nvPr/>
        </p:nvSpPr>
        <p:spPr>
          <a:xfrm>
            <a:off x="3219696" y="5233196"/>
            <a:ext cx="1733304" cy="252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Role &amp; Member View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DB93D19-779E-4FD4-A7C2-1ABF5910AF2D}"/>
              </a:ext>
            </a:extLst>
          </p:cNvPr>
          <p:cNvSpPr txBox="1"/>
          <p:nvPr/>
        </p:nvSpPr>
        <p:spPr>
          <a:xfrm>
            <a:off x="5078744" y="5274557"/>
            <a:ext cx="4500000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View project roles &amp; members</a:t>
            </a:r>
            <a:endParaRPr lang="ko-KR" altLang="en-US" sz="11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E542C0D3-203A-453F-B19D-F772F138BCDF}"/>
              </a:ext>
            </a:extLst>
          </p:cNvPr>
          <p:cNvSpPr/>
          <p:nvPr/>
        </p:nvSpPr>
        <p:spPr>
          <a:xfrm>
            <a:off x="1687306" y="5596414"/>
            <a:ext cx="530009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1200" dirty="0">
                <a:solidFill>
                  <a:srgbClr val="0000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#. The other roles same to “admin” without “Project Settings” role </a:t>
            </a:r>
          </a:p>
        </p:txBody>
      </p: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72D5F706-2032-48C6-A354-DAB102A2E126}"/>
              </a:ext>
            </a:extLst>
          </p:cNvPr>
          <p:cNvCxnSpPr>
            <a:cxnSpLocks/>
            <a:stCxn id="72" idx="3"/>
            <a:endCxn id="167" idx="1"/>
          </p:cNvCxnSpPr>
          <p:nvPr/>
        </p:nvCxnSpPr>
        <p:spPr>
          <a:xfrm flipV="1">
            <a:off x="1199366" y="5359457"/>
            <a:ext cx="487940" cy="16160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96977B7B-2E43-441D-8C8A-507AEB000FAB}"/>
              </a:ext>
            </a:extLst>
          </p:cNvPr>
          <p:cNvCxnSpPr>
            <a:cxnSpLocks/>
            <a:stCxn id="72" idx="3"/>
            <a:endCxn id="175" idx="1"/>
          </p:cNvCxnSpPr>
          <p:nvPr/>
        </p:nvCxnSpPr>
        <p:spPr>
          <a:xfrm>
            <a:off x="1199366" y="5521060"/>
            <a:ext cx="487940" cy="201354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420D4EA7-7971-4287-B7F9-C54A639526FF}"/>
              </a:ext>
            </a:extLst>
          </p:cNvPr>
          <p:cNvCxnSpPr>
            <a:cxnSpLocks/>
            <a:stCxn id="167" idx="3"/>
            <a:endCxn id="171" idx="1"/>
          </p:cNvCxnSpPr>
          <p:nvPr/>
        </p:nvCxnSpPr>
        <p:spPr>
          <a:xfrm flipV="1">
            <a:off x="2947306" y="5359196"/>
            <a:ext cx="272390" cy="26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054D557C-F077-4EFF-99F4-342966979721}"/>
              </a:ext>
            </a:extLst>
          </p:cNvPr>
          <p:cNvSpPr/>
          <p:nvPr/>
        </p:nvSpPr>
        <p:spPr>
          <a:xfrm>
            <a:off x="1687306" y="6103735"/>
            <a:ext cx="5300090" cy="252000"/>
          </a:xfrm>
          <a:prstGeom prst="roundRect">
            <a:avLst>
              <a:gd name="adj" fmla="val 2734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1200" dirty="0">
                <a:solidFill>
                  <a:srgbClr val="0000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#. Only View role  for “operator” role </a:t>
            </a: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9712AC70-56E4-43C9-97E7-2041CB75D080}"/>
              </a:ext>
            </a:extLst>
          </p:cNvPr>
          <p:cNvCxnSpPr>
            <a:cxnSpLocks/>
            <a:stCxn id="73" idx="3"/>
            <a:endCxn id="183" idx="1"/>
          </p:cNvCxnSpPr>
          <p:nvPr/>
        </p:nvCxnSpPr>
        <p:spPr>
          <a:xfrm flipV="1">
            <a:off x="1199365" y="6229735"/>
            <a:ext cx="487941" cy="938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239">
            <a:extLst>
              <a:ext uri="{FF2B5EF4-FFF2-40B4-BE49-F238E27FC236}">
                <a16:creationId xmlns:a16="http://schemas.microsoft.com/office/drawing/2014/main" id="{18764C18-3DA5-4CAF-95A2-086E2529B854}"/>
              </a:ext>
            </a:extLst>
          </p:cNvPr>
          <p:cNvSpPr/>
          <p:nvPr/>
        </p:nvSpPr>
        <p:spPr>
          <a:xfrm>
            <a:off x="1359619" y="881652"/>
            <a:ext cx="8496000" cy="4214199"/>
          </a:xfrm>
          <a:prstGeom prst="rect">
            <a:avLst/>
          </a:prstGeom>
          <a:noFill/>
          <a:ln w="6350" cap="flat" cmpd="sng" algn="ctr">
            <a:solidFill>
              <a:srgbClr val="00B050">
                <a:alpha val="80000"/>
              </a:srgbClr>
            </a:solidFill>
            <a:prstDash val="lg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189" name="Rectangle 239">
            <a:extLst>
              <a:ext uri="{FF2B5EF4-FFF2-40B4-BE49-F238E27FC236}">
                <a16:creationId xmlns:a16="http://schemas.microsoft.com/office/drawing/2014/main" id="{2F50DFAA-CEDD-4869-9EB0-0A9BFDE884EE}"/>
              </a:ext>
            </a:extLst>
          </p:cNvPr>
          <p:cNvSpPr/>
          <p:nvPr/>
        </p:nvSpPr>
        <p:spPr>
          <a:xfrm>
            <a:off x="1359619" y="5164875"/>
            <a:ext cx="8496000" cy="768564"/>
          </a:xfrm>
          <a:prstGeom prst="rect">
            <a:avLst/>
          </a:prstGeom>
          <a:noFill/>
          <a:ln w="6350" cap="flat" cmpd="sng" algn="ctr">
            <a:solidFill>
              <a:srgbClr val="00B050">
                <a:alpha val="80000"/>
              </a:srgbClr>
            </a:solidFill>
            <a:prstDash val="lg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190" name="Rectangle 239">
            <a:extLst>
              <a:ext uri="{FF2B5EF4-FFF2-40B4-BE49-F238E27FC236}">
                <a16:creationId xmlns:a16="http://schemas.microsoft.com/office/drawing/2014/main" id="{E0837564-D6A6-4A74-B142-A817E5C593F2}"/>
              </a:ext>
            </a:extLst>
          </p:cNvPr>
          <p:cNvSpPr/>
          <p:nvPr/>
        </p:nvSpPr>
        <p:spPr>
          <a:xfrm>
            <a:off x="1359619" y="6008203"/>
            <a:ext cx="8496000" cy="513078"/>
          </a:xfrm>
          <a:prstGeom prst="rect">
            <a:avLst/>
          </a:prstGeom>
          <a:noFill/>
          <a:ln w="6350" cap="flat" cmpd="sng" algn="ctr">
            <a:solidFill>
              <a:srgbClr val="00B050">
                <a:alpha val="80000"/>
              </a:srgbClr>
            </a:solidFill>
            <a:prstDash val="lg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</p:spTree>
    <p:extLst>
      <p:ext uri="{BB962C8B-B14F-4D97-AF65-F5344CB8AC3E}">
        <p14:creationId xmlns:p14="http://schemas.microsoft.com/office/powerpoint/2010/main" val="296000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3. Operation Case Per Service Type &gt; Platform Service</a:t>
            </a:r>
            <a:endParaRPr lang="ko-KR" altLang="en-US" sz="2500" spc="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8" name="표 49">
            <a:extLst>
              <a:ext uri="{FF2B5EF4-FFF2-40B4-BE49-F238E27FC236}">
                <a16:creationId xmlns:a16="http://schemas.microsoft.com/office/drawing/2014/main" id="{850C9ABD-3194-4767-8669-F474F883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04654"/>
              </p:ext>
            </p:extLst>
          </p:nvPr>
        </p:nvGraphicFramePr>
        <p:xfrm>
          <a:off x="146304" y="1078515"/>
          <a:ext cx="9610345" cy="1549400"/>
        </p:xfrm>
        <a:graphic>
          <a:graphicData uri="http://schemas.openxmlformats.org/drawingml/2006/table">
            <a:tbl>
              <a:tblPr/>
              <a:tblGrid>
                <a:gridCol w="846078">
                  <a:extLst>
                    <a:ext uri="{9D8B030D-6E8A-4147-A177-3AD203B41FA5}">
                      <a16:colId xmlns:a16="http://schemas.microsoft.com/office/drawing/2014/main" val="405522755"/>
                    </a:ext>
                  </a:extLst>
                </a:gridCol>
                <a:gridCol w="714498">
                  <a:extLst>
                    <a:ext uri="{9D8B030D-6E8A-4147-A177-3AD203B41FA5}">
                      <a16:colId xmlns:a16="http://schemas.microsoft.com/office/drawing/2014/main" val="4210330421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11213204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679723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21215682"/>
                    </a:ext>
                  </a:extLst>
                </a:gridCol>
                <a:gridCol w="4895089">
                  <a:extLst>
                    <a:ext uri="{9D8B030D-6E8A-4147-A177-3AD203B41FA5}">
                      <a16:colId xmlns:a16="http://schemas.microsoft.com/office/drawing/2014/main" val="4053809755"/>
                    </a:ext>
                  </a:extLst>
                </a:gridCol>
              </a:tblGrid>
              <a:tr h="347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Person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User-ID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Platform </a:t>
                      </a:r>
                    </a:p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Role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WS</a:t>
                      </a:r>
                    </a:p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Role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Project </a:t>
                      </a:r>
                    </a:p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Role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User-A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Platform-admin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Manage all resources on the KubeSphere platform.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9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User-B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Workspace-manager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-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+mn-ea"/>
                          <a:cs typeface="Amazon Ember" panose="020B0603020204020204" pitchFamily="34" charset="0"/>
                        </a:rPr>
                        <a:t>Manage all workspaces on the KubeSphere platform.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190387"/>
                  </a:ext>
                </a:extLst>
              </a:tr>
              <a:tr h="27029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User-C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Workspace-manager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-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+mn-ea"/>
                          <a:cs typeface="Amazon Ember" panose="020B0603020204020204" pitchFamily="34" charset="0"/>
                        </a:rPr>
                        <a:t>Manage all workspaces on the KubeSphere platform.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+mn-ea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247585"/>
                  </a:ext>
                </a:extLst>
              </a:tr>
              <a:tr h="27029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User-D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Users-manager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-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+mn-ea"/>
                          <a:cs typeface="Amazon Ember" panose="020B0603020204020204" pitchFamily="34" charset="0"/>
                        </a:rPr>
                        <a:t>Manage all users on the KubeSphere platform.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+mn-ea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71385"/>
                  </a:ext>
                </a:extLst>
              </a:tr>
            </a:tbl>
          </a:graphicData>
        </a:graphic>
      </p:graphicFrame>
      <p:sp>
        <p:nvSpPr>
          <p:cNvPr id="12" name="Rectangle 239">
            <a:extLst>
              <a:ext uri="{FF2B5EF4-FFF2-40B4-BE49-F238E27FC236}">
                <a16:creationId xmlns:a16="http://schemas.microsoft.com/office/drawing/2014/main" id="{4C0CA9D1-CE20-4716-8BDF-5870B0A7C8C0}"/>
              </a:ext>
            </a:extLst>
          </p:cNvPr>
          <p:cNvSpPr/>
          <p:nvPr/>
        </p:nvSpPr>
        <p:spPr>
          <a:xfrm>
            <a:off x="146305" y="2954867"/>
            <a:ext cx="4730496" cy="3551896"/>
          </a:xfrm>
          <a:prstGeom prst="rect">
            <a:avLst/>
          </a:prstGeom>
          <a:noFill/>
          <a:ln w="31750" cap="flat" cmpd="sng" algn="ctr">
            <a:solidFill>
              <a:srgbClr val="C00000">
                <a:alpha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13" name="Rectangle 239">
            <a:extLst>
              <a:ext uri="{FF2B5EF4-FFF2-40B4-BE49-F238E27FC236}">
                <a16:creationId xmlns:a16="http://schemas.microsoft.com/office/drawing/2014/main" id="{BF097614-EF1E-4BE9-A8C3-062495EABDD9}"/>
              </a:ext>
            </a:extLst>
          </p:cNvPr>
          <p:cNvSpPr/>
          <p:nvPr/>
        </p:nvSpPr>
        <p:spPr>
          <a:xfrm>
            <a:off x="5113867" y="2909147"/>
            <a:ext cx="4642782" cy="1786465"/>
          </a:xfrm>
          <a:prstGeom prst="rect">
            <a:avLst/>
          </a:prstGeom>
          <a:noFill/>
          <a:ln w="6350" cap="flat" cmpd="sng" algn="ctr">
            <a:solidFill>
              <a:srgbClr val="0000FF">
                <a:alpha val="80000"/>
              </a:srgbClr>
            </a:solidFill>
            <a:prstDash val="lg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14" name="Rectangle 239">
            <a:extLst>
              <a:ext uri="{FF2B5EF4-FFF2-40B4-BE49-F238E27FC236}">
                <a16:creationId xmlns:a16="http://schemas.microsoft.com/office/drawing/2014/main" id="{DA186135-0ED2-4D26-8903-67AFE6EB1A90}"/>
              </a:ext>
            </a:extLst>
          </p:cNvPr>
          <p:cNvSpPr/>
          <p:nvPr/>
        </p:nvSpPr>
        <p:spPr>
          <a:xfrm>
            <a:off x="5113867" y="4901270"/>
            <a:ext cx="4642782" cy="1605494"/>
          </a:xfrm>
          <a:prstGeom prst="rect">
            <a:avLst/>
          </a:prstGeom>
          <a:noFill/>
          <a:ln w="6350" cap="flat" cmpd="sng" algn="ctr">
            <a:solidFill>
              <a:srgbClr val="00B050">
                <a:alpha val="80000"/>
              </a:srgbClr>
            </a:solidFill>
            <a:prstDash val="lg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pic>
        <p:nvPicPr>
          <p:cNvPr id="22" name="Picture 4" descr="Admin roles Line Black Icon 364250 Vector Art at Vecteezy">
            <a:extLst>
              <a:ext uri="{FF2B5EF4-FFF2-40B4-BE49-F238E27FC236}">
                <a16:creationId xmlns:a16="http://schemas.microsoft.com/office/drawing/2014/main" id="{F6053AB2-2310-4CC4-9FF0-BB19DAB6B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91" y="5022903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F65E61E-D3B1-4FFA-8DC9-F80AC6524BC2}"/>
              </a:ext>
            </a:extLst>
          </p:cNvPr>
          <p:cNvCxnSpPr>
            <a:cxnSpLocks/>
            <a:stCxn id="25" idx="3"/>
            <a:endCxn id="21" idx="3"/>
          </p:cNvCxnSpPr>
          <p:nvPr/>
        </p:nvCxnSpPr>
        <p:spPr>
          <a:xfrm flipV="1">
            <a:off x="1682724" y="3684998"/>
            <a:ext cx="1767100" cy="1493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43">
            <a:extLst>
              <a:ext uri="{FF2B5EF4-FFF2-40B4-BE49-F238E27FC236}">
                <a16:creationId xmlns:a16="http://schemas.microsoft.com/office/drawing/2014/main" id="{BD072091-B116-4CB8-ACF8-733D91A015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48594" y="3514663"/>
            <a:ext cx="540000" cy="306118"/>
            <a:chOff x="1076" y="2255"/>
            <a:chExt cx="520" cy="303"/>
          </a:xfrm>
        </p:grpSpPr>
        <p:grpSp>
          <p:nvGrpSpPr>
            <p:cNvPr id="17" name="Group 244">
              <a:extLst>
                <a:ext uri="{FF2B5EF4-FFF2-40B4-BE49-F238E27FC236}">
                  <a16:creationId xmlns:a16="http://schemas.microsoft.com/office/drawing/2014/main" id="{56974015-849E-475F-9B3B-7D3368BEE6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57" y="2255"/>
              <a:ext cx="178" cy="287"/>
              <a:chOff x="1157" y="2255"/>
              <a:chExt cx="178" cy="287"/>
            </a:xfrm>
          </p:grpSpPr>
          <p:sp>
            <p:nvSpPr>
              <p:cNvPr id="20" name="Freeform 245">
                <a:extLst>
                  <a:ext uri="{FF2B5EF4-FFF2-40B4-BE49-F238E27FC236}">
                    <a16:creationId xmlns:a16="http://schemas.microsoft.com/office/drawing/2014/main" id="{5EE84FB4-5BED-4BC3-84B9-D23D4AE196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82" y="2255"/>
                <a:ext cx="125" cy="127"/>
              </a:xfrm>
              <a:custGeom>
                <a:avLst/>
                <a:gdLst>
                  <a:gd name="T0" fmla="*/ 152 w 152"/>
                  <a:gd name="T1" fmla="*/ 76 h 154"/>
                  <a:gd name="T2" fmla="*/ 146 w 152"/>
                  <a:gd name="T3" fmla="*/ 106 h 154"/>
                  <a:gd name="T4" fmla="*/ 130 w 152"/>
                  <a:gd name="T5" fmla="*/ 130 h 154"/>
                  <a:gd name="T6" fmla="*/ 106 w 152"/>
                  <a:gd name="T7" fmla="*/ 148 h 154"/>
                  <a:gd name="T8" fmla="*/ 76 w 152"/>
                  <a:gd name="T9" fmla="*/ 154 h 154"/>
                  <a:gd name="T10" fmla="*/ 46 w 152"/>
                  <a:gd name="T11" fmla="*/ 148 h 154"/>
                  <a:gd name="T12" fmla="*/ 22 w 152"/>
                  <a:gd name="T13" fmla="*/ 130 h 154"/>
                  <a:gd name="T14" fmla="*/ 6 w 152"/>
                  <a:gd name="T15" fmla="*/ 106 h 154"/>
                  <a:gd name="T16" fmla="*/ 0 w 152"/>
                  <a:gd name="T17" fmla="*/ 76 h 154"/>
                  <a:gd name="T18" fmla="*/ 6 w 152"/>
                  <a:gd name="T19" fmla="*/ 48 h 154"/>
                  <a:gd name="T20" fmla="*/ 22 w 152"/>
                  <a:gd name="T21" fmla="*/ 24 h 154"/>
                  <a:gd name="T22" fmla="*/ 46 w 152"/>
                  <a:gd name="T23" fmla="*/ 6 h 154"/>
                  <a:gd name="T24" fmla="*/ 76 w 152"/>
                  <a:gd name="T25" fmla="*/ 0 h 154"/>
                  <a:gd name="T26" fmla="*/ 106 w 152"/>
                  <a:gd name="T27" fmla="*/ 6 h 154"/>
                  <a:gd name="T28" fmla="*/ 130 w 152"/>
                  <a:gd name="T29" fmla="*/ 24 h 154"/>
                  <a:gd name="T30" fmla="*/ 146 w 152"/>
                  <a:gd name="T31" fmla="*/ 48 h 154"/>
                  <a:gd name="T32" fmla="*/ 152 w 152"/>
                  <a:gd name="T33" fmla="*/ 7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2" h="154">
                    <a:moveTo>
                      <a:pt x="152" y="76"/>
                    </a:moveTo>
                    <a:lnTo>
                      <a:pt x="146" y="106"/>
                    </a:lnTo>
                    <a:lnTo>
                      <a:pt x="130" y="130"/>
                    </a:lnTo>
                    <a:lnTo>
                      <a:pt x="106" y="148"/>
                    </a:lnTo>
                    <a:lnTo>
                      <a:pt x="76" y="154"/>
                    </a:lnTo>
                    <a:lnTo>
                      <a:pt x="46" y="148"/>
                    </a:lnTo>
                    <a:lnTo>
                      <a:pt x="22" y="130"/>
                    </a:lnTo>
                    <a:lnTo>
                      <a:pt x="6" y="106"/>
                    </a:lnTo>
                    <a:lnTo>
                      <a:pt x="0" y="76"/>
                    </a:lnTo>
                    <a:lnTo>
                      <a:pt x="6" y="48"/>
                    </a:lnTo>
                    <a:lnTo>
                      <a:pt x="22" y="24"/>
                    </a:lnTo>
                    <a:lnTo>
                      <a:pt x="46" y="6"/>
                    </a:lnTo>
                    <a:lnTo>
                      <a:pt x="76" y="0"/>
                    </a:lnTo>
                    <a:lnTo>
                      <a:pt x="106" y="6"/>
                    </a:lnTo>
                    <a:lnTo>
                      <a:pt x="130" y="24"/>
                    </a:lnTo>
                    <a:lnTo>
                      <a:pt x="146" y="48"/>
                    </a:lnTo>
                    <a:lnTo>
                      <a:pt x="152" y="7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666666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246">
                <a:extLst>
                  <a:ext uri="{FF2B5EF4-FFF2-40B4-BE49-F238E27FC236}">
                    <a16:creationId xmlns:a16="http://schemas.microsoft.com/office/drawing/2014/main" id="{A123EA51-4E94-4BDF-9F6B-F576CB9088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57" y="2394"/>
                <a:ext cx="178" cy="148"/>
              </a:xfrm>
              <a:custGeom>
                <a:avLst/>
                <a:gdLst>
                  <a:gd name="T0" fmla="*/ 0 w 216"/>
                  <a:gd name="T1" fmla="*/ 180 h 180"/>
                  <a:gd name="T2" fmla="*/ 0 w 216"/>
                  <a:gd name="T3" fmla="*/ 88 h 180"/>
                  <a:gd name="T4" fmla="*/ 4 w 216"/>
                  <a:gd name="T5" fmla="*/ 60 h 180"/>
                  <a:gd name="T6" fmla="*/ 20 w 216"/>
                  <a:gd name="T7" fmla="*/ 36 h 180"/>
                  <a:gd name="T8" fmla="*/ 44 w 216"/>
                  <a:gd name="T9" fmla="*/ 16 h 180"/>
                  <a:gd name="T10" fmla="*/ 74 w 216"/>
                  <a:gd name="T11" fmla="*/ 4 h 180"/>
                  <a:gd name="T12" fmla="*/ 108 w 216"/>
                  <a:gd name="T13" fmla="*/ 0 h 180"/>
                  <a:gd name="T14" fmla="*/ 142 w 216"/>
                  <a:gd name="T15" fmla="*/ 4 h 180"/>
                  <a:gd name="T16" fmla="*/ 172 w 216"/>
                  <a:gd name="T17" fmla="*/ 16 h 180"/>
                  <a:gd name="T18" fmla="*/ 196 w 216"/>
                  <a:gd name="T19" fmla="*/ 36 h 180"/>
                  <a:gd name="T20" fmla="*/ 210 w 216"/>
                  <a:gd name="T21" fmla="*/ 60 h 180"/>
                  <a:gd name="T22" fmla="*/ 216 w 216"/>
                  <a:gd name="T23" fmla="*/ 88 h 180"/>
                  <a:gd name="T24" fmla="*/ 216 w 216"/>
                  <a:gd name="T25" fmla="*/ 180 h 180"/>
                  <a:gd name="T26" fmla="*/ 0 w 216"/>
                  <a:gd name="T27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6" h="180">
                    <a:moveTo>
                      <a:pt x="0" y="180"/>
                    </a:moveTo>
                    <a:lnTo>
                      <a:pt x="0" y="88"/>
                    </a:lnTo>
                    <a:lnTo>
                      <a:pt x="4" y="60"/>
                    </a:lnTo>
                    <a:lnTo>
                      <a:pt x="20" y="36"/>
                    </a:lnTo>
                    <a:lnTo>
                      <a:pt x="44" y="16"/>
                    </a:lnTo>
                    <a:lnTo>
                      <a:pt x="74" y="4"/>
                    </a:lnTo>
                    <a:lnTo>
                      <a:pt x="108" y="0"/>
                    </a:lnTo>
                    <a:lnTo>
                      <a:pt x="142" y="4"/>
                    </a:lnTo>
                    <a:lnTo>
                      <a:pt x="172" y="16"/>
                    </a:lnTo>
                    <a:lnTo>
                      <a:pt x="196" y="36"/>
                    </a:lnTo>
                    <a:lnTo>
                      <a:pt x="210" y="60"/>
                    </a:lnTo>
                    <a:lnTo>
                      <a:pt x="216" y="88"/>
                    </a:lnTo>
                    <a:lnTo>
                      <a:pt x="216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666666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Rectangle 247">
              <a:extLst>
                <a:ext uri="{FF2B5EF4-FFF2-40B4-BE49-F238E27FC236}">
                  <a16:creationId xmlns:a16="http://schemas.microsoft.com/office/drawing/2014/main" id="{CDE46A90-ADD0-4171-936E-D59C80AAE2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6" y="2541"/>
              <a:ext cx="520" cy="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000">
                <a:cs typeface="Arial" panose="020B0604020202020204" pitchFamily="34" charset="0"/>
              </a:endParaRPr>
            </a:p>
          </p:txBody>
        </p:sp>
        <p:sp>
          <p:nvSpPr>
            <p:cNvPr id="19" name="Freeform 248">
              <a:extLst>
                <a:ext uri="{FF2B5EF4-FFF2-40B4-BE49-F238E27FC236}">
                  <a16:creationId xmlns:a16="http://schemas.microsoft.com/office/drawing/2014/main" id="{9554BA8D-A5F6-49D1-84D1-BF4797CBBF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46" y="2405"/>
              <a:ext cx="327" cy="141"/>
            </a:xfrm>
            <a:custGeom>
              <a:avLst/>
              <a:gdLst>
                <a:gd name="T0" fmla="*/ 184 w 396"/>
                <a:gd name="T1" fmla="*/ 0 h 170"/>
                <a:gd name="T2" fmla="*/ 112 w 396"/>
                <a:gd name="T3" fmla="*/ 138 h 170"/>
                <a:gd name="T4" fmla="*/ 0 w 396"/>
                <a:gd name="T5" fmla="*/ 138 h 170"/>
                <a:gd name="T6" fmla="*/ 0 w 396"/>
                <a:gd name="T7" fmla="*/ 170 h 170"/>
                <a:gd name="T8" fmla="*/ 324 w 396"/>
                <a:gd name="T9" fmla="*/ 170 h 170"/>
                <a:gd name="T10" fmla="*/ 324 w 396"/>
                <a:gd name="T11" fmla="*/ 138 h 170"/>
                <a:gd name="T12" fmla="*/ 396 w 396"/>
                <a:gd name="T13" fmla="*/ 0 h 170"/>
                <a:gd name="T14" fmla="*/ 184 w 396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6" h="170">
                  <a:moveTo>
                    <a:pt x="184" y="0"/>
                  </a:moveTo>
                  <a:lnTo>
                    <a:pt x="112" y="138"/>
                  </a:lnTo>
                  <a:lnTo>
                    <a:pt x="0" y="138"/>
                  </a:lnTo>
                  <a:lnTo>
                    <a:pt x="0" y="170"/>
                  </a:lnTo>
                  <a:lnTo>
                    <a:pt x="324" y="170"/>
                  </a:lnTo>
                  <a:lnTo>
                    <a:pt x="324" y="138"/>
                  </a:lnTo>
                  <a:lnTo>
                    <a:pt x="396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000" dirty="0">
                <a:cs typeface="Arial" panose="020B0604020202020204" pitchFamily="34" charset="0"/>
              </a:endParaRPr>
            </a:p>
          </p:txBody>
        </p:sp>
      </p:grpSp>
      <p:pic>
        <p:nvPicPr>
          <p:cNvPr id="25" name="Picture 2" descr="Admin User Icons">
            <a:extLst>
              <a:ext uri="{FF2B5EF4-FFF2-40B4-BE49-F238E27FC236}">
                <a16:creationId xmlns:a16="http://schemas.microsoft.com/office/drawing/2014/main" id="{3C4E43D7-6108-483D-BA2C-E5E459CBE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23" t="27227" r="33526" b="50165"/>
          <a:stretch/>
        </p:blipFill>
        <p:spPr bwMode="auto">
          <a:xfrm>
            <a:off x="1070724" y="3340892"/>
            <a:ext cx="612000" cy="71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B55F5B-E4B6-4E94-B3DC-D5D8804095A5}"/>
              </a:ext>
            </a:extLst>
          </p:cNvPr>
          <p:cNvSpPr txBox="1"/>
          <p:nvPr/>
        </p:nvSpPr>
        <p:spPr>
          <a:xfrm>
            <a:off x="613052" y="3085915"/>
            <a:ext cx="15273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Platform-admin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53B06-1EAF-4F7B-851E-944E5CE282FD}"/>
              </a:ext>
            </a:extLst>
          </p:cNvPr>
          <p:cNvSpPr txBox="1"/>
          <p:nvPr/>
        </p:nvSpPr>
        <p:spPr>
          <a:xfrm>
            <a:off x="2901225" y="3085915"/>
            <a:ext cx="16453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Workspace-manager-A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82FCCF-448B-4091-900D-8D8D1A105D15}"/>
              </a:ext>
            </a:extLst>
          </p:cNvPr>
          <p:cNvSpPr txBox="1"/>
          <p:nvPr/>
        </p:nvSpPr>
        <p:spPr>
          <a:xfrm>
            <a:off x="578816" y="5403490"/>
            <a:ext cx="115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Users-manager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43E66A3-F69C-4566-A09B-52544C2CF0A6}"/>
              </a:ext>
            </a:extLst>
          </p:cNvPr>
          <p:cNvCxnSpPr>
            <a:cxnSpLocks/>
          </p:cNvCxnSpPr>
          <p:nvPr/>
        </p:nvCxnSpPr>
        <p:spPr>
          <a:xfrm>
            <a:off x="1648856" y="3588143"/>
            <a:ext cx="1784919" cy="1504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C2B87C2-2679-4B57-9FCF-D056CF56235A}"/>
              </a:ext>
            </a:extLst>
          </p:cNvPr>
          <p:cNvSpPr txBox="1"/>
          <p:nvPr/>
        </p:nvSpPr>
        <p:spPr>
          <a:xfrm>
            <a:off x="1751766" y="3384150"/>
            <a:ext cx="1692000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Request for assign “</a:t>
            </a:r>
            <a:r>
              <a:rPr lang="en-US" altLang="ko-KR" sz="11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ksmC</a:t>
            </a: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D6C9B0-81CA-4D72-BC76-4C0917D00DD9}"/>
              </a:ext>
            </a:extLst>
          </p:cNvPr>
          <p:cNvSpPr txBox="1"/>
          <p:nvPr/>
        </p:nvSpPr>
        <p:spPr>
          <a:xfrm>
            <a:off x="222764" y="5682872"/>
            <a:ext cx="3490483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Assign specific “Platform Roles” to Account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If need, create local Users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 Case of </a:t>
            </a:r>
            <a:r>
              <a:rPr lang="en-US" altLang="ko-KR" sz="11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ks</a:t>
            </a: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-Host not working create local user with view permission per department</a:t>
            </a:r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539F9118-74B0-4D51-9C5B-B8AB1F79D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0" y="2777790"/>
            <a:ext cx="1750799" cy="2566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1600" i="1" u="sng" dirty="0">
                <a:solidFill>
                  <a:srgbClr val="C0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【 </a:t>
            </a:r>
            <a:r>
              <a:rPr kumimoji="1" lang="en-US" sz="1500" b="1" i="1" u="sng" dirty="0">
                <a:solidFill>
                  <a:srgbClr val="C0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Platform Service </a:t>
            </a:r>
            <a:r>
              <a:rPr kumimoji="1" lang="en-US" altLang="ko-KR" sz="1600" i="1" u="sng" dirty="0">
                <a:solidFill>
                  <a:srgbClr val="C0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】</a:t>
            </a:r>
            <a:endParaRPr lang="en-GB" sz="1500" b="1" i="1" u="sng" dirty="0">
              <a:solidFill>
                <a:srgbClr val="C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6DA40CC6-AE16-431A-8436-630BDD955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681" y="2745103"/>
            <a:ext cx="1476000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4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【 </a:t>
            </a:r>
            <a:r>
              <a:rPr kumimoji="1" lang="en-US" sz="1500" b="1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Cluster Service </a:t>
            </a:r>
            <a:r>
              <a:rPr kumimoji="1" lang="en-US" altLang="ko-KR" sz="14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】</a:t>
            </a:r>
            <a:endParaRPr lang="en-GB" sz="1500" b="1" i="1" u="sng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EBA5F2FD-6CD0-490D-8438-89EAF6538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440" y="4799626"/>
            <a:ext cx="2652517" cy="18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14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【 </a:t>
            </a:r>
            <a:r>
              <a:rPr kumimoji="1" lang="en-US" sz="1500" b="1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Namespace(=Project) Service </a:t>
            </a:r>
            <a:r>
              <a:rPr kumimoji="1" lang="en-US" altLang="ko-KR" sz="14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】</a:t>
            </a:r>
            <a:endParaRPr lang="en-GB" sz="1500" b="1" i="1" u="sng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itchFamily="34" charset="0"/>
            </a:endParaRPr>
          </a:p>
        </p:txBody>
      </p:sp>
      <p:pic>
        <p:nvPicPr>
          <p:cNvPr id="47" name="Picture 2" descr="Admin User Icons">
            <a:extLst>
              <a:ext uri="{FF2B5EF4-FFF2-40B4-BE49-F238E27FC236}">
                <a16:creationId xmlns:a16="http://schemas.microsoft.com/office/drawing/2014/main" id="{DE05FBDB-2323-4D7D-8507-1830571D7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98" t="54019" r="6551" b="26199"/>
          <a:stretch/>
        </p:blipFill>
        <p:spPr bwMode="auto">
          <a:xfrm>
            <a:off x="5446177" y="3352649"/>
            <a:ext cx="540000" cy="55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Admin User Icons">
            <a:extLst>
              <a:ext uri="{FF2B5EF4-FFF2-40B4-BE49-F238E27FC236}">
                <a16:creationId xmlns:a16="http://schemas.microsoft.com/office/drawing/2014/main" id="{1CB71DA7-7394-40E2-B779-7ADCCC7E8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7" t="53572" r="41493" b="26939"/>
          <a:stretch/>
        </p:blipFill>
        <p:spPr bwMode="auto">
          <a:xfrm>
            <a:off x="5427777" y="5285789"/>
            <a:ext cx="468000" cy="51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88E64C4-4B60-45E3-BBB3-3E340CF2560B}"/>
              </a:ext>
            </a:extLst>
          </p:cNvPr>
          <p:cNvSpPr/>
          <p:nvPr/>
        </p:nvSpPr>
        <p:spPr bwMode="auto">
          <a:xfrm>
            <a:off x="7696958" y="3136647"/>
            <a:ext cx="1575168" cy="618659"/>
          </a:xfrm>
          <a:prstGeom prst="roundRect">
            <a:avLst>
              <a:gd name="adj" fmla="val 21477"/>
            </a:avLst>
          </a:prstGeom>
          <a:noFill/>
          <a:ln w="6350">
            <a:solidFill>
              <a:srgbClr val="2010BC"/>
            </a:solidFill>
            <a:prstDash val="dash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맑은 고딕" pitchFamily="50" charset="-127"/>
              <a:cs typeface="Arial" charset="0"/>
            </a:endParaRPr>
          </a:p>
        </p:txBody>
      </p:sp>
      <p:pic>
        <p:nvPicPr>
          <p:cNvPr id="57" name="Picture 4" descr="Admin roles Line Black Icon 364250 Vector Art at Vecteezy">
            <a:extLst>
              <a:ext uri="{FF2B5EF4-FFF2-40B4-BE49-F238E27FC236}">
                <a16:creationId xmlns:a16="http://schemas.microsoft.com/office/drawing/2014/main" id="{3BB665F4-411C-418B-B6EA-249378353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752" y="320792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Admin roles Line Black Icon 364250 Vector Art at Vecteezy">
            <a:extLst>
              <a:ext uri="{FF2B5EF4-FFF2-40B4-BE49-F238E27FC236}">
                <a16:creationId xmlns:a16="http://schemas.microsoft.com/office/drawing/2014/main" id="{66CBF5BA-0654-4061-8B38-A3E7F7B37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681" y="320792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80DD69B-8B40-434E-9019-9BA9CBD746E8}"/>
              </a:ext>
            </a:extLst>
          </p:cNvPr>
          <p:cNvSpPr txBox="1"/>
          <p:nvPr/>
        </p:nvSpPr>
        <p:spPr>
          <a:xfrm>
            <a:off x="8079373" y="2955959"/>
            <a:ext cx="79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Project-A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66D25E3-E32D-47B9-812E-6641FBC32849}"/>
              </a:ext>
            </a:extLst>
          </p:cNvPr>
          <p:cNvSpPr/>
          <p:nvPr/>
        </p:nvSpPr>
        <p:spPr bwMode="auto">
          <a:xfrm>
            <a:off x="7696958" y="3999929"/>
            <a:ext cx="1575168" cy="618659"/>
          </a:xfrm>
          <a:prstGeom prst="roundRect">
            <a:avLst>
              <a:gd name="adj" fmla="val 21477"/>
            </a:avLst>
          </a:prstGeom>
          <a:noFill/>
          <a:ln w="6350">
            <a:solidFill>
              <a:srgbClr val="2010BC"/>
            </a:solidFill>
            <a:prstDash val="dash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맑은 고딕" pitchFamily="50" charset="-127"/>
              <a:cs typeface="Arial" charset="0"/>
            </a:endParaRPr>
          </a:p>
        </p:txBody>
      </p:sp>
      <p:pic>
        <p:nvPicPr>
          <p:cNvPr id="69" name="Picture 4" descr="Admin roles Line Black Icon 364250 Vector Art at Vecteezy">
            <a:extLst>
              <a:ext uri="{FF2B5EF4-FFF2-40B4-BE49-F238E27FC236}">
                <a16:creationId xmlns:a16="http://schemas.microsoft.com/office/drawing/2014/main" id="{7E6F89DD-89BD-4A95-A113-4A562EB07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752" y="407120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Admin roles Line Black Icon 364250 Vector Art at Vecteezy">
            <a:extLst>
              <a:ext uri="{FF2B5EF4-FFF2-40B4-BE49-F238E27FC236}">
                <a16:creationId xmlns:a16="http://schemas.microsoft.com/office/drawing/2014/main" id="{6988768A-5BAA-487D-BA9C-D6B68224F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082" y="407120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4506862-268C-4CED-9D64-B46DCB3AC08F}"/>
              </a:ext>
            </a:extLst>
          </p:cNvPr>
          <p:cNvSpPr txBox="1"/>
          <p:nvPr/>
        </p:nvSpPr>
        <p:spPr>
          <a:xfrm>
            <a:off x="8087844" y="3819241"/>
            <a:ext cx="79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Project-B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392266-2F3F-4B82-99C7-FE7A5F2A80D0}"/>
              </a:ext>
            </a:extLst>
          </p:cNvPr>
          <p:cNvSpPr txBox="1"/>
          <p:nvPr/>
        </p:nvSpPr>
        <p:spPr>
          <a:xfrm>
            <a:off x="5212810" y="3853516"/>
            <a:ext cx="93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WS-admin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85B4AE-69C0-4A7C-B59C-9C5A7343F5E4}"/>
              </a:ext>
            </a:extLst>
          </p:cNvPr>
          <p:cNvSpPr txBox="1"/>
          <p:nvPr/>
        </p:nvSpPr>
        <p:spPr>
          <a:xfrm>
            <a:off x="5117982" y="5732313"/>
            <a:ext cx="111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Project-admin</a:t>
            </a:r>
          </a:p>
        </p:txBody>
      </p:sp>
      <p:pic>
        <p:nvPicPr>
          <p:cNvPr id="75" name="Picture 2" descr="Admin User Icons">
            <a:extLst>
              <a:ext uri="{FF2B5EF4-FFF2-40B4-BE49-F238E27FC236}">
                <a16:creationId xmlns:a16="http://schemas.microsoft.com/office/drawing/2014/main" id="{93E93E62-8C75-41EC-A2D6-7963989C9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3" t="32417" r="50941" b="50875"/>
          <a:stretch/>
        </p:blipFill>
        <p:spPr bwMode="auto">
          <a:xfrm>
            <a:off x="6403999" y="2994039"/>
            <a:ext cx="396000" cy="40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28C8BA24-29E9-43EE-BC75-BFE77F75A452}"/>
              </a:ext>
            </a:extLst>
          </p:cNvPr>
          <p:cNvSpPr txBox="1"/>
          <p:nvPr/>
        </p:nvSpPr>
        <p:spPr>
          <a:xfrm>
            <a:off x="5150515" y="3033915"/>
            <a:ext cx="127540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WS-self-provisioner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5D2702-773B-4845-BC8C-F6743382864F}"/>
              </a:ext>
            </a:extLst>
          </p:cNvPr>
          <p:cNvSpPr txBox="1"/>
          <p:nvPr/>
        </p:nvSpPr>
        <p:spPr>
          <a:xfrm>
            <a:off x="6628457" y="3571479"/>
            <a:ext cx="1116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Project-admin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6F43A2-4F1E-4BCD-9247-B666BC1CC9EF}"/>
              </a:ext>
            </a:extLst>
          </p:cNvPr>
          <p:cNvSpPr txBox="1"/>
          <p:nvPr/>
        </p:nvSpPr>
        <p:spPr>
          <a:xfrm>
            <a:off x="6628457" y="4452600"/>
            <a:ext cx="1116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Project-admin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70A4D6-C343-4666-A88C-9CEEE092D8C4}"/>
              </a:ext>
            </a:extLst>
          </p:cNvPr>
          <p:cNvSpPr txBox="1"/>
          <p:nvPr/>
        </p:nvSpPr>
        <p:spPr>
          <a:xfrm>
            <a:off x="7697438" y="3559457"/>
            <a:ext cx="684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Operator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C8C701-A876-4242-8287-3907947ABD12}"/>
              </a:ext>
            </a:extLst>
          </p:cNvPr>
          <p:cNvSpPr txBox="1"/>
          <p:nvPr/>
        </p:nvSpPr>
        <p:spPr>
          <a:xfrm>
            <a:off x="8598537" y="3559457"/>
            <a:ext cx="684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Viewer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D555AE-949D-4D98-A3C6-1F2BEA9F1FFD}"/>
              </a:ext>
            </a:extLst>
          </p:cNvPr>
          <p:cNvSpPr txBox="1"/>
          <p:nvPr/>
        </p:nvSpPr>
        <p:spPr>
          <a:xfrm>
            <a:off x="7731306" y="4416284"/>
            <a:ext cx="684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Operator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461E29E-9C20-4E59-A2D0-343BDEB41F3F}"/>
              </a:ext>
            </a:extLst>
          </p:cNvPr>
          <p:cNvSpPr txBox="1"/>
          <p:nvPr/>
        </p:nvSpPr>
        <p:spPr>
          <a:xfrm>
            <a:off x="8632405" y="4416284"/>
            <a:ext cx="684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Viewer</a:t>
            </a: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564B2FCC-C0D6-4177-AC25-19F5DBC07141}"/>
              </a:ext>
            </a:extLst>
          </p:cNvPr>
          <p:cNvCxnSpPr>
            <a:cxnSpLocks/>
            <a:stCxn id="75" idx="3"/>
            <a:endCxn id="67" idx="1"/>
          </p:cNvCxnSpPr>
          <p:nvPr/>
        </p:nvCxnSpPr>
        <p:spPr>
          <a:xfrm flipV="1">
            <a:off x="6799999" y="3048292"/>
            <a:ext cx="1279374" cy="149839"/>
          </a:xfrm>
          <a:prstGeom prst="curved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E9E66470-DD0F-40FD-8972-69DC054C7200}"/>
              </a:ext>
            </a:extLst>
          </p:cNvPr>
          <p:cNvCxnSpPr>
            <a:cxnSpLocks/>
            <a:stCxn id="75" idx="3"/>
            <a:endCxn id="72" idx="1"/>
          </p:cNvCxnSpPr>
          <p:nvPr/>
        </p:nvCxnSpPr>
        <p:spPr>
          <a:xfrm>
            <a:off x="6799999" y="3198131"/>
            <a:ext cx="1287845" cy="713443"/>
          </a:xfrm>
          <a:prstGeom prst="curved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243">
            <a:extLst>
              <a:ext uri="{FF2B5EF4-FFF2-40B4-BE49-F238E27FC236}">
                <a16:creationId xmlns:a16="http://schemas.microsoft.com/office/drawing/2014/main" id="{57367049-E4B4-4459-9101-9A730CB4F4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78117" y="3220105"/>
            <a:ext cx="540000" cy="306118"/>
            <a:chOff x="1076" y="2255"/>
            <a:chExt cx="520" cy="303"/>
          </a:xfrm>
        </p:grpSpPr>
        <p:grpSp>
          <p:nvGrpSpPr>
            <p:cNvPr id="50" name="Group 244">
              <a:extLst>
                <a:ext uri="{FF2B5EF4-FFF2-40B4-BE49-F238E27FC236}">
                  <a16:creationId xmlns:a16="http://schemas.microsoft.com/office/drawing/2014/main" id="{BD51FA23-8BF3-49A9-BDAC-F01D24F60F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57" y="2255"/>
              <a:ext cx="178" cy="287"/>
              <a:chOff x="1157" y="2255"/>
              <a:chExt cx="178" cy="287"/>
            </a:xfrm>
          </p:grpSpPr>
          <p:sp>
            <p:nvSpPr>
              <p:cNvPr id="53" name="Freeform 245">
                <a:extLst>
                  <a:ext uri="{FF2B5EF4-FFF2-40B4-BE49-F238E27FC236}">
                    <a16:creationId xmlns:a16="http://schemas.microsoft.com/office/drawing/2014/main" id="{F00252D7-7F4C-4F09-878D-DE83053A95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82" y="2255"/>
                <a:ext cx="125" cy="127"/>
              </a:xfrm>
              <a:custGeom>
                <a:avLst/>
                <a:gdLst>
                  <a:gd name="T0" fmla="*/ 152 w 152"/>
                  <a:gd name="T1" fmla="*/ 76 h 154"/>
                  <a:gd name="T2" fmla="*/ 146 w 152"/>
                  <a:gd name="T3" fmla="*/ 106 h 154"/>
                  <a:gd name="T4" fmla="*/ 130 w 152"/>
                  <a:gd name="T5" fmla="*/ 130 h 154"/>
                  <a:gd name="T6" fmla="*/ 106 w 152"/>
                  <a:gd name="T7" fmla="*/ 148 h 154"/>
                  <a:gd name="T8" fmla="*/ 76 w 152"/>
                  <a:gd name="T9" fmla="*/ 154 h 154"/>
                  <a:gd name="T10" fmla="*/ 46 w 152"/>
                  <a:gd name="T11" fmla="*/ 148 h 154"/>
                  <a:gd name="T12" fmla="*/ 22 w 152"/>
                  <a:gd name="T13" fmla="*/ 130 h 154"/>
                  <a:gd name="T14" fmla="*/ 6 w 152"/>
                  <a:gd name="T15" fmla="*/ 106 h 154"/>
                  <a:gd name="T16" fmla="*/ 0 w 152"/>
                  <a:gd name="T17" fmla="*/ 76 h 154"/>
                  <a:gd name="T18" fmla="*/ 6 w 152"/>
                  <a:gd name="T19" fmla="*/ 48 h 154"/>
                  <a:gd name="T20" fmla="*/ 22 w 152"/>
                  <a:gd name="T21" fmla="*/ 24 h 154"/>
                  <a:gd name="T22" fmla="*/ 46 w 152"/>
                  <a:gd name="T23" fmla="*/ 6 h 154"/>
                  <a:gd name="T24" fmla="*/ 76 w 152"/>
                  <a:gd name="T25" fmla="*/ 0 h 154"/>
                  <a:gd name="T26" fmla="*/ 106 w 152"/>
                  <a:gd name="T27" fmla="*/ 6 h 154"/>
                  <a:gd name="T28" fmla="*/ 130 w 152"/>
                  <a:gd name="T29" fmla="*/ 24 h 154"/>
                  <a:gd name="T30" fmla="*/ 146 w 152"/>
                  <a:gd name="T31" fmla="*/ 48 h 154"/>
                  <a:gd name="T32" fmla="*/ 152 w 152"/>
                  <a:gd name="T33" fmla="*/ 7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2" h="154">
                    <a:moveTo>
                      <a:pt x="152" y="76"/>
                    </a:moveTo>
                    <a:lnTo>
                      <a:pt x="146" y="106"/>
                    </a:lnTo>
                    <a:lnTo>
                      <a:pt x="130" y="130"/>
                    </a:lnTo>
                    <a:lnTo>
                      <a:pt x="106" y="148"/>
                    </a:lnTo>
                    <a:lnTo>
                      <a:pt x="76" y="154"/>
                    </a:lnTo>
                    <a:lnTo>
                      <a:pt x="46" y="148"/>
                    </a:lnTo>
                    <a:lnTo>
                      <a:pt x="22" y="130"/>
                    </a:lnTo>
                    <a:lnTo>
                      <a:pt x="6" y="106"/>
                    </a:lnTo>
                    <a:lnTo>
                      <a:pt x="0" y="76"/>
                    </a:lnTo>
                    <a:lnTo>
                      <a:pt x="6" y="48"/>
                    </a:lnTo>
                    <a:lnTo>
                      <a:pt x="22" y="24"/>
                    </a:lnTo>
                    <a:lnTo>
                      <a:pt x="46" y="6"/>
                    </a:lnTo>
                    <a:lnTo>
                      <a:pt x="76" y="0"/>
                    </a:lnTo>
                    <a:lnTo>
                      <a:pt x="106" y="6"/>
                    </a:lnTo>
                    <a:lnTo>
                      <a:pt x="130" y="24"/>
                    </a:lnTo>
                    <a:lnTo>
                      <a:pt x="146" y="48"/>
                    </a:lnTo>
                    <a:lnTo>
                      <a:pt x="152" y="7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666666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246">
                <a:extLst>
                  <a:ext uri="{FF2B5EF4-FFF2-40B4-BE49-F238E27FC236}">
                    <a16:creationId xmlns:a16="http://schemas.microsoft.com/office/drawing/2014/main" id="{82492C13-7F49-4168-A45E-B582E93E49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57" y="2394"/>
                <a:ext cx="178" cy="148"/>
              </a:xfrm>
              <a:custGeom>
                <a:avLst/>
                <a:gdLst>
                  <a:gd name="T0" fmla="*/ 0 w 216"/>
                  <a:gd name="T1" fmla="*/ 180 h 180"/>
                  <a:gd name="T2" fmla="*/ 0 w 216"/>
                  <a:gd name="T3" fmla="*/ 88 h 180"/>
                  <a:gd name="T4" fmla="*/ 4 w 216"/>
                  <a:gd name="T5" fmla="*/ 60 h 180"/>
                  <a:gd name="T6" fmla="*/ 20 w 216"/>
                  <a:gd name="T7" fmla="*/ 36 h 180"/>
                  <a:gd name="T8" fmla="*/ 44 w 216"/>
                  <a:gd name="T9" fmla="*/ 16 h 180"/>
                  <a:gd name="T10" fmla="*/ 74 w 216"/>
                  <a:gd name="T11" fmla="*/ 4 h 180"/>
                  <a:gd name="T12" fmla="*/ 108 w 216"/>
                  <a:gd name="T13" fmla="*/ 0 h 180"/>
                  <a:gd name="T14" fmla="*/ 142 w 216"/>
                  <a:gd name="T15" fmla="*/ 4 h 180"/>
                  <a:gd name="T16" fmla="*/ 172 w 216"/>
                  <a:gd name="T17" fmla="*/ 16 h 180"/>
                  <a:gd name="T18" fmla="*/ 196 w 216"/>
                  <a:gd name="T19" fmla="*/ 36 h 180"/>
                  <a:gd name="T20" fmla="*/ 210 w 216"/>
                  <a:gd name="T21" fmla="*/ 60 h 180"/>
                  <a:gd name="T22" fmla="*/ 216 w 216"/>
                  <a:gd name="T23" fmla="*/ 88 h 180"/>
                  <a:gd name="T24" fmla="*/ 216 w 216"/>
                  <a:gd name="T25" fmla="*/ 180 h 180"/>
                  <a:gd name="T26" fmla="*/ 0 w 216"/>
                  <a:gd name="T27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6" h="180">
                    <a:moveTo>
                      <a:pt x="0" y="180"/>
                    </a:moveTo>
                    <a:lnTo>
                      <a:pt x="0" y="88"/>
                    </a:lnTo>
                    <a:lnTo>
                      <a:pt x="4" y="60"/>
                    </a:lnTo>
                    <a:lnTo>
                      <a:pt x="20" y="36"/>
                    </a:lnTo>
                    <a:lnTo>
                      <a:pt x="44" y="16"/>
                    </a:lnTo>
                    <a:lnTo>
                      <a:pt x="74" y="4"/>
                    </a:lnTo>
                    <a:lnTo>
                      <a:pt x="108" y="0"/>
                    </a:lnTo>
                    <a:lnTo>
                      <a:pt x="142" y="4"/>
                    </a:lnTo>
                    <a:lnTo>
                      <a:pt x="172" y="16"/>
                    </a:lnTo>
                    <a:lnTo>
                      <a:pt x="196" y="36"/>
                    </a:lnTo>
                    <a:lnTo>
                      <a:pt x="210" y="60"/>
                    </a:lnTo>
                    <a:lnTo>
                      <a:pt x="216" y="88"/>
                    </a:lnTo>
                    <a:lnTo>
                      <a:pt x="216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666666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" name="Rectangle 247">
              <a:extLst>
                <a:ext uri="{FF2B5EF4-FFF2-40B4-BE49-F238E27FC236}">
                  <a16:creationId xmlns:a16="http://schemas.microsoft.com/office/drawing/2014/main" id="{D37FACDF-DEF6-498D-AABD-A0176B0430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6" y="2541"/>
              <a:ext cx="520" cy="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000">
                <a:cs typeface="Arial" panose="020B0604020202020204" pitchFamily="34" charset="0"/>
              </a:endParaRPr>
            </a:p>
          </p:txBody>
        </p:sp>
        <p:sp>
          <p:nvSpPr>
            <p:cNvPr id="52" name="Freeform 248">
              <a:extLst>
                <a:ext uri="{FF2B5EF4-FFF2-40B4-BE49-F238E27FC236}">
                  <a16:creationId xmlns:a16="http://schemas.microsoft.com/office/drawing/2014/main" id="{D69011E5-E0CE-436C-B1AA-CA6B73D2B2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46" y="2405"/>
              <a:ext cx="327" cy="141"/>
            </a:xfrm>
            <a:custGeom>
              <a:avLst/>
              <a:gdLst>
                <a:gd name="T0" fmla="*/ 184 w 396"/>
                <a:gd name="T1" fmla="*/ 0 h 170"/>
                <a:gd name="T2" fmla="*/ 112 w 396"/>
                <a:gd name="T3" fmla="*/ 138 h 170"/>
                <a:gd name="T4" fmla="*/ 0 w 396"/>
                <a:gd name="T5" fmla="*/ 138 h 170"/>
                <a:gd name="T6" fmla="*/ 0 w 396"/>
                <a:gd name="T7" fmla="*/ 170 h 170"/>
                <a:gd name="T8" fmla="*/ 324 w 396"/>
                <a:gd name="T9" fmla="*/ 170 h 170"/>
                <a:gd name="T10" fmla="*/ 324 w 396"/>
                <a:gd name="T11" fmla="*/ 138 h 170"/>
                <a:gd name="T12" fmla="*/ 396 w 396"/>
                <a:gd name="T13" fmla="*/ 0 h 170"/>
                <a:gd name="T14" fmla="*/ 184 w 396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6" h="170">
                  <a:moveTo>
                    <a:pt x="184" y="0"/>
                  </a:moveTo>
                  <a:lnTo>
                    <a:pt x="112" y="138"/>
                  </a:lnTo>
                  <a:lnTo>
                    <a:pt x="0" y="138"/>
                  </a:lnTo>
                  <a:lnTo>
                    <a:pt x="0" y="170"/>
                  </a:lnTo>
                  <a:lnTo>
                    <a:pt x="324" y="170"/>
                  </a:lnTo>
                  <a:lnTo>
                    <a:pt x="324" y="138"/>
                  </a:lnTo>
                  <a:lnTo>
                    <a:pt x="396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243">
            <a:extLst>
              <a:ext uri="{FF2B5EF4-FFF2-40B4-BE49-F238E27FC236}">
                <a16:creationId xmlns:a16="http://schemas.microsoft.com/office/drawing/2014/main" id="{2EC39584-7109-48D1-98AC-BC3793EBD81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69653" y="4138854"/>
            <a:ext cx="540000" cy="306118"/>
            <a:chOff x="1076" y="2255"/>
            <a:chExt cx="520" cy="303"/>
          </a:xfrm>
        </p:grpSpPr>
        <p:grpSp>
          <p:nvGrpSpPr>
            <p:cNvPr id="62" name="Group 244">
              <a:extLst>
                <a:ext uri="{FF2B5EF4-FFF2-40B4-BE49-F238E27FC236}">
                  <a16:creationId xmlns:a16="http://schemas.microsoft.com/office/drawing/2014/main" id="{48C110E5-56BE-4553-85F2-97E784851B9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57" y="2255"/>
              <a:ext cx="178" cy="287"/>
              <a:chOff x="1157" y="2255"/>
              <a:chExt cx="178" cy="287"/>
            </a:xfrm>
          </p:grpSpPr>
          <p:sp>
            <p:nvSpPr>
              <p:cNvPr id="65" name="Freeform 245">
                <a:extLst>
                  <a:ext uri="{FF2B5EF4-FFF2-40B4-BE49-F238E27FC236}">
                    <a16:creationId xmlns:a16="http://schemas.microsoft.com/office/drawing/2014/main" id="{75A89EE8-2845-40A1-ACD9-CAC52922FA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82" y="2255"/>
                <a:ext cx="125" cy="127"/>
              </a:xfrm>
              <a:custGeom>
                <a:avLst/>
                <a:gdLst>
                  <a:gd name="T0" fmla="*/ 152 w 152"/>
                  <a:gd name="T1" fmla="*/ 76 h 154"/>
                  <a:gd name="T2" fmla="*/ 146 w 152"/>
                  <a:gd name="T3" fmla="*/ 106 h 154"/>
                  <a:gd name="T4" fmla="*/ 130 w 152"/>
                  <a:gd name="T5" fmla="*/ 130 h 154"/>
                  <a:gd name="T6" fmla="*/ 106 w 152"/>
                  <a:gd name="T7" fmla="*/ 148 h 154"/>
                  <a:gd name="T8" fmla="*/ 76 w 152"/>
                  <a:gd name="T9" fmla="*/ 154 h 154"/>
                  <a:gd name="T10" fmla="*/ 46 w 152"/>
                  <a:gd name="T11" fmla="*/ 148 h 154"/>
                  <a:gd name="T12" fmla="*/ 22 w 152"/>
                  <a:gd name="T13" fmla="*/ 130 h 154"/>
                  <a:gd name="T14" fmla="*/ 6 w 152"/>
                  <a:gd name="T15" fmla="*/ 106 h 154"/>
                  <a:gd name="T16" fmla="*/ 0 w 152"/>
                  <a:gd name="T17" fmla="*/ 76 h 154"/>
                  <a:gd name="T18" fmla="*/ 6 w 152"/>
                  <a:gd name="T19" fmla="*/ 48 h 154"/>
                  <a:gd name="T20" fmla="*/ 22 w 152"/>
                  <a:gd name="T21" fmla="*/ 24 h 154"/>
                  <a:gd name="T22" fmla="*/ 46 w 152"/>
                  <a:gd name="T23" fmla="*/ 6 h 154"/>
                  <a:gd name="T24" fmla="*/ 76 w 152"/>
                  <a:gd name="T25" fmla="*/ 0 h 154"/>
                  <a:gd name="T26" fmla="*/ 106 w 152"/>
                  <a:gd name="T27" fmla="*/ 6 h 154"/>
                  <a:gd name="T28" fmla="*/ 130 w 152"/>
                  <a:gd name="T29" fmla="*/ 24 h 154"/>
                  <a:gd name="T30" fmla="*/ 146 w 152"/>
                  <a:gd name="T31" fmla="*/ 48 h 154"/>
                  <a:gd name="T32" fmla="*/ 152 w 152"/>
                  <a:gd name="T33" fmla="*/ 7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2" h="154">
                    <a:moveTo>
                      <a:pt x="152" y="76"/>
                    </a:moveTo>
                    <a:lnTo>
                      <a:pt x="146" y="106"/>
                    </a:lnTo>
                    <a:lnTo>
                      <a:pt x="130" y="130"/>
                    </a:lnTo>
                    <a:lnTo>
                      <a:pt x="106" y="148"/>
                    </a:lnTo>
                    <a:lnTo>
                      <a:pt x="76" y="154"/>
                    </a:lnTo>
                    <a:lnTo>
                      <a:pt x="46" y="148"/>
                    </a:lnTo>
                    <a:lnTo>
                      <a:pt x="22" y="130"/>
                    </a:lnTo>
                    <a:lnTo>
                      <a:pt x="6" y="106"/>
                    </a:lnTo>
                    <a:lnTo>
                      <a:pt x="0" y="76"/>
                    </a:lnTo>
                    <a:lnTo>
                      <a:pt x="6" y="48"/>
                    </a:lnTo>
                    <a:lnTo>
                      <a:pt x="22" y="24"/>
                    </a:lnTo>
                    <a:lnTo>
                      <a:pt x="46" y="6"/>
                    </a:lnTo>
                    <a:lnTo>
                      <a:pt x="76" y="0"/>
                    </a:lnTo>
                    <a:lnTo>
                      <a:pt x="106" y="6"/>
                    </a:lnTo>
                    <a:lnTo>
                      <a:pt x="130" y="24"/>
                    </a:lnTo>
                    <a:lnTo>
                      <a:pt x="146" y="48"/>
                    </a:lnTo>
                    <a:lnTo>
                      <a:pt x="152" y="7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666666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246">
                <a:extLst>
                  <a:ext uri="{FF2B5EF4-FFF2-40B4-BE49-F238E27FC236}">
                    <a16:creationId xmlns:a16="http://schemas.microsoft.com/office/drawing/2014/main" id="{E495AD57-8765-4A7E-9140-09F51A458A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57" y="2394"/>
                <a:ext cx="178" cy="148"/>
              </a:xfrm>
              <a:custGeom>
                <a:avLst/>
                <a:gdLst>
                  <a:gd name="T0" fmla="*/ 0 w 216"/>
                  <a:gd name="T1" fmla="*/ 180 h 180"/>
                  <a:gd name="T2" fmla="*/ 0 w 216"/>
                  <a:gd name="T3" fmla="*/ 88 h 180"/>
                  <a:gd name="T4" fmla="*/ 4 w 216"/>
                  <a:gd name="T5" fmla="*/ 60 h 180"/>
                  <a:gd name="T6" fmla="*/ 20 w 216"/>
                  <a:gd name="T7" fmla="*/ 36 h 180"/>
                  <a:gd name="T8" fmla="*/ 44 w 216"/>
                  <a:gd name="T9" fmla="*/ 16 h 180"/>
                  <a:gd name="T10" fmla="*/ 74 w 216"/>
                  <a:gd name="T11" fmla="*/ 4 h 180"/>
                  <a:gd name="T12" fmla="*/ 108 w 216"/>
                  <a:gd name="T13" fmla="*/ 0 h 180"/>
                  <a:gd name="T14" fmla="*/ 142 w 216"/>
                  <a:gd name="T15" fmla="*/ 4 h 180"/>
                  <a:gd name="T16" fmla="*/ 172 w 216"/>
                  <a:gd name="T17" fmla="*/ 16 h 180"/>
                  <a:gd name="T18" fmla="*/ 196 w 216"/>
                  <a:gd name="T19" fmla="*/ 36 h 180"/>
                  <a:gd name="T20" fmla="*/ 210 w 216"/>
                  <a:gd name="T21" fmla="*/ 60 h 180"/>
                  <a:gd name="T22" fmla="*/ 216 w 216"/>
                  <a:gd name="T23" fmla="*/ 88 h 180"/>
                  <a:gd name="T24" fmla="*/ 216 w 216"/>
                  <a:gd name="T25" fmla="*/ 180 h 180"/>
                  <a:gd name="T26" fmla="*/ 0 w 216"/>
                  <a:gd name="T27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6" h="180">
                    <a:moveTo>
                      <a:pt x="0" y="180"/>
                    </a:moveTo>
                    <a:lnTo>
                      <a:pt x="0" y="88"/>
                    </a:lnTo>
                    <a:lnTo>
                      <a:pt x="4" y="60"/>
                    </a:lnTo>
                    <a:lnTo>
                      <a:pt x="20" y="36"/>
                    </a:lnTo>
                    <a:lnTo>
                      <a:pt x="44" y="16"/>
                    </a:lnTo>
                    <a:lnTo>
                      <a:pt x="74" y="4"/>
                    </a:lnTo>
                    <a:lnTo>
                      <a:pt x="108" y="0"/>
                    </a:lnTo>
                    <a:lnTo>
                      <a:pt x="142" y="4"/>
                    </a:lnTo>
                    <a:lnTo>
                      <a:pt x="172" y="16"/>
                    </a:lnTo>
                    <a:lnTo>
                      <a:pt x="196" y="36"/>
                    </a:lnTo>
                    <a:lnTo>
                      <a:pt x="210" y="60"/>
                    </a:lnTo>
                    <a:lnTo>
                      <a:pt x="216" y="88"/>
                    </a:lnTo>
                    <a:lnTo>
                      <a:pt x="216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666666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Rectangle 247">
              <a:extLst>
                <a:ext uri="{FF2B5EF4-FFF2-40B4-BE49-F238E27FC236}">
                  <a16:creationId xmlns:a16="http://schemas.microsoft.com/office/drawing/2014/main" id="{20ED6699-B5EB-424E-B24C-CBF63C48E6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6" y="2541"/>
              <a:ext cx="520" cy="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000">
                <a:cs typeface="Arial" panose="020B0604020202020204" pitchFamily="34" charset="0"/>
              </a:endParaRPr>
            </a:p>
          </p:txBody>
        </p:sp>
        <p:sp>
          <p:nvSpPr>
            <p:cNvPr id="64" name="Freeform 248">
              <a:extLst>
                <a:ext uri="{FF2B5EF4-FFF2-40B4-BE49-F238E27FC236}">
                  <a16:creationId xmlns:a16="http://schemas.microsoft.com/office/drawing/2014/main" id="{7579BFBC-B0FA-4833-92CB-F952FC5CB4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46" y="2405"/>
              <a:ext cx="327" cy="141"/>
            </a:xfrm>
            <a:custGeom>
              <a:avLst/>
              <a:gdLst>
                <a:gd name="T0" fmla="*/ 184 w 396"/>
                <a:gd name="T1" fmla="*/ 0 h 170"/>
                <a:gd name="T2" fmla="*/ 112 w 396"/>
                <a:gd name="T3" fmla="*/ 138 h 170"/>
                <a:gd name="T4" fmla="*/ 0 w 396"/>
                <a:gd name="T5" fmla="*/ 138 h 170"/>
                <a:gd name="T6" fmla="*/ 0 w 396"/>
                <a:gd name="T7" fmla="*/ 170 h 170"/>
                <a:gd name="T8" fmla="*/ 324 w 396"/>
                <a:gd name="T9" fmla="*/ 170 h 170"/>
                <a:gd name="T10" fmla="*/ 324 w 396"/>
                <a:gd name="T11" fmla="*/ 138 h 170"/>
                <a:gd name="T12" fmla="*/ 396 w 396"/>
                <a:gd name="T13" fmla="*/ 0 h 170"/>
                <a:gd name="T14" fmla="*/ 184 w 396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6" h="170">
                  <a:moveTo>
                    <a:pt x="184" y="0"/>
                  </a:moveTo>
                  <a:lnTo>
                    <a:pt x="112" y="138"/>
                  </a:lnTo>
                  <a:lnTo>
                    <a:pt x="0" y="138"/>
                  </a:lnTo>
                  <a:lnTo>
                    <a:pt x="0" y="170"/>
                  </a:lnTo>
                  <a:lnTo>
                    <a:pt x="324" y="170"/>
                  </a:lnTo>
                  <a:lnTo>
                    <a:pt x="324" y="138"/>
                  </a:lnTo>
                  <a:lnTo>
                    <a:pt x="396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000" dirty="0">
                <a:cs typeface="Arial" panose="020B0604020202020204" pitchFamily="34" charset="0"/>
              </a:endParaRPr>
            </a:p>
          </p:txBody>
        </p:sp>
      </p:grp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3EF80ADC-EE89-4EBF-8549-EFF0129DA432}"/>
              </a:ext>
            </a:extLst>
          </p:cNvPr>
          <p:cNvCxnSpPr>
            <a:cxnSpLocks/>
            <a:stCxn id="47" idx="3"/>
            <a:endCxn id="75" idx="2"/>
          </p:cNvCxnSpPr>
          <p:nvPr/>
        </p:nvCxnSpPr>
        <p:spPr>
          <a:xfrm flipV="1">
            <a:off x="5986177" y="3402222"/>
            <a:ext cx="615822" cy="227628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1F09C303-DE1D-4247-98B1-586352A18D55}"/>
              </a:ext>
            </a:extLst>
          </p:cNvPr>
          <p:cNvCxnSpPr>
            <a:cxnSpLocks/>
            <a:stCxn id="47" idx="3"/>
            <a:endCxn id="77" idx="2"/>
          </p:cNvCxnSpPr>
          <p:nvPr/>
        </p:nvCxnSpPr>
        <p:spPr>
          <a:xfrm>
            <a:off x="5986177" y="3629850"/>
            <a:ext cx="1200280" cy="95517"/>
          </a:xfrm>
          <a:prstGeom prst="bentConnector4">
            <a:avLst>
              <a:gd name="adj1" fmla="val 26755"/>
              <a:gd name="adj2" fmla="val 339329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702C0940-CB89-4095-825B-82EEADBA045D}"/>
              </a:ext>
            </a:extLst>
          </p:cNvPr>
          <p:cNvCxnSpPr>
            <a:cxnSpLocks/>
            <a:stCxn id="47" idx="3"/>
            <a:endCxn id="78" idx="1"/>
          </p:cNvCxnSpPr>
          <p:nvPr/>
        </p:nvCxnSpPr>
        <p:spPr>
          <a:xfrm>
            <a:off x="5986177" y="3629850"/>
            <a:ext cx="642280" cy="899694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15D92940-97F2-4949-BC79-64083E5BC0AA}"/>
              </a:ext>
            </a:extLst>
          </p:cNvPr>
          <p:cNvSpPr/>
          <p:nvPr/>
        </p:nvSpPr>
        <p:spPr bwMode="auto">
          <a:xfrm>
            <a:off x="7722359" y="5113425"/>
            <a:ext cx="1512000" cy="576000"/>
          </a:xfrm>
          <a:prstGeom prst="roundRect">
            <a:avLst>
              <a:gd name="adj" fmla="val 21477"/>
            </a:avLst>
          </a:prstGeom>
          <a:noFill/>
          <a:ln w="6350">
            <a:solidFill>
              <a:srgbClr val="2010BC"/>
            </a:solidFill>
            <a:prstDash val="dash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맑은 고딕" pitchFamily="50" charset="-127"/>
              <a:cs typeface="Arial" charset="0"/>
            </a:endParaRPr>
          </a:p>
        </p:txBody>
      </p:sp>
      <p:pic>
        <p:nvPicPr>
          <p:cNvPr id="119" name="Picture 4" descr="Admin roles Line Black Icon 364250 Vector Art at Vecteezy">
            <a:extLst>
              <a:ext uri="{FF2B5EF4-FFF2-40B4-BE49-F238E27FC236}">
                <a16:creationId xmlns:a16="http://schemas.microsoft.com/office/drawing/2014/main" id="{078345CB-E51A-447F-B819-72DD68A2C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681" y="515930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C243EC6B-2A5A-42A4-A797-EE59FCBCDC91}"/>
              </a:ext>
            </a:extLst>
          </p:cNvPr>
          <p:cNvSpPr txBox="1"/>
          <p:nvPr/>
        </p:nvSpPr>
        <p:spPr>
          <a:xfrm>
            <a:off x="8113243" y="4907336"/>
            <a:ext cx="7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App-A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9A70DBF-CBD4-49C6-82C0-DE7067AACF23}"/>
              </a:ext>
            </a:extLst>
          </p:cNvPr>
          <p:cNvSpPr txBox="1"/>
          <p:nvPr/>
        </p:nvSpPr>
        <p:spPr>
          <a:xfrm>
            <a:off x="8598537" y="5510834"/>
            <a:ext cx="684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Viewer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EDF72C2-3AAC-4C19-827F-2AEA2B077812}"/>
              </a:ext>
            </a:extLst>
          </p:cNvPr>
          <p:cNvSpPr txBox="1"/>
          <p:nvPr/>
        </p:nvSpPr>
        <p:spPr>
          <a:xfrm>
            <a:off x="6662325" y="5468142"/>
            <a:ext cx="1116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Operator</a:t>
            </a:r>
          </a:p>
        </p:txBody>
      </p:sp>
      <p:grpSp>
        <p:nvGrpSpPr>
          <p:cNvPr id="125" name="Group 243">
            <a:extLst>
              <a:ext uri="{FF2B5EF4-FFF2-40B4-BE49-F238E27FC236}">
                <a16:creationId xmlns:a16="http://schemas.microsoft.com/office/drawing/2014/main" id="{ADEF8316-80B0-47F0-9A51-83DC877FD4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78117" y="5201438"/>
            <a:ext cx="468000" cy="265302"/>
            <a:chOff x="1076" y="2255"/>
            <a:chExt cx="520" cy="303"/>
          </a:xfrm>
        </p:grpSpPr>
        <p:grpSp>
          <p:nvGrpSpPr>
            <p:cNvPr id="126" name="Group 244">
              <a:extLst>
                <a:ext uri="{FF2B5EF4-FFF2-40B4-BE49-F238E27FC236}">
                  <a16:creationId xmlns:a16="http://schemas.microsoft.com/office/drawing/2014/main" id="{29ABA535-A778-4F80-A2FD-AEF09BD2E8E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57" y="2255"/>
              <a:ext cx="178" cy="287"/>
              <a:chOff x="1157" y="2255"/>
              <a:chExt cx="178" cy="287"/>
            </a:xfrm>
          </p:grpSpPr>
          <p:sp>
            <p:nvSpPr>
              <p:cNvPr id="129" name="Freeform 245">
                <a:extLst>
                  <a:ext uri="{FF2B5EF4-FFF2-40B4-BE49-F238E27FC236}">
                    <a16:creationId xmlns:a16="http://schemas.microsoft.com/office/drawing/2014/main" id="{BADFD4EB-0B21-4CB1-A47E-0B80B9EF202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82" y="2255"/>
                <a:ext cx="125" cy="127"/>
              </a:xfrm>
              <a:custGeom>
                <a:avLst/>
                <a:gdLst>
                  <a:gd name="T0" fmla="*/ 152 w 152"/>
                  <a:gd name="T1" fmla="*/ 76 h 154"/>
                  <a:gd name="T2" fmla="*/ 146 w 152"/>
                  <a:gd name="T3" fmla="*/ 106 h 154"/>
                  <a:gd name="T4" fmla="*/ 130 w 152"/>
                  <a:gd name="T5" fmla="*/ 130 h 154"/>
                  <a:gd name="T6" fmla="*/ 106 w 152"/>
                  <a:gd name="T7" fmla="*/ 148 h 154"/>
                  <a:gd name="T8" fmla="*/ 76 w 152"/>
                  <a:gd name="T9" fmla="*/ 154 h 154"/>
                  <a:gd name="T10" fmla="*/ 46 w 152"/>
                  <a:gd name="T11" fmla="*/ 148 h 154"/>
                  <a:gd name="T12" fmla="*/ 22 w 152"/>
                  <a:gd name="T13" fmla="*/ 130 h 154"/>
                  <a:gd name="T14" fmla="*/ 6 w 152"/>
                  <a:gd name="T15" fmla="*/ 106 h 154"/>
                  <a:gd name="T16" fmla="*/ 0 w 152"/>
                  <a:gd name="T17" fmla="*/ 76 h 154"/>
                  <a:gd name="T18" fmla="*/ 6 w 152"/>
                  <a:gd name="T19" fmla="*/ 48 h 154"/>
                  <a:gd name="T20" fmla="*/ 22 w 152"/>
                  <a:gd name="T21" fmla="*/ 24 h 154"/>
                  <a:gd name="T22" fmla="*/ 46 w 152"/>
                  <a:gd name="T23" fmla="*/ 6 h 154"/>
                  <a:gd name="T24" fmla="*/ 76 w 152"/>
                  <a:gd name="T25" fmla="*/ 0 h 154"/>
                  <a:gd name="T26" fmla="*/ 106 w 152"/>
                  <a:gd name="T27" fmla="*/ 6 h 154"/>
                  <a:gd name="T28" fmla="*/ 130 w 152"/>
                  <a:gd name="T29" fmla="*/ 24 h 154"/>
                  <a:gd name="T30" fmla="*/ 146 w 152"/>
                  <a:gd name="T31" fmla="*/ 48 h 154"/>
                  <a:gd name="T32" fmla="*/ 152 w 152"/>
                  <a:gd name="T33" fmla="*/ 7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2" h="154">
                    <a:moveTo>
                      <a:pt x="152" y="76"/>
                    </a:moveTo>
                    <a:lnTo>
                      <a:pt x="146" y="106"/>
                    </a:lnTo>
                    <a:lnTo>
                      <a:pt x="130" y="130"/>
                    </a:lnTo>
                    <a:lnTo>
                      <a:pt x="106" y="148"/>
                    </a:lnTo>
                    <a:lnTo>
                      <a:pt x="76" y="154"/>
                    </a:lnTo>
                    <a:lnTo>
                      <a:pt x="46" y="148"/>
                    </a:lnTo>
                    <a:lnTo>
                      <a:pt x="22" y="130"/>
                    </a:lnTo>
                    <a:lnTo>
                      <a:pt x="6" y="106"/>
                    </a:lnTo>
                    <a:lnTo>
                      <a:pt x="0" y="76"/>
                    </a:lnTo>
                    <a:lnTo>
                      <a:pt x="6" y="48"/>
                    </a:lnTo>
                    <a:lnTo>
                      <a:pt x="22" y="24"/>
                    </a:lnTo>
                    <a:lnTo>
                      <a:pt x="46" y="6"/>
                    </a:lnTo>
                    <a:lnTo>
                      <a:pt x="76" y="0"/>
                    </a:lnTo>
                    <a:lnTo>
                      <a:pt x="106" y="6"/>
                    </a:lnTo>
                    <a:lnTo>
                      <a:pt x="130" y="24"/>
                    </a:lnTo>
                    <a:lnTo>
                      <a:pt x="146" y="48"/>
                    </a:lnTo>
                    <a:lnTo>
                      <a:pt x="152" y="7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666666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246">
                <a:extLst>
                  <a:ext uri="{FF2B5EF4-FFF2-40B4-BE49-F238E27FC236}">
                    <a16:creationId xmlns:a16="http://schemas.microsoft.com/office/drawing/2014/main" id="{AA3A4648-6BF4-4678-9284-EDAE41B709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57" y="2394"/>
                <a:ext cx="178" cy="148"/>
              </a:xfrm>
              <a:custGeom>
                <a:avLst/>
                <a:gdLst>
                  <a:gd name="T0" fmla="*/ 0 w 216"/>
                  <a:gd name="T1" fmla="*/ 180 h 180"/>
                  <a:gd name="T2" fmla="*/ 0 w 216"/>
                  <a:gd name="T3" fmla="*/ 88 h 180"/>
                  <a:gd name="T4" fmla="*/ 4 w 216"/>
                  <a:gd name="T5" fmla="*/ 60 h 180"/>
                  <a:gd name="T6" fmla="*/ 20 w 216"/>
                  <a:gd name="T7" fmla="*/ 36 h 180"/>
                  <a:gd name="T8" fmla="*/ 44 w 216"/>
                  <a:gd name="T9" fmla="*/ 16 h 180"/>
                  <a:gd name="T10" fmla="*/ 74 w 216"/>
                  <a:gd name="T11" fmla="*/ 4 h 180"/>
                  <a:gd name="T12" fmla="*/ 108 w 216"/>
                  <a:gd name="T13" fmla="*/ 0 h 180"/>
                  <a:gd name="T14" fmla="*/ 142 w 216"/>
                  <a:gd name="T15" fmla="*/ 4 h 180"/>
                  <a:gd name="T16" fmla="*/ 172 w 216"/>
                  <a:gd name="T17" fmla="*/ 16 h 180"/>
                  <a:gd name="T18" fmla="*/ 196 w 216"/>
                  <a:gd name="T19" fmla="*/ 36 h 180"/>
                  <a:gd name="T20" fmla="*/ 210 w 216"/>
                  <a:gd name="T21" fmla="*/ 60 h 180"/>
                  <a:gd name="T22" fmla="*/ 216 w 216"/>
                  <a:gd name="T23" fmla="*/ 88 h 180"/>
                  <a:gd name="T24" fmla="*/ 216 w 216"/>
                  <a:gd name="T25" fmla="*/ 180 h 180"/>
                  <a:gd name="T26" fmla="*/ 0 w 216"/>
                  <a:gd name="T27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6" h="180">
                    <a:moveTo>
                      <a:pt x="0" y="180"/>
                    </a:moveTo>
                    <a:lnTo>
                      <a:pt x="0" y="88"/>
                    </a:lnTo>
                    <a:lnTo>
                      <a:pt x="4" y="60"/>
                    </a:lnTo>
                    <a:lnTo>
                      <a:pt x="20" y="36"/>
                    </a:lnTo>
                    <a:lnTo>
                      <a:pt x="44" y="16"/>
                    </a:lnTo>
                    <a:lnTo>
                      <a:pt x="74" y="4"/>
                    </a:lnTo>
                    <a:lnTo>
                      <a:pt x="108" y="0"/>
                    </a:lnTo>
                    <a:lnTo>
                      <a:pt x="142" y="4"/>
                    </a:lnTo>
                    <a:lnTo>
                      <a:pt x="172" y="16"/>
                    </a:lnTo>
                    <a:lnTo>
                      <a:pt x="196" y="36"/>
                    </a:lnTo>
                    <a:lnTo>
                      <a:pt x="210" y="60"/>
                    </a:lnTo>
                    <a:lnTo>
                      <a:pt x="216" y="88"/>
                    </a:lnTo>
                    <a:lnTo>
                      <a:pt x="216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666666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7" name="Rectangle 247">
              <a:extLst>
                <a:ext uri="{FF2B5EF4-FFF2-40B4-BE49-F238E27FC236}">
                  <a16:creationId xmlns:a16="http://schemas.microsoft.com/office/drawing/2014/main" id="{5E5DFD46-B8EA-4D89-AAF9-99DCA84A5C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6" y="2541"/>
              <a:ext cx="520" cy="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000">
                <a:cs typeface="Arial" panose="020B0604020202020204" pitchFamily="34" charset="0"/>
              </a:endParaRPr>
            </a:p>
          </p:txBody>
        </p:sp>
        <p:sp>
          <p:nvSpPr>
            <p:cNvPr id="128" name="Freeform 248">
              <a:extLst>
                <a:ext uri="{FF2B5EF4-FFF2-40B4-BE49-F238E27FC236}">
                  <a16:creationId xmlns:a16="http://schemas.microsoft.com/office/drawing/2014/main" id="{D1200EF4-8EEC-46A0-98D3-24D03B01B12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46" y="2405"/>
              <a:ext cx="327" cy="141"/>
            </a:xfrm>
            <a:custGeom>
              <a:avLst/>
              <a:gdLst>
                <a:gd name="T0" fmla="*/ 184 w 396"/>
                <a:gd name="T1" fmla="*/ 0 h 170"/>
                <a:gd name="T2" fmla="*/ 112 w 396"/>
                <a:gd name="T3" fmla="*/ 138 h 170"/>
                <a:gd name="T4" fmla="*/ 0 w 396"/>
                <a:gd name="T5" fmla="*/ 138 h 170"/>
                <a:gd name="T6" fmla="*/ 0 w 396"/>
                <a:gd name="T7" fmla="*/ 170 h 170"/>
                <a:gd name="T8" fmla="*/ 324 w 396"/>
                <a:gd name="T9" fmla="*/ 170 h 170"/>
                <a:gd name="T10" fmla="*/ 324 w 396"/>
                <a:gd name="T11" fmla="*/ 138 h 170"/>
                <a:gd name="T12" fmla="*/ 396 w 396"/>
                <a:gd name="T13" fmla="*/ 0 h 170"/>
                <a:gd name="T14" fmla="*/ 184 w 396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6" h="170">
                  <a:moveTo>
                    <a:pt x="184" y="0"/>
                  </a:moveTo>
                  <a:lnTo>
                    <a:pt x="112" y="138"/>
                  </a:lnTo>
                  <a:lnTo>
                    <a:pt x="0" y="138"/>
                  </a:lnTo>
                  <a:lnTo>
                    <a:pt x="0" y="170"/>
                  </a:lnTo>
                  <a:lnTo>
                    <a:pt x="324" y="170"/>
                  </a:lnTo>
                  <a:lnTo>
                    <a:pt x="324" y="138"/>
                  </a:lnTo>
                  <a:lnTo>
                    <a:pt x="396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000" dirty="0">
                <a:cs typeface="Arial" panose="020B0604020202020204" pitchFamily="34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96C77B03-56C0-402A-B2B1-B6DC68B84D40}"/>
              </a:ext>
            </a:extLst>
          </p:cNvPr>
          <p:cNvSpPr txBox="1"/>
          <p:nvPr/>
        </p:nvSpPr>
        <p:spPr>
          <a:xfrm>
            <a:off x="7756699" y="5189658"/>
            <a:ext cx="1116000" cy="4616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77800" indent="-177800">
              <a:buFont typeface="Wingdings" panose="05000000000000000000" pitchFamily="2" charset="2"/>
              <a:buChar char="ü"/>
            </a:pPr>
            <a:r>
              <a:rPr lang="en-US" altLang="ko-KR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Deployment</a:t>
            </a:r>
          </a:p>
          <a:p>
            <a:pPr marL="177800" indent="-177800">
              <a:buFont typeface="Wingdings" panose="05000000000000000000" pitchFamily="2" charset="2"/>
              <a:buChar char="ü"/>
            </a:pPr>
            <a:r>
              <a:rPr lang="en-US" altLang="ko-KR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Service, PVC</a:t>
            </a:r>
          </a:p>
          <a:p>
            <a:pPr marL="177800" indent="-177800">
              <a:buFont typeface="Wingdings" panose="05000000000000000000" pitchFamily="2" charset="2"/>
              <a:buChar char="ü"/>
            </a:pPr>
            <a:r>
              <a:rPr lang="en-US" altLang="ko-KR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Ingress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8D103DB-C2FC-433B-BC64-35D416559182}"/>
              </a:ext>
            </a:extLst>
          </p:cNvPr>
          <p:cNvCxnSpPr>
            <a:cxnSpLocks/>
            <a:stCxn id="52" idx="5"/>
            <a:endCxn id="55" idx="1"/>
          </p:cNvCxnSpPr>
          <p:nvPr/>
        </p:nvCxnSpPr>
        <p:spPr>
          <a:xfrm flipV="1">
            <a:off x="7432491" y="3445977"/>
            <a:ext cx="264467" cy="4130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CAD8958C-2A48-4AAA-B0E8-5033633BBDB3}"/>
              </a:ext>
            </a:extLst>
          </p:cNvPr>
          <p:cNvCxnSpPr>
            <a:cxnSpLocks/>
            <a:stCxn id="128" idx="6"/>
            <a:endCxn id="117" idx="1"/>
          </p:cNvCxnSpPr>
          <p:nvPr/>
        </p:nvCxnSpPr>
        <p:spPr>
          <a:xfrm>
            <a:off x="7425417" y="5332776"/>
            <a:ext cx="296942" cy="6864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8E59D0ED-3EC0-417B-ADC6-75DCC15A38CA}"/>
              </a:ext>
            </a:extLst>
          </p:cNvPr>
          <p:cNvSpPr/>
          <p:nvPr/>
        </p:nvSpPr>
        <p:spPr bwMode="auto">
          <a:xfrm>
            <a:off x="7722359" y="5901092"/>
            <a:ext cx="1512000" cy="576000"/>
          </a:xfrm>
          <a:prstGeom prst="roundRect">
            <a:avLst>
              <a:gd name="adj" fmla="val 21477"/>
            </a:avLst>
          </a:prstGeom>
          <a:noFill/>
          <a:ln w="6350">
            <a:solidFill>
              <a:srgbClr val="2010BC"/>
            </a:solidFill>
            <a:prstDash val="dash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맑은 고딕" pitchFamily="50" charset="-127"/>
              <a:cs typeface="Arial" charset="0"/>
            </a:endParaRPr>
          </a:p>
        </p:txBody>
      </p:sp>
      <p:pic>
        <p:nvPicPr>
          <p:cNvPr id="168" name="Picture 4" descr="Admin roles Line Black Icon 364250 Vector Art at Vecteezy">
            <a:extLst>
              <a:ext uri="{FF2B5EF4-FFF2-40B4-BE49-F238E27FC236}">
                <a16:creationId xmlns:a16="http://schemas.microsoft.com/office/drawing/2014/main" id="{0F8898F4-5388-4409-8E56-0537097F6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681" y="594696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586AD02A-1364-4078-8D26-9CC9C03D1B83}"/>
              </a:ext>
            </a:extLst>
          </p:cNvPr>
          <p:cNvSpPr txBox="1"/>
          <p:nvPr/>
        </p:nvSpPr>
        <p:spPr>
          <a:xfrm>
            <a:off x="8130176" y="5720404"/>
            <a:ext cx="7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App-B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18C4932-AE81-4847-9380-E567B46D8226}"/>
              </a:ext>
            </a:extLst>
          </p:cNvPr>
          <p:cNvSpPr txBox="1"/>
          <p:nvPr/>
        </p:nvSpPr>
        <p:spPr>
          <a:xfrm>
            <a:off x="8598537" y="6298501"/>
            <a:ext cx="684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Viewer</a:t>
            </a:r>
          </a:p>
        </p:txBody>
      </p:sp>
      <p:grpSp>
        <p:nvGrpSpPr>
          <p:cNvPr id="171" name="Group 243">
            <a:extLst>
              <a:ext uri="{FF2B5EF4-FFF2-40B4-BE49-F238E27FC236}">
                <a16:creationId xmlns:a16="http://schemas.microsoft.com/office/drawing/2014/main" id="{61F394FB-E90A-4353-8619-6A2B9566AF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78117" y="5989105"/>
            <a:ext cx="468000" cy="265302"/>
            <a:chOff x="1076" y="2255"/>
            <a:chExt cx="520" cy="303"/>
          </a:xfrm>
        </p:grpSpPr>
        <p:grpSp>
          <p:nvGrpSpPr>
            <p:cNvPr id="172" name="Group 244">
              <a:extLst>
                <a:ext uri="{FF2B5EF4-FFF2-40B4-BE49-F238E27FC236}">
                  <a16:creationId xmlns:a16="http://schemas.microsoft.com/office/drawing/2014/main" id="{2E438A44-76C5-46E6-A515-8B6FC76280E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57" y="2255"/>
              <a:ext cx="178" cy="287"/>
              <a:chOff x="1157" y="2255"/>
              <a:chExt cx="178" cy="287"/>
            </a:xfrm>
          </p:grpSpPr>
          <p:sp>
            <p:nvSpPr>
              <p:cNvPr id="175" name="Freeform 245">
                <a:extLst>
                  <a:ext uri="{FF2B5EF4-FFF2-40B4-BE49-F238E27FC236}">
                    <a16:creationId xmlns:a16="http://schemas.microsoft.com/office/drawing/2014/main" id="{4BA98C4D-A68A-47A7-8AF8-52F7B70D72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82" y="2255"/>
                <a:ext cx="125" cy="127"/>
              </a:xfrm>
              <a:custGeom>
                <a:avLst/>
                <a:gdLst>
                  <a:gd name="T0" fmla="*/ 152 w 152"/>
                  <a:gd name="T1" fmla="*/ 76 h 154"/>
                  <a:gd name="T2" fmla="*/ 146 w 152"/>
                  <a:gd name="T3" fmla="*/ 106 h 154"/>
                  <a:gd name="T4" fmla="*/ 130 w 152"/>
                  <a:gd name="T5" fmla="*/ 130 h 154"/>
                  <a:gd name="T6" fmla="*/ 106 w 152"/>
                  <a:gd name="T7" fmla="*/ 148 h 154"/>
                  <a:gd name="T8" fmla="*/ 76 w 152"/>
                  <a:gd name="T9" fmla="*/ 154 h 154"/>
                  <a:gd name="T10" fmla="*/ 46 w 152"/>
                  <a:gd name="T11" fmla="*/ 148 h 154"/>
                  <a:gd name="T12" fmla="*/ 22 w 152"/>
                  <a:gd name="T13" fmla="*/ 130 h 154"/>
                  <a:gd name="T14" fmla="*/ 6 w 152"/>
                  <a:gd name="T15" fmla="*/ 106 h 154"/>
                  <a:gd name="T16" fmla="*/ 0 w 152"/>
                  <a:gd name="T17" fmla="*/ 76 h 154"/>
                  <a:gd name="T18" fmla="*/ 6 w 152"/>
                  <a:gd name="T19" fmla="*/ 48 h 154"/>
                  <a:gd name="T20" fmla="*/ 22 w 152"/>
                  <a:gd name="T21" fmla="*/ 24 h 154"/>
                  <a:gd name="T22" fmla="*/ 46 w 152"/>
                  <a:gd name="T23" fmla="*/ 6 h 154"/>
                  <a:gd name="T24" fmla="*/ 76 w 152"/>
                  <a:gd name="T25" fmla="*/ 0 h 154"/>
                  <a:gd name="T26" fmla="*/ 106 w 152"/>
                  <a:gd name="T27" fmla="*/ 6 h 154"/>
                  <a:gd name="T28" fmla="*/ 130 w 152"/>
                  <a:gd name="T29" fmla="*/ 24 h 154"/>
                  <a:gd name="T30" fmla="*/ 146 w 152"/>
                  <a:gd name="T31" fmla="*/ 48 h 154"/>
                  <a:gd name="T32" fmla="*/ 152 w 152"/>
                  <a:gd name="T33" fmla="*/ 7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2" h="154">
                    <a:moveTo>
                      <a:pt x="152" y="76"/>
                    </a:moveTo>
                    <a:lnTo>
                      <a:pt x="146" y="106"/>
                    </a:lnTo>
                    <a:lnTo>
                      <a:pt x="130" y="130"/>
                    </a:lnTo>
                    <a:lnTo>
                      <a:pt x="106" y="148"/>
                    </a:lnTo>
                    <a:lnTo>
                      <a:pt x="76" y="154"/>
                    </a:lnTo>
                    <a:lnTo>
                      <a:pt x="46" y="148"/>
                    </a:lnTo>
                    <a:lnTo>
                      <a:pt x="22" y="130"/>
                    </a:lnTo>
                    <a:lnTo>
                      <a:pt x="6" y="106"/>
                    </a:lnTo>
                    <a:lnTo>
                      <a:pt x="0" y="76"/>
                    </a:lnTo>
                    <a:lnTo>
                      <a:pt x="6" y="48"/>
                    </a:lnTo>
                    <a:lnTo>
                      <a:pt x="22" y="24"/>
                    </a:lnTo>
                    <a:lnTo>
                      <a:pt x="46" y="6"/>
                    </a:lnTo>
                    <a:lnTo>
                      <a:pt x="76" y="0"/>
                    </a:lnTo>
                    <a:lnTo>
                      <a:pt x="106" y="6"/>
                    </a:lnTo>
                    <a:lnTo>
                      <a:pt x="130" y="24"/>
                    </a:lnTo>
                    <a:lnTo>
                      <a:pt x="146" y="48"/>
                    </a:lnTo>
                    <a:lnTo>
                      <a:pt x="152" y="7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666666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>
                  <a:cs typeface="Arial" panose="020B0604020202020204" pitchFamily="34" charset="0"/>
                </a:endParaRPr>
              </a:p>
            </p:txBody>
          </p:sp>
          <p:sp>
            <p:nvSpPr>
              <p:cNvPr id="176" name="Freeform 246">
                <a:extLst>
                  <a:ext uri="{FF2B5EF4-FFF2-40B4-BE49-F238E27FC236}">
                    <a16:creationId xmlns:a16="http://schemas.microsoft.com/office/drawing/2014/main" id="{256156D7-0D8E-4925-AF7A-544872F68C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57" y="2394"/>
                <a:ext cx="178" cy="148"/>
              </a:xfrm>
              <a:custGeom>
                <a:avLst/>
                <a:gdLst>
                  <a:gd name="T0" fmla="*/ 0 w 216"/>
                  <a:gd name="T1" fmla="*/ 180 h 180"/>
                  <a:gd name="T2" fmla="*/ 0 w 216"/>
                  <a:gd name="T3" fmla="*/ 88 h 180"/>
                  <a:gd name="T4" fmla="*/ 4 w 216"/>
                  <a:gd name="T5" fmla="*/ 60 h 180"/>
                  <a:gd name="T6" fmla="*/ 20 w 216"/>
                  <a:gd name="T7" fmla="*/ 36 h 180"/>
                  <a:gd name="T8" fmla="*/ 44 w 216"/>
                  <a:gd name="T9" fmla="*/ 16 h 180"/>
                  <a:gd name="T10" fmla="*/ 74 w 216"/>
                  <a:gd name="T11" fmla="*/ 4 h 180"/>
                  <a:gd name="T12" fmla="*/ 108 w 216"/>
                  <a:gd name="T13" fmla="*/ 0 h 180"/>
                  <a:gd name="T14" fmla="*/ 142 w 216"/>
                  <a:gd name="T15" fmla="*/ 4 h 180"/>
                  <a:gd name="T16" fmla="*/ 172 w 216"/>
                  <a:gd name="T17" fmla="*/ 16 h 180"/>
                  <a:gd name="T18" fmla="*/ 196 w 216"/>
                  <a:gd name="T19" fmla="*/ 36 h 180"/>
                  <a:gd name="T20" fmla="*/ 210 w 216"/>
                  <a:gd name="T21" fmla="*/ 60 h 180"/>
                  <a:gd name="T22" fmla="*/ 216 w 216"/>
                  <a:gd name="T23" fmla="*/ 88 h 180"/>
                  <a:gd name="T24" fmla="*/ 216 w 216"/>
                  <a:gd name="T25" fmla="*/ 180 h 180"/>
                  <a:gd name="T26" fmla="*/ 0 w 216"/>
                  <a:gd name="T27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6" h="180">
                    <a:moveTo>
                      <a:pt x="0" y="180"/>
                    </a:moveTo>
                    <a:lnTo>
                      <a:pt x="0" y="88"/>
                    </a:lnTo>
                    <a:lnTo>
                      <a:pt x="4" y="60"/>
                    </a:lnTo>
                    <a:lnTo>
                      <a:pt x="20" y="36"/>
                    </a:lnTo>
                    <a:lnTo>
                      <a:pt x="44" y="16"/>
                    </a:lnTo>
                    <a:lnTo>
                      <a:pt x="74" y="4"/>
                    </a:lnTo>
                    <a:lnTo>
                      <a:pt x="108" y="0"/>
                    </a:lnTo>
                    <a:lnTo>
                      <a:pt x="142" y="4"/>
                    </a:lnTo>
                    <a:lnTo>
                      <a:pt x="172" y="16"/>
                    </a:lnTo>
                    <a:lnTo>
                      <a:pt x="196" y="36"/>
                    </a:lnTo>
                    <a:lnTo>
                      <a:pt x="210" y="60"/>
                    </a:lnTo>
                    <a:lnTo>
                      <a:pt x="216" y="88"/>
                    </a:lnTo>
                    <a:lnTo>
                      <a:pt x="216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666666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3" name="Rectangle 247">
              <a:extLst>
                <a:ext uri="{FF2B5EF4-FFF2-40B4-BE49-F238E27FC236}">
                  <a16:creationId xmlns:a16="http://schemas.microsoft.com/office/drawing/2014/main" id="{3A607121-E3B5-4ABA-93CD-D1470898C7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6" y="2541"/>
              <a:ext cx="520" cy="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000">
                <a:cs typeface="Arial" panose="020B0604020202020204" pitchFamily="34" charset="0"/>
              </a:endParaRPr>
            </a:p>
          </p:txBody>
        </p:sp>
        <p:sp>
          <p:nvSpPr>
            <p:cNvPr id="174" name="Freeform 248">
              <a:extLst>
                <a:ext uri="{FF2B5EF4-FFF2-40B4-BE49-F238E27FC236}">
                  <a16:creationId xmlns:a16="http://schemas.microsoft.com/office/drawing/2014/main" id="{E0C23F5D-336D-4F19-8722-75750899C2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46" y="2405"/>
              <a:ext cx="327" cy="141"/>
            </a:xfrm>
            <a:custGeom>
              <a:avLst/>
              <a:gdLst>
                <a:gd name="T0" fmla="*/ 184 w 396"/>
                <a:gd name="T1" fmla="*/ 0 h 170"/>
                <a:gd name="T2" fmla="*/ 112 w 396"/>
                <a:gd name="T3" fmla="*/ 138 h 170"/>
                <a:gd name="T4" fmla="*/ 0 w 396"/>
                <a:gd name="T5" fmla="*/ 138 h 170"/>
                <a:gd name="T6" fmla="*/ 0 w 396"/>
                <a:gd name="T7" fmla="*/ 170 h 170"/>
                <a:gd name="T8" fmla="*/ 324 w 396"/>
                <a:gd name="T9" fmla="*/ 170 h 170"/>
                <a:gd name="T10" fmla="*/ 324 w 396"/>
                <a:gd name="T11" fmla="*/ 138 h 170"/>
                <a:gd name="T12" fmla="*/ 396 w 396"/>
                <a:gd name="T13" fmla="*/ 0 h 170"/>
                <a:gd name="T14" fmla="*/ 184 w 396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6" h="170">
                  <a:moveTo>
                    <a:pt x="184" y="0"/>
                  </a:moveTo>
                  <a:lnTo>
                    <a:pt x="112" y="138"/>
                  </a:lnTo>
                  <a:lnTo>
                    <a:pt x="0" y="138"/>
                  </a:lnTo>
                  <a:lnTo>
                    <a:pt x="0" y="170"/>
                  </a:lnTo>
                  <a:lnTo>
                    <a:pt x="324" y="170"/>
                  </a:lnTo>
                  <a:lnTo>
                    <a:pt x="324" y="138"/>
                  </a:lnTo>
                  <a:lnTo>
                    <a:pt x="396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000" dirty="0">
                <a:cs typeface="Arial" panose="020B0604020202020204" pitchFamily="34" charset="0"/>
              </a:endParaRP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F48CE3D2-E1D1-4C71-89D1-EADEB7338900}"/>
              </a:ext>
            </a:extLst>
          </p:cNvPr>
          <p:cNvSpPr txBox="1"/>
          <p:nvPr/>
        </p:nvSpPr>
        <p:spPr>
          <a:xfrm>
            <a:off x="7756699" y="5977325"/>
            <a:ext cx="1116000" cy="4616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77800" indent="-177800">
              <a:buFont typeface="Wingdings" panose="05000000000000000000" pitchFamily="2" charset="2"/>
              <a:buChar char="ü"/>
            </a:pPr>
            <a:r>
              <a:rPr lang="en-US" altLang="ko-KR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DS, STS</a:t>
            </a:r>
          </a:p>
          <a:p>
            <a:pPr marL="177800" indent="-177800">
              <a:buFont typeface="Wingdings" panose="05000000000000000000" pitchFamily="2" charset="2"/>
              <a:buChar char="ü"/>
            </a:pPr>
            <a:r>
              <a:rPr lang="en-US" altLang="ko-KR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Service, PVC</a:t>
            </a:r>
          </a:p>
          <a:p>
            <a:pPr marL="177800" indent="-177800">
              <a:buFont typeface="Wingdings" panose="05000000000000000000" pitchFamily="2" charset="2"/>
              <a:buChar char="ü"/>
            </a:pPr>
            <a:r>
              <a:rPr lang="en-US" altLang="ko-KR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Ingress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6D52F3B0-07FD-4A00-B147-8B0A57CADDF5}"/>
              </a:ext>
            </a:extLst>
          </p:cNvPr>
          <p:cNvCxnSpPr>
            <a:cxnSpLocks/>
            <a:stCxn id="174" idx="6"/>
            <a:endCxn id="167" idx="1"/>
          </p:cNvCxnSpPr>
          <p:nvPr/>
        </p:nvCxnSpPr>
        <p:spPr>
          <a:xfrm>
            <a:off x="7425417" y="6120443"/>
            <a:ext cx="296942" cy="6864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471BEDBD-DB1F-4971-8727-C164B01462EB}"/>
              </a:ext>
            </a:extLst>
          </p:cNvPr>
          <p:cNvSpPr txBox="1"/>
          <p:nvPr/>
        </p:nvSpPr>
        <p:spPr>
          <a:xfrm>
            <a:off x="6890928" y="6254364"/>
            <a:ext cx="720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Operator</a:t>
            </a:r>
          </a:p>
        </p:txBody>
      </p: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5D915857-0D0E-4294-82E4-4891CDBDD0F1}"/>
              </a:ext>
            </a:extLst>
          </p:cNvPr>
          <p:cNvCxnSpPr>
            <a:cxnSpLocks/>
            <a:stCxn id="48" idx="3"/>
            <a:endCxn id="124" idx="2"/>
          </p:cNvCxnSpPr>
          <p:nvPr/>
        </p:nvCxnSpPr>
        <p:spPr>
          <a:xfrm>
            <a:off x="5895777" y="5545504"/>
            <a:ext cx="1324548" cy="76526"/>
          </a:xfrm>
          <a:prstGeom prst="bentConnector4">
            <a:avLst>
              <a:gd name="adj1" fmla="val 28936"/>
              <a:gd name="adj2" fmla="val 39872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7412E7C0-9A65-4FC7-B9F5-7F765DD9F802}"/>
              </a:ext>
            </a:extLst>
          </p:cNvPr>
          <p:cNvCxnSpPr>
            <a:cxnSpLocks/>
            <a:stCxn id="74" idx="2"/>
            <a:endCxn id="179" idx="1"/>
          </p:cNvCxnSpPr>
          <p:nvPr/>
        </p:nvCxnSpPr>
        <p:spPr>
          <a:xfrm rot="16200000" flipH="1">
            <a:off x="6076291" y="5516670"/>
            <a:ext cx="414329" cy="1214946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81B0FEBF-E718-4D76-91D7-BDF1059402B4}"/>
              </a:ext>
            </a:extLst>
          </p:cNvPr>
          <p:cNvCxnSpPr>
            <a:cxnSpLocks/>
            <a:stCxn id="29" idx="3"/>
            <a:endCxn id="47" idx="1"/>
          </p:cNvCxnSpPr>
          <p:nvPr/>
        </p:nvCxnSpPr>
        <p:spPr>
          <a:xfrm flipV="1">
            <a:off x="4626447" y="3629850"/>
            <a:ext cx="819730" cy="488656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966B9351-668A-451F-A86F-775CF80E8F49}"/>
              </a:ext>
            </a:extLst>
          </p:cNvPr>
          <p:cNvCxnSpPr>
            <a:cxnSpLocks/>
            <a:stCxn id="194" idx="3"/>
            <a:endCxn id="48" idx="1"/>
          </p:cNvCxnSpPr>
          <p:nvPr/>
        </p:nvCxnSpPr>
        <p:spPr>
          <a:xfrm>
            <a:off x="4626448" y="5038039"/>
            <a:ext cx="801329" cy="50746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A9931216-C25D-4CF2-A5BE-E2F9340C5A5A}"/>
              </a:ext>
            </a:extLst>
          </p:cNvPr>
          <p:cNvSpPr txBox="1"/>
          <p:nvPr/>
        </p:nvSpPr>
        <p:spPr>
          <a:xfrm>
            <a:off x="2326922" y="4784123"/>
            <a:ext cx="2299526" cy="507831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txBody>
          <a:bodyPr wrap="square" lIns="36000" tIns="0" rIns="36000" bIns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“Project”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Invite &amp; Assign “Project-admin” to account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41FD15D4-40DC-4E14-85C1-62C9BE57D5C6}"/>
              </a:ext>
            </a:extLst>
          </p:cNvPr>
          <p:cNvSpPr/>
          <p:nvPr/>
        </p:nvSpPr>
        <p:spPr>
          <a:xfrm>
            <a:off x="2374055" y="2651760"/>
            <a:ext cx="414865" cy="272337"/>
          </a:xfrm>
          <a:prstGeom prst="downArrow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1F3A8EF7-95DD-4F48-B9EA-3F310C34BECC}"/>
              </a:ext>
            </a:extLst>
          </p:cNvPr>
          <p:cNvCxnSpPr>
            <a:cxnSpLocks/>
            <a:stCxn id="22" idx="1"/>
            <a:endCxn id="25" idx="1"/>
          </p:cNvCxnSpPr>
          <p:nvPr/>
        </p:nvCxnSpPr>
        <p:spPr>
          <a:xfrm rot="10800000" flipH="1">
            <a:off x="910190" y="3699933"/>
            <a:ext cx="160533" cy="1520971"/>
          </a:xfrm>
          <a:prstGeom prst="bentConnector3">
            <a:avLst>
              <a:gd name="adj1" fmla="val -142401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50AC228-C46D-456C-9050-CB9E647CFB61}"/>
              </a:ext>
            </a:extLst>
          </p:cNvPr>
          <p:cNvSpPr txBox="1"/>
          <p:nvPr/>
        </p:nvSpPr>
        <p:spPr>
          <a:xfrm>
            <a:off x="226173" y="4677695"/>
            <a:ext cx="86400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Req.Approval</a:t>
            </a:r>
            <a:endParaRPr lang="en-US" altLang="ko-KR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59F13F76-99FF-4641-8866-FEA870657908}"/>
              </a:ext>
            </a:extLst>
          </p:cNvPr>
          <p:cNvCxnSpPr>
            <a:cxnSpLocks/>
            <a:stCxn id="25" idx="3"/>
            <a:endCxn id="22" idx="3"/>
          </p:cNvCxnSpPr>
          <p:nvPr/>
        </p:nvCxnSpPr>
        <p:spPr>
          <a:xfrm flipH="1">
            <a:off x="1306191" y="3699932"/>
            <a:ext cx="376533" cy="1520971"/>
          </a:xfrm>
          <a:prstGeom prst="bentConnector3">
            <a:avLst>
              <a:gd name="adj1" fmla="val -6071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C73F68B-BD38-453F-BDEF-76178E061089}"/>
              </a:ext>
            </a:extLst>
          </p:cNvPr>
          <p:cNvSpPr txBox="1"/>
          <p:nvPr/>
        </p:nvSpPr>
        <p:spPr>
          <a:xfrm>
            <a:off x="1428770" y="4677695"/>
            <a:ext cx="86400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Approved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21D08-EBCF-4139-8003-EA620244667D}"/>
              </a:ext>
            </a:extLst>
          </p:cNvPr>
          <p:cNvSpPr txBox="1"/>
          <p:nvPr/>
        </p:nvSpPr>
        <p:spPr>
          <a:xfrm>
            <a:off x="204635" y="4034367"/>
            <a:ext cx="2047500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Join “k8sC” to </a:t>
            </a:r>
            <a:r>
              <a:rPr lang="en-US" altLang="ko-KR" sz="11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ks</a:t>
            </a: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-member</a:t>
            </a:r>
          </a:p>
          <a:p>
            <a:pPr marL="228600" indent="-228600">
              <a:buFont typeface="+mj-ea"/>
              <a:buAutoNum type="circleNumDbPlain" startAt="2"/>
            </a:pP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Assign “</a:t>
            </a:r>
            <a:r>
              <a:rPr lang="en-US" altLang="ko-KR" sz="11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ksmC</a:t>
            </a: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” to workspace</a:t>
            </a:r>
            <a:endParaRPr lang="ko-KR" altLang="en-US" sz="11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09" name="Group 243">
            <a:extLst>
              <a:ext uri="{FF2B5EF4-FFF2-40B4-BE49-F238E27FC236}">
                <a16:creationId xmlns:a16="http://schemas.microsoft.com/office/drawing/2014/main" id="{FE90084E-0DEC-404A-AE55-968A76C8CA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36174" y="4422582"/>
            <a:ext cx="540000" cy="306118"/>
            <a:chOff x="1076" y="2255"/>
            <a:chExt cx="520" cy="303"/>
          </a:xfrm>
        </p:grpSpPr>
        <p:grpSp>
          <p:nvGrpSpPr>
            <p:cNvPr id="111" name="Group 244">
              <a:extLst>
                <a:ext uri="{FF2B5EF4-FFF2-40B4-BE49-F238E27FC236}">
                  <a16:creationId xmlns:a16="http://schemas.microsoft.com/office/drawing/2014/main" id="{012FA303-62D2-47AA-9E38-28932DC769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57" y="2255"/>
              <a:ext cx="178" cy="287"/>
              <a:chOff x="1157" y="2255"/>
              <a:chExt cx="178" cy="287"/>
            </a:xfrm>
          </p:grpSpPr>
          <p:sp>
            <p:nvSpPr>
              <p:cNvPr id="115" name="Freeform 245">
                <a:extLst>
                  <a:ext uri="{FF2B5EF4-FFF2-40B4-BE49-F238E27FC236}">
                    <a16:creationId xmlns:a16="http://schemas.microsoft.com/office/drawing/2014/main" id="{E77D6A5A-86F8-4FC4-BEEB-CA6AF65AFE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82" y="2255"/>
                <a:ext cx="125" cy="127"/>
              </a:xfrm>
              <a:custGeom>
                <a:avLst/>
                <a:gdLst>
                  <a:gd name="T0" fmla="*/ 152 w 152"/>
                  <a:gd name="T1" fmla="*/ 76 h 154"/>
                  <a:gd name="T2" fmla="*/ 146 w 152"/>
                  <a:gd name="T3" fmla="*/ 106 h 154"/>
                  <a:gd name="T4" fmla="*/ 130 w 152"/>
                  <a:gd name="T5" fmla="*/ 130 h 154"/>
                  <a:gd name="T6" fmla="*/ 106 w 152"/>
                  <a:gd name="T7" fmla="*/ 148 h 154"/>
                  <a:gd name="T8" fmla="*/ 76 w 152"/>
                  <a:gd name="T9" fmla="*/ 154 h 154"/>
                  <a:gd name="T10" fmla="*/ 46 w 152"/>
                  <a:gd name="T11" fmla="*/ 148 h 154"/>
                  <a:gd name="T12" fmla="*/ 22 w 152"/>
                  <a:gd name="T13" fmla="*/ 130 h 154"/>
                  <a:gd name="T14" fmla="*/ 6 w 152"/>
                  <a:gd name="T15" fmla="*/ 106 h 154"/>
                  <a:gd name="T16" fmla="*/ 0 w 152"/>
                  <a:gd name="T17" fmla="*/ 76 h 154"/>
                  <a:gd name="T18" fmla="*/ 6 w 152"/>
                  <a:gd name="T19" fmla="*/ 48 h 154"/>
                  <a:gd name="T20" fmla="*/ 22 w 152"/>
                  <a:gd name="T21" fmla="*/ 24 h 154"/>
                  <a:gd name="T22" fmla="*/ 46 w 152"/>
                  <a:gd name="T23" fmla="*/ 6 h 154"/>
                  <a:gd name="T24" fmla="*/ 76 w 152"/>
                  <a:gd name="T25" fmla="*/ 0 h 154"/>
                  <a:gd name="T26" fmla="*/ 106 w 152"/>
                  <a:gd name="T27" fmla="*/ 6 h 154"/>
                  <a:gd name="T28" fmla="*/ 130 w 152"/>
                  <a:gd name="T29" fmla="*/ 24 h 154"/>
                  <a:gd name="T30" fmla="*/ 146 w 152"/>
                  <a:gd name="T31" fmla="*/ 48 h 154"/>
                  <a:gd name="T32" fmla="*/ 152 w 152"/>
                  <a:gd name="T33" fmla="*/ 7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2" h="154">
                    <a:moveTo>
                      <a:pt x="152" y="76"/>
                    </a:moveTo>
                    <a:lnTo>
                      <a:pt x="146" y="106"/>
                    </a:lnTo>
                    <a:lnTo>
                      <a:pt x="130" y="130"/>
                    </a:lnTo>
                    <a:lnTo>
                      <a:pt x="106" y="148"/>
                    </a:lnTo>
                    <a:lnTo>
                      <a:pt x="76" y="154"/>
                    </a:lnTo>
                    <a:lnTo>
                      <a:pt x="46" y="148"/>
                    </a:lnTo>
                    <a:lnTo>
                      <a:pt x="22" y="130"/>
                    </a:lnTo>
                    <a:lnTo>
                      <a:pt x="6" y="106"/>
                    </a:lnTo>
                    <a:lnTo>
                      <a:pt x="0" y="76"/>
                    </a:lnTo>
                    <a:lnTo>
                      <a:pt x="6" y="48"/>
                    </a:lnTo>
                    <a:lnTo>
                      <a:pt x="22" y="24"/>
                    </a:lnTo>
                    <a:lnTo>
                      <a:pt x="46" y="6"/>
                    </a:lnTo>
                    <a:lnTo>
                      <a:pt x="76" y="0"/>
                    </a:lnTo>
                    <a:lnTo>
                      <a:pt x="106" y="6"/>
                    </a:lnTo>
                    <a:lnTo>
                      <a:pt x="130" y="24"/>
                    </a:lnTo>
                    <a:lnTo>
                      <a:pt x="146" y="48"/>
                    </a:lnTo>
                    <a:lnTo>
                      <a:pt x="152" y="7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666666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46">
                <a:extLst>
                  <a:ext uri="{FF2B5EF4-FFF2-40B4-BE49-F238E27FC236}">
                    <a16:creationId xmlns:a16="http://schemas.microsoft.com/office/drawing/2014/main" id="{C30DE469-2D0D-47C5-BBB5-4004F236482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57" y="2394"/>
                <a:ext cx="178" cy="148"/>
              </a:xfrm>
              <a:custGeom>
                <a:avLst/>
                <a:gdLst>
                  <a:gd name="T0" fmla="*/ 0 w 216"/>
                  <a:gd name="T1" fmla="*/ 180 h 180"/>
                  <a:gd name="T2" fmla="*/ 0 w 216"/>
                  <a:gd name="T3" fmla="*/ 88 h 180"/>
                  <a:gd name="T4" fmla="*/ 4 w 216"/>
                  <a:gd name="T5" fmla="*/ 60 h 180"/>
                  <a:gd name="T6" fmla="*/ 20 w 216"/>
                  <a:gd name="T7" fmla="*/ 36 h 180"/>
                  <a:gd name="T8" fmla="*/ 44 w 216"/>
                  <a:gd name="T9" fmla="*/ 16 h 180"/>
                  <a:gd name="T10" fmla="*/ 74 w 216"/>
                  <a:gd name="T11" fmla="*/ 4 h 180"/>
                  <a:gd name="T12" fmla="*/ 108 w 216"/>
                  <a:gd name="T13" fmla="*/ 0 h 180"/>
                  <a:gd name="T14" fmla="*/ 142 w 216"/>
                  <a:gd name="T15" fmla="*/ 4 h 180"/>
                  <a:gd name="T16" fmla="*/ 172 w 216"/>
                  <a:gd name="T17" fmla="*/ 16 h 180"/>
                  <a:gd name="T18" fmla="*/ 196 w 216"/>
                  <a:gd name="T19" fmla="*/ 36 h 180"/>
                  <a:gd name="T20" fmla="*/ 210 w 216"/>
                  <a:gd name="T21" fmla="*/ 60 h 180"/>
                  <a:gd name="T22" fmla="*/ 216 w 216"/>
                  <a:gd name="T23" fmla="*/ 88 h 180"/>
                  <a:gd name="T24" fmla="*/ 216 w 216"/>
                  <a:gd name="T25" fmla="*/ 180 h 180"/>
                  <a:gd name="T26" fmla="*/ 0 w 216"/>
                  <a:gd name="T27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6" h="180">
                    <a:moveTo>
                      <a:pt x="0" y="180"/>
                    </a:moveTo>
                    <a:lnTo>
                      <a:pt x="0" y="88"/>
                    </a:lnTo>
                    <a:lnTo>
                      <a:pt x="4" y="60"/>
                    </a:lnTo>
                    <a:lnTo>
                      <a:pt x="20" y="36"/>
                    </a:lnTo>
                    <a:lnTo>
                      <a:pt x="44" y="16"/>
                    </a:lnTo>
                    <a:lnTo>
                      <a:pt x="74" y="4"/>
                    </a:lnTo>
                    <a:lnTo>
                      <a:pt x="108" y="0"/>
                    </a:lnTo>
                    <a:lnTo>
                      <a:pt x="142" y="4"/>
                    </a:lnTo>
                    <a:lnTo>
                      <a:pt x="172" y="16"/>
                    </a:lnTo>
                    <a:lnTo>
                      <a:pt x="196" y="36"/>
                    </a:lnTo>
                    <a:lnTo>
                      <a:pt x="210" y="60"/>
                    </a:lnTo>
                    <a:lnTo>
                      <a:pt x="216" y="88"/>
                    </a:lnTo>
                    <a:lnTo>
                      <a:pt x="216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666666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" name="Rectangle 247">
              <a:extLst>
                <a:ext uri="{FF2B5EF4-FFF2-40B4-BE49-F238E27FC236}">
                  <a16:creationId xmlns:a16="http://schemas.microsoft.com/office/drawing/2014/main" id="{DC39CD45-1C1B-44B1-B551-0F1DD12A44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6" y="2541"/>
              <a:ext cx="520" cy="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000">
                <a:cs typeface="Arial" panose="020B0604020202020204" pitchFamily="34" charset="0"/>
              </a:endParaRPr>
            </a:p>
          </p:txBody>
        </p:sp>
        <p:sp>
          <p:nvSpPr>
            <p:cNvPr id="114" name="Freeform 248">
              <a:extLst>
                <a:ext uri="{FF2B5EF4-FFF2-40B4-BE49-F238E27FC236}">
                  <a16:creationId xmlns:a16="http://schemas.microsoft.com/office/drawing/2014/main" id="{AEFFDC77-DF30-4B4B-9FB1-312157B4EA1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46" y="2405"/>
              <a:ext cx="327" cy="141"/>
            </a:xfrm>
            <a:custGeom>
              <a:avLst/>
              <a:gdLst>
                <a:gd name="T0" fmla="*/ 184 w 396"/>
                <a:gd name="T1" fmla="*/ 0 h 170"/>
                <a:gd name="T2" fmla="*/ 112 w 396"/>
                <a:gd name="T3" fmla="*/ 138 h 170"/>
                <a:gd name="T4" fmla="*/ 0 w 396"/>
                <a:gd name="T5" fmla="*/ 138 h 170"/>
                <a:gd name="T6" fmla="*/ 0 w 396"/>
                <a:gd name="T7" fmla="*/ 170 h 170"/>
                <a:gd name="T8" fmla="*/ 324 w 396"/>
                <a:gd name="T9" fmla="*/ 170 h 170"/>
                <a:gd name="T10" fmla="*/ 324 w 396"/>
                <a:gd name="T11" fmla="*/ 138 h 170"/>
                <a:gd name="T12" fmla="*/ 396 w 396"/>
                <a:gd name="T13" fmla="*/ 0 h 170"/>
                <a:gd name="T14" fmla="*/ 184 w 396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6" h="170">
                  <a:moveTo>
                    <a:pt x="184" y="0"/>
                  </a:moveTo>
                  <a:lnTo>
                    <a:pt x="112" y="138"/>
                  </a:lnTo>
                  <a:lnTo>
                    <a:pt x="0" y="138"/>
                  </a:lnTo>
                  <a:lnTo>
                    <a:pt x="0" y="170"/>
                  </a:lnTo>
                  <a:lnTo>
                    <a:pt x="324" y="170"/>
                  </a:lnTo>
                  <a:lnTo>
                    <a:pt x="324" y="138"/>
                  </a:lnTo>
                  <a:lnTo>
                    <a:pt x="396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000" dirty="0">
                <a:cs typeface="Arial" panose="020B0604020202020204" pitchFamily="34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0F2A281F-90C5-401C-B535-FAB33C93992F}"/>
              </a:ext>
            </a:extLst>
          </p:cNvPr>
          <p:cNvSpPr txBox="1"/>
          <p:nvPr/>
        </p:nvSpPr>
        <p:spPr>
          <a:xfrm>
            <a:off x="3499099" y="4411578"/>
            <a:ext cx="111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WS-manager-B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1F6CDED-C363-4AF8-9D19-FC449A1DB599}"/>
              </a:ext>
            </a:extLst>
          </p:cNvPr>
          <p:cNvCxnSpPr>
            <a:cxnSpLocks/>
            <a:stCxn id="25" idx="3"/>
            <a:endCxn id="112" idx="1"/>
          </p:cNvCxnSpPr>
          <p:nvPr/>
        </p:nvCxnSpPr>
        <p:spPr>
          <a:xfrm>
            <a:off x="1682724" y="3699932"/>
            <a:ext cx="1353450" cy="102018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F62C7C-B0BC-41C7-9997-ADCB88AF5ECF}"/>
              </a:ext>
            </a:extLst>
          </p:cNvPr>
          <p:cNvSpPr txBox="1"/>
          <p:nvPr/>
        </p:nvSpPr>
        <p:spPr>
          <a:xfrm>
            <a:off x="2320440" y="3864590"/>
            <a:ext cx="2306007" cy="5078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txBody>
          <a:bodyPr wrap="square" lIns="36000" tIns="0" rIns="36000" bIns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“Workspace”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Invite &amp; Assign “</a:t>
            </a:r>
            <a:r>
              <a:rPr lang="en-US" altLang="ko-KR" sz="11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ws</a:t>
            </a: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-admin” to account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FA486D1-6051-489B-9ABF-8F6471499205}"/>
              </a:ext>
            </a:extLst>
          </p:cNvPr>
          <p:cNvCxnSpPr>
            <a:cxnSpLocks/>
          </p:cNvCxnSpPr>
          <p:nvPr/>
        </p:nvCxnSpPr>
        <p:spPr>
          <a:xfrm>
            <a:off x="1614144" y="3755318"/>
            <a:ext cx="1353450" cy="102018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E1688E6A-0B24-41B1-9D3E-45B216AC199C}"/>
              </a:ext>
            </a:extLst>
          </p:cNvPr>
          <p:cNvCxnSpPr>
            <a:cxnSpLocks/>
            <a:stCxn id="64" idx="5"/>
            <a:endCxn id="68" idx="1"/>
          </p:cNvCxnSpPr>
          <p:nvPr/>
        </p:nvCxnSpPr>
        <p:spPr>
          <a:xfrm flipV="1">
            <a:off x="7424027" y="4309259"/>
            <a:ext cx="272931" cy="9677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1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3. Operation Case Per Service Type &gt; Cluster Service</a:t>
            </a:r>
            <a:endParaRPr lang="ko-KR" altLang="en-US" sz="2500" spc="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8" name="표 49">
            <a:extLst>
              <a:ext uri="{FF2B5EF4-FFF2-40B4-BE49-F238E27FC236}">
                <a16:creationId xmlns:a16="http://schemas.microsoft.com/office/drawing/2014/main" id="{850C9ABD-3194-4767-8669-F474F883B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40418"/>
              </p:ext>
            </p:extLst>
          </p:nvPr>
        </p:nvGraphicFramePr>
        <p:xfrm>
          <a:off x="146304" y="951510"/>
          <a:ext cx="9610345" cy="2975860"/>
        </p:xfrm>
        <a:graphic>
          <a:graphicData uri="http://schemas.openxmlformats.org/drawingml/2006/table">
            <a:tbl>
              <a:tblPr/>
              <a:tblGrid>
                <a:gridCol w="846078">
                  <a:extLst>
                    <a:ext uri="{9D8B030D-6E8A-4147-A177-3AD203B41FA5}">
                      <a16:colId xmlns:a16="http://schemas.microsoft.com/office/drawing/2014/main" val="405522755"/>
                    </a:ext>
                  </a:extLst>
                </a:gridCol>
                <a:gridCol w="714498">
                  <a:extLst>
                    <a:ext uri="{9D8B030D-6E8A-4147-A177-3AD203B41FA5}">
                      <a16:colId xmlns:a16="http://schemas.microsoft.com/office/drawing/2014/main" val="4210330421"/>
                    </a:ext>
                  </a:extLst>
                </a:gridCol>
                <a:gridCol w="1501987">
                  <a:extLst>
                    <a:ext uri="{9D8B030D-6E8A-4147-A177-3AD203B41FA5}">
                      <a16:colId xmlns:a16="http://schemas.microsoft.com/office/drawing/2014/main" val="1121320455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1767972338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821215682"/>
                    </a:ext>
                  </a:extLst>
                </a:gridCol>
                <a:gridCol w="4304116">
                  <a:extLst>
                    <a:ext uri="{9D8B030D-6E8A-4147-A177-3AD203B41FA5}">
                      <a16:colId xmlns:a16="http://schemas.microsoft.com/office/drawing/2014/main" val="4053809755"/>
                    </a:ext>
                  </a:extLst>
                </a:gridCol>
              </a:tblGrid>
              <a:tr h="347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Person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User-ID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Platform </a:t>
                      </a:r>
                    </a:p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Role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WS</a:t>
                      </a:r>
                    </a:p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Role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Project </a:t>
                      </a:r>
                    </a:p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Role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User-TBD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Workspace-manager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협의 필요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User-A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Platform-regular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WS-admin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-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+mn-ea"/>
                          <a:cs typeface="Amazon Ember" panose="020B0603020204020204" pitchFamily="34" charset="0"/>
                        </a:rPr>
                        <a:t>Control all resources in the workspace.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190387"/>
                  </a:ext>
                </a:extLst>
              </a:tr>
              <a:tr h="27029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User-B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Platform-regular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WS-Self-Provisioner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-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+mn-ea"/>
                          <a:cs typeface="Amazon Ember" panose="020B0603020204020204" pitchFamily="34" charset="0"/>
                        </a:rPr>
                        <a:t>View workspace settings, manage app templates, and create projects.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247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User-C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Platform-regular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WS-viewer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Admin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+mn-ea"/>
                          <a:cs typeface="Amazon Ember" panose="020B0603020204020204" pitchFamily="34" charset="0"/>
                        </a:rPr>
                        <a:t>View all resources in the workspace. / </a:t>
                      </a:r>
                      <a:r>
                        <a:rPr lang="en-US" altLang="ko-KR" sz="1200" b="1" i="1" u="sng" strike="noStrike" dirty="0">
                          <a:solidFill>
                            <a:srgbClr val="0000FF"/>
                          </a:solidFill>
                          <a:effectLst/>
                          <a:latin typeface="Amazon Ember" panose="020B0603020204020204" pitchFamily="34" charset="0"/>
                          <a:ea typeface="+mn-ea"/>
                          <a:cs typeface="Amazon Ember" panose="020B0603020204020204" pitchFamily="34" charset="0"/>
                        </a:rPr>
                        <a:t>Namespace-A</a:t>
                      </a:r>
                      <a:endParaRPr lang="ko-KR" altLang="en-US" sz="1200" b="1" i="1" u="sng" strike="noStrike" dirty="0">
                        <a:solidFill>
                          <a:srgbClr val="0000FF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71385"/>
                  </a:ext>
                </a:extLst>
              </a:tr>
              <a:tr h="20082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User-D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Platform-regular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WS-regular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Operator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+mn-ea"/>
                          <a:cs typeface="Amazon Ember" panose="020B0603020204020204" pitchFamily="34" charset="0"/>
                        </a:rPr>
                        <a:t>View workspace settings.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427409"/>
                  </a:ext>
                </a:extLst>
              </a:tr>
              <a:tr h="1467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User-E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Platform-regular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WS-regular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Viewer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+mn-ea"/>
                          <a:cs typeface="Amazon Ember" panose="020B0603020204020204" pitchFamily="34" charset="0"/>
                        </a:rPr>
                        <a:t>View workspace settings.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530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User-F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Platform-regular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WS-viewer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Admin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+mn-ea"/>
                          <a:cs typeface="Amazon Ember" panose="020B0603020204020204" pitchFamily="34" charset="0"/>
                        </a:rPr>
                        <a:t>View all resources in the workspace. / </a:t>
                      </a:r>
                      <a:r>
                        <a:rPr lang="en-US" altLang="ko-KR" sz="1200" b="1" i="1" u="sng" strike="noStrike" dirty="0">
                          <a:solidFill>
                            <a:srgbClr val="0000FF"/>
                          </a:solidFill>
                          <a:effectLst/>
                          <a:latin typeface="Amazon Ember" panose="020B0603020204020204" pitchFamily="34" charset="0"/>
                          <a:ea typeface="+mn-ea"/>
                          <a:cs typeface="Amazon Ember" panose="020B0603020204020204" pitchFamily="34" charset="0"/>
                        </a:rPr>
                        <a:t>Namespace-B</a:t>
                      </a:r>
                      <a:endParaRPr lang="ko-KR" altLang="en-US" sz="1200" b="1" i="1" u="sng" strike="noStrike" dirty="0">
                        <a:solidFill>
                          <a:srgbClr val="0000FF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862927"/>
                  </a:ext>
                </a:extLst>
              </a:tr>
              <a:tr h="1274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User-G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Platform-regular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WS-regular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Operator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+mn-ea"/>
                          <a:cs typeface="Amazon Ember" panose="020B0603020204020204" pitchFamily="34" charset="0"/>
                        </a:rPr>
                        <a:t>View workspace settings.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280675"/>
                  </a:ext>
                </a:extLst>
              </a:tr>
              <a:tr h="1274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User-H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Platform-regular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WS-regular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Viewer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+mn-ea"/>
                          <a:cs typeface="Amazon Ember" panose="020B0603020204020204" pitchFamily="34" charset="0"/>
                        </a:rPr>
                        <a:t>View workspace settings.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mazon Ember" panose="020B0603020204020204" pitchFamily="34" charset="0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35464"/>
                  </a:ext>
                </a:extLst>
              </a:tr>
            </a:tbl>
          </a:graphicData>
        </a:graphic>
      </p:graphicFrame>
      <p:sp>
        <p:nvSpPr>
          <p:cNvPr id="196" name="Rectangle 239">
            <a:extLst>
              <a:ext uri="{FF2B5EF4-FFF2-40B4-BE49-F238E27FC236}">
                <a16:creationId xmlns:a16="http://schemas.microsoft.com/office/drawing/2014/main" id="{C9F9FF6A-E5BF-4FA1-9B83-253DF57D2973}"/>
              </a:ext>
            </a:extLst>
          </p:cNvPr>
          <p:cNvSpPr/>
          <p:nvPr/>
        </p:nvSpPr>
        <p:spPr>
          <a:xfrm>
            <a:off x="146305" y="4175803"/>
            <a:ext cx="9610344" cy="2277620"/>
          </a:xfrm>
          <a:prstGeom prst="rect">
            <a:avLst/>
          </a:prstGeom>
          <a:noFill/>
          <a:ln w="31750" cap="flat" cmpd="sng" algn="ctr">
            <a:solidFill>
              <a:srgbClr val="0000FF">
                <a:alpha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맑은 고딕" panose="020B0503020000020004" pitchFamily="50" charset="-127"/>
              <a:cs typeface="Amazon Ember" panose="020B0603020204020204" pitchFamily="34" charset="0"/>
            </a:endParaRPr>
          </a:p>
        </p:txBody>
      </p:sp>
      <p:sp>
        <p:nvSpPr>
          <p:cNvPr id="197" name="Rectangle 11">
            <a:extLst>
              <a:ext uri="{FF2B5EF4-FFF2-40B4-BE49-F238E27FC236}">
                <a16:creationId xmlns:a16="http://schemas.microsoft.com/office/drawing/2014/main" id="{C3FAE4F9-605F-4F08-8CE7-FAFF79356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4024596"/>
            <a:ext cx="1476000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400" i="1" u="sng" dirty="0">
                <a:solidFill>
                  <a:srgbClr val="0000FF"/>
                </a:solidFill>
                <a:highlight>
                  <a:srgbClr val="FFFF00"/>
                </a:highligh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【 </a:t>
            </a:r>
            <a:r>
              <a:rPr kumimoji="1" lang="en-US" sz="1500" b="1" i="1" u="sng" dirty="0">
                <a:solidFill>
                  <a:srgbClr val="0000FF"/>
                </a:solidFill>
                <a:highlight>
                  <a:srgbClr val="FFFF00"/>
                </a:highligh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Cluster Service </a:t>
            </a:r>
            <a:r>
              <a:rPr kumimoji="1" lang="en-US" altLang="ko-KR" sz="1400" i="1" u="sng" dirty="0">
                <a:solidFill>
                  <a:srgbClr val="0000FF"/>
                </a:solidFill>
                <a:highlight>
                  <a:srgbClr val="FFFF00"/>
                </a:highligh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】</a:t>
            </a:r>
            <a:endParaRPr lang="en-GB" sz="1500" b="1" i="1" u="sng" dirty="0">
              <a:solidFill>
                <a:srgbClr val="0000FF"/>
              </a:solidFill>
              <a:highlight>
                <a:srgbClr val="FFFF00"/>
              </a:highlight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98" name="Picture 2" descr="Admin User Icons">
            <a:extLst>
              <a:ext uri="{FF2B5EF4-FFF2-40B4-BE49-F238E27FC236}">
                <a16:creationId xmlns:a16="http://schemas.microsoft.com/office/drawing/2014/main" id="{3F28C26E-4D86-4EC4-B56F-6CE477F26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98" t="54019" r="6551" b="26199"/>
          <a:stretch/>
        </p:blipFill>
        <p:spPr bwMode="auto">
          <a:xfrm>
            <a:off x="681772" y="4457549"/>
            <a:ext cx="540000" cy="55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0F14C528-197E-4920-9D6C-B23CB843B893}"/>
              </a:ext>
            </a:extLst>
          </p:cNvPr>
          <p:cNvSpPr txBox="1"/>
          <p:nvPr/>
        </p:nvSpPr>
        <p:spPr>
          <a:xfrm>
            <a:off x="448405" y="4958416"/>
            <a:ext cx="93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WS-admin</a:t>
            </a:r>
          </a:p>
        </p:txBody>
      </p:sp>
      <p:pic>
        <p:nvPicPr>
          <p:cNvPr id="201" name="Picture 2" descr="Admin User Icons">
            <a:extLst>
              <a:ext uri="{FF2B5EF4-FFF2-40B4-BE49-F238E27FC236}">
                <a16:creationId xmlns:a16="http://schemas.microsoft.com/office/drawing/2014/main" id="{23C64DE7-B8BD-45E7-A98B-66235CD64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3" t="32417" r="50941" b="50875"/>
          <a:stretch/>
        </p:blipFill>
        <p:spPr bwMode="auto">
          <a:xfrm>
            <a:off x="2814979" y="4457549"/>
            <a:ext cx="396000" cy="40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4A1C636F-2DB6-4594-9BF7-10B426078A42}"/>
              </a:ext>
            </a:extLst>
          </p:cNvPr>
          <p:cNvSpPr/>
          <p:nvPr/>
        </p:nvSpPr>
        <p:spPr bwMode="auto">
          <a:xfrm>
            <a:off x="6729218" y="4728572"/>
            <a:ext cx="1927102" cy="929998"/>
          </a:xfrm>
          <a:prstGeom prst="roundRect">
            <a:avLst>
              <a:gd name="adj" fmla="val 21477"/>
            </a:avLst>
          </a:prstGeom>
          <a:noFill/>
          <a:ln w="6350">
            <a:solidFill>
              <a:srgbClr val="2010BC"/>
            </a:solidFill>
            <a:prstDash val="dash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mazon Ember" panose="020B0603020204020204" pitchFamily="34" charset="0"/>
              <a:ea typeface="맑은 고딕" pitchFamily="50" charset="-127"/>
              <a:cs typeface="Amazon Ember" panose="020B0603020204020204" pitchFamily="34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819E5D8-6C3E-4819-9ACD-BF91F71A4BA3}"/>
              </a:ext>
            </a:extLst>
          </p:cNvPr>
          <p:cNvSpPr txBox="1"/>
          <p:nvPr/>
        </p:nvSpPr>
        <p:spPr>
          <a:xfrm>
            <a:off x="8779857" y="4948771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……</a:t>
            </a:r>
            <a:endParaRPr lang="ko-KR" altLang="en-US" sz="2200" dirty="0"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4F93597-968C-487A-B64B-B22A8F266F91}"/>
              </a:ext>
            </a:extLst>
          </p:cNvPr>
          <p:cNvSpPr txBox="1"/>
          <p:nvPr/>
        </p:nvSpPr>
        <p:spPr>
          <a:xfrm>
            <a:off x="4271628" y="4408810"/>
            <a:ext cx="1755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Project(=namespace)-A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A2CA25E-DEE6-41F9-B071-D52ADD2D7622}"/>
              </a:ext>
            </a:extLst>
          </p:cNvPr>
          <p:cNvSpPr txBox="1"/>
          <p:nvPr/>
        </p:nvSpPr>
        <p:spPr>
          <a:xfrm>
            <a:off x="6823638" y="4422583"/>
            <a:ext cx="1755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Project(=namespace)-B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D3F3D02-F3D9-450A-A689-B33FCEAD076D}"/>
              </a:ext>
            </a:extLst>
          </p:cNvPr>
          <p:cNvSpPr txBox="1"/>
          <p:nvPr/>
        </p:nvSpPr>
        <p:spPr>
          <a:xfrm>
            <a:off x="1629184" y="4372910"/>
            <a:ext cx="127540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200" i="1" u="sng" kern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altLang="ko-KR" sz="1100" dirty="0"/>
              <a:t>WS-self-provisioner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D7388B1-A9CF-47A2-9695-E023FEEBB61B}"/>
              </a:ext>
            </a:extLst>
          </p:cNvPr>
          <p:cNvSpPr txBox="1"/>
          <p:nvPr/>
        </p:nvSpPr>
        <p:spPr>
          <a:xfrm>
            <a:off x="2266787" y="4929000"/>
            <a:ext cx="1556230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Project but can not delete</a:t>
            </a:r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58CB1249-00FB-4BF6-94B3-4D4290C6921C}"/>
              </a:ext>
            </a:extLst>
          </p:cNvPr>
          <p:cNvCxnSpPr>
            <a:cxnSpLocks/>
            <a:stCxn id="201" idx="3"/>
            <a:endCxn id="202" idx="1"/>
          </p:cNvCxnSpPr>
          <p:nvPr/>
        </p:nvCxnSpPr>
        <p:spPr>
          <a:xfrm>
            <a:off x="3210979" y="4661641"/>
            <a:ext cx="965539" cy="53193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연결선: 꺾임 227">
            <a:extLst>
              <a:ext uri="{FF2B5EF4-FFF2-40B4-BE49-F238E27FC236}">
                <a16:creationId xmlns:a16="http://schemas.microsoft.com/office/drawing/2014/main" id="{DB1AE30E-1815-4744-8971-DE187892EEF8}"/>
              </a:ext>
            </a:extLst>
          </p:cNvPr>
          <p:cNvCxnSpPr>
            <a:cxnSpLocks/>
            <a:stCxn id="201" idx="3"/>
            <a:endCxn id="203" idx="1"/>
          </p:cNvCxnSpPr>
          <p:nvPr/>
        </p:nvCxnSpPr>
        <p:spPr>
          <a:xfrm>
            <a:off x="3210979" y="4661641"/>
            <a:ext cx="3518239" cy="53193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4325C821-C223-45DF-8978-200F9F5411E6}"/>
              </a:ext>
            </a:extLst>
          </p:cNvPr>
          <p:cNvSpPr/>
          <p:nvPr/>
        </p:nvSpPr>
        <p:spPr bwMode="auto">
          <a:xfrm>
            <a:off x="4176518" y="4728572"/>
            <a:ext cx="1927102" cy="929998"/>
          </a:xfrm>
          <a:prstGeom prst="roundRect">
            <a:avLst>
              <a:gd name="adj" fmla="val 21477"/>
            </a:avLst>
          </a:prstGeom>
          <a:solidFill>
            <a:schemeClr val="bg1"/>
          </a:solidFill>
          <a:ln w="6350">
            <a:solidFill>
              <a:srgbClr val="2010BC"/>
            </a:solidFill>
            <a:prstDash val="dash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mazon Ember" panose="020B0603020204020204" pitchFamily="34" charset="0"/>
              <a:ea typeface="맑은 고딕" pitchFamily="50" charset="-127"/>
              <a:cs typeface="Amazon Ember" panose="020B0603020204020204" pitchFamily="34" charset="0"/>
            </a:endParaRP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74052D5D-0C59-4CB2-B215-D3C11B6E6413}"/>
              </a:ext>
            </a:extLst>
          </p:cNvPr>
          <p:cNvCxnSpPr>
            <a:cxnSpLocks/>
            <a:stCxn id="198" idx="3"/>
            <a:endCxn id="201" idx="1"/>
          </p:cNvCxnSpPr>
          <p:nvPr/>
        </p:nvCxnSpPr>
        <p:spPr>
          <a:xfrm flipV="1">
            <a:off x="1221772" y="4661641"/>
            <a:ext cx="1593207" cy="7310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1BDF6483-D898-4A60-93B9-706FCC37A7CC}"/>
              </a:ext>
            </a:extLst>
          </p:cNvPr>
          <p:cNvCxnSpPr>
            <a:cxnSpLocks/>
          </p:cNvCxnSpPr>
          <p:nvPr/>
        </p:nvCxnSpPr>
        <p:spPr>
          <a:xfrm flipV="1">
            <a:off x="1198911" y="4753081"/>
            <a:ext cx="1584000" cy="7310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FAEB20B7-3C86-475E-A3B7-07A30AD645DC}"/>
              </a:ext>
            </a:extLst>
          </p:cNvPr>
          <p:cNvSpPr txBox="1"/>
          <p:nvPr/>
        </p:nvSpPr>
        <p:spPr>
          <a:xfrm rot="21412916">
            <a:off x="1414901" y="4820794"/>
            <a:ext cx="864000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Req.Approval</a:t>
            </a:r>
            <a:endParaRPr lang="en-US" altLang="ko-KR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237" name="Group 243">
            <a:extLst>
              <a:ext uri="{FF2B5EF4-FFF2-40B4-BE49-F238E27FC236}">
                <a16:creationId xmlns:a16="http://schemas.microsoft.com/office/drawing/2014/main" id="{D231FF8C-D19F-4302-8446-29B5A31AE5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70069" y="5841977"/>
            <a:ext cx="540000" cy="306118"/>
            <a:chOff x="1076" y="2255"/>
            <a:chExt cx="520" cy="303"/>
          </a:xfrm>
        </p:grpSpPr>
        <p:grpSp>
          <p:nvGrpSpPr>
            <p:cNvPr id="238" name="Group 244">
              <a:extLst>
                <a:ext uri="{FF2B5EF4-FFF2-40B4-BE49-F238E27FC236}">
                  <a16:creationId xmlns:a16="http://schemas.microsoft.com/office/drawing/2014/main" id="{EA3D8017-BC4E-4CA4-9C10-A12ABEE4EFB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57" y="2255"/>
              <a:ext cx="178" cy="287"/>
              <a:chOff x="1157" y="2255"/>
              <a:chExt cx="178" cy="287"/>
            </a:xfrm>
          </p:grpSpPr>
          <p:sp>
            <p:nvSpPr>
              <p:cNvPr id="241" name="Freeform 245">
                <a:extLst>
                  <a:ext uri="{FF2B5EF4-FFF2-40B4-BE49-F238E27FC236}">
                    <a16:creationId xmlns:a16="http://schemas.microsoft.com/office/drawing/2014/main" id="{331FEA4A-97F7-4523-AB1A-F3F94561D0D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82" y="2255"/>
                <a:ext cx="125" cy="127"/>
              </a:xfrm>
              <a:custGeom>
                <a:avLst/>
                <a:gdLst>
                  <a:gd name="T0" fmla="*/ 152 w 152"/>
                  <a:gd name="T1" fmla="*/ 76 h 154"/>
                  <a:gd name="T2" fmla="*/ 146 w 152"/>
                  <a:gd name="T3" fmla="*/ 106 h 154"/>
                  <a:gd name="T4" fmla="*/ 130 w 152"/>
                  <a:gd name="T5" fmla="*/ 130 h 154"/>
                  <a:gd name="T6" fmla="*/ 106 w 152"/>
                  <a:gd name="T7" fmla="*/ 148 h 154"/>
                  <a:gd name="T8" fmla="*/ 76 w 152"/>
                  <a:gd name="T9" fmla="*/ 154 h 154"/>
                  <a:gd name="T10" fmla="*/ 46 w 152"/>
                  <a:gd name="T11" fmla="*/ 148 h 154"/>
                  <a:gd name="T12" fmla="*/ 22 w 152"/>
                  <a:gd name="T13" fmla="*/ 130 h 154"/>
                  <a:gd name="T14" fmla="*/ 6 w 152"/>
                  <a:gd name="T15" fmla="*/ 106 h 154"/>
                  <a:gd name="T16" fmla="*/ 0 w 152"/>
                  <a:gd name="T17" fmla="*/ 76 h 154"/>
                  <a:gd name="T18" fmla="*/ 6 w 152"/>
                  <a:gd name="T19" fmla="*/ 48 h 154"/>
                  <a:gd name="T20" fmla="*/ 22 w 152"/>
                  <a:gd name="T21" fmla="*/ 24 h 154"/>
                  <a:gd name="T22" fmla="*/ 46 w 152"/>
                  <a:gd name="T23" fmla="*/ 6 h 154"/>
                  <a:gd name="T24" fmla="*/ 76 w 152"/>
                  <a:gd name="T25" fmla="*/ 0 h 154"/>
                  <a:gd name="T26" fmla="*/ 106 w 152"/>
                  <a:gd name="T27" fmla="*/ 6 h 154"/>
                  <a:gd name="T28" fmla="*/ 130 w 152"/>
                  <a:gd name="T29" fmla="*/ 24 h 154"/>
                  <a:gd name="T30" fmla="*/ 146 w 152"/>
                  <a:gd name="T31" fmla="*/ 48 h 154"/>
                  <a:gd name="T32" fmla="*/ 152 w 152"/>
                  <a:gd name="T33" fmla="*/ 7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2" h="154">
                    <a:moveTo>
                      <a:pt x="152" y="76"/>
                    </a:moveTo>
                    <a:lnTo>
                      <a:pt x="146" y="106"/>
                    </a:lnTo>
                    <a:lnTo>
                      <a:pt x="130" y="130"/>
                    </a:lnTo>
                    <a:lnTo>
                      <a:pt x="106" y="148"/>
                    </a:lnTo>
                    <a:lnTo>
                      <a:pt x="76" y="154"/>
                    </a:lnTo>
                    <a:lnTo>
                      <a:pt x="46" y="148"/>
                    </a:lnTo>
                    <a:lnTo>
                      <a:pt x="22" y="130"/>
                    </a:lnTo>
                    <a:lnTo>
                      <a:pt x="6" y="106"/>
                    </a:lnTo>
                    <a:lnTo>
                      <a:pt x="0" y="76"/>
                    </a:lnTo>
                    <a:lnTo>
                      <a:pt x="6" y="48"/>
                    </a:lnTo>
                    <a:lnTo>
                      <a:pt x="22" y="24"/>
                    </a:lnTo>
                    <a:lnTo>
                      <a:pt x="46" y="6"/>
                    </a:lnTo>
                    <a:lnTo>
                      <a:pt x="76" y="0"/>
                    </a:lnTo>
                    <a:lnTo>
                      <a:pt x="106" y="6"/>
                    </a:lnTo>
                    <a:lnTo>
                      <a:pt x="130" y="24"/>
                    </a:lnTo>
                    <a:lnTo>
                      <a:pt x="146" y="48"/>
                    </a:lnTo>
                    <a:lnTo>
                      <a:pt x="152" y="7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666666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>
                  <a:cs typeface="Arial" panose="020B0604020202020204" pitchFamily="34" charset="0"/>
                </a:endParaRPr>
              </a:p>
            </p:txBody>
          </p:sp>
          <p:sp>
            <p:nvSpPr>
              <p:cNvPr id="242" name="Freeform 246">
                <a:extLst>
                  <a:ext uri="{FF2B5EF4-FFF2-40B4-BE49-F238E27FC236}">
                    <a16:creationId xmlns:a16="http://schemas.microsoft.com/office/drawing/2014/main" id="{8763F7AA-7E6F-4342-BC7D-F3CE8E8E3CF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57" y="2394"/>
                <a:ext cx="178" cy="148"/>
              </a:xfrm>
              <a:custGeom>
                <a:avLst/>
                <a:gdLst>
                  <a:gd name="T0" fmla="*/ 0 w 216"/>
                  <a:gd name="T1" fmla="*/ 180 h 180"/>
                  <a:gd name="T2" fmla="*/ 0 w 216"/>
                  <a:gd name="T3" fmla="*/ 88 h 180"/>
                  <a:gd name="T4" fmla="*/ 4 w 216"/>
                  <a:gd name="T5" fmla="*/ 60 h 180"/>
                  <a:gd name="T6" fmla="*/ 20 w 216"/>
                  <a:gd name="T7" fmla="*/ 36 h 180"/>
                  <a:gd name="T8" fmla="*/ 44 w 216"/>
                  <a:gd name="T9" fmla="*/ 16 h 180"/>
                  <a:gd name="T10" fmla="*/ 74 w 216"/>
                  <a:gd name="T11" fmla="*/ 4 h 180"/>
                  <a:gd name="T12" fmla="*/ 108 w 216"/>
                  <a:gd name="T13" fmla="*/ 0 h 180"/>
                  <a:gd name="T14" fmla="*/ 142 w 216"/>
                  <a:gd name="T15" fmla="*/ 4 h 180"/>
                  <a:gd name="T16" fmla="*/ 172 w 216"/>
                  <a:gd name="T17" fmla="*/ 16 h 180"/>
                  <a:gd name="T18" fmla="*/ 196 w 216"/>
                  <a:gd name="T19" fmla="*/ 36 h 180"/>
                  <a:gd name="T20" fmla="*/ 210 w 216"/>
                  <a:gd name="T21" fmla="*/ 60 h 180"/>
                  <a:gd name="T22" fmla="*/ 216 w 216"/>
                  <a:gd name="T23" fmla="*/ 88 h 180"/>
                  <a:gd name="T24" fmla="*/ 216 w 216"/>
                  <a:gd name="T25" fmla="*/ 180 h 180"/>
                  <a:gd name="T26" fmla="*/ 0 w 216"/>
                  <a:gd name="T27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6" h="180">
                    <a:moveTo>
                      <a:pt x="0" y="180"/>
                    </a:moveTo>
                    <a:lnTo>
                      <a:pt x="0" y="88"/>
                    </a:lnTo>
                    <a:lnTo>
                      <a:pt x="4" y="60"/>
                    </a:lnTo>
                    <a:lnTo>
                      <a:pt x="20" y="36"/>
                    </a:lnTo>
                    <a:lnTo>
                      <a:pt x="44" y="16"/>
                    </a:lnTo>
                    <a:lnTo>
                      <a:pt x="74" y="4"/>
                    </a:lnTo>
                    <a:lnTo>
                      <a:pt x="108" y="0"/>
                    </a:lnTo>
                    <a:lnTo>
                      <a:pt x="142" y="4"/>
                    </a:lnTo>
                    <a:lnTo>
                      <a:pt x="172" y="16"/>
                    </a:lnTo>
                    <a:lnTo>
                      <a:pt x="196" y="36"/>
                    </a:lnTo>
                    <a:lnTo>
                      <a:pt x="210" y="60"/>
                    </a:lnTo>
                    <a:lnTo>
                      <a:pt x="216" y="88"/>
                    </a:lnTo>
                    <a:lnTo>
                      <a:pt x="216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666666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9" name="Rectangle 247">
              <a:extLst>
                <a:ext uri="{FF2B5EF4-FFF2-40B4-BE49-F238E27FC236}">
                  <a16:creationId xmlns:a16="http://schemas.microsoft.com/office/drawing/2014/main" id="{11C9AA90-6BC0-45DD-9CCE-CBEB654956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6" y="2541"/>
              <a:ext cx="520" cy="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000">
                <a:cs typeface="Arial" panose="020B0604020202020204" pitchFamily="34" charset="0"/>
              </a:endParaRPr>
            </a:p>
          </p:txBody>
        </p:sp>
        <p:sp>
          <p:nvSpPr>
            <p:cNvPr id="240" name="Freeform 248">
              <a:extLst>
                <a:ext uri="{FF2B5EF4-FFF2-40B4-BE49-F238E27FC236}">
                  <a16:creationId xmlns:a16="http://schemas.microsoft.com/office/drawing/2014/main" id="{7E26FBE6-549D-45D5-985B-D3074D4D51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46" y="2405"/>
              <a:ext cx="327" cy="141"/>
            </a:xfrm>
            <a:custGeom>
              <a:avLst/>
              <a:gdLst>
                <a:gd name="T0" fmla="*/ 184 w 396"/>
                <a:gd name="T1" fmla="*/ 0 h 170"/>
                <a:gd name="T2" fmla="*/ 112 w 396"/>
                <a:gd name="T3" fmla="*/ 138 h 170"/>
                <a:gd name="T4" fmla="*/ 0 w 396"/>
                <a:gd name="T5" fmla="*/ 138 h 170"/>
                <a:gd name="T6" fmla="*/ 0 w 396"/>
                <a:gd name="T7" fmla="*/ 170 h 170"/>
                <a:gd name="T8" fmla="*/ 324 w 396"/>
                <a:gd name="T9" fmla="*/ 170 h 170"/>
                <a:gd name="T10" fmla="*/ 324 w 396"/>
                <a:gd name="T11" fmla="*/ 138 h 170"/>
                <a:gd name="T12" fmla="*/ 396 w 396"/>
                <a:gd name="T13" fmla="*/ 0 h 170"/>
                <a:gd name="T14" fmla="*/ 184 w 396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6" h="170">
                  <a:moveTo>
                    <a:pt x="184" y="0"/>
                  </a:moveTo>
                  <a:lnTo>
                    <a:pt x="112" y="138"/>
                  </a:lnTo>
                  <a:lnTo>
                    <a:pt x="0" y="138"/>
                  </a:lnTo>
                  <a:lnTo>
                    <a:pt x="0" y="170"/>
                  </a:lnTo>
                  <a:lnTo>
                    <a:pt x="324" y="170"/>
                  </a:lnTo>
                  <a:lnTo>
                    <a:pt x="324" y="138"/>
                  </a:lnTo>
                  <a:lnTo>
                    <a:pt x="396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000" dirty="0">
                <a:cs typeface="Arial" panose="020B0604020202020204" pitchFamily="34" charset="0"/>
              </a:endParaRPr>
            </a:p>
          </p:txBody>
        </p: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8FB3D315-5F8A-4881-9B7D-B859B71C4E76}"/>
              </a:ext>
            </a:extLst>
          </p:cNvPr>
          <p:cNvSpPr txBox="1"/>
          <p:nvPr/>
        </p:nvSpPr>
        <p:spPr>
          <a:xfrm>
            <a:off x="4551954" y="6196739"/>
            <a:ext cx="1116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Project-admin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717DE11-82AF-41D5-A809-A984B9F9A304}"/>
              </a:ext>
            </a:extLst>
          </p:cNvPr>
          <p:cNvSpPr txBox="1"/>
          <p:nvPr/>
        </p:nvSpPr>
        <p:spPr>
          <a:xfrm>
            <a:off x="7246688" y="6196739"/>
            <a:ext cx="1116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Project-admin</a:t>
            </a:r>
          </a:p>
        </p:txBody>
      </p:sp>
      <p:grpSp>
        <p:nvGrpSpPr>
          <p:cNvPr id="251" name="Group 243">
            <a:extLst>
              <a:ext uri="{FF2B5EF4-FFF2-40B4-BE49-F238E27FC236}">
                <a16:creationId xmlns:a16="http://schemas.microsoft.com/office/drawing/2014/main" id="{9125E1E9-EE77-4ABF-BC3D-3AEFD03B41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34688" y="5841977"/>
            <a:ext cx="540000" cy="306118"/>
            <a:chOff x="1076" y="2255"/>
            <a:chExt cx="520" cy="303"/>
          </a:xfrm>
        </p:grpSpPr>
        <p:grpSp>
          <p:nvGrpSpPr>
            <p:cNvPr id="252" name="Group 244">
              <a:extLst>
                <a:ext uri="{FF2B5EF4-FFF2-40B4-BE49-F238E27FC236}">
                  <a16:creationId xmlns:a16="http://schemas.microsoft.com/office/drawing/2014/main" id="{E8650921-07C9-4364-9B20-213F4007FCB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57" y="2255"/>
              <a:ext cx="178" cy="287"/>
              <a:chOff x="1157" y="2255"/>
              <a:chExt cx="178" cy="287"/>
            </a:xfrm>
          </p:grpSpPr>
          <p:sp>
            <p:nvSpPr>
              <p:cNvPr id="255" name="Freeform 245">
                <a:extLst>
                  <a:ext uri="{FF2B5EF4-FFF2-40B4-BE49-F238E27FC236}">
                    <a16:creationId xmlns:a16="http://schemas.microsoft.com/office/drawing/2014/main" id="{C4CE100D-42E3-4685-BB67-C16B215A85E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82" y="2255"/>
                <a:ext cx="125" cy="127"/>
              </a:xfrm>
              <a:custGeom>
                <a:avLst/>
                <a:gdLst>
                  <a:gd name="T0" fmla="*/ 152 w 152"/>
                  <a:gd name="T1" fmla="*/ 76 h 154"/>
                  <a:gd name="T2" fmla="*/ 146 w 152"/>
                  <a:gd name="T3" fmla="*/ 106 h 154"/>
                  <a:gd name="T4" fmla="*/ 130 w 152"/>
                  <a:gd name="T5" fmla="*/ 130 h 154"/>
                  <a:gd name="T6" fmla="*/ 106 w 152"/>
                  <a:gd name="T7" fmla="*/ 148 h 154"/>
                  <a:gd name="T8" fmla="*/ 76 w 152"/>
                  <a:gd name="T9" fmla="*/ 154 h 154"/>
                  <a:gd name="T10" fmla="*/ 46 w 152"/>
                  <a:gd name="T11" fmla="*/ 148 h 154"/>
                  <a:gd name="T12" fmla="*/ 22 w 152"/>
                  <a:gd name="T13" fmla="*/ 130 h 154"/>
                  <a:gd name="T14" fmla="*/ 6 w 152"/>
                  <a:gd name="T15" fmla="*/ 106 h 154"/>
                  <a:gd name="T16" fmla="*/ 0 w 152"/>
                  <a:gd name="T17" fmla="*/ 76 h 154"/>
                  <a:gd name="T18" fmla="*/ 6 w 152"/>
                  <a:gd name="T19" fmla="*/ 48 h 154"/>
                  <a:gd name="T20" fmla="*/ 22 w 152"/>
                  <a:gd name="T21" fmla="*/ 24 h 154"/>
                  <a:gd name="T22" fmla="*/ 46 w 152"/>
                  <a:gd name="T23" fmla="*/ 6 h 154"/>
                  <a:gd name="T24" fmla="*/ 76 w 152"/>
                  <a:gd name="T25" fmla="*/ 0 h 154"/>
                  <a:gd name="T26" fmla="*/ 106 w 152"/>
                  <a:gd name="T27" fmla="*/ 6 h 154"/>
                  <a:gd name="T28" fmla="*/ 130 w 152"/>
                  <a:gd name="T29" fmla="*/ 24 h 154"/>
                  <a:gd name="T30" fmla="*/ 146 w 152"/>
                  <a:gd name="T31" fmla="*/ 48 h 154"/>
                  <a:gd name="T32" fmla="*/ 152 w 152"/>
                  <a:gd name="T33" fmla="*/ 7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2" h="154">
                    <a:moveTo>
                      <a:pt x="152" y="76"/>
                    </a:moveTo>
                    <a:lnTo>
                      <a:pt x="146" y="106"/>
                    </a:lnTo>
                    <a:lnTo>
                      <a:pt x="130" y="130"/>
                    </a:lnTo>
                    <a:lnTo>
                      <a:pt x="106" y="148"/>
                    </a:lnTo>
                    <a:lnTo>
                      <a:pt x="76" y="154"/>
                    </a:lnTo>
                    <a:lnTo>
                      <a:pt x="46" y="148"/>
                    </a:lnTo>
                    <a:lnTo>
                      <a:pt x="22" y="130"/>
                    </a:lnTo>
                    <a:lnTo>
                      <a:pt x="6" y="106"/>
                    </a:lnTo>
                    <a:lnTo>
                      <a:pt x="0" y="76"/>
                    </a:lnTo>
                    <a:lnTo>
                      <a:pt x="6" y="48"/>
                    </a:lnTo>
                    <a:lnTo>
                      <a:pt x="22" y="24"/>
                    </a:lnTo>
                    <a:lnTo>
                      <a:pt x="46" y="6"/>
                    </a:lnTo>
                    <a:lnTo>
                      <a:pt x="76" y="0"/>
                    </a:lnTo>
                    <a:lnTo>
                      <a:pt x="106" y="6"/>
                    </a:lnTo>
                    <a:lnTo>
                      <a:pt x="130" y="24"/>
                    </a:lnTo>
                    <a:lnTo>
                      <a:pt x="146" y="48"/>
                    </a:lnTo>
                    <a:lnTo>
                      <a:pt x="152" y="7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666666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>
                  <a:cs typeface="Arial" panose="020B0604020202020204" pitchFamily="34" charset="0"/>
                </a:endParaRPr>
              </a:p>
            </p:txBody>
          </p:sp>
          <p:sp>
            <p:nvSpPr>
              <p:cNvPr id="256" name="Freeform 246">
                <a:extLst>
                  <a:ext uri="{FF2B5EF4-FFF2-40B4-BE49-F238E27FC236}">
                    <a16:creationId xmlns:a16="http://schemas.microsoft.com/office/drawing/2014/main" id="{996A267C-B085-45FA-9AE5-647C264A93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57" y="2394"/>
                <a:ext cx="178" cy="148"/>
              </a:xfrm>
              <a:custGeom>
                <a:avLst/>
                <a:gdLst>
                  <a:gd name="T0" fmla="*/ 0 w 216"/>
                  <a:gd name="T1" fmla="*/ 180 h 180"/>
                  <a:gd name="T2" fmla="*/ 0 w 216"/>
                  <a:gd name="T3" fmla="*/ 88 h 180"/>
                  <a:gd name="T4" fmla="*/ 4 w 216"/>
                  <a:gd name="T5" fmla="*/ 60 h 180"/>
                  <a:gd name="T6" fmla="*/ 20 w 216"/>
                  <a:gd name="T7" fmla="*/ 36 h 180"/>
                  <a:gd name="T8" fmla="*/ 44 w 216"/>
                  <a:gd name="T9" fmla="*/ 16 h 180"/>
                  <a:gd name="T10" fmla="*/ 74 w 216"/>
                  <a:gd name="T11" fmla="*/ 4 h 180"/>
                  <a:gd name="T12" fmla="*/ 108 w 216"/>
                  <a:gd name="T13" fmla="*/ 0 h 180"/>
                  <a:gd name="T14" fmla="*/ 142 w 216"/>
                  <a:gd name="T15" fmla="*/ 4 h 180"/>
                  <a:gd name="T16" fmla="*/ 172 w 216"/>
                  <a:gd name="T17" fmla="*/ 16 h 180"/>
                  <a:gd name="T18" fmla="*/ 196 w 216"/>
                  <a:gd name="T19" fmla="*/ 36 h 180"/>
                  <a:gd name="T20" fmla="*/ 210 w 216"/>
                  <a:gd name="T21" fmla="*/ 60 h 180"/>
                  <a:gd name="T22" fmla="*/ 216 w 216"/>
                  <a:gd name="T23" fmla="*/ 88 h 180"/>
                  <a:gd name="T24" fmla="*/ 216 w 216"/>
                  <a:gd name="T25" fmla="*/ 180 h 180"/>
                  <a:gd name="T26" fmla="*/ 0 w 216"/>
                  <a:gd name="T27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6" h="180">
                    <a:moveTo>
                      <a:pt x="0" y="180"/>
                    </a:moveTo>
                    <a:lnTo>
                      <a:pt x="0" y="88"/>
                    </a:lnTo>
                    <a:lnTo>
                      <a:pt x="4" y="60"/>
                    </a:lnTo>
                    <a:lnTo>
                      <a:pt x="20" y="36"/>
                    </a:lnTo>
                    <a:lnTo>
                      <a:pt x="44" y="16"/>
                    </a:lnTo>
                    <a:lnTo>
                      <a:pt x="74" y="4"/>
                    </a:lnTo>
                    <a:lnTo>
                      <a:pt x="108" y="0"/>
                    </a:lnTo>
                    <a:lnTo>
                      <a:pt x="142" y="4"/>
                    </a:lnTo>
                    <a:lnTo>
                      <a:pt x="172" y="16"/>
                    </a:lnTo>
                    <a:lnTo>
                      <a:pt x="196" y="36"/>
                    </a:lnTo>
                    <a:lnTo>
                      <a:pt x="210" y="60"/>
                    </a:lnTo>
                    <a:lnTo>
                      <a:pt x="216" y="88"/>
                    </a:lnTo>
                    <a:lnTo>
                      <a:pt x="216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666666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3" name="Rectangle 247">
              <a:extLst>
                <a:ext uri="{FF2B5EF4-FFF2-40B4-BE49-F238E27FC236}">
                  <a16:creationId xmlns:a16="http://schemas.microsoft.com/office/drawing/2014/main" id="{6A14B215-F972-4626-B0AB-A40864846F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6" y="2541"/>
              <a:ext cx="520" cy="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000">
                <a:cs typeface="Arial" panose="020B0604020202020204" pitchFamily="34" charset="0"/>
              </a:endParaRPr>
            </a:p>
          </p:txBody>
        </p:sp>
        <p:sp>
          <p:nvSpPr>
            <p:cNvPr id="254" name="Freeform 248">
              <a:extLst>
                <a:ext uri="{FF2B5EF4-FFF2-40B4-BE49-F238E27FC236}">
                  <a16:creationId xmlns:a16="http://schemas.microsoft.com/office/drawing/2014/main" id="{C8055D72-1FB8-4EB4-B886-429315AEA6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46" y="2405"/>
              <a:ext cx="327" cy="141"/>
            </a:xfrm>
            <a:custGeom>
              <a:avLst/>
              <a:gdLst>
                <a:gd name="T0" fmla="*/ 184 w 396"/>
                <a:gd name="T1" fmla="*/ 0 h 170"/>
                <a:gd name="T2" fmla="*/ 112 w 396"/>
                <a:gd name="T3" fmla="*/ 138 h 170"/>
                <a:gd name="T4" fmla="*/ 0 w 396"/>
                <a:gd name="T5" fmla="*/ 138 h 170"/>
                <a:gd name="T6" fmla="*/ 0 w 396"/>
                <a:gd name="T7" fmla="*/ 170 h 170"/>
                <a:gd name="T8" fmla="*/ 324 w 396"/>
                <a:gd name="T9" fmla="*/ 170 h 170"/>
                <a:gd name="T10" fmla="*/ 324 w 396"/>
                <a:gd name="T11" fmla="*/ 138 h 170"/>
                <a:gd name="T12" fmla="*/ 396 w 396"/>
                <a:gd name="T13" fmla="*/ 0 h 170"/>
                <a:gd name="T14" fmla="*/ 184 w 396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6" h="170">
                  <a:moveTo>
                    <a:pt x="184" y="0"/>
                  </a:moveTo>
                  <a:lnTo>
                    <a:pt x="112" y="138"/>
                  </a:lnTo>
                  <a:lnTo>
                    <a:pt x="0" y="138"/>
                  </a:lnTo>
                  <a:lnTo>
                    <a:pt x="0" y="170"/>
                  </a:lnTo>
                  <a:lnTo>
                    <a:pt x="324" y="170"/>
                  </a:lnTo>
                  <a:lnTo>
                    <a:pt x="324" y="138"/>
                  </a:lnTo>
                  <a:lnTo>
                    <a:pt x="396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000" dirty="0">
                <a:cs typeface="Arial" panose="020B0604020202020204" pitchFamily="34" charset="0"/>
              </a:endParaRPr>
            </a:p>
          </p:txBody>
        </p:sp>
      </p:grp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F41C0E54-5F25-4335-9605-C366032587EC}"/>
              </a:ext>
            </a:extLst>
          </p:cNvPr>
          <p:cNvCxnSpPr>
            <a:cxnSpLocks/>
            <a:stCxn id="240" idx="0"/>
            <a:endCxn id="202" idx="2"/>
          </p:cNvCxnSpPr>
          <p:nvPr/>
        </p:nvCxnSpPr>
        <p:spPr>
          <a:xfrm flipH="1" flipV="1">
            <a:off x="5140069" y="5658570"/>
            <a:ext cx="64321" cy="33495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AEFE6E6D-7F13-4FA7-B29F-9EC54B74AA3E}"/>
              </a:ext>
            </a:extLst>
          </p:cNvPr>
          <p:cNvCxnSpPr>
            <a:cxnSpLocks/>
            <a:stCxn id="254" idx="0"/>
            <a:endCxn id="203" idx="2"/>
          </p:cNvCxnSpPr>
          <p:nvPr/>
        </p:nvCxnSpPr>
        <p:spPr>
          <a:xfrm flipH="1" flipV="1">
            <a:off x="7692769" y="5658570"/>
            <a:ext cx="176240" cy="33495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B0508487-3A77-4FED-BFDE-0A6742DA123C}"/>
              </a:ext>
            </a:extLst>
          </p:cNvPr>
          <p:cNvCxnSpPr>
            <a:cxnSpLocks/>
            <a:stCxn id="199" idx="2"/>
          </p:cNvCxnSpPr>
          <p:nvPr/>
        </p:nvCxnSpPr>
        <p:spPr>
          <a:xfrm rot="16200000" flipH="1">
            <a:off x="2390731" y="3668755"/>
            <a:ext cx="1005012" cy="395366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2D9937EE-86CC-4F94-BA18-F3A8F3B71EF2}"/>
              </a:ext>
            </a:extLst>
          </p:cNvPr>
          <p:cNvCxnSpPr>
            <a:cxnSpLocks/>
            <a:stCxn id="199" idx="3"/>
            <a:endCxn id="253" idx="1"/>
          </p:cNvCxnSpPr>
          <p:nvPr/>
        </p:nvCxnSpPr>
        <p:spPr>
          <a:xfrm>
            <a:off x="1384405" y="5050749"/>
            <a:ext cx="6150283" cy="1088759"/>
          </a:xfrm>
          <a:prstGeom prst="bentConnector3">
            <a:avLst>
              <a:gd name="adj1" fmla="val 18475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2" name="Picture 4" descr="Admin roles Line Black Icon 364250 Vector Art at Vecteezy">
            <a:extLst>
              <a:ext uri="{FF2B5EF4-FFF2-40B4-BE49-F238E27FC236}">
                <a16:creationId xmlns:a16="http://schemas.microsoft.com/office/drawing/2014/main" id="{92932D2C-0FA6-48D9-A3A2-3FBD6D69E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86" y="488470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" name="TextBox 272">
            <a:extLst>
              <a:ext uri="{FF2B5EF4-FFF2-40B4-BE49-F238E27FC236}">
                <a16:creationId xmlns:a16="http://schemas.microsoft.com/office/drawing/2014/main" id="{61CD3E48-ED56-4065-86DE-CA71F22E0841}"/>
              </a:ext>
            </a:extLst>
          </p:cNvPr>
          <p:cNvSpPr txBox="1"/>
          <p:nvPr/>
        </p:nvSpPr>
        <p:spPr>
          <a:xfrm>
            <a:off x="4527972" y="5236241"/>
            <a:ext cx="684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Operator</a:t>
            </a:r>
          </a:p>
        </p:txBody>
      </p:sp>
      <p:pic>
        <p:nvPicPr>
          <p:cNvPr id="274" name="Picture 4" descr="Admin roles Line Black Icon 364250 Vector Art at Vecteezy">
            <a:extLst>
              <a:ext uri="{FF2B5EF4-FFF2-40B4-BE49-F238E27FC236}">
                <a16:creationId xmlns:a16="http://schemas.microsoft.com/office/drawing/2014/main" id="{FA72AF43-48AC-4384-90D1-E629777DD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184" y="488470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5" name="TextBox 274">
            <a:extLst>
              <a:ext uri="{FF2B5EF4-FFF2-40B4-BE49-F238E27FC236}">
                <a16:creationId xmlns:a16="http://schemas.microsoft.com/office/drawing/2014/main" id="{BEEBD7C8-DD88-402B-81A4-AE42176185E1}"/>
              </a:ext>
            </a:extLst>
          </p:cNvPr>
          <p:cNvSpPr txBox="1"/>
          <p:nvPr/>
        </p:nvSpPr>
        <p:spPr>
          <a:xfrm>
            <a:off x="5275870" y="5236241"/>
            <a:ext cx="684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Viewer</a:t>
            </a:r>
          </a:p>
        </p:txBody>
      </p:sp>
      <p:pic>
        <p:nvPicPr>
          <p:cNvPr id="276" name="Picture 4" descr="Admin roles Line Black Icon 364250 Vector Art at Vecteezy">
            <a:extLst>
              <a:ext uri="{FF2B5EF4-FFF2-40B4-BE49-F238E27FC236}">
                <a16:creationId xmlns:a16="http://schemas.microsoft.com/office/drawing/2014/main" id="{EE66B93E-24CE-4395-8E9B-56F88C12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816" y="488470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" name="TextBox 276">
            <a:extLst>
              <a:ext uri="{FF2B5EF4-FFF2-40B4-BE49-F238E27FC236}">
                <a16:creationId xmlns:a16="http://schemas.microsoft.com/office/drawing/2014/main" id="{9EA31C06-7177-4EAE-8548-33802CB458F2}"/>
              </a:ext>
            </a:extLst>
          </p:cNvPr>
          <p:cNvSpPr txBox="1"/>
          <p:nvPr/>
        </p:nvSpPr>
        <p:spPr>
          <a:xfrm>
            <a:off x="7064502" y="5236241"/>
            <a:ext cx="684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Operator</a:t>
            </a:r>
          </a:p>
        </p:txBody>
      </p:sp>
      <p:pic>
        <p:nvPicPr>
          <p:cNvPr id="278" name="Picture 4" descr="Admin roles Line Black Icon 364250 Vector Art at Vecteezy">
            <a:extLst>
              <a:ext uri="{FF2B5EF4-FFF2-40B4-BE49-F238E27FC236}">
                <a16:creationId xmlns:a16="http://schemas.microsoft.com/office/drawing/2014/main" id="{97137481-D69E-428C-8131-F516DC6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714" y="488470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" name="TextBox 278">
            <a:extLst>
              <a:ext uri="{FF2B5EF4-FFF2-40B4-BE49-F238E27FC236}">
                <a16:creationId xmlns:a16="http://schemas.microsoft.com/office/drawing/2014/main" id="{DF86F8CE-44D0-46DC-A87B-2C9EA427FF94}"/>
              </a:ext>
            </a:extLst>
          </p:cNvPr>
          <p:cNvSpPr txBox="1"/>
          <p:nvPr/>
        </p:nvSpPr>
        <p:spPr>
          <a:xfrm>
            <a:off x="7812400" y="5236241"/>
            <a:ext cx="684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Viewer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8A7314F-4B04-4B93-B309-F6699743DAC8}"/>
              </a:ext>
            </a:extLst>
          </p:cNvPr>
          <p:cNvSpPr txBox="1"/>
          <p:nvPr/>
        </p:nvSpPr>
        <p:spPr>
          <a:xfrm>
            <a:off x="274636" y="5240117"/>
            <a:ext cx="2102804" cy="6771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txBody>
          <a:bodyPr wrap="square" lIns="0" tIns="0" rIns="0" bIns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Invite &amp; Assign “Workspace Roles” to account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Assign “Project-admin” role to specific account</a:t>
            </a:r>
          </a:p>
        </p:txBody>
      </p:sp>
      <p:sp>
        <p:nvSpPr>
          <p:cNvPr id="280" name="화살표: 아래쪽 279">
            <a:extLst>
              <a:ext uri="{FF2B5EF4-FFF2-40B4-BE49-F238E27FC236}">
                <a16:creationId xmlns:a16="http://schemas.microsoft.com/office/drawing/2014/main" id="{1812C168-9632-4023-98B4-AF3968DEA4BD}"/>
              </a:ext>
            </a:extLst>
          </p:cNvPr>
          <p:cNvSpPr/>
          <p:nvPr/>
        </p:nvSpPr>
        <p:spPr>
          <a:xfrm>
            <a:off x="4064195" y="3948804"/>
            <a:ext cx="414865" cy="272337"/>
          </a:xfrm>
          <a:prstGeom prst="downArrow">
            <a:avLst/>
          </a:prstGeom>
          <a:solidFill>
            <a:srgbClr val="0000FF">
              <a:alpha val="7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6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8D8D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800" b="0" i="0" u="none" strike="noStrike" cap="none" normalizeH="0" baseline="0" smtClean="0">
            <a:ln>
              <a:noFill/>
            </a:ln>
            <a:solidFill>
              <a:srgbClr val="808080"/>
            </a:solidFill>
            <a:effectLst/>
            <a:latin typeface="Arial" charset="0"/>
            <a:ea typeface="맑은 고딕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8D8D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800" b="0" i="0" u="none" strike="noStrike" cap="none" normalizeH="0" baseline="0" smtClean="0">
            <a:ln>
              <a:noFill/>
            </a:ln>
            <a:solidFill>
              <a:srgbClr val="808080"/>
            </a:solidFill>
            <a:effectLst/>
            <a:latin typeface="Arial" charset="0"/>
            <a:ea typeface="맑은 고딕" pitchFamily="50" charset="-127"/>
            <a:cs typeface="Arial" charset="0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23104</TotalTime>
  <Words>1752</Words>
  <Application>Microsoft Office PowerPoint</Application>
  <PresentationFormat>A4 용지(210x297mm)</PresentationFormat>
  <Paragraphs>517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08서울남산체 B</vt:lpstr>
      <vt:lpstr>맑은 고딕</vt:lpstr>
      <vt:lpstr>Amazon Ember</vt:lpstr>
      <vt:lpstr>Amazon Ember Heavy</vt:lpstr>
      <vt:lpstr>Arial</vt:lpstr>
      <vt:lpstr>Calibri</vt:lpstr>
      <vt:lpstr>Calibri Light</vt:lpstr>
      <vt:lpstr>Century Gothic</vt:lpstr>
      <vt:lpstr>Wingdings</vt:lpstr>
      <vt:lpstr>Office 테마</vt:lpstr>
      <vt:lpstr>1_Office 테마</vt:lpstr>
      <vt:lpstr>PowerPoint 프레젠테이션</vt:lpstr>
      <vt:lpstr>PowerPoint 프레젠테이션</vt:lpstr>
      <vt:lpstr>1. Three Level Hierarchical Structure</vt:lpstr>
      <vt:lpstr>2. Built-In Role &amp; Permission &gt; Overview</vt:lpstr>
      <vt:lpstr>2. Built-In Role &amp; Permission &gt; Platform Space ⓐ</vt:lpstr>
      <vt:lpstr>2. Built-In Role &amp; Permission &gt; Workspace ⓑ</vt:lpstr>
      <vt:lpstr>2. Built-In Role &amp; Permission &gt; Project Space ⓒ</vt:lpstr>
      <vt:lpstr>3. Operation Case Per Service Type &gt; Platform Service</vt:lpstr>
      <vt:lpstr>3. Operation Case Per Service Type &gt; Cluster Service</vt:lpstr>
      <vt:lpstr>3. Operation Case Per Service Type &gt; Namespace Service</vt:lpstr>
      <vt:lpstr>4. (Important) Key Consideration Things </vt:lpstr>
      <vt:lpstr>5. Appendix: Consideration for CLI Usage Method</vt:lpstr>
      <vt:lpstr>5. Appendix: Process if need Specific ClusterRole</vt:lpstr>
      <vt:lpstr>5. Appendix: Differential Role between kubeSphere and k8s</vt:lpstr>
      <vt:lpstr>5. Appendix: Process in case of KSH “not working and issue”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SUK SUNG</dc:creator>
  <cp:lastModifiedBy>SEUNG WOOK LYU</cp:lastModifiedBy>
  <cp:revision>816</cp:revision>
  <dcterms:created xsi:type="dcterms:W3CDTF">2020-01-30T05:51:23Z</dcterms:created>
  <dcterms:modified xsi:type="dcterms:W3CDTF">2022-05-11T01:18:43Z</dcterms:modified>
</cp:coreProperties>
</file>