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</p:sldMasterIdLst>
  <p:notesMasterIdLst>
    <p:notesMasterId r:id="rId18"/>
  </p:notesMasterIdLst>
  <p:sldIdLst>
    <p:sldId id="2142534804" r:id="rId3"/>
    <p:sldId id="2142534805" r:id="rId4"/>
    <p:sldId id="2142534806" r:id="rId5"/>
    <p:sldId id="2142534807" r:id="rId6"/>
    <p:sldId id="2142534808" r:id="rId7"/>
    <p:sldId id="2142534809" r:id="rId8"/>
    <p:sldId id="2142534810" r:id="rId9"/>
    <p:sldId id="2142534815" r:id="rId10"/>
    <p:sldId id="2142534811" r:id="rId11"/>
    <p:sldId id="2142534812" r:id="rId12"/>
    <p:sldId id="2142534813" r:id="rId13"/>
    <p:sldId id="2142534814" r:id="rId14"/>
    <p:sldId id="2142534816" r:id="rId15"/>
    <p:sldId id="2142534818" r:id="rId16"/>
    <p:sldId id="2142534817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1A8F9B-709A-4323-AFED-8D34680460CC}">
          <p14:sldIdLst>
            <p14:sldId id="2142534804"/>
            <p14:sldId id="2142534805"/>
            <p14:sldId id="2142534806"/>
            <p14:sldId id="2142534807"/>
            <p14:sldId id="2142534808"/>
            <p14:sldId id="2142534809"/>
            <p14:sldId id="2142534810"/>
            <p14:sldId id="2142534815"/>
            <p14:sldId id="2142534811"/>
            <p14:sldId id="2142534812"/>
            <p14:sldId id="2142534813"/>
            <p14:sldId id="2142534814"/>
            <p14:sldId id="2142534816"/>
            <p14:sldId id="2142534818"/>
            <p14:sldId id="2142534817"/>
          </p14:sldIdLst>
        </p14:section>
        <p14:section name="표지 원본" id="{8272A9E2-E588-4B4F-84AD-49E632B573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172" userDrawn="1">
          <p15:clr>
            <a:srgbClr val="A4A3A4"/>
          </p15:clr>
        </p15:guide>
        <p15:guide id="4" pos="3596" userDrawn="1">
          <p15:clr>
            <a:srgbClr val="A4A3A4"/>
          </p15:clr>
        </p15:guide>
        <p15:guide id="5" orient="horz" pos="34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 MIN LEE" initials="YML" lastIdx="1" clrIdx="0">
    <p:extLst>
      <p:ext uri="{19B8F6BF-5375-455C-9EA6-DF929625EA0E}">
        <p15:presenceInfo xmlns:p15="http://schemas.microsoft.com/office/powerpoint/2012/main" userId="S::youngmin.lee@kr.ibm.com::990be0b9-3b26-4197-94c9-ec079af0e1ee" providerId="AD"/>
      </p:ext>
    </p:extLst>
  </p:cmAuthor>
  <p:cmAuthor id="2" name="SEUNG WOOK LYU" initials="SWL" lastIdx="1" clrIdx="1">
    <p:extLst>
      <p:ext uri="{19B8F6BF-5375-455C-9EA6-DF929625EA0E}">
        <p15:presenceInfo xmlns:p15="http://schemas.microsoft.com/office/powerpoint/2012/main" userId="S::lyusw@kyndryl.com::4d2a787c-7055-4466-9e9a-5560c17ae1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5FE"/>
    <a:srgbClr val="FB5E3F"/>
    <a:srgbClr val="FC8B74"/>
    <a:srgbClr val="FFFFCC"/>
    <a:srgbClr val="193E75"/>
    <a:srgbClr val="6297D8"/>
    <a:srgbClr val="DAE3F3"/>
    <a:srgbClr val="2456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71" autoAdjust="0"/>
    <p:restoredTop sz="94694" autoAdjust="0"/>
  </p:normalViewPr>
  <p:slideViewPr>
    <p:cSldViewPr snapToGrid="0">
      <p:cViewPr>
        <p:scale>
          <a:sx n="70" d="100"/>
          <a:sy n="70" d="100"/>
        </p:scale>
        <p:origin x="1092" y="-204"/>
      </p:cViewPr>
      <p:guideLst>
        <p:guide orient="horz" pos="2160"/>
        <p:guide pos="3120"/>
        <p:guide pos="172"/>
        <p:guide pos="3596"/>
        <p:guide orient="horz" pos="343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15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7B31-C854-B748-A0D0-CA34E81B6651}" type="datetimeFigureOut">
              <a:rPr kumimoji="1" lang="ko-Kore-KR" altLang="en-US" smtClean="0"/>
              <a:t>05/30/2022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531C4-B9D8-9840-B7C4-71902FDB7EB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5966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244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55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529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521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839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0126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135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37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3410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1970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75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381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611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5919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9531C4-B9D8-9840-B7C4-71902FDB7EB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25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77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B70AC-4A3D-4337-BD1F-8EEF149337D3}"/>
              </a:ext>
            </a:extLst>
          </p:cNvPr>
          <p:cNvGrpSpPr/>
          <p:nvPr userDrawn="1"/>
        </p:nvGrpSpPr>
        <p:grpSpPr>
          <a:xfrm>
            <a:off x="56456" y="548680"/>
            <a:ext cx="5385048" cy="1512168"/>
            <a:chOff x="18888" y="0"/>
            <a:chExt cx="6878329" cy="177165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2D8AD75C-8B2F-42C9-8825-EA1C8C99B2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18" name="Picture 17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8F96F7AD-BC85-48BA-9F53-D8EE793118D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BF645E-5714-4203-B76F-78C4C04EE156}"/>
              </a:ext>
            </a:extLst>
          </p:cNvPr>
          <p:cNvGrpSpPr/>
          <p:nvPr userDrawn="1"/>
        </p:nvGrpSpPr>
        <p:grpSpPr>
          <a:xfrm>
            <a:off x="3080792" y="1953102"/>
            <a:ext cx="4464496" cy="1152128"/>
            <a:chOff x="18888" y="0"/>
            <a:chExt cx="6878329" cy="1771650"/>
          </a:xfrm>
        </p:grpSpPr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12054C28-5772-4064-820F-3307AD9D1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3" name="Picture 22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53093D5-15A5-4E79-AB7A-A12DC4C9C5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810E38-EEF3-4851-B9B5-A10EA3DEB527}"/>
              </a:ext>
            </a:extLst>
          </p:cNvPr>
          <p:cNvGrpSpPr/>
          <p:nvPr userDrawn="1"/>
        </p:nvGrpSpPr>
        <p:grpSpPr>
          <a:xfrm>
            <a:off x="4880992" y="3479799"/>
            <a:ext cx="3816424" cy="957313"/>
            <a:chOff x="18888" y="0"/>
            <a:chExt cx="6878329" cy="1771650"/>
          </a:xfrm>
        </p:grpSpPr>
        <p:pic>
          <p:nvPicPr>
            <p:cNvPr id="25" name="Picture 24" descr="Logo&#10;&#10;Description automatically generated">
              <a:extLst>
                <a:ext uri="{FF2B5EF4-FFF2-40B4-BE49-F238E27FC236}">
                  <a16:creationId xmlns:a16="http://schemas.microsoft.com/office/drawing/2014/main" id="{B8F42357-8D84-4ED2-8694-1EE4FD8A70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6" name="Picture 2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9AEF86FE-C137-488F-9C4A-45B10A65EB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CDCA8-F807-46A8-B290-872C4A3EC9C6}"/>
              </a:ext>
            </a:extLst>
          </p:cNvPr>
          <p:cNvGrpSpPr/>
          <p:nvPr userDrawn="1"/>
        </p:nvGrpSpPr>
        <p:grpSpPr>
          <a:xfrm>
            <a:off x="5839350" y="4956541"/>
            <a:ext cx="3506138" cy="884994"/>
            <a:chOff x="18888" y="0"/>
            <a:chExt cx="6878329" cy="1771650"/>
          </a:xfrm>
        </p:grpSpPr>
        <p:pic>
          <p:nvPicPr>
            <p:cNvPr id="28" name="Picture 27" descr="Logo&#10;&#10;Description automatically generated">
              <a:extLst>
                <a:ext uri="{FF2B5EF4-FFF2-40B4-BE49-F238E27FC236}">
                  <a16:creationId xmlns:a16="http://schemas.microsoft.com/office/drawing/2014/main" id="{9C6E8DCF-9F7A-4B2C-B58E-C1C592755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88" y="0"/>
              <a:ext cx="4572000" cy="1771650"/>
            </a:xfrm>
            <a:prstGeom prst="rect">
              <a:avLst/>
            </a:prstGeom>
          </p:spPr>
        </p:pic>
        <p:pic>
          <p:nvPicPr>
            <p:cNvPr id="29" name="Picture 2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7F7D5450-DCDB-41C3-AC70-A19CFAB096B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13" t="39921" r="12704" b="39920"/>
            <a:stretch/>
          </p:blipFill>
          <p:spPr>
            <a:xfrm>
              <a:off x="1640632" y="548680"/>
              <a:ext cx="5256585" cy="720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42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4EFFF70A-F20E-47B2-AE66-1D7BEE850C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9898" y="2827019"/>
            <a:ext cx="1886195" cy="601980"/>
          </a:xfrm>
          <a:prstGeom prst="rect">
            <a:avLst/>
          </a:prstGeom>
        </p:spPr>
      </p:pic>
      <p:pic>
        <p:nvPicPr>
          <p:cNvPr id="4" name="Picture 3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93F00EC8-4AB4-4095-A44B-06A92C3AF6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4D8AEC-B0B1-4504-867D-03EEA2982DF1}"/>
              </a:ext>
            </a:extLst>
          </p:cNvPr>
          <p:cNvSpPr/>
          <p:nvPr userDrawn="1"/>
        </p:nvSpPr>
        <p:spPr>
          <a:xfrm>
            <a:off x="-1" y="0"/>
            <a:ext cx="9905999" cy="6858000"/>
          </a:xfrm>
          <a:prstGeom prst="rect">
            <a:avLst/>
          </a:prstGeom>
          <a:gradFill>
            <a:gsLst>
              <a:gs pos="12000">
                <a:schemeClr val="bg1">
                  <a:alpha val="45000"/>
                </a:schemeClr>
              </a:gs>
              <a:gs pos="100000">
                <a:schemeClr val="bg1"/>
              </a:gs>
              <a:gs pos="75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8061D4D-98F8-46C6-B83E-ECBA4F2AB6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464" y="116632"/>
            <a:ext cx="1886195" cy="60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6D60E32-D873-4B2D-A4B8-2E8971D3C50C}"/>
              </a:ext>
            </a:extLst>
          </p:cNvPr>
          <p:cNvGrpSpPr/>
          <p:nvPr userDrawn="1"/>
        </p:nvGrpSpPr>
        <p:grpSpPr>
          <a:xfrm>
            <a:off x="4461416" y="-1"/>
            <a:ext cx="5444585" cy="1412777"/>
            <a:chOff x="4108568" y="-1"/>
            <a:chExt cx="5797433" cy="1504335"/>
          </a:xfrm>
        </p:grpSpPr>
        <p:pic>
          <p:nvPicPr>
            <p:cNvPr id="8" name="그림 7" descr="실외, 건물, 잔디, 산이(가) 표시된 사진&#10;&#10;자동 생성된 설명">
              <a:extLst>
                <a:ext uri="{FF2B5EF4-FFF2-40B4-BE49-F238E27FC236}">
                  <a16:creationId xmlns:a16="http://schemas.microsoft.com/office/drawing/2014/main" id="{CC2892A0-4FC4-4F94-8F8B-74511F79E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31" t="4525" r="16806" b="8942"/>
            <a:stretch>
              <a:fillRect/>
            </a:stretch>
          </p:blipFill>
          <p:spPr>
            <a:xfrm>
              <a:off x="4108568" y="0"/>
              <a:ext cx="2428050" cy="1504334"/>
            </a:xfrm>
            <a:custGeom>
              <a:avLst/>
              <a:gdLst>
                <a:gd name="connsiteX0" fmla="*/ 499966 w 2428050"/>
                <a:gd name="connsiteY0" fmla="*/ 0 h 1504334"/>
                <a:gd name="connsiteX1" fmla="*/ 2428050 w 2428050"/>
                <a:gd name="connsiteY1" fmla="*/ 0 h 1504334"/>
                <a:gd name="connsiteX2" fmla="*/ 1928084 w 2428050"/>
                <a:gd name="connsiteY2" fmla="*/ 1504334 h 1504334"/>
                <a:gd name="connsiteX3" fmla="*/ 0 w 2428050"/>
                <a:gd name="connsiteY3" fmla="*/ 1504334 h 150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8050" h="1504334">
                  <a:moveTo>
                    <a:pt x="499966" y="0"/>
                  </a:moveTo>
                  <a:lnTo>
                    <a:pt x="2428050" y="0"/>
                  </a:lnTo>
                  <a:lnTo>
                    <a:pt x="1928084" y="1504334"/>
                  </a:lnTo>
                  <a:lnTo>
                    <a:pt x="0" y="1504334"/>
                  </a:lnTo>
                  <a:close/>
                </a:path>
              </a:pathLst>
            </a:custGeom>
          </p:spPr>
        </p:pic>
        <p:pic>
          <p:nvPicPr>
            <p:cNvPr id="9" name="그림 8" descr="실외, 우편, 건물, 다채로운이(가) 표시된 사진&#10;&#10;자동 생성된 설명">
              <a:extLst>
                <a:ext uri="{FF2B5EF4-FFF2-40B4-BE49-F238E27FC236}">
                  <a16:creationId xmlns:a16="http://schemas.microsoft.com/office/drawing/2014/main" id="{DC08DF10-91D8-47B5-853D-569E0989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59" t="6886" r="2887" b="24290"/>
            <a:stretch>
              <a:fillRect/>
            </a:stretch>
          </p:blipFill>
          <p:spPr>
            <a:xfrm>
              <a:off x="8017172" y="-1"/>
              <a:ext cx="1888829" cy="1504334"/>
            </a:xfrm>
            <a:custGeom>
              <a:avLst/>
              <a:gdLst>
                <a:gd name="connsiteX0" fmla="*/ 927983 w 3505842"/>
                <a:gd name="connsiteY0" fmla="*/ 0 h 2792185"/>
                <a:gd name="connsiteX1" fmla="*/ 3505842 w 3505842"/>
                <a:gd name="connsiteY1" fmla="*/ 0 h 2792185"/>
                <a:gd name="connsiteX2" fmla="*/ 3505842 w 3505842"/>
                <a:gd name="connsiteY2" fmla="*/ 2792185 h 2792185"/>
                <a:gd name="connsiteX3" fmla="*/ 0 w 3505842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842" h="2792185">
                  <a:moveTo>
                    <a:pt x="927983" y="0"/>
                  </a:moveTo>
                  <a:lnTo>
                    <a:pt x="3505842" y="0"/>
                  </a:lnTo>
                  <a:lnTo>
                    <a:pt x="350584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  <p:pic>
          <p:nvPicPr>
            <p:cNvPr id="10" name="그림 9" descr="앉아있는, 옅은, 측정기, 테이블이(가) 표시된 사진&#10;&#10;자동 생성된 설명">
              <a:extLst>
                <a:ext uri="{FF2B5EF4-FFF2-40B4-BE49-F238E27FC236}">
                  <a16:creationId xmlns:a16="http://schemas.microsoft.com/office/drawing/2014/main" id="{6527CA3E-C685-4CF2-BFD3-F05FD013C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0" t="3473" r="5468" b="1276"/>
            <a:stretch>
              <a:fillRect/>
            </a:stretch>
          </p:blipFill>
          <p:spPr>
            <a:xfrm>
              <a:off x="6062870" y="0"/>
              <a:ext cx="2428050" cy="1504334"/>
            </a:xfrm>
            <a:custGeom>
              <a:avLst/>
              <a:gdLst>
                <a:gd name="connsiteX0" fmla="*/ 927983 w 4506685"/>
                <a:gd name="connsiteY0" fmla="*/ 0 h 2792185"/>
                <a:gd name="connsiteX1" fmla="*/ 4506685 w 4506685"/>
                <a:gd name="connsiteY1" fmla="*/ 0 h 2792185"/>
                <a:gd name="connsiteX2" fmla="*/ 3578702 w 4506685"/>
                <a:gd name="connsiteY2" fmla="*/ 2792185 h 2792185"/>
                <a:gd name="connsiteX3" fmla="*/ 0 w 4506685"/>
                <a:gd name="connsiteY3" fmla="*/ 2792185 h 279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85" h="2792185">
                  <a:moveTo>
                    <a:pt x="927983" y="0"/>
                  </a:moveTo>
                  <a:lnTo>
                    <a:pt x="4506685" y="0"/>
                  </a:lnTo>
                  <a:lnTo>
                    <a:pt x="3578702" y="2792185"/>
                  </a:lnTo>
                  <a:lnTo>
                    <a:pt x="0" y="2792185"/>
                  </a:lnTo>
                  <a:close/>
                </a:path>
              </a:pathLst>
            </a:cu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25F2927-FBAB-4C89-A2A3-5F3894E07FE5}"/>
              </a:ext>
            </a:extLst>
          </p:cNvPr>
          <p:cNvSpPr txBox="1"/>
          <p:nvPr userDrawn="1"/>
        </p:nvSpPr>
        <p:spPr>
          <a:xfrm>
            <a:off x="589935" y="822822"/>
            <a:ext cx="2424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36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36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69A50EB-2755-4806-8A46-59BE4BF38E1C}"/>
              </a:ext>
            </a:extLst>
          </p:cNvPr>
          <p:cNvCxnSpPr/>
          <p:nvPr userDrawn="1"/>
        </p:nvCxnSpPr>
        <p:spPr>
          <a:xfrm>
            <a:off x="3067665" y="1412776"/>
            <a:ext cx="1309271" cy="0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시계이(가) 표시된 사진&#10;&#10;자동 생성된 설명">
            <a:extLst>
              <a:ext uri="{FF2B5EF4-FFF2-40B4-BE49-F238E27FC236}">
                <a16:creationId xmlns:a16="http://schemas.microsoft.com/office/drawing/2014/main" id="{C5E5FB30-B8BE-4849-9E5E-DB904D5F63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3" y="480143"/>
            <a:ext cx="1223566" cy="188147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6B4B284-954A-4457-A4EF-408A671E9A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939552" y="6396724"/>
            <a:ext cx="666504" cy="2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1EEC60EE-9ACD-4FDC-88EA-46DC76967A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75" y="907747"/>
            <a:ext cx="9357536" cy="55140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300" spc="-80" baseline="0">
                <a:ln>
                  <a:solidFill>
                    <a:schemeClr val="bg1">
                      <a:lumMod val="95000"/>
                      <a:alpha val="0"/>
                    </a:schemeClr>
                  </a:solidFill>
                </a:ln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81A895-E60F-4EFA-A286-3C47DA3BC9C5}"/>
              </a:ext>
            </a:extLst>
          </p:cNvPr>
          <p:cNvSpPr/>
          <p:nvPr userDrawn="1"/>
        </p:nvSpPr>
        <p:spPr>
          <a:xfrm>
            <a:off x="0" y="0"/>
            <a:ext cx="9904413" cy="783754"/>
          </a:xfrm>
          <a:prstGeom prst="rect">
            <a:avLst/>
          </a:prstGeom>
          <a:solidFill>
            <a:srgbClr val="E9E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latinLnBrk="1"/>
            <a:endParaRPr lang="ko-KR" alt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E594F637-3A12-45CB-A99D-41695DC7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200" b="1" spc="-8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8C32A4D5-724D-4463-838E-873B38F06C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2468" y="6626221"/>
            <a:ext cx="14106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baseline="0" smtClean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baseline="0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 Box 44">
            <a:extLst>
              <a:ext uri="{FF2B5EF4-FFF2-40B4-BE49-F238E27FC236}">
                <a16:creationId xmlns:a16="http://schemas.microsoft.com/office/drawing/2014/main" id="{421F183B-D895-4776-A078-FECF695274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0330" y="6657296"/>
            <a:ext cx="2283638" cy="107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DS Cloud Container 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서비스 내재화를 위한 </a:t>
            </a:r>
            <a:r>
              <a:rPr lang="en-US" altLang="ko-KR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</a:t>
            </a:r>
            <a:r>
              <a:rPr lang="ko-KR" altLang="en-US" sz="7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단계 프로젝트 제안서</a:t>
            </a:r>
          </a:p>
        </p:txBody>
      </p:sp>
      <p:sp>
        <p:nvSpPr>
          <p:cNvPr id="14" name="Text Box 44">
            <a:extLst>
              <a:ext uri="{FF2B5EF4-FFF2-40B4-BE49-F238E27FC236}">
                <a16:creationId xmlns:a16="http://schemas.microsoft.com/office/drawing/2014/main" id="{BAC2486A-CCBA-4DCA-A47E-E60C90A7DB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772451" y="6673448"/>
            <a:ext cx="1471615" cy="10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©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Copyright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 err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Kyndryl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Corporation</a:t>
            </a:r>
            <a:r>
              <a:rPr lang="en-US" altLang="ko-KR" sz="4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 </a:t>
            </a:r>
            <a:r>
              <a:rPr lang="en-US" altLang="ko-KR" sz="700" baseline="0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charset="0"/>
              </a:rPr>
              <a:t>2021</a:t>
            </a:r>
          </a:p>
        </p:txBody>
      </p:sp>
      <p:pic>
        <p:nvPicPr>
          <p:cNvPr id="19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0A447EAA-3F8F-46E4-8FAD-5F924D5D48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66BDED9-BDCA-4D61-BD7C-F9C6CF292C40}"/>
              </a:ext>
            </a:extLst>
          </p:cNvPr>
          <p:cNvGrpSpPr/>
          <p:nvPr userDrawn="1"/>
        </p:nvGrpSpPr>
        <p:grpSpPr>
          <a:xfrm>
            <a:off x="0" y="783754"/>
            <a:ext cx="9904413" cy="0"/>
            <a:chOff x="0" y="783754"/>
            <a:chExt cx="9904413" cy="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94FE18A-E3CF-4FEB-BFF3-767BC77CA85A}"/>
                </a:ext>
              </a:extLst>
            </p:cNvPr>
            <p:cNvCxnSpPr/>
            <p:nvPr userDrawn="1"/>
          </p:nvCxnSpPr>
          <p:spPr>
            <a:xfrm>
              <a:off x="0" y="783754"/>
              <a:ext cx="9904413" cy="0"/>
            </a:xfrm>
            <a:prstGeom prst="line">
              <a:avLst/>
            </a:prstGeom>
            <a:ln w="127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76AC7F12-1BAA-4080-82E3-CEAF74A3F9AC}"/>
                </a:ext>
              </a:extLst>
            </p:cNvPr>
            <p:cNvCxnSpPr/>
            <p:nvPr userDrawn="1"/>
          </p:nvCxnSpPr>
          <p:spPr>
            <a:xfrm>
              <a:off x="0" y="783754"/>
              <a:ext cx="1080000" cy="0"/>
            </a:xfrm>
            <a:prstGeom prst="line">
              <a:avLst/>
            </a:prstGeom>
            <a:ln w="38100">
              <a:solidFill>
                <a:srgbClr val="1C28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862D6508-999A-4905-849C-5CD2D2891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7075" y="6666364"/>
            <a:ext cx="365875" cy="12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92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CFC976A3-8CD4-425E-9D3F-96696C26D3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0025" y="371105"/>
            <a:ext cx="106363" cy="3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anchor="ctr"/>
          <a:lstStyle/>
          <a:p>
            <a:pPr algn="ctr" latinLnBrk="0">
              <a:buFont typeface="Wingdings" pitchFamily="2" charset="2"/>
              <a:buChar char="§"/>
            </a:pPr>
            <a:endParaRPr lang="ko-KR" altLang="en-US" sz="1200" u="sng">
              <a:latin typeface="+mn-ea"/>
              <a:ea typeface="+mn-ea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A7CC6BCF-287A-4F6C-8C05-EA250CB57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0025" y="764704"/>
            <a:ext cx="9504363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13">
            <a:extLst>
              <a:ext uri="{FF2B5EF4-FFF2-40B4-BE49-F238E27FC236}">
                <a16:creationId xmlns:a16="http://schemas.microsoft.com/office/drawing/2014/main" id="{A7C9EA65-12DE-47F3-B6D8-348EE7DDD4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37480" y="6624407"/>
            <a:ext cx="14427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900" smtClean="0">
                <a:solidFill>
                  <a:srgbClr val="000000"/>
                </a:solidFill>
                <a:latin typeface="08서울남산체 B" panose="02020603020101020101" pitchFamily="18" charset="-127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 sz="900" dirty="0">
              <a:solidFill>
                <a:srgbClr val="000000"/>
              </a:solidFill>
              <a:latin typeface="08서울남산체 B" panose="02020603020101020101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1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ver-wallpaper.jpg">
            <a:extLst>
              <a:ext uri="{FF2B5EF4-FFF2-40B4-BE49-F238E27FC236}">
                <a16:creationId xmlns:a16="http://schemas.microsoft.com/office/drawing/2014/main" id="{C2AEBE77-D188-4826-A3E0-C1AB707A2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905999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0DBF843-8535-4213-9EDB-A48E857B1C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0912" y="2827019"/>
            <a:ext cx="1886195" cy="6019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872FCD-B9D2-419D-AA07-7D3A586EB091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FA488-067E-42EB-A7B7-ED760BCF0B1D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그림 77">
            <a:extLst>
              <a:ext uri="{FF2B5EF4-FFF2-40B4-BE49-F238E27FC236}">
                <a16:creationId xmlns:a16="http://schemas.microsoft.com/office/drawing/2014/main" id="{0200D5B2-D9CC-4043-A167-96B1FB8201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23" y="15148"/>
            <a:ext cx="9881443" cy="3343275"/>
          </a:xfrm>
          <a:prstGeom prst="rect">
            <a:avLst/>
          </a:prstGeom>
        </p:spPr>
      </p:pic>
      <p:sp>
        <p:nvSpPr>
          <p:cNvPr id="83" name="Rectangle 6">
            <a:extLst>
              <a:ext uri="{FF2B5EF4-FFF2-40B4-BE49-F238E27FC236}">
                <a16:creationId xmlns:a16="http://schemas.microsoft.com/office/drawing/2014/main" id="{E59537E2-DFFF-48C3-92C8-3C4BD24577BD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/>
              </a:gs>
              <a:gs pos="74000">
                <a:schemeClr val="accent3">
                  <a:alpha val="9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604244-D6BF-4F97-9A4A-43BB4B6178C4}"/>
              </a:ext>
            </a:extLst>
          </p:cNvPr>
          <p:cNvSpPr txBox="1"/>
          <p:nvPr userDrawn="1"/>
        </p:nvSpPr>
        <p:spPr>
          <a:xfrm>
            <a:off x="-37673" y="260648"/>
            <a:ext cx="51267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「 </a:t>
            </a:r>
            <a:r>
              <a:rPr lang="en-US" altLang="ko-KR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DKS: DS Kubernetes Service</a:t>
            </a:r>
            <a:r>
              <a:rPr lang="ko-KR" altLang="en-US" sz="2500" b="1" kern="1200" dirty="0">
                <a:solidFill>
                  <a:schemeClr val="tx2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 」</a:t>
            </a:r>
            <a:endParaRPr lang="en-GB" altLang="ko-KR" sz="2500" b="1" kern="1200" dirty="0">
              <a:solidFill>
                <a:schemeClr val="tx2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>
            <a:extLst>
              <a:ext uri="{FF2B5EF4-FFF2-40B4-BE49-F238E27FC236}">
                <a16:creationId xmlns:a16="http://schemas.microsoft.com/office/drawing/2014/main" id="{CE2A6B7A-F6E4-4FB5-8B81-55E2BD88867E}"/>
              </a:ext>
            </a:extLst>
          </p:cNvPr>
          <p:cNvSpPr/>
          <p:nvPr userDrawn="1"/>
        </p:nvSpPr>
        <p:spPr>
          <a:xfrm>
            <a:off x="1" y="-8541"/>
            <a:ext cx="9905999" cy="38682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  <a:gs pos="77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pic>
        <p:nvPicPr>
          <p:cNvPr id="18" name="Picture 4" descr="Flexxible IT + Kyndryl | Digital Workspace Service">
            <a:extLst>
              <a:ext uri="{FF2B5EF4-FFF2-40B4-BE49-F238E27FC236}">
                <a16:creationId xmlns:a16="http://schemas.microsoft.com/office/drawing/2014/main" id="{22B56B18-52A0-42B3-BD4A-F1C8AA8798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70"/>
            <a:ext cx="9906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5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2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F02998-D32C-446E-8017-BC6899AD80FC}"/>
              </a:ext>
            </a:extLst>
          </p:cNvPr>
          <p:cNvGrpSpPr/>
          <p:nvPr userDrawn="1"/>
        </p:nvGrpSpPr>
        <p:grpSpPr>
          <a:xfrm>
            <a:off x="8625408" y="164390"/>
            <a:ext cx="1188000" cy="1044000"/>
            <a:chOff x="4580936" y="2852940"/>
            <a:chExt cx="1440000" cy="1297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079E9F-20CB-4FFA-98F1-E7EC4E36B5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0936" y="3717032"/>
              <a:ext cx="1440000" cy="433104"/>
            </a:xfrm>
            <a:prstGeom prst="rect">
              <a:avLst/>
            </a:prstGeom>
          </p:spPr>
        </p:pic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91E19986-4172-4F02-8AA0-2F40DA139B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936" y="2852940"/>
              <a:ext cx="1188000" cy="10182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2E1712-D833-4470-88C6-E7F434745F91}"/>
              </a:ext>
            </a:extLst>
          </p:cNvPr>
          <p:cNvSpPr txBox="1"/>
          <p:nvPr userDrawn="1"/>
        </p:nvSpPr>
        <p:spPr>
          <a:xfrm>
            <a:off x="200472" y="381355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150" dirty="0">
                <a:solidFill>
                  <a:srgbClr val="348FF8"/>
                </a:solidFill>
                <a:latin typeface="Century Gothic" panose="020B0502020202020204" pitchFamily="34" charset="0"/>
              </a:rPr>
              <a:t>C</a:t>
            </a:r>
            <a:r>
              <a:rPr lang="en-US" altLang="ko-KR" sz="2000" spc="-150" dirty="0">
                <a:solidFill>
                  <a:srgbClr val="3D3D3D"/>
                </a:solidFill>
                <a:latin typeface="Century Gothic" panose="020B0502020202020204" pitchFamily="34" charset="0"/>
              </a:rPr>
              <a:t>ONTENTS</a:t>
            </a:r>
            <a:endParaRPr lang="ko-KR" altLang="en-US" sz="2000" spc="-150" dirty="0">
              <a:solidFill>
                <a:srgbClr val="3D3D3D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96DF9CB3-48B2-4995-A1B7-CB0114289CDC}"/>
              </a:ext>
            </a:extLst>
          </p:cNvPr>
          <p:cNvCxnSpPr>
            <a:cxnSpLocks/>
            <a:stCxn id="9" idx="3"/>
            <a:endCxn id="4" idx="1"/>
          </p:cNvCxnSpPr>
          <p:nvPr userDrawn="1"/>
        </p:nvCxnSpPr>
        <p:spPr>
          <a:xfrm flipV="1">
            <a:off x="1640632" y="574155"/>
            <a:ext cx="7088726" cy="7255"/>
          </a:xfrm>
          <a:prstGeom prst="line">
            <a:avLst/>
          </a:prstGeom>
          <a:ln w="12700">
            <a:solidFill>
              <a:srgbClr val="348F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878DEF-6FE7-40E1-9A12-F01D8F5E2782}"/>
              </a:ext>
            </a:extLst>
          </p:cNvPr>
          <p:cNvSpPr/>
          <p:nvPr userDrawn="1"/>
        </p:nvSpPr>
        <p:spPr>
          <a:xfrm>
            <a:off x="-202" y="-7165"/>
            <a:ext cx="9905999" cy="1419941"/>
          </a:xfrm>
          <a:prstGeom prst="rect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/>
              </a:gs>
              <a:gs pos="85000">
                <a:schemeClr val="bg1">
                  <a:alpha val="2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ct val="0"/>
              </a:spcAft>
              <a:buClrTx/>
              <a:buFontTx/>
              <a:buNone/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2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5A580-031D-4544-B31E-C58BCE088528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CFD46-DCE8-4D32-BC41-00708F81A1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4">
            <a:extLst>
              <a:ext uri="{FF2B5EF4-FFF2-40B4-BE49-F238E27FC236}">
                <a16:creationId xmlns:a16="http://schemas.microsoft.com/office/drawing/2014/main" id="{C453AE89-2ABC-4E9F-955D-DDA01A16E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330" y="6649602"/>
            <a:ext cx="1444626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DS Cloud Container </a:t>
            </a:r>
            <a:r>
              <a:rPr lang="ko-KR" altLang="en-US" sz="800" spc="-60" baseline="0" dirty="0">
                <a:ln>
                  <a:solidFill>
                    <a:srgbClr val="325ACC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내재화</a:t>
            </a:r>
          </a:p>
        </p:txBody>
      </p:sp>
      <p:pic>
        <p:nvPicPr>
          <p:cNvPr id="18" name="그림 18" descr="시계이(가) 표시된 사진&#10;&#10;자동 생성된 설명">
            <a:extLst>
              <a:ext uri="{FF2B5EF4-FFF2-40B4-BE49-F238E27FC236}">
                <a16:creationId xmlns:a16="http://schemas.microsoft.com/office/drawing/2014/main" id="{1C689E2C-3975-41B9-916B-0D1C8CF062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2" y="6622545"/>
            <a:ext cx="949782" cy="14604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F326D74-F7D7-4CCB-B31E-ECA2F6A23B5C}"/>
              </a:ext>
            </a:extLst>
          </p:cNvPr>
          <p:cNvGrpSpPr/>
          <p:nvPr userDrawn="1"/>
        </p:nvGrpSpPr>
        <p:grpSpPr>
          <a:xfrm>
            <a:off x="7545288" y="6618371"/>
            <a:ext cx="2220070" cy="144000"/>
            <a:chOff x="7545288" y="6618371"/>
            <a:chExt cx="2220070" cy="14400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532073-BFE7-4BB0-BF78-F657C40FCCB1}"/>
                </a:ext>
              </a:extLst>
            </p:cNvPr>
            <p:cNvSpPr txBox="1"/>
            <p:nvPr/>
          </p:nvSpPr>
          <p:spPr>
            <a:xfrm>
              <a:off x="7545288" y="6622168"/>
              <a:ext cx="166231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r" defTabSz="972641" latinLnBrk="0">
                <a:defRPr/>
              </a:pPr>
              <a:r>
                <a:rPr lang="en-US" altLang="ko-KR" sz="800" spc="0" baseline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 Semilight" panose="020B0502040204020203" pitchFamily="50" charset="-127"/>
                </a:rPr>
                <a:t>© Copyright IBM Corporation 2021</a:t>
              </a:r>
              <a:endParaRPr lang="ko-KR" altLang="en-US" sz="800" spc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3B8002-A0F9-4358-8A65-2B6CDFFC2BB3}"/>
                </a:ext>
              </a:extLst>
            </p:cNvPr>
            <p:cNvPicPr/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1358" y="6618371"/>
              <a:ext cx="504000" cy="14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Box 13">
            <a:extLst>
              <a:ext uri="{FF2B5EF4-FFF2-40B4-BE49-F238E27FC236}">
                <a16:creationId xmlns:a16="http://schemas.microsoft.com/office/drawing/2014/main" id="{5B7BB1CF-BF77-4657-A734-F80FF88CCA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3227" y="6579785"/>
            <a:ext cx="936104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7B501121-FA30-40E0-AB7B-D8C00D5FB033}" type="slidenum"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4179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sz="2200" b="1" dirty="0">
          <a:solidFill>
            <a:schemeClr val="bg1"/>
          </a:solidFill>
          <a:latin typeface="+mn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300">
          <a:solidFill>
            <a:schemeClr val="tx1"/>
          </a:solidFill>
          <a:latin typeface="08서울남산체 B" panose="02020603020101020101" pitchFamily="18" charset="-127"/>
          <a:ea typeface="+mn-ea"/>
          <a:cs typeface="+mn-cs"/>
        </a:defRPr>
      </a:lvl1pPr>
      <a:lvl2pPr marL="252413" indent="20478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800">
          <a:solidFill>
            <a:schemeClr val="tx1"/>
          </a:solidFill>
          <a:latin typeface="+mn-ea"/>
          <a:ea typeface="+mn-ea"/>
        </a:defRPr>
      </a:lvl2pPr>
      <a:lvl3pPr marL="6858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400">
          <a:solidFill>
            <a:schemeClr val="tx1"/>
          </a:solidFill>
          <a:latin typeface="+mn-ea"/>
          <a:ea typeface="+mn-ea"/>
        </a:defRPr>
      </a:lvl3pPr>
      <a:lvl4pPr marL="11430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4pPr>
      <a:lvl5pPr marL="1600200" indent="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defRPr kumimoji="1" sz="2000">
          <a:solidFill>
            <a:schemeClr val="tx1"/>
          </a:solidFill>
          <a:latin typeface="+mn-ea"/>
          <a:ea typeface="+mn-ea"/>
        </a:defRPr>
      </a:lvl5pPr>
      <a:lvl6pPr marL="20574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6pPr>
      <a:lvl7pPr marL="25146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7pPr>
      <a:lvl8pPr marL="29718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8pPr>
      <a:lvl9pPr marL="3429000" algn="l" rtl="0" fontAlgn="base" latinLnBrk="1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  <p15:guide id="3" pos="144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13">
            <a:extLst>
              <a:ext uri="{FF2B5EF4-FFF2-40B4-BE49-F238E27FC236}">
                <a16:creationId xmlns:a16="http://schemas.microsoft.com/office/drawing/2014/main" id="{64AAF0F7-E448-4382-AF1B-85108743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4841351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pic>
        <p:nvPicPr>
          <p:cNvPr id="8" name="Picture 213">
            <a:extLst>
              <a:ext uri="{FF2B5EF4-FFF2-40B4-BE49-F238E27FC236}">
                <a16:creationId xmlns:a16="http://schemas.microsoft.com/office/drawing/2014/main" id="{97C2EDCF-0981-4CE0-BFF2-B9B11F31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0000"/>
            <a:grayscl/>
          </a:blip>
          <a:srcRect/>
          <a:stretch>
            <a:fillRect/>
          </a:stretch>
        </p:blipFill>
        <p:spPr bwMode="auto">
          <a:xfrm rot="5400000" flipV="1">
            <a:off x="4482269" y="2797418"/>
            <a:ext cx="295088" cy="1229068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D80305-EE91-4ACC-B529-F395685C88D1}"/>
              </a:ext>
            </a:extLst>
          </p:cNvPr>
          <p:cNvSpPr/>
          <p:nvPr/>
        </p:nvSpPr>
        <p:spPr>
          <a:xfrm>
            <a:off x="188573" y="1316490"/>
            <a:ext cx="9508386" cy="19808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2D604-CECE-485A-A3D8-F7F3A87A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12" y="1354134"/>
            <a:ext cx="9000978" cy="19145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52DDB30-A4B8-4390-9B99-137820C31899}"/>
              </a:ext>
            </a:extLst>
          </p:cNvPr>
          <p:cNvSpPr txBox="1"/>
          <p:nvPr/>
        </p:nvSpPr>
        <p:spPr>
          <a:xfrm>
            <a:off x="2972907" y="1446316"/>
            <a:ext cx="540028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200" b="1" i="1" u="sng" kern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cs typeface="Amazon Ember" panose="020B0603020204020204" pitchFamily="34" charset="0"/>
              </a:defRPr>
            </a:lvl1pPr>
          </a:lstStyle>
          <a:p>
            <a:pPr algn="l"/>
            <a:r>
              <a:rPr lang="en-US" altLang="ko-KR" sz="2000" i="0" dirty="0">
                <a:solidFill>
                  <a:srgbClr val="0000FF"/>
                </a:solidFill>
              </a:rPr>
              <a:t>SAME to “Platform” &amp; “Project” level</a:t>
            </a: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18169C66-DA74-4D22-8652-1097A101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2674053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Official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Guide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2E2DC-A3FF-4929-AE39-EC3E7E926CFD}"/>
              </a:ext>
            </a:extLst>
          </p:cNvPr>
          <p:cNvSpPr txBox="1"/>
          <p:nvPr/>
        </p:nvSpPr>
        <p:spPr>
          <a:xfrm>
            <a:off x="2770910" y="873952"/>
            <a:ext cx="673805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i="1" u="sng" dirty="0"/>
              <a:t>https://kubesphere.io/docs/project-administration/role-and-member-management/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F0BDFB-D3F5-449D-A010-65695C4CF2F0}"/>
              </a:ext>
            </a:extLst>
          </p:cNvPr>
          <p:cNvGrpSpPr/>
          <p:nvPr/>
        </p:nvGrpSpPr>
        <p:grpSpPr>
          <a:xfrm>
            <a:off x="188573" y="3581386"/>
            <a:ext cx="9508386" cy="1758956"/>
            <a:chOff x="353232" y="7761312"/>
            <a:chExt cx="6136468" cy="5691917"/>
          </a:xfrm>
        </p:grpSpPr>
        <p:sp>
          <p:nvSpPr>
            <p:cNvPr id="15" name="자유형 260">
              <a:extLst>
                <a:ext uri="{FF2B5EF4-FFF2-40B4-BE49-F238E27FC236}">
                  <a16:creationId xmlns:a16="http://schemas.microsoft.com/office/drawing/2014/main" id="{35B1B970-E25D-40FE-BEE0-A6BCBB4AE227}"/>
                </a:ext>
              </a:extLst>
            </p:cNvPr>
            <p:cNvSpPr/>
            <p:nvPr/>
          </p:nvSpPr>
          <p:spPr>
            <a:xfrm>
              <a:off x="353232" y="7761312"/>
              <a:ext cx="6136468" cy="252028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" name="자유형 261">
              <a:extLst>
                <a:ext uri="{FF2B5EF4-FFF2-40B4-BE49-F238E27FC236}">
                  <a16:creationId xmlns:a16="http://schemas.microsoft.com/office/drawing/2014/main" id="{770B04DF-138F-475A-90C7-134D3402AD91}"/>
                </a:ext>
              </a:extLst>
            </p:cNvPr>
            <p:cNvSpPr/>
            <p:nvPr/>
          </p:nvSpPr>
          <p:spPr>
            <a:xfrm flipV="1">
              <a:off x="353232" y="13201202"/>
              <a:ext cx="6136468" cy="252027"/>
            </a:xfrm>
            <a:custGeom>
              <a:avLst/>
              <a:gdLst>
                <a:gd name="connsiteX0" fmla="*/ 0 w 6096000"/>
                <a:gd name="connsiteY0" fmla="*/ 3175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  <a:gd name="connsiteX0" fmla="*/ 0 w 6096000"/>
                <a:gd name="connsiteY0" fmla="*/ 355600 h 381000"/>
                <a:gd name="connsiteX1" fmla="*/ 0 w 6096000"/>
                <a:gd name="connsiteY1" fmla="*/ 0 h 381000"/>
                <a:gd name="connsiteX2" fmla="*/ 6096000 w 6096000"/>
                <a:gd name="connsiteY2" fmla="*/ 0 h 381000"/>
                <a:gd name="connsiteX3" fmla="*/ 6096000 w 6096000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381000">
                  <a:moveTo>
                    <a:pt x="0" y="355600"/>
                  </a:moveTo>
                  <a:lnTo>
                    <a:pt x="0" y="0"/>
                  </a:lnTo>
                  <a:lnTo>
                    <a:pt x="6096000" y="0"/>
                  </a:lnTo>
                  <a:lnTo>
                    <a:pt x="6096000" y="381000"/>
                  </a:lnTo>
                </a:path>
              </a:pathLst>
            </a:cu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24" name="Rectangle 146">
            <a:extLst>
              <a:ext uri="{FF2B5EF4-FFF2-40B4-BE49-F238E27FC236}">
                <a16:creationId xmlns:a16="http://schemas.microsoft.com/office/drawing/2014/main" id="{D8FB1B43-6002-4130-9FF5-77F59638BA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37099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Role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를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Built-In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이용</a:t>
            </a:r>
            <a:endParaRPr kumimoji="0" lang="en-US" altLang="ko-KR" sz="1300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AutoShape 148">
            <a:extLst>
              <a:ext uri="{FF2B5EF4-FFF2-40B4-BE49-F238E27FC236}">
                <a16:creationId xmlns:a16="http://schemas.microsoft.com/office/drawing/2014/main" id="{51316DB6-EFA0-49CB-A04F-F3EF283879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37098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-01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9" name="왼쪽 대괄호 28">
            <a:extLst>
              <a:ext uri="{FF2B5EF4-FFF2-40B4-BE49-F238E27FC236}">
                <a16:creationId xmlns:a16="http://schemas.microsoft.com/office/drawing/2014/main" id="{AE1140AA-3823-4165-9EE3-4097DF67D360}"/>
              </a:ext>
            </a:extLst>
          </p:cNvPr>
          <p:cNvSpPr/>
          <p:nvPr/>
        </p:nvSpPr>
        <p:spPr bwMode="auto">
          <a:xfrm>
            <a:off x="509235" y="37241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8CFE824-B5C6-4E00-A8E7-1FB3CB4041A3}"/>
              </a:ext>
            </a:extLst>
          </p:cNvPr>
          <p:cNvGrpSpPr/>
          <p:nvPr/>
        </p:nvGrpSpPr>
        <p:grpSpPr>
          <a:xfrm>
            <a:off x="600295" y="3804592"/>
            <a:ext cx="304113" cy="256074"/>
            <a:chOff x="2631059" y="3948377"/>
            <a:chExt cx="304113" cy="304113"/>
          </a:xfrm>
        </p:grpSpPr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6B9DCB1E-3E67-4162-80F6-413F0CF71EC2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20CF9E8-7713-4B7F-AFDA-13AA7109B251}"/>
                </a:ext>
              </a:extLst>
            </p:cNvPr>
            <p:cNvSpPr/>
            <p:nvPr/>
          </p:nvSpPr>
          <p:spPr>
            <a:xfrm>
              <a:off x="2644230" y="3952595"/>
              <a:ext cx="99386" cy="185859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1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9" name="Rectangle 146">
            <a:extLst>
              <a:ext uri="{FF2B5EF4-FFF2-40B4-BE49-F238E27FC236}">
                <a16:creationId xmlns:a16="http://schemas.microsoft.com/office/drawing/2014/main" id="{34D5B657-6F3C-4ECB-9A98-AA781E5BFD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6104" y="4482435"/>
            <a:ext cx="7642860" cy="715761"/>
          </a:xfrm>
          <a:prstGeom prst="rect">
            <a:avLst/>
          </a:prstGeom>
          <a:pattFill prst="lgGrid">
            <a:fgClr>
              <a:srgbClr val="EAEAEA"/>
            </a:fgClr>
            <a:bgClr>
              <a:srgbClr val="F7F7F7"/>
            </a:bgClr>
          </a:pattFill>
          <a:ln>
            <a:noFill/>
          </a:ln>
          <a:effectLst>
            <a:outerShdw dist="25400" dir="10800000" algn="ctr" rotWithShape="0">
              <a:srgbClr val="2456A0"/>
            </a:outerShdw>
          </a:effectLst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80975" indent="-180975">
              <a:buFont typeface="Wingdings" panose="05000000000000000000" pitchFamily="2" charset="2"/>
              <a:buChar char="§"/>
            </a:pP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별도 </a:t>
            </a:r>
            <a:r>
              <a:rPr lang="en-US" altLang="ko-KR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Custom Role </a:t>
            </a:r>
            <a:r>
              <a:rPr lang="ko-KR" altLang="en-US" sz="16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생성 및 이용 한 권한 정책 구성</a:t>
            </a:r>
            <a:endParaRPr lang="en-US" altLang="ko-KR" sz="16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“Platform”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“Workplace”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&amp;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“Project”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 각 영역 별도 </a:t>
            </a:r>
            <a:r>
              <a:rPr kumimoji="0" lang="en-US" altLang="ko-KR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  <a:ea typeface="+mn-ea"/>
              </a:rPr>
              <a:t>생성 가능</a:t>
            </a:r>
            <a:endParaRPr kumimoji="0" lang="en-US" altLang="ko-KR" sz="130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+mn-ea"/>
              <a:ea typeface="+mn-ea"/>
            </a:endParaRPr>
          </a:p>
          <a:p>
            <a:pPr marL="447675" marR="0" lvl="1" indent="-2667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“Workplace” &amp; “Project”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시 마다 </a:t>
            </a:r>
            <a:r>
              <a:rPr kumimoji="0" lang="en-US" altLang="ko-KR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Custom Role </a:t>
            </a:r>
            <a:r>
              <a:rPr kumimoji="0" lang="ko-KR" altLang="en-US" sz="1300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생성 해야 함</a:t>
            </a:r>
            <a:endParaRPr kumimoji="0" lang="en-US" altLang="ko-KR" sz="1300" u="sng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0" name="AutoShape 148">
            <a:extLst>
              <a:ext uri="{FF2B5EF4-FFF2-40B4-BE49-F238E27FC236}">
                <a16:creationId xmlns:a16="http://schemas.microsoft.com/office/drawing/2014/main" id="{762DC51F-7362-4558-A9ED-9EAF3A7CBFD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1002" y="4482346"/>
            <a:ext cx="1231746" cy="717482"/>
          </a:xfrm>
          <a:prstGeom prst="snip1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kumimoji="1" lang="ko-KR" altLang="en-US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권장</a:t>
            </a:r>
            <a:r>
              <a:rPr kumimoji="1"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-02</a:t>
            </a:r>
            <a:endParaRPr kumimoji="1" lang="ko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왼쪽 대괄호 40">
            <a:extLst>
              <a:ext uri="{FF2B5EF4-FFF2-40B4-BE49-F238E27FC236}">
                <a16:creationId xmlns:a16="http://schemas.microsoft.com/office/drawing/2014/main" id="{BEB004F6-C8AD-416C-BC6B-C4FE16A1FCB0}"/>
              </a:ext>
            </a:extLst>
          </p:cNvPr>
          <p:cNvSpPr/>
          <p:nvPr/>
        </p:nvSpPr>
        <p:spPr bwMode="auto">
          <a:xfrm>
            <a:off x="509235" y="4496673"/>
            <a:ext cx="1231747" cy="705418"/>
          </a:xfrm>
          <a:prstGeom prst="leftBracket">
            <a:avLst>
              <a:gd name="adj" fmla="val 0"/>
            </a:avLst>
          </a:prstGeom>
          <a:noFill/>
          <a:ln w="28575" cap="flat" cmpd="sng" algn="ctr">
            <a:solidFill>
              <a:srgbClr val="2456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panose="020B0604020202020204" pitchFamily="34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727AF0C-07D9-4B39-971D-03A50CABB535}"/>
              </a:ext>
            </a:extLst>
          </p:cNvPr>
          <p:cNvGrpSpPr/>
          <p:nvPr/>
        </p:nvGrpSpPr>
        <p:grpSpPr>
          <a:xfrm>
            <a:off x="600295" y="4551167"/>
            <a:ext cx="304113" cy="281994"/>
            <a:chOff x="2631059" y="3917594"/>
            <a:chExt cx="304113" cy="334896"/>
          </a:xfrm>
        </p:grpSpPr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B5EA5CC9-D2F4-4E75-86B8-99057F33B333}"/>
                </a:ext>
              </a:extLst>
            </p:cNvPr>
            <p:cNvSpPr/>
            <p:nvPr/>
          </p:nvSpPr>
          <p:spPr bwMode="auto">
            <a:xfrm rot="5400000">
              <a:off x="2631059" y="3948377"/>
              <a:ext cx="304113" cy="304113"/>
            </a:xfrm>
            <a:prstGeom prst="rtTriangle">
              <a:avLst/>
            </a:prstGeom>
            <a:solidFill>
              <a:srgbClr val="2456A0"/>
            </a:solid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1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52A2AF-A202-47BB-96FC-965538030E6B}"/>
                </a:ext>
              </a:extLst>
            </p:cNvPr>
            <p:cNvSpPr/>
            <p:nvPr/>
          </p:nvSpPr>
          <p:spPr>
            <a:xfrm>
              <a:off x="2644230" y="3917594"/>
              <a:ext cx="99387" cy="255861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buClr>
                  <a:schemeClr val="tx1"/>
                </a:buClr>
                <a:tabLst>
                  <a:tab pos="914400" algn="l"/>
                  <a:tab pos="7315200" algn="r"/>
                </a:tabLst>
              </a:pPr>
              <a:r>
                <a:rPr lang="en-US" altLang="ko-KR" sz="1400" i="1" dirty="0">
                  <a:solidFill>
                    <a:schemeClr val="bg1"/>
                  </a:solidFill>
                  <a:latin typeface="+mn-ea"/>
                  <a:cs typeface="Arial" panose="020B0604020202020204" pitchFamily="34" charset="0"/>
                </a:rPr>
                <a:t>2</a:t>
              </a:r>
              <a:endParaRPr lang="ko-KR" altLang="en-US" sz="1400" i="1" dirty="0">
                <a:solidFill>
                  <a:schemeClr val="bg1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CEA7814-2760-4ED4-81F1-F9462B85D30E}"/>
              </a:ext>
            </a:extLst>
          </p:cNvPr>
          <p:cNvGrpSpPr/>
          <p:nvPr/>
        </p:nvGrpSpPr>
        <p:grpSpPr>
          <a:xfrm>
            <a:off x="188573" y="5595266"/>
            <a:ext cx="9508386" cy="911715"/>
            <a:chOff x="2432719" y="5677573"/>
            <a:chExt cx="7231905" cy="9117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BEC1FA3-8520-43BC-B1FD-12765B2ACF6F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911715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defTabSz="1516063" latinLnBrk="1"/>
              <a:endParaRPr kumimoji="1" lang="ko-KR" altLang="en-US" sz="100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271FC7BE-63E7-41E6-B8B8-F2DC2F14A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599" y="5948764"/>
              <a:ext cx="643014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  <a:buClr>
                  <a:srgbClr val="000000"/>
                </a:buClr>
                <a:tabLst>
                  <a:tab pos="914400" algn="l"/>
                  <a:tab pos="7315200" algn="r"/>
                </a:tabLst>
              </a:pP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정확한 요구사항 대상 선정을 통한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ko-KR" altLang="en-US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운영 안정성 확보 </a:t>
              </a:r>
              <a:r>
                <a:rPr kumimoji="1" lang="en-US" altLang="ko-KR" sz="2000" b="1" dirty="0">
                  <a:solidFill>
                    <a:srgbClr val="2456A0"/>
                  </a:solidFill>
                  <a:latin typeface="+mn-ea"/>
                  <a:cs typeface="Arial" panose="020B0604020202020204" pitchFamily="34" charset="0"/>
                </a:rPr>
                <a:t>"</a:t>
              </a:r>
              <a:endParaRPr kumimoji="1" lang="ko-KR" altLang="en-US" sz="2000" b="1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656BABF-1CA1-47DB-8D53-F55DFFF7A7C4}"/>
                </a:ext>
              </a:extLst>
            </p:cNvPr>
            <p:cNvSpPr/>
            <p:nvPr/>
          </p:nvSpPr>
          <p:spPr bwMode="auto">
            <a:xfrm>
              <a:off x="2432719" y="5677573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293E596-D381-492F-995D-DC893B0B985C}"/>
                </a:ext>
              </a:extLst>
            </p:cNvPr>
            <p:cNvSpPr/>
            <p:nvPr/>
          </p:nvSpPr>
          <p:spPr bwMode="auto">
            <a:xfrm>
              <a:off x="2432719" y="6553288"/>
              <a:ext cx="7231905" cy="36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26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5122332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Platform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“Sub Menu”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3E4AB9-068A-4E7D-B7EE-654F072A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3" y="1398875"/>
            <a:ext cx="6761877" cy="473002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3DE4BD-B7AB-4216-8C7F-B586FE1BEC53}"/>
              </a:ext>
            </a:extLst>
          </p:cNvPr>
          <p:cNvSpPr/>
          <p:nvPr/>
        </p:nvSpPr>
        <p:spPr>
          <a:xfrm>
            <a:off x="1793987" y="1398875"/>
            <a:ext cx="1780490" cy="910215"/>
          </a:xfrm>
          <a:prstGeom prst="rect">
            <a:avLst/>
          </a:prstGeom>
          <a:noFill/>
          <a:ln w="6350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E619D1A-D6C0-4F04-A0E6-A9EC3DB1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280" y="1357663"/>
            <a:ext cx="342611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View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339543E-8164-4CFF-AE2B-07DC9429350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3574478" y="1526939"/>
            <a:ext cx="657803" cy="327043"/>
          </a:xfrm>
          <a:prstGeom prst="bentConnector3">
            <a:avLst>
              <a:gd name="adj1" fmla="val 50000"/>
            </a:avLst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148">
            <a:extLst>
              <a:ext uri="{FF2B5EF4-FFF2-40B4-BE49-F238E27FC236}">
                <a16:creationId xmlns:a16="http://schemas.microsoft.com/office/drawing/2014/main" id="{C41A88BE-4513-427D-8572-74116EC33A9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776471" y="2467150"/>
            <a:ext cx="2807207" cy="14473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6B6643-78B1-4F3D-BB81-F135FC66C876}"/>
              </a:ext>
            </a:extLst>
          </p:cNvPr>
          <p:cNvSpPr txBox="1"/>
          <p:nvPr/>
        </p:nvSpPr>
        <p:spPr>
          <a:xfrm>
            <a:off x="6955892" y="2621307"/>
            <a:ext cx="2486679" cy="11309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“App Template Viewing” role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사용자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view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But be showing to “All Users”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B4D9D9-D80F-45FA-B7BF-C59FD26EA538}"/>
              </a:ext>
            </a:extLst>
          </p:cNvPr>
          <p:cNvGrpSpPr/>
          <p:nvPr/>
        </p:nvGrpSpPr>
        <p:grpSpPr>
          <a:xfrm>
            <a:off x="7086100" y="2050441"/>
            <a:ext cx="1915149" cy="294504"/>
            <a:chOff x="5813055" y="1417535"/>
            <a:chExt cx="1915149" cy="29450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A11C244-9BD0-4123-9DAD-946C9377EC62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BB481A6-1CF0-4D97-9B74-C4970D103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C00000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 Box 35">
                <a:extLst>
                  <a:ext uri="{FF2B5EF4-FFF2-40B4-BE49-F238E27FC236}">
                    <a16:creationId xmlns:a16="http://schemas.microsoft.com/office/drawing/2014/main" id="{3AB4E950-D8F1-4039-80F7-794A5F0A84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C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#.Issue-01</a:t>
                </a:r>
                <a:endParaRPr lang="ko-KR" altLang="en-US" sz="1600" b="1" dirty="0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BD0FC6-B315-4B56-A648-64CADE907971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58" name="타원 174">
                <a:extLst>
                  <a:ext uri="{FF2B5EF4-FFF2-40B4-BE49-F238E27FC236}">
                    <a16:creationId xmlns:a16="http://schemas.microsoft.com/office/drawing/2014/main" id="{44AEAD78-2E20-4C37-9505-EFFC678DC84D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9" name="모서리가 둥근 직사각형 176">
                <a:extLst>
                  <a:ext uri="{FF2B5EF4-FFF2-40B4-BE49-F238E27FC236}">
                    <a16:creationId xmlns:a16="http://schemas.microsoft.com/office/drawing/2014/main" id="{1A7C606B-4A6D-4A21-9AF0-E587E5B0F443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모서리가 둥근 직사각형 177">
                <a:extLst>
                  <a:ext uri="{FF2B5EF4-FFF2-40B4-BE49-F238E27FC236}">
                    <a16:creationId xmlns:a16="http://schemas.microsoft.com/office/drawing/2014/main" id="{BE9A80E8-F7D6-4027-83B2-0548F96269BF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AutoShape 148">
            <a:extLst>
              <a:ext uri="{FF2B5EF4-FFF2-40B4-BE49-F238E27FC236}">
                <a16:creationId xmlns:a16="http://schemas.microsoft.com/office/drawing/2014/main" id="{934A2B3F-81E1-4FE3-92B1-C10E2FEDF66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776471" y="4558203"/>
            <a:ext cx="2807207" cy="14473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B6CAB-C201-456F-A905-650300142B91}"/>
              </a:ext>
            </a:extLst>
          </p:cNvPr>
          <p:cNvSpPr txBox="1"/>
          <p:nvPr/>
        </p:nvSpPr>
        <p:spPr>
          <a:xfrm>
            <a:off x="6955892" y="4712360"/>
            <a:ext cx="2486679" cy="113093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“Project-viewer” Role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User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can</a:t>
            </a:r>
            <a:r>
              <a:rPr lang="ko-KR" altLang="en-US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deploy</a:t>
            </a:r>
            <a:r>
              <a:rPr lang="ko-KR" altLang="en-US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helm</a:t>
            </a:r>
            <a:r>
              <a:rPr lang="ko-KR" altLang="en-US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500" b="1" i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chart from AppStore”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F0F9F1B-B714-4F56-85C9-BEA6EA49A996}"/>
              </a:ext>
            </a:extLst>
          </p:cNvPr>
          <p:cNvGrpSpPr/>
          <p:nvPr/>
        </p:nvGrpSpPr>
        <p:grpSpPr>
          <a:xfrm>
            <a:off x="7086100" y="4141494"/>
            <a:ext cx="1915149" cy="294504"/>
            <a:chOff x="5813055" y="1417535"/>
            <a:chExt cx="1915149" cy="294504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2B32ADA-B869-4489-A6D4-65477B270034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A0B9587-FB78-4D2D-BCD6-B058DAF3E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C00000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 Box 35">
                <a:extLst>
                  <a:ext uri="{FF2B5EF4-FFF2-40B4-BE49-F238E27FC236}">
                    <a16:creationId xmlns:a16="http://schemas.microsoft.com/office/drawing/2014/main" id="{2750442D-5D89-4B52-8EF7-9B82D6684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C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#.Issue-02</a:t>
                </a:r>
                <a:endParaRPr lang="ko-KR" altLang="en-US" sz="1600" b="1" dirty="0">
                  <a:solidFill>
                    <a:srgbClr val="C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ABFD026-C261-48BC-A6D9-3624C410CE21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23" name="타원 174">
                <a:extLst>
                  <a:ext uri="{FF2B5EF4-FFF2-40B4-BE49-F238E27FC236}">
                    <a16:creationId xmlns:a16="http://schemas.microsoft.com/office/drawing/2014/main" id="{273129E0-0ED4-4037-8840-0154C84A86BE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4" name="모서리가 둥근 직사각형 176">
                <a:extLst>
                  <a:ext uri="{FF2B5EF4-FFF2-40B4-BE49-F238E27FC236}">
                    <a16:creationId xmlns:a16="http://schemas.microsoft.com/office/drawing/2014/main" id="{F8F08E13-23FC-48C8-A00E-04C1A5F8C3A3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" name="모서리가 둥근 직사각형 177">
                <a:extLst>
                  <a:ext uri="{FF2B5EF4-FFF2-40B4-BE49-F238E27FC236}">
                    <a16:creationId xmlns:a16="http://schemas.microsoft.com/office/drawing/2014/main" id="{1FFD7A81-6655-4043-8225-238C1A517D79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C00000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416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Workspace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 Management”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34DF9-020D-4268-B92A-7BDFEDF7D399}"/>
              </a:ext>
            </a:extLst>
          </p:cNvPr>
          <p:cNvSpPr/>
          <p:nvPr/>
        </p:nvSpPr>
        <p:spPr>
          <a:xfrm>
            <a:off x="161509" y="1331439"/>
            <a:ext cx="9464884" cy="854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478EA-906B-4F5C-B6BA-EFA068E0FABE}"/>
              </a:ext>
            </a:extLst>
          </p:cNvPr>
          <p:cNvSpPr txBox="1"/>
          <p:nvPr/>
        </p:nvSpPr>
        <p:spPr>
          <a:xfrm>
            <a:off x="242615" y="1409384"/>
            <a:ext cx="9248857" cy="67495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 Templates Mgmt : “workspace-admin”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</a:rPr>
              <a:t>BIZ CUZ (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</a:rPr>
              <a:t>추가 구성 협의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 Repositories Mgmt : “platform-admin” </a:t>
            </a:r>
            <a:r>
              <a:rPr lang="en-US" altLang="ko-KR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/ </a:t>
            </a:r>
            <a:r>
              <a:rPr lang="en-US" altLang="ko-KR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Harbor Private Repo CRD </a:t>
            </a:r>
            <a:r>
              <a:rPr lang="ko-KR" altLang="en-US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수정 요건</a:t>
            </a:r>
            <a:r>
              <a:rPr lang="en-US" altLang="ko-KR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(W-A)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D92B09-1E11-4907-BFD2-DF2E2415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6" y="2259534"/>
            <a:ext cx="7605523" cy="430416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96FAAD-E702-4A5E-8C8B-1E381AA056BA}"/>
              </a:ext>
            </a:extLst>
          </p:cNvPr>
          <p:cNvSpPr/>
          <p:nvPr/>
        </p:nvSpPr>
        <p:spPr>
          <a:xfrm>
            <a:off x="600184" y="4595282"/>
            <a:ext cx="1780490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972F4F-E2E1-470B-B951-98EF47C6B7CB}"/>
              </a:ext>
            </a:extLst>
          </p:cNvPr>
          <p:cNvSpPr/>
          <p:nvPr/>
        </p:nvSpPr>
        <p:spPr>
          <a:xfrm>
            <a:off x="600184" y="4860057"/>
            <a:ext cx="1780490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5FC1B79-E524-4FB4-8A24-FA6DC208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778" y="4161230"/>
            <a:ext cx="342865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E0ED43F1-ADD5-4A52-98C2-95693525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778" y="5240935"/>
            <a:ext cx="342865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Repository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C098C8E-4A88-4C05-BD0C-ED40029F147D}"/>
              </a:ext>
            </a:extLst>
          </p:cNvPr>
          <p:cNvCxnSpPr>
            <a:cxnSpLocks/>
            <a:stCxn id="18" idx="1"/>
            <a:endCxn id="16" idx="0"/>
          </p:cNvCxnSpPr>
          <p:nvPr/>
        </p:nvCxnSpPr>
        <p:spPr>
          <a:xfrm rot="10800000" flipV="1">
            <a:off x="1490430" y="4330506"/>
            <a:ext cx="780349" cy="264775"/>
          </a:xfrm>
          <a:prstGeom prst="bentConnector2">
            <a:avLst/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CDC327D-E271-4D4E-B554-3A6D39CC3ABB}"/>
              </a:ext>
            </a:extLst>
          </p:cNvPr>
          <p:cNvCxnSpPr>
            <a:cxnSpLocks/>
            <a:stCxn id="19" idx="1"/>
            <a:endCxn id="17" idx="2"/>
          </p:cNvCxnSpPr>
          <p:nvPr/>
        </p:nvCxnSpPr>
        <p:spPr>
          <a:xfrm rot="10800000">
            <a:off x="1490430" y="5124832"/>
            <a:ext cx="780349" cy="285380"/>
          </a:xfrm>
          <a:prstGeom prst="bentConnector2">
            <a:avLst/>
          </a:prstGeom>
          <a:ln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148">
            <a:extLst>
              <a:ext uri="{FF2B5EF4-FFF2-40B4-BE49-F238E27FC236}">
                <a16:creationId xmlns:a16="http://schemas.microsoft.com/office/drawing/2014/main" id="{6BE9A616-7883-48E4-BBCE-A8053244FB5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76109" y="3601600"/>
            <a:ext cx="2727960" cy="7944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7826C-2D6C-494A-BB9E-B08181405AA7}"/>
              </a:ext>
            </a:extLst>
          </p:cNvPr>
          <p:cNvSpPr txBox="1"/>
          <p:nvPr/>
        </p:nvSpPr>
        <p:spPr>
          <a:xfrm>
            <a:off x="6038113" y="3747048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Custom Helm Template Upload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C8AAF02-2E7F-436E-A78F-53589965388B}"/>
              </a:ext>
            </a:extLst>
          </p:cNvPr>
          <p:cNvGrpSpPr/>
          <p:nvPr/>
        </p:nvGrpSpPr>
        <p:grpSpPr>
          <a:xfrm>
            <a:off x="5968022" y="3254563"/>
            <a:ext cx="1915149" cy="294504"/>
            <a:chOff x="5813055" y="1417535"/>
            <a:chExt cx="1915149" cy="294504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D3D8AC3-C4B6-4FB8-9D89-4CBFC09FE496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FA828C9-43EB-4D5D-8FE9-43FE7FCF8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D5C747EB-7AA1-49A2-8F58-D814B5E9E1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F08934-1CB2-45BD-943C-7BE9AAA45FB4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26" name="타원 174">
                <a:extLst>
                  <a:ext uri="{FF2B5EF4-FFF2-40B4-BE49-F238E27FC236}">
                    <a16:creationId xmlns:a16="http://schemas.microsoft.com/office/drawing/2014/main" id="{47AA3C8E-D1AA-4DAE-B5FA-8750A8453899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7" name="모서리가 둥근 직사각형 176">
                <a:extLst>
                  <a:ext uri="{FF2B5EF4-FFF2-40B4-BE49-F238E27FC236}">
                    <a16:creationId xmlns:a16="http://schemas.microsoft.com/office/drawing/2014/main" id="{9C6D942B-A241-42A7-982A-C490E559EFB5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8" name="모서리가 둥근 직사각형 177">
                <a:extLst>
                  <a:ext uri="{FF2B5EF4-FFF2-40B4-BE49-F238E27FC236}">
                    <a16:creationId xmlns:a16="http://schemas.microsoft.com/office/drawing/2014/main" id="{397B04F6-A036-4B09-9AA4-EA65A57DC901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1" name="AutoShape 148">
            <a:extLst>
              <a:ext uri="{FF2B5EF4-FFF2-40B4-BE49-F238E27FC236}">
                <a16:creationId xmlns:a16="http://schemas.microsoft.com/office/drawing/2014/main" id="{237AB2A0-7F9D-4FF9-8EB3-C38C5D7A89B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76109" y="5414471"/>
            <a:ext cx="2727960" cy="1069000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5CEF84-86B7-4E61-A756-71B4B0CDCD31}"/>
              </a:ext>
            </a:extLst>
          </p:cNvPr>
          <p:cNvSpPr txBox="1"/>
          <p:nvPr/>
        </p:nvSpPr>
        <p:spPr>
          <a:xfrm>
            <a:off x="6038113" y="5559918"/>
            <a:ext cx="2486679" cy="8866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Register Custom Helm Chart Repo. </a:t>
            </a:r>
            <a:r>
              <a:rPr lang="en-US" altLang="ko-KR" sz="1500" b="1" i="1" u="sng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Only Public Repo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A486253-1DE4-49AB-A0DB-E999C81FC36C}"/>
              </a:ext>
            </a:extLst>
          </p:cNvPr>
          <p:cNvGrpSpPr/>
          <p:nvPr/>
        </p:nvGrpSpPr>
        <p:grpSpPr>
          <a:xfrm>
            <a:off x="5968022" y="5067433"/>
            <a:ext cx="1915149" cy="294504"/>
            <a:chOff x="5813055" y="1417535"/>
            <a:chExt cx="1915149" cy="29450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CC238EB-30E4-42C8-BB31-988AF76F47C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6DE29482-38A6-4B69-AE7B-861434969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 Box 35">
                <a:extLst>
                  <a:ext uri="{FF2B5EF4-FFF2-40B4-BE49-F238E27FC236}">
                    <a16:creationId xmlns:a16="http://schemas.microsoft.com/office/drawing/2014/main" id="{A9213823-2E08-44E6-B5FD-FDC5C9298F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79C54F-E92E-4C20-B1B7-CD81C993FE1A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46" name="타원 174">
                <a:extLst>
                  <a:ext uri="{FF2B5EF4-FFF2-40B4-BE49-F238E27FC236}">
                    <a16:creationId xmlns:a16="http://schemas.microsoft.com/office/drawing/2014/main" id="{2C41C4AC-E7D9-4017-BBB2-86530E8DB55E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7" name="모서리가 둥근 직사각형 176">
                <a:extLst>
                  <a:ext uri="{FF2B5EF4-FFF2-40B4-BE49-F238E27FC236}">
                    <a16:creationId xmlns:a16="http://schemas.microsoft.com/office/drawing/2014/main" id="{1F7F9CB7-39F5-4866-AAE2-B31A7E72250B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8" name="모서리가 둥근 직사각형 177">
                <a:extLst>
                  <a:ext uri="{FF2B5EF4-FFF2-40B4-BE49-F238E27FC236}">
                    <a16:creationId xmlns:a16="http://schemas.microsoft.com/office/drawing/2014/main" id="{DCA71EBA-A8DC-452F-A346-6B530E338435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B3DDCA1-3D83-47F7-8E1A-901593EA0FF0}"/>
              </a:ext>
            </a:extLst>
          </p:cNvPr>
          <p:cNvSpPr/>
          <p:nvPr/>
        </p:nvSpPr>
        <p:spPr>
          <a:xfrm>
            <a:off x="4998720" y="3777356"/>
            <a:ext cx="870857" cy="341798"/>
          </a:xfrm>
          <a:custGeom>
            <a:avLst/>
            <a:gdLst>
              <a:gd name="connsiteX0" fmla="*/ 0 w 870857"/>
              <a:gd name="connsiteY0" fmla="*/ 341798 h 341798"/>
              <a:gd name="connsiteX1" fmla="*/ 243840 w 870857"/>
              <a:gd name="connsiteY1" fmla="*/ 19581 h 341798"/>
              <a:gd name="connsiteX2" fmla="*/ 870857 w 870857"/>
              <a:gd name="connsiteY2" fmla="*/ 63124 h 341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0857" h="341798">
                <a:moveTo>
                  <a:pt x="0" y="341798"/>
                </a:moveTo>
                <a:cubicBezTo>
                  <a:pt x="49348" y="203912"/>
                  <a:pt x="98697" y="66027"/>
                  <a:pt x="243840" y="19581"/>
                </a:cubicBezTo>
                <a:cubicBezTo>
                  <a:pt x="388983" y="-26865"/>
                  <a:pt x="629920" y="18129"/>
                  <a:pt x="870857" y="63124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D1715B9-7460-406A-A43C-CC1DB0570BBF}"/>
              </a:ext>
            </a:extLst>
          </p:cNvPr>
          <p:cNvSpPr/>
          <p:nvPr/>
        </p:nvSpPr>
        <p:spPr>
          <a:xfrm>
            <a:off x="5103223" y="5590903"/>
            <a:ext cx="748937" cy="387402"/>
          </a:xfrm>
          <a:custGeom>
            <a:avLst/>
            <a:gdLst>
              <a:gd name="connsiteX0" fmla="*/ 0 w 748937"/>
              <a:gd name="connsiteY0" fmla="*/ 0 h 387402"/>
              <a:gd name="connsiteX1" fmla="*/ 209006 w 748937"/>
              <a:gd name="connsiteY1" fmla="*/ 365760 h 387402"/>
              <a:gd name="connsiteX2" fmla="*/ 748937 w 748937"/>
              <a:gd name="connsiteY2" fmla="*/ 313508 h 38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937" h="387402">
                <a:moveTo>
                  <a:pt x="0" y="0"/>
                </a:moveTo>
                <a:cubicBezTo>
                  <a:pt x="42091" y="156754"/>
                  <a:pt x="84183" y="313509"/>
                  <a:pt x="209006" y="365760"/>
                </a:cubicBezTo>
                <a:cubicBezTo>
                  <a:pt x="333829" y="418011"/>
                  <a:pt x="541383" y="365759"/>
                  <a:pt x="748937" y="313508"/>
                </a:cubicBezTo>
              </a:path>
            </a:pathLst>
          </a:custGeom>
          <a:noFill/>
          <a:ln w="317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0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Project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“Application Workload”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DD747-192A-4082-8810-388E4A78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4851"/>
            <a:ext cx="9906000" cy="2101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D05A1F-67F8-483D-818F-0DFB1A6F7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936" y="3649705"/>
            <a:ext cx="5425440" cy="290426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28688C-2FA7-4FCA-8008-3A1487B4A80F}"/>
              </a:ext>
            </a:extLst>
          </p:cNvPr>
          <p:cNvSpPr/>
          <p:nvPr/>
        </p:nvSpPr>
        <p:spPr>
          <a:xfrm>
            <a:off x="161509" y="1331439"/>
            <a:ext cx="9464884" cy="4607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C2E5E9-F279-4234-B6E7-58ED15A5CEBB}"/>
              </a:ext>
            </a:extLst>
          </p:cNvPr>
          <p:cNvSpPr txBox="1"/>
          <p:nvPr/>
        </p:nvSpPr>
        <p:spPr>
          <a:xfrm>
            <a:off x="242615" y="1409384"/>
            <a:ext cx="9248857" cy="38284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Apps : “admin” / “operator”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DCAF86-593F-45E3-8D48-EFD85BAC2F96}"/>
              </a:ext>
            </a:extLst>
          </p:cNvPr>
          <p:cNvSpPr/>
          <p:nvPr/>
        </p:nvSpPr>
        <p:spPr>
          <a:xfrm>
            <a:off x="87621" y="2254455"/>
            <a:ext cx="643899" cy="264775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751D2D-076E-4F24-B304-FF388020A2A8}"/>
              </a:ext>
            </a:extLst>
          </p:cNvPr>
          <p:cNvSpPr/>
          <p:nvPr/>
        </p:nvSpPr>
        <p:spPr>
          <a:xfrm>
            <a:off x="8829285" y="3374136"/>
            <a:ext cx="963939" cy="356616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0AC577-BFBA-400A-BC0E-0C55E479A772}"/>
              </a:ext>
            </a:extLst>
          </p:cNvPr>
          <p:cNvSpPr/>
          <p:nvPr/>
        </p:nvSpPr>
        <p:spPr>
          <a:xfrm>
            <a:off x="1773936" y="3646657"/>
            <a:ext cx="5425440" cy="2900160"/>
          </a:xfrm>
          <a:prstGeom prst="rect">
            <a:avLst/>
          </a:prstGeom>
          <a:noFill/>
          <a:ln w="4445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97E3523-F6CF-44F2-9AC2-512D82C64608}"/>
              </a:ext>
            </a:extLst>
          </p:cNvPr>
          <p:cNvSpPr/>
          <p:nvPr/>
        </p:nvSpPr>
        <p:spPr>
          <a:xfrm>
            <a:off x="758952" y="1976608"/>
            <a:ext cx="8046720" cy="1388384"/>
          </a:xfrm>
          <a:custGeom>
            <a:avLst/>
            <a:gdLst>
              <a:gd name="connsiteX0" fmla="*/ 0 w 8046720"/>
              <a:gd name="connsiteY0" fmla="*/ 391688 h 1388384"/>
              <a:gd name="connsiteX1" fmla="*/ 2971800 w 8046720"/>
              <a:gd name="connsiteY1" fmla="*/ 53360 h 1388384"/>
              <a:gd name="connsiteX2" fmla="*/ 8046720 w 8046720"/>
              <a:gd name="connsiteY2" fmla="*/ 1388384 h 138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6720" h="1388384">
                <a:moveTo>
                  <a:pt x="0" y="391688"/>
                </a:moveTo>
                <a:cubicBezTo>
                  <a:pt x="815340" y="139466"/>
                  <a:pt x="1630680" y="-112756"/>
                  <a:pt x="2971800" y="53360"/>
                </a:cubicBezTo>
                <a:cubicBezTo>
                  <a:pt x="4312920" y="219476"/>
                  <a:pt x="6179820" y="803930"/>
                  <a:pt x="8046720" y="1388384"/>
                </a:cubicBezTo>
              </a:path>
            </a:pathLst>
          </a:custGeom>
          <a:noFill/>
          <a:ln w="444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CC64332-0360-41CE-955E-33D6DD5BDD05}"/>
              </a:ext>
            </a:extLst>
          </p:cNvPr>
          <p:cNvSpPr/>
          <p:nvPr/>
        </p:nvSpPr>
        <p:spPr>
          <a:xfrm>
            <a:off x="7232904" y="3621024"/>
            <a:ext cx="1545336" cy="621792"/>
          </a:xfrm>
          <a:custGeom>
            <a:avLst/>
            <a:gdLst>
              <a:gd name="connsiteX0" fmla="*/ 1545336 w 1545336"/>
              <a:gd name="connsiteY0" fmla="*/ 0 h 621792"/>
              <a:gd name="connsiteX1" fmla="*/ 658368 w 1545336"/>
              <a:gd name="connsiteY1" fmla="*/ 118872 h 621792"/>
              <a:gd name="connsiteX2" fmla="*/ 0 w 1545336"/>
              <a:gd name="connsiteY2" fmla="*/ 621792 h 621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5336" h="621792">
                <a:moveTo>
                  <a:pt x="1545336" y="0"/>
                </a:moveTo>
                <a:cubicBezTo>
                  <a:pt x="1230630" y="7620"/>
                  <a:pt x="915924" y="15240"/>
                  <a:pt x="658368" y="118872"/>
                </a:cubicBezTo>
                <a:cubicBezTo>
                  <a:pt x="400812" y="222504"/>
                  <a:pt x="200406" y="422148"/>
                  <a:pt x="0" y="621792"/>
                </a:cubicBezTo>
              </a:path>
            </a:pathLst>
          </a:custGeom>
          <a:noFill/>
          <a:ln w="444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AutoShape 148">
            <a:extLst>
              <a:ext uri="{FF2B5EF4-FFF2-40B4-BE49-F238E27FC236}">
                <a16:creationId xmlns:a16="http://schemas.microsoft.com/office/drawing/2014/main" id="{CECDEF3C-0223-4641-B602-4E3EBB73F463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100328" y="2730127"/>
            <a:ext cx="2727960" cy="794421"/>
          </a:xfrm>
          <a:prstGeom prst="snip1Rect">
            <a:avLst>
              <a:gd name="adj" fmla="val 19194"/>
            </a:avLst>
          </a:prstGeom>
          <a:solidFill>
            <a:schemeClr val="bg1"/>
          </a:solidFill>
          <a:ln w="31750" cap="flat" cmpd="sng" algn="ctr">
            <a:solidFill>
              <a:srgbClr val="193E75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A8C2D9D-7801-45F8-941B-EB05D6597036}"/>
              </a:ext>
            </a:extLst>
          </p:cNvPr>
          <p:cNvSpPr txBox="1"/>
          <p:nvPr/>
        </p:nvSpPr>
        <p:spPr>
          <a:xfrm>
            <a:off x="1262332" y="2875575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Deploy Application using Helm Chart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12BABE9-7E44-4033-87F0-AAD0090E3D08}"/>
              </a:ext>
            </a:extLst>
          </p:cNvPr>
          <p:cNvGrpSpPr/>
          <p:nvPr/>
        </p:nvGrpSpPr>
        <p:grpSpPr>
          <a:xfrm>
            <a:off x="1192241" y="2383090"/>
            <a:ext cx="1915149" cy="294504"/>
            <a:chOff x="5813055" y="1417535"/>
            <a:chExt cx="1915149" cy="29450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1A00ACD-E264-4CF5-9179-9188EB0FE2F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B0F2066B-F29F-49B9-AF3E-FB62CA3E7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0000FF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35">
                <a:extLst>
                  <a:ext uri="{FF2B5EF4-FFF2-40B4-BE49-F238E27FC236}">
                    <a16:creationId xmlns:a16="http://schemas.microsoft.com/office/drawing/2014/main" id="{EC5491B2-0561-4569-9313-D656E1E78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0000FF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0000FF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25F18E0-88CC-4916-BC69-DB7E07E2261B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33" name="타원 174">
                <a:extLst>
                  <a:ext uri="{FF2B5EF4-FFF2-40B4-BE49-F238E27FC236}">
                    <a16:creationId xmlns:a16="http://schemas.microsoft.com/office/drawing/2014/main" id="{7A0B7CD8-1144-4752-9C2A-31A3E4F90357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4" name="모서리가 둥근 직사각형 176">
                <a:extLst>
                  <a:ext uri="{FF2B5EF4-FFF2-40B4-BE49-F238E27FC236}">
                    <a16:creationId xmlns:a16="http://schemas.microsoft.com/office/drawing/2014/main" id="{124922FD-3B0E-4F2A-BB8F-710BD60C5D34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모서리가 둥근 직사각형 177">
                <a:extLst>
                  <a:ext uri="{FF2B5EF4-FFF2-40B4-BE49-F238E27FC236}">
                    <a16:creationId xmlns:a16="http://schemas.microsoft.com/office/drawing/2014/main" id="{5EF73B96-4FA6-46C6-B9C4-DB860A2C1A7B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0000FF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68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919292"/>
            <a:ext cx="7393834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Project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“Application Workload”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6" name="AutoShape 148">
            <a:extLst>
              <a:ext uri="{FF2B5EF4-FFF2-40B4-BE49-F238E27FC236}">
                <a16:creationId xmlns:a16="http://schemas.microsoft.com/office/drawing/2014/main" id="{4269D165-0DB6-4A78-A23D-40D5E96F749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600198" y="3097247"/>
            <a:ext cx="2807207" cy="794421"/>
          </a:xfrm>
          <a:prstGeom prst="snip1Rect">
            <a:avLst>
              <a:gd name="adj" fmla="val 19194"/>
            </a:avLst>
          </a:prstGeom>
          <a:noFill/>
          <a:ln w="317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72897C-FA11-48EE-9687-B8380DB11C18}"/>
              </a:ext>
            </a:extLst>
          </p:cNvPr>
          <p:cNvSpPr txBox="1"/>
          <p:nvPr/>
        </p:nvSpPr>
        <p:spPr>
          <a:xfrm>
            <a:off x="1797038" y="3242695"/>
            <a:ext cx="2486679" cy="56295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5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Custom Helm Template Upload</a:t>
            </a:r>
          </a:p>
        </p:txBody>
      </p:sp>
      <p:sp>
        <p:nvSpPr>
          <p:cNvPr id="12" name="모서리가 둥근 직사각형 113">
            <a:extLst>
              <a:ext uri="{FF2B5EF4-FFF2-40B4-BE49-F238E27FC236}">
                <a16:creationId xmlns:a16="http://schemas.microsoft.com/office/drawing/2014/main" id="{29BF3795-FDCC-4398-8550-9D317353A504}"/>
              </a:ext>
            </a:extLst>
          </p:cNvPr>
          <p:cNvSpPr/>
          <p:nvPr/>
        </p:nvSpPr>
        <p:spPr bwMode="auto">
          <a:xfrm>
            <a:off x="5909140" y="1427544"/>
            <a:ext cx="77788" cy="1980000"/>
          </a:xfrm>
          <a:prstGeom prst="roundRect">
            <a:avLst/>
          </a:prstGeom>
          <a:solidFill>
            <a:srgbClr val="D8D8DA"/>
          </a:solidFill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kumimoji="1" lang="ko-KR" altLang="en-US" sz="800">
              <a:solidFill>
                <a:srgbClr val="80808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62CD3-2EEF-4A0C-A1A8-BAD987F14869}"/>
              </a:ext>
            </a:extLst>
          </p:cNvPr>
          <p:cNvSpPr/>
          <p:nvPr/>
        </p:nvSpPr>
        <p:spPr>
          <a:xfrm>
            <a:off x="5909140" y="1918042"/>
            <a:ext cx="76200" cy="76200"/>
          </a:xfrm>
          <a:prstGeom prst="ellipse">
            <a:avLst/>
          </a:prstGeom>
          <a:solidFill>
            <a:srgbClr val="21A185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25400" sx="102000" sy="102000" algn="ctr" rotWithShape="0">
              <a:prstClr val="black">
                <a:alpha val="60000"/>
              </a:prstClr>
            </a:outerShdw>
          </a:effectLst>
        </p:spPr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800" b="0" kern="0">
              <a:solidFill>
                <a:prstClr val="white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자유형 2">
            <a:extLst>
              <a:ext uri="{FF2B5EF4-FFF2-40B4-BE49-F238E27FC236}">
                <a16:creationId xmlns:a16="http://schemas.microsoft.com/office/drawing/2014/main" id="{CF0E53E7-3567-4C43-AAB4-E59976CCDE71}"/>
              </a:ext>
            </a:extLst>
          </p:cNvPr>
          <p:cNvSpPr/>
          <p:nvPr/>
        </p:nvSpPr>
        <p:spPr bwMode="auto">
          <a:xfrm>
            <a:off x="5947029" y="1962531"/>
            <a:ext cx="2019300" cy="0"/>
          </a:xfrm>
          <a:custGeom>
            <a:avLst/>
            <a:gdLst>
              <a:gd name="connsiteX0" fmla="*/ 0 w 1123950"/>
              <a:gd name="connsiteY0" fmla="*/ 0 h 0"/>
              <a:gd name="connsiteX1" fmla="*/ 1123950 w 11239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3950">
                <a:moveTo>
                  <a:pt x="0" y="0"/>
                </a:moveTo>
                <a:lnTo>
                  <a:pt x="1123950" y="0"/>
                </a:lnTo>
              </a:path>
            </a:pathLst>
          </a:custGeom>
          <a:noFill/>
          <a:ln w="9525" cap="flat" cmpd="sng" algn="ctr">
            <a:solidFill>
              <a:srgbClr val="21A18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+mn-ea"/>
              <a:cs typeface="Arial" charset="0"/>
            </a:endParaRPr>
          </a:p>
        </p:txBody>
      </p:sp>
      <p:sp>
        <p:nvSpPr>
          <p:cNvPr id="38" name="Text Box 18">
            <a:extLst>
              <a:ext uri="{FF2B5EF4-FFF2-40B4-BE49-F238E27FC236}">
                <a16:creationId xmlns:a16="http://schemas.microsoft.com/office/drawing/2014/main" id="{2088605F-CF04-42B6-B926-4490BFF147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078794" y="1809712"/>
            <a:ext cx="1243930" cy="5120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l"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latinLnBrk="1" hangingPunct="1">
              <a:lnSpc>
                <a:spcPts val="1300"/>
              </a:lnSpc>
              <a:buFont typeface="Wingdings" pitchFamily="2" charset="2"/>
              <a:buNone/>
              <a:defRPr/>
            </a:pPr>
            <a:r>
              <a:rPr kumimoji="1"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하나금융그룹</a:t>
            </a:r>
            <a:endParaRPr kumimoji="1" lang="ko-KR" altLang="en-US" sz="1050" b="0" dirty="0">
              <a:solidFill>
                <a:prstClr val="black">
                  <a:lumMod val="75000"/>
                  <a:lumOff val="2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eaLnBrk="1" latinLnBrk="1" hangingPunct="1">
              <a:lnSpc>
                <a:spcPts val="1300"/>
              </a:lnSpc>
              <a:spcBef>
                <a:spcPts val="200"/>
              </a:spcBef>
              <a:buFont typeface="Wingdings" pitchFamily="2" charset="2"/>
              <a:buNone/>
              <a:defRPr/>
            </a:pPr>
            <a:r>
              <a: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최소중단 이전 컨설팅</a:t>
            </a:r>
            <a:br>
              <a: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</a:br>
            <a:r>
              <a:rPr kumimoji="1" lang="en-US" altLang="ko-KR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rPr>
              <a:t>(2016.09)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F1D17C-4FA1-406E-B93B-7A75FD25AEE1}"/>
              </a:ext>
            </a:extLst>
          </p:cNvPr>
          <p:cNvGrpSpPr/>
          <p:nvPr/>
        </p:nvGrpSpPr>
        <p:grpSpPr>
          <a:xfrm>
            <a:off x="1927246" y="2671829"/>
            <a:ext cx="1915149" cy="294504"/>
            <a:chOff x="5813055" y="1417535"/>
            <a:chExt cx="1915149" cy="29450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BBC5DDB3-3BED-4346-B317-D5F8CEF9D97A}"/>
                </a:ext>
              </a:extLst>
            </p:cNvPr>
            <p:cNvGrpSpPr/>
            <p:nvPr/>
          </p:nvGrpSpPr>
          <p:grpSpPr>
            <a:xfrm>
              <a:off x="5933163" y="1465818"/>
              <a:ext cx="1795041" cy="246221"/>
              <a:chOff x="4960620" y="1761965"/>
              <a:chExt cx="4708843" cy="24622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F3A1A02-1F84-4DE5-A6A9-D50BA3EDD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0620" y="1834248"/>
                <a:ext cx="4708843" cy="101654"/>
              </a:xfrm>
              <a:prstGeom prst="rect">
                <a:avLst/>
              </a:prstGeom>
              <a:pattFill prst="dkUpDiag">
                <a:fgClr>
                  <a:srgbClr val="193E75"/>
                </a:fgClr>
                <a:bgClr>
                  <a:srgbClr val="92D2C4"/>
                </a:bgClr>
              </a:patt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algn="ctr" eaLnBrk="1" hangingPunct="1"/>
                <a:endParaRPr kumimoji="1" lang="ko-KR" altLang="en-US" sz="1000" b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 Box 35">
                <a:extLst>
                  <a:ext uri="{FF2B5EF4-FFF2-40B4-BE49-F238E27FC236}">
                    <a16:creationId xmlns:a16="http://schemas.microsoft.com/office/drawing/2014/main" id="{50CEFD6E-12ED-4E35-9D6B-2DE80F03A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6847" y="1761965"/>
                <a:ext cx="3076391" cy="24622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spAutoFit/>
              </a:bodyPr>
              <a:lstStyle>
                <a:defPPr>
                  <a:defRPr lang="ko-KR"/>
                </a:defPPr>
                <a:lvl1pPr lvl="0" algn="ctr" defTabSz="995363" fontAlgn="auto" latinLnBrk="0">
                  <a:spcBef>
                    <a:spcPts val="0"/>
                  </a:spcBef>
                  <a:spcAft>
                    <a:spcPts val="0"/>
                  </a:spcAft>
                  <a:defRPr kumimoji="0" sz="1400" kern="0">
                    <a:solidFill>
                      <a:srgbClr val="0070C0"/>
                    </a:solidFill>
                    <a:latin typeface="Rix고딕 L" pitchFamily="18" charset="-127"/>
                    <a:ea typeface="Rix고딕 L" pitchFamily="18" charset="-127"/>
                  </a:defRPr>
                </a:lvl1pPr>
                <a:lvl2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2pPr>
                <a:lvl3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3pPr>
                <a:lvl4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4pPr>
                <a:lvl5pPr latinLnBrk="1">
                  <a:defRPr kumimoji="1" sz="1000">
                    <a:latin typeface="산돌고딕 M" pitchFamily="18" charset="-127"/>
                    <a:ea typeface="굴림" pitchFamily="50" charset="-127"/>
                  </a:defRPr>
                </a:lvl5pPr>
                <a:lvl6pPr>
                  <a:defRPr kumimoji="1" sz="1000">
                    <a:latin typeface="산돌고딕 M" pitchFamily="18" charset="-127"/>
                    <a:ea typeface="굴림" pitchFamily="50" charset="-127"/>
                  </a:defRPr>
                </a:lvl6pPr>
                <a:lvl7pPr>
                  <a:defRPr kumimoji="1" sz="1000">
                    <a:latin typeface="산돌고딕 M" pitchFamily="18" charset="-127"/>
                    <a:ea typeface="굴림" pitchFamily="50" charset="-127"/>
                  </a:defRPr>
                </a:lvl7pPr>
                <a:lvl8pPr>
                  <a:defRPr kumimoji="1" sz="1000">
                    <a:latin typeface="산돌고딕 M" pitchFamily="18" charset="-127"/>
                    <a:ea typeface="굴림" pitchFamily="50" charset="-127"/>
                  </a:defRPr>
                </a:lvl8pPr>
                <a:lvl9pPr>
                  <a:defRPr kumimoji="1" sz="1000">
                    <a:latin typeface="산돌고딕 M" pitchFamily="18" charset="-127"/>
                    <a:ea typeface="굴림" pitchFamily="50" charset="-127"/>
                  </a:defRPr>
                </a:lvl9pPr>
              </a:lstStyle>
              <a:p>
                <a:pPr fontAlgn="base" latinLnBrk="1">
                  <a:spcBef>
                    <a:spcPct val="0"/>
                  </a:spcBef>
                  <a:spcAft>
                    <a:spcPct val="0"/>
                  </a:spcAft>
                  <a:buClr>
                    <a:srgbClr val="0B8CDF"/>
                  </a:buClr>
                  <a:tabLst>
                    <a:tab pos="914400" algn="l"/>
                    <a:tab pos="7315200" algn="r"/>
                  </a:tabLst>
                  <a:defRPr/>
                </a:pPr>
                <a:r>
                  <a:rPr lang="en-US" altLang="ko-KR" sz="1600" b="1" dirty="0">
                    <a:solidFill>
                      <a:srgbClr val="193E75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Description</a:t>
                </a:r>
                <a:endParaRPr lang="ko-KR" altLang="en-US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DE38482-3DD2-407B-A152-E1F6A8A8F777}"/>
                </a:ext>
              </a:extLst>
            </p:cNvPr>
            <p:cNvGrpSpPr/>
            <p:nvPr/>
          </p:nvGrpSpPr>
          <p:grpSpPr>
            <a:xfrm>
              <a:off x="5813055" y="1417535"/>
              <a:ext cx="287821" cy="287821"/>
              <a:chOff x="7194550" y="2857307"/>
              <a:chExt cx="333375" cy="333375"/>
            </a:xfrm>
          </p:grpSpPr>
          <p:sp>
            <p:nvSpPr>
              <p:cNvPr id="43" name="타원 174">
                <a:extLst>
                  <a:ext uri="{FF2B5EF4-FFF2-40B4-BE49-F238E27FC236}">
                    <a16:creationId xmlns:a16="http://schemas.microsoft.com/office/drawing/2014/main" id="{9D89F468-F27E-475C-BDD9-E450B0BD4C4F}"/>
                  </a:ext>
                </a:extLst>
              </p:cNvPr>
              <p:cNvSpPr/>
              <p:nvPr/>
            </p:nvSpPr>
            <p:spPr bwMode="auto">
              <a:xfrm rot="5400000">
                <a:off x="7194550" y="2857307"/>
                <a:ext cx="333375" cy="333375"/>
              </a:xfrm>
              <a:prstGeom prst="ellipse">
                <a:avLst/>
              </a:prstGeom>
              <a:solidFill>
                <a:sysClr val="window" lastClr="FFFFFF"/>
              </a:solidFill>
              <a:ln>
                <a:noFill/>
              </a:ln>
              <a:effectLst>
                <a:outerShdw blurRad="38100" dist="25400" dir="2700000" algn="tl" rotWithShape="0">
                  <a:prstClr val="black">
                    <a:alpha val="33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round/>
                    <a:headEnd type="oval" w="med" len="med"/>
                    <a:tailEnd type="oval" w="med" len="med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400" kern="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4" name="모서리가 둥근 직사각형 176">
                <a:extLst>
                  <a:ext uri="{FF2B5EF4-FFF2-40B4-BE49-F238E27FC236}">
                    <a16:creationId xmlns:a16="http://schemas.microsoft.com/office/drawing/2014/main" id="{3C2DA50B-641F-479E-A52C-797F66213574}"/>
                  </a:ext>
                </a:extLst>
              </p:cNvPr>
              <p:cNvSpPr/>
              <p:nvPr/>
            </p:nvSpPr>
            <p:spPr bwMode="auto">
              <a:xfrm rot="7677439">
                <a:off x="7291428" y="3007326"/>
                <a:ext cx="230188" cy="63500"/>
              </a:xfrm>
              <a:prstGeom prst="roundRect">
                <a:avLst>
                  <a:gd name="adj" fmla="val 50000"/>
                </a:avLst>
              </a:prstGeom>
              <a:solidFill>
                <a:srgbClr val="193E75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5" name="모서리가 둥근 직사각형 177">
                <a:extLst>
                  <a:ext uri="{FF2B5EF4-FFF2-40B4-BE49-F238E27FC236}">
                    <a16:creationId xmlns:a16="http://schemas.microsoft.com/office/drawing/2014/main" id="{8E9E7CCE-33D5-44AF-A93D-8FA8959FE21B}"/>
                  </a:ext>
                </a:extLst>
              </p:cNvPr>
              <p:cNvSpPr/>
              <p:nvPr/>
            </p:nvSpPr>
            <p:spPr bwMode="auto">
              <a:xfrm rot="3122561" flipV="1">
                <a:off x="7184190" y="3006532"/>
                <a:ext cx="230188" cy="65088"/>
              </a:xfrm>
              <a:prstGeom prst="roundRect">
                <a:avLst>
                  <a:gd name="adj" fmla="val 50000"/>
                </a:avLst>
              </a:prstGeom>
              <a:solidFill>
                <a:srgbClr val="193E75">
                  <a:alpha val="35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>
                  <a:lnSpc>
                    <a:spcPct val="90000"/>
                  </a:lnSpc>
                  <a:tabLst>
                    <a:tab pos="914400" algn="l"/>
                    <a:tab pos="7315200" algn="r"/>
                  </a:tabLst>
                  <a:defRPr/>
                </a:pPr>
                <a:endParaRPr lang="ko-KR" altLang="en-US" sz="1100" kern="0" dirty="0">
                  <a:solidFill>
                    <a:srgbClr val="FFFFFF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" name="AutoShape 148">
            <a:extLst>
              <a:ext uri="{FF2B5EF4-FFF2-40B4-BE49-F238E27FC236}">
                <a16:creationId xmlns:a16="http://schemas.microsoft.com/office/drawing/2014/main" id="{806E824C-FCD2-45A0-9BA0-94EFFE7C47F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089142" y="3980779"/>
            <a:ext cx="207860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solidFill>
              <a:schemeClr val="bg1">
                <a:lumMod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108000" tIns="108000" rIns="108000" bIns="108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Tomcat chart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Harbor chart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200" dirty="0">
                <a:latin typeface="+mn-ea"/>
                <a:cs typeface="Amazon Ember" panose="020B0603020204020204" pitchFamily="34" charset="0"/>
              </a:rPr>
              <a:t>MinIO, Redis, Nginx chart</a:t>
            </a:r>
            <a:endParaRPr kumimoji="1" lang="ko-KR" altLang="en-US" sz="1200" dirty="0">
              <a:latin typeface="+mn-ea"/>
              <a:cs typeface="Amazon Ember" panose="020B0603020204020204" pitchFamily="34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90E22D-1DBD-45C0-AAB8-A913105903B7}"/>
              </a:ext>
            </a:extLst>
          </p:cNvPr>
          <p:cNvGrpSpPr/>
          <p:nvPr/>
        </p:nvGrpSpPr>
        <p:grpSpPr>
          <a:xfrm>
            <a:off x="1624989" y="5293495"/>
            <a:ext cx="1795041" cy="246221"/>
            <a:chOff x="4960620" y="1761965"/>
            <a:chExt cx="4708843" cy="24622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C46339-3893-41BF-A5D0-DBC77D13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7" name="Text Box 35">
              <a:extLst>
                <a:ext uri="{FF2B5EF4-FFF2-40B4-BE49-F238E27FC236}">
                  <a16:creationId xmlns:a16="http://schemas.microsoft.com/office/drawing/2014/main" id="{62E6C617-A6E2-4934-AB2A-288481F79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7EB3DA-B35A-46B6-B875-E146302CE3BB}"/>
              </a:ext>
            </a:extLst>
          </p:cNvPr>
          <p:cNvGrpSpPr/>
          <p:nvPr/>
        </p:nvGrpSpPr>
        <p:grpSpPr>
          <a:xfrm>
            <a:off x="5372701" y="5367404"/>
            <a:ext cx="1795041" cy="200055"/>
            <a:chOff x="4960620" y="1785048"/>
            <a:chExt cx="4708843" cy="20005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C943C5-AD9C-47BD-8165-E0D7FAAE2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0" name="Text Box 35">
              <a:extLst>
                <a:ext uri="{FF2B5EF4-FFF2-40B4-BE49-F238E27FC236}">
                  <a16:creationId xmlns:a16="http://schemas.microsoft.com/office/drawing/2014/main" id="{A6F2F3BA-6624-415A-A3B4-2FFE4AE9D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708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285759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자유형: 도형 1052">
            <a:extLst>
              <a:ext uri="{FF2B5EF4-FFF2-40B4-BE49-F238E27FC236}">
                <a16:creationId xmlns:a16="http://schemas.microsoft.com/office/drawing/2014/main" id="{127189B0-2AE6-4CF4-B8D0-774B3BD31C14}"/>
              </a:ext>
            </a:extLst>
          </p:cNvPr>
          <p:cNvSpPr/>
          <p:nvPr/>
        </p:nvSpPr>
        <p:spPr>
          <a:xfrm>
            <a:off x="4981303" y="2151017"/>
            <a:ext cx="600912" cy="2751909"/>
          </a:xfrm>
          <a:custGeom>
            <a:avLst/>
            <a:gdLst>
              <a:gd name="connsiteX0" fmla="*/ 0 w 600912"/>
              <a:gd name="connsiteY0" fmla="*/ 0 h 2751909"/>
              <a:gd name="connsiteX1" fmla="*/ 600891 w 600912"/>
              <a:gd name="connsiteY1" fmla="*/ 1558834 h 2751909"/>
              <a:gd name="connsiteX2" fmla="*/ 17417 w 600912"/>
              <a:gd name="connsiteY2" fmla="*/ 2751909 h 275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12" h="2751909">
                <a:moveTo>
                  <a:pt x="0" y="0"/>
                </a:moveTo>
                <a:cubicBezTo>
                  <a:pt x="298994" y="550091"/>
                  <a:pt x="597988" y="1100183"/>
                  <a:pt x="600891" y="1558834"/>
                </a:cubicBezTo>
                <a:cubicBezTo>
                  <a:pt x="603794" y="2017485"/>
                  <a:pt x="310605" y="2384697"/>
                  <a:pt x="17417" y="275190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자유형: 도형 1051">
            <a:extLst>
              <a:ext uri="{FF2B5EF4-FFF2-40B4-BE49-F238E27FC236}">
                <a16:creationId xmlns:a16="http://schemas.microsoft.com/office/drawing/2014/main" id="{6E167B3B-85F0-4748-9400-B0BF59845CB4}"/>
              </a:ext>
            </a:extLst>
          </p:cNvPr>
          <p:cNvSpPr/>
          <p:nvPr/>
        </p:nvSpPr>
        <p:spPr>
          <a:xfrm>
            <a:off x="2725783" y="2151017"/>
            <a:ext cx="1114697" cy="2516777"/>
          </a:xfrm>
          <a:custGeom>
            <a:avLst/>
            <a:gdLst>
              <a:gd name="connsiteX0" fmla="*/ 0 w 1114697"/>
              <a:gd name="connsiteY0" fmla="*/ 0 h 2516777"/>
              <a:gd name="connsiteX1" fmla="*/ 304800 w 1114697"/>
              <a:gd name="connsiteY1" fmla="*/ 1576252 h 2516777"/>
              <a:gd name="connsiteX2" fmla="*/ 1114697 w 1114697"/>
              <a:gd name="connsiteY2" fmla="*/ 2516777 h 25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697" h="2516777">
                <a:moveTo>
                  <a:pt x="0" y="0"/>
                </a:moveTo>
                <a:cubicBezTo>
                  <a:pt x="59508" y="578394"/>
                  <a:pt x="119017" y="1156789"/>
                  <a:pt x="304800" y="1576252"/>
                </a:cubicBezTo>
                <a:cubicBezTo>
                  <a:pt x="490583" y="1995715"/>
                  <a:pt x="802640" y="2256246"/>
                  <a:pt x="1114697" y="251677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자유형: 도형 1050">
            <a:extLst>
              <a:ext uri="{FF2B5EF4-FFF2-40B4-BE49-F238E27FC236}">
                <a16:creationId xmlns:a16="http://schemas.microsoft.com/office/drawing/2014/main" id="{BD4B758A-4A12-4B61-96DB-41B64BFC273A}"/>
              </a:ext>
            </a:extLst>
          </p:cNvPr>
          <p:cNvSpPr/>
          <p:nvPr/>
        </p:nvSpPr>
        <p:spPr>
          <a:xfrm>
            <a:off x="458327" y="1933303"/>
            <a:ext cx="847959" cy="2969623"/>
          </a:xfrm>
          <a:custGeom>
            <a:avLst/>
            <a:gdLst>
              <a:gd name="connsiteX0" fmla="*/ 612827 w 847959"/>
              <a:gd name="connsiteY0" fmla="*/ 0 h 2969623"/>
              <a:gd name="connsiteX1" fmla="*/ 3227 w 847959"/>
              <a:gd name="connsiteY1" fmla="*/ 1419497 h 2969623"/>
              <a:gd name="connsiteX2" fmla="*/ 847959 w 847959"/>
              <a:gd name="connsiteY2" fmla="*/ 2969623 h 296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959" h="2969623">
                <a:moveTo>
                  <a:pt x="612827" y="0"/>
                </a:moveTo>
                <a:cubicBezTo>
                  <a:pt x="288432" y="462280"/>
                  <a:pt x="-35962" y="924560"/>
                  <a:pt x="3227" y="1419497"/>
                </a:cubicBezTo>
                <a:cubicBezTo>
                  <a:pt x="42416" y="1914434"/>
                  <a:pt x="445187" y="2442028"/>
                  <a:pt x="847959" y="296962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자유형: 도형 1049">
            <a:extLst>
              <a:ext uri="{FF2B5EF4-FFF2-40B4-BE49-F238E27FC236}">
                <a16:creationId xmlns:a16="http://schemas.microsoft.com/office/drawing/2014/main" id="{AB456CDB-1A25-4FBA-B2B2-8705C05C8A4B}"/>
              </a:ext>
            </a:extLst>
          </p:cNvPr>
          <p:cNvSpPr/>
          <p:nvPr/>
        </p:nvSpPr>
        <p:spPr>
          <a:xfrm>
            <a:off x="2046514" y="2063931"/>
            <a:ext cx="1524000" cy="2299063"/>
          </a:xfrm>
          <a:custGeom>
            <a:avLst/>
            <a:gdLst>
              <a:gd name="connsiteX0" fmla="*/ 1524000 w 1524000"/>
              <a:gd name="connsiteY0" fmla="*/ 0 h 2299063"/>
              <a:gd name="connsiteX1" fmla="*/ 757646 w 1524000"/>
              <a:gd name="connsiteY1" fmla="*/ 539932 h 2299063"/>
              <a:gd name="connsiteX2" fmla="*/ 0 w 1524000"/>
              <a:gd name="connsiteY2" fmla="*/ 2299063 h 22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99063">
                <a:moveTo>
                  <a:pt x="1524000" y="0"/>
                </a:moveTo>
                <a:cubicBezTo>
                  <a:pt x="1267823" y="78377"/>
                  <a:pt x="1011646" y="156755"/>
                  <a:pt x="757646" y="539932"/>
                </a:cubicBezTo>
                <a:cubicBezTo>
                  <a:pt x="503646" y="923109"/>
                  <a:pt x="251823" y="1611086"/>
                  <a:pt x="0" y="229906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18113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18113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17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AppStore;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07027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56516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78811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27659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32074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74066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18077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14952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53930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53930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0074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192066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193365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193365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44" y="1650336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1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52060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395815" y="2662044"/>
            <a:ext cx="1789567" cy="809897"/>
          </a:xfrm>
          <a:prstGeom prst="roundRect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2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25392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73295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89116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1011954" y="4131738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1124594" y="1428321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43441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296635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highlight>
                    <a:srgbClr val="FFFFCC"/>
                  </a:highlight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7997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6297D8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267505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A34001E-BFD0-422D-B647-8C8DA7B58267}"/>
              </a:ext>
            </a:extLst>
          </p:cNvPr>
          <p:cNvSpPr/>
          <p:nvPr/>
        </p:nvSpPr>
        <p:spPr>
          <a:xfrm>
            <a:off x="1349824" y="3047093"/>
            <a:ext cx="1088572" cy="288290"/>
          </a:xfrm>
          <a:custGeom>
            <a:avLst/>
            <a:gdLst>
              <a:gd name="connsiteX0" fmla="*/ 0 w 1088572"/>
              <a:gd name="connsiteY0" fmla="*/ 288290 h 288290"/>
              <a:gd name="connsiteX1" fmla="*/ 444137 w 1088572"/>
              <a:gd name="connsiteY1" fmla="*/ 44450 h 288290"/>
              <a:gd name="connsiteX2" fmla="*/ 1088572 w 1088572"/>
              <a:gd name="connsiteY2" fmla="*/ 907 h 2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288290">
                <a:moveTo>
                  <a:pt x="0" y="288290"/>
                </a:moveTo>
                <a:cubicBezTo>
                  <a:pt x="131354" y="190318"/>
                  <a:pt x="262708" y="92347"/>
                  <a:pt x="444137" y="44450"/>
                </a:cubicBezTo>
                <a:cubicBezTo>
                  <a:pt x="625566" y="-3447"/>
                  <a:pt x="857069" y="-1270"/>
                  <a:pt x="1088572" y="907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: 도형 1032">
            <a:extLst>
              <a:ext uri="{FF2B5EF4-FFF2-40B4-BE49-F238E27FC236}">
                <a16:creationId xmlns:a16="http://schemas.microsoft.com/office/drawing/2014/main" id="{C200D399-A174-40F6-8EBC-1788533BA2B3}"/>
              </a:ext>
            </a:extLst>
          </p:cNvPr>
          <p:cNvSpPr/>
          <p:nvPr/>
        </p:nvSpPr>
        <p:spPr>
          <a:xfrm>
            <a:off x="3448590" y="1854926"/>
            <a:ext cx="1323703" cy="1280160"/>
          </a:xfrm>
          <a:custGeom>
            <a:avLst/>
            <a:gdLst>
              <a:gd name="connsiteX0" fmla="*/ 0 w 1323703"/>
              <a:gd name="connsiteY0" fmla="*/ 1280160 h 1280160"/>
              <a:gd name="connsiteX1" fmla="*/ 461554 w 1323703"/>
              <a:gd name="connsiteY1" fmla="*/ 444137 h 1280160"/>
              <a:gd name="connsiteX2" fmla="*/ 1323703 w 1323703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03" h="1280160">
                <a:moveTo>
                  <a:pt x="0" y="1280160"/>
                </a:moveTo>
                <a:cubicBezTo>
                  <a:pt x="120468" y="968828"/>
                  <a:pt x="240937" y="657497"/>
                  <a:pt x="461554" y="444137"/>
                </a:cubicBezTo>
                <a:cubicBezTo>
                  <a:pt x="682171" y="230777"/>
                  <a:pt x="1002937" y="115388"/>
                  <a:pt x="132370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자유형: 도형 1033">
            <a:extLst>
              <a:ext uri="{FF2B5EF4-FFF2-40B4-BE49-F238E27FC236}">
                <a16:creationId xmlns:a16="http://schemas.microsoft.com/office/drawing/2014/main" id="{F374689B-D08D-4847-87C2-548BCE09A61D}"/>
              </a:ext>
            </a:extLst>
          </p:cNvPr>
          <p:cNvSpPr/>
          <p:nvPr/>
        </p:nvSpPr>
        <p:spPr>
          <a:xfrm>
            <a:off x="2316476" y="3361509"/>
            <a:ext cx="966651" cy="1123405"/>
          </a:xfrm>
          <a:custGeom>
            <a:avLst/>
            <a:gdLst>
              <a:gd name="connsiteX0" fmla="*/ 966651 w 966651"/>
              <a:gd name="connsiteY0" fmla="*/ 0 h 1123405"/>
              <a:gd name="connsiteX1" fmla="*/ 252548 w 966651"/>
              <a:gd name="connsiteY1" fmla="*/ 452845 h 1123405"/>
              <a:gd name="connsiteX2" fmla="*/ 0 w 966651"/>
              <a:gd name="connsiteY2" fmla="*/ 1123405 h 11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1123405">
                <a:moveTo>
                  <a:pt x="966651" y="0"/>
                </a:moveTo>
                <a:cubicBezTo>
                  <a:pt x="690153" y="132805"/>
                  <a:pt x="413656" y="265611"/>
                  <a:pt x="252548" y="452845"/>
                </a:cubicBezTo>
                <a:cubicBezTo>
                  <a:pt x="91440" y="640079"/>
                  <a:pt x="45720" y="881742"/>
                  <a:pt x="0" y="1123405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자유형: 도형 1034">
            <a:extLst>
              <a:ext uri="{FF2B5EF4-FFF2-40B4-BE49-F238E27FC236}">
                <a16:creationId xmlns:a16="http://schemas.microsoft.com/office/drawing/2014/main" id="{373BD089-1F57-4A1F-ACF3-323972D755A9}"/>
              </a:ext>
            </a:extLst>
          </p:cNvPr>
          <p:cNvSpPr/>
          <p:nvPr/>
        </p:nvSpPr>
        <p:spPr>
          <a:xfrm>
            <a:off x="3561801" y="3352800"/>
            <a:ext cx="1001486" cy="1123406"/>
          </a:xfrm>
          <a:custGeom>
            <a:avLst/>
            <a:gdLst>
              <a:gd name="connsiteX0" fmla="*/ 0 w 1001486"/>
              <a:gd name="connsiteY0" fmla="*/ 0 h 1123406"/>
              <a:gd name="connsiteX1" fmla="*/ 696686 w 1001486"/>
              <a:gd name="connsiteY1" fmla="*/ 522514 h 1123406"/>
              <a:gd name="connsiteX2" fmla="*/ 1001486 w 1001486"/>
              <a:gd name="connsiteY2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1123406">
                <a:moveTo>
                  <a:pt x="0" y="0"/>
                </a:moveTo>
                <a:cubicBezTo>
                  <a:pt x="264886" y="167640"/>
                  <a:pt x="529772" y="335280"/>
                  <a:pt x="696686" y="522514"/>
                </a:cubicBezTo>
                <a:cubicBezTo>
                  <a:pt x="863600" y="709748"/>
                  <a:pt x="932543" y="916577"/>
                  <a:pt x="1001486" y="1123406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Picture 2" descr="Admin User Icons">
            <a:extLst>
              <a:ext uri="{FF2B5EF4-FFF2-40B4-BE49-F238E27FC236}">
                <a16:creationId xmlns:a16="http://schemas.microsoft.com/office/drawing/2014/main" id="{1C8F18A2-2707-429C-AF49-B9E97846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4853411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자유형: 도형 1035">
            <a:extLst>
              <a:ext uri="{FF2B5EF4-FFF2-40B4-BE49-F238E27FC236}">
                <a16:creationId xmlns:a16="http://schemas.microsoft.com/office/drawing/2014/main" id="{7089225E-134F-4FED-B843-D61E836AD51E}"/>
              </a:ext>
            </a:extLst>
          </p:cNvPr>
          <p:cNvSpPr/>
          <p:nvPr/>
        </p:nvSpPr>
        <p:spPr>
          <a:xfrm>
            <a:off x="4772297" y="2019812"/>
            <a:ext cx="1976846" cy="732097"/>
          </a:xfrm>
          <a:custGeom>
            <a:avLst/>
            <a:gdLst>
              <a:gd name="connsiteX0" fmla="*/ 1976846 w 1976846"/>
              <a:gd name="connsiteY0" fmla="*/ 35411 h 732097"/>
              <a:gd name="connsiteX1" fmla="*/ 870857 w 1976846"/>
              <a:gd name="connsiteY1" fmla="*/ 78954 h 732097"/>
              <a:gd name="connsiteX2" fmla="*/ 0 w 1976846"/>
              <a:gd name="connsiteY2" fmla="*/ 732097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846" h="732097">
                <a:moveTo>
                  <a:pt x="1976846" y="35411"/>
                </a:moveTo>
                <a:cubicBezTo>
                  <a:pt x="1588588" y="-875"/>
                  <a:pt x="1200331" y="-37160"/>
                  <a:pt x="870857" y="78954"/>
                </a:cubicBezTo>
                <a:cubicBezTo>
                  <a:pt x="541383" y="195068"/>
                  <a:pt x="270691" y="463582"/>
                  <a:pt x="0" y="73209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자유형: 도형 1036">
            <a:extLst>
              <a:ext uri="{FF2B5EF4-FFF2-40B4-BE49-F238E27FC236}">
                <a16:creationId xmlns:a16="http://schemas.microsoft.com/office/drawing/2014/main" id="{D6E8304A-1666-49CF-AB02-5D3CF4D270C3}"/>
              </a:ext>
            </a:extLst>
          </p:cNvPr>
          <p:cNvSpPr/>
          <p:nvPr/>
        </p:nvSpPr>
        <p:spPr>
          <a:xfrm>
            <a:off x="5730240" y="2107474"/>
            <a:ext cx="2673531" cy="740229"/>
          </a:xfrm>
          <a:custGeom>
            <a:avLst/>
            <a:gdLst>
              <a:gd name="connsiteX0" fmla="*/ 2542902 w 2542902"/>
              <a:gd name="connsiteY0" fmla="*/ 0 h 740229"/>
              <a:gd name="connsiteX1" fmla="*/ 836022 w 2542902"/>
              <a:gd name="connsiteY1" fmla="*/ 226423 h 740229"/>
              <a:gd name="connsiteX2" fmla="*/ 0 w 2542902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902" h="740229">
                <a:moveTo>
                  <a:pt x="2542902" y="0"/>
                </a:moveTo>
                <a:cubicBezTo>
                  <a:pt x="1901370" y="51526"/>
                  <a:pt x="1259839" y="103052"/>
                  <a:pt x="836022" y="226423"/>
                </a:cubicBezTo>
                <a:cubicBezTo>
                  <a:pt x="412205" y="349794"/>
                  <a:pt x="206102" y="545011"/>
                  <a:pt x="0" y="740229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자유형: 도형 1037">
            <a:extLst>
              <a:ext uri="{FF2B5EF4-FFF2-40B4-BE49-F238E27FC236}">
                <a16:creationId xmlns:a16="http://schemas.microsoft.com/office/drawing/2014/main" id="{769B71E2-8E97-406D-ABDB-570726A965B8}"/>
              </a:ext>
            </a:extLst>
          </p:cNvPr>
          <p:cNvSpPr/>
          <p:nvPr/>
        </p:nvSpPr>
        <p:spPr>
          <a:xfrm>
            <a:off x="2560316" y="3344091"/>
            <a:ext cx="1820091" cy="1402080"/>
          </a:xfrm>
          <a:custGeom>
            <a:avLst/>
            <a:gdLst>
              <a:gd name="connsiteX0" fmla="*/ 1820091 w 1820091"/>
              <a:gd name="connsiteY0" fmla="*/ 0 h 1402080"/>
              <a:gd name="connsiteX1" fmla="*/ 661851 w 1820091"/>
              <a:gd name="connsiteY1" fmla="*/ 487680 h 1402080"/>
              <a:gd name="connsiteX2" fmla="*/ 0 w 1820091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91" h="1402080">
                <a:moveTo>
                  <a:pt x="1820091" y="0"/>
                </a:moveTo>
                <a:cubicBezTo>
                  <a:pt x="1392645" y="127000"/>
                  <a:pt x="965199" y="254000"/>
                  <a:pt x="661851" y="487680"/>
                </a:cubicBezTo>
                <a:cubicBezTo>
                  <a:pt x="358503" y="721360"/>
                  <a:pt x="179251" y="1061720"/>
                  <a:pt x="0" y="1402080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DA46F39B-5A92-4215-9979-D3BB0215A0BE}"/>
              </a:ext>
            </a:extLst>
          </p:cNvPr>
          <p:cNvSpPr/>
          <p:nvPr/>
        </p:nvSpPr>
        <p:spPr>
          <a:xfrm>
            <a:off x="4787226" y="3300549"/>
            <a:ext cx="481455" cy="1349828"/>
          </a:xfrm>
          <a:custGeom>
            <a:avLst/>
            <a:gdLst>
              <a:gd name="connsiteX0" fmla="*/ 481455 w 481455"/>
              <a:gd name="connsiteY0" fmla="*/ 0 h 1349828"/>
              <a:gd name="connsiteX1" fmla="*/ 72153 w 481455"/>
              <a:gd name="connsiteY1" fmla="*/ 522514 h 1349828"/>
              <a:gd name="connsiteX2" fmla="*/ 2484 w 481455"/>
              <a:gd name="connsiteY2" fmla="*/ 1349828 h 134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55" h="1349828">
                <a:moveTo>
                  <a:pt x="481455" y="0"/>
                </a:moveTo>
                <a:cubicBezTo>
                  <a:pt x="316718" y="148771"/>
                  <a:pt x="151981" y="297543"/>
                  <a:pt x="72153" y="522514"/>
                </a:cubicBezTo>
                <a:cubicBezTo>
                  <a:pt x="-7675" y="747485"/>
                  <a:pt x="-2596" y="1048656"/>
                  <a:pt x="2484" y="1349828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53689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99778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145555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화살표: 오른쪽 1044">
            <a:extLst>
              <a:ext uri="{FF2B5EF4-FFF2-40B4-BE49-F238E27FC236}">
                <a16:creationId xmlns:a16="http://schemas.microsoft.com/office/drawing/2014/main" id="{12B603B9-6DE5-4157-89A1-771E47158F5A}"/>
              </a:ext>
            </a:extLst>
          </p:cNvPr>
          <p:cNvSpPr/>
          <p:nvPr/>
        </p:nvSpPr>
        <p:spPr>
          <a:xfrm rot="10800000">
            <a:off x="6066385" y="4033554"/>
            <a:ext cx="470302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Rectangle 11">
            <a:extLst>
              <a:ext uri="{FF2B5EF4-FFF2-40B4-BE49-F238E27FC236}">
                <a16:creationId xmlns:a16="http://schemas.microsoft.com/office/drawing/2014/main" id="{06D925DD-4075-49E9-B05A-C8F212BC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924" y="4455826"/>
            <a:ext cx="14385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Not Shared</a:t>
            </a:r>
            <a:endParaRPr lang="en-GB" sz="1800" b="1" i="1" u="sng" dirty="0">
              <a:solidFill>
                <a:srgbClr val="FF0000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185" name="화살표: 오른쪽 184">
            <a:extLst>
              <a:ext uri="{FF2B5EF4-FFF2-40B4-BE49-F238E27FC236}">
                <a16:creationId xmlns:a16="http://schemas.microsoft.com/office/drawing/2014/main" id="{C34AED6C-0477-4371-8A78-783606CB2B7C}"/>
              </a:ext>
            </a:extLst>
          </p:cNvPr>
          <p:cNvSpPr/>
          <p:nvPr/>
        </p:nvSpPr>
        <p:spPr>
          <a:xfrm rot="12569774">
            <a:off x="5941558" y="2182969"/>
            <a:ext cx="749867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Rectangle 11">
            <a:extLst>
              <a:ext uri="{FF2B5EF4-FFF2-40B4-BE49-F238E27FC236}">
                <a16:creationId xmlns:a16="http://schemas.microsoft.com/office/drawing/2014/main" id="{BEAC21DD-7B23-43A8-81C9-12B62303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87" y="2656462"/>
            <a:ext cx="91475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F0000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</a:t>
            </a:r>
            <a:endParaRPr lang="en-GB" sz="1800" b="1" i="1" u="sng" dirty="0">
              <a:solidFill>
                <a:srgbClr val="FF0000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21376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95" name="AutoShape 148">
            <a:extLst>
              <a:ext uri="{FF2B5EF4-FFF2-40B4-BE49-F238E27FC236}">
                <a16:creationId xmlns:a16="http://schemas.microsoft.com/office/drawing/2014/main" id="{FBD0CE51-D142-4820-96E8-009B777B47B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268305" y="2315626"/>
            <a:ext cx="1405454" cy="156754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100" b="1" i="1" u="sng" dirty="0">
                <a:latin typeface="+mn-ea"/>
                <a:cs typeface="Amazon Ember" panose="020B0603020204020204" pitchFamily="34" charset="0"/>
              </a:rPr>
              <a:t>Approval Processing</a:t>
            </a:r>
            <a:endParaRPr kumimoji="1" lang="ko-KR" altLang="en-US" sz="1100" b="1" i="1" u="sng" dirty="0">
              <a:latin typeface="+mn-ea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5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26822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26822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2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9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4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AppStore;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15736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65225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87520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36368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40783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82775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26786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23661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62639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62639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8783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200775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202074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202074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34" y="1528414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0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964975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482905" y="2662044"/>
            <a:ext cx="1789567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61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108487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62398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34101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82004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97825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2744457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634873" y="1396884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52150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305344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16706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6297D8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372849" y="2713673"/>
            <a:ext cx="720000" cy="72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232645" y="2713673"/>
            <a:ext cx="720000" cy="72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354595" y="2973765"/>
            <a:ext cx="788114" cy="18744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08466" y="2973765"/>
            <a:ext cx="788114" cy="18744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cxnSp>
        <p:nvCxnSpPr>
          <p:cNvPr id="1025" name="연결선: 꺾임 1024">
            <a:extLst>
              <a:ext uri="{FF2B5EF4-FFF2-40B4-BE49-F238E27FC236}">
                <a16:creationId xmlns:a16="http://schemas.microsoft.com/office/drawing/2014/main" id="{B5099A07-E661-4B66-8E6A-3DE11D227784}"/>
              </a:ext>
            </a:extLst>
          </p:cNvPr>
          <p:cNvCxnSpPr>
            <a:cxnSpLocks/>
            <a:stCxn id="133" idx="3"/>
            <a:endCxn id="114" idx="1"/>
          </p:cNvCxnSpPr>
          <p:nvPr/>
        </p:nvCxnSpPr>
        <p:spPr>
          <a:xfrm flipV="1">
            <a:off x="1434100" y="3048451"/>
            <a:ext cx="1083514" cy="219048"/>
          </a:xfrm>
          <a:prstGeom prst="bentConnector3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E2BF4DAB-B8B8-4F91-B44A-7C6095B61A75}"/>
              </a:ext>
            </a:extLst>
          </p:cNvPr>
          <p:cNvCxnSpPr>
            <a:cxnSpLocks/>
            <a:stCxn id="154" idx="3"/>
            <a:endCxn id="1030" idx="2"/>
          </p:cNvCxnSpPr>
          <p:nvPr/>
        </p:nvCxnSpPr>
        <p:spPr>
          <a:xfrm rot="5400000" flipH="1" flipV="1">
            <a:off x="3290213" y="2296986"/>
            <a:ext cx="1121160" cy="43221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0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63">
            <a:extLst>
              <a:ext uri="{FF2B5EF4-FFF2-40B4-BE49-F238E27FC236}">
                <a16:creationId xmlns:a16="http://schemas.microsoft.com/office/drawing/2014/main" id="{1116B92F-337E-4148-9250-CEE4A826E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 flipV="1">
            <a:off x="2812009" y="3749036"/>
            <a:ext cx="3090750" cy="927967"/>
          </a:xfrm>
          <a:prstGeom prst="rect">
            <a:avLst/>
          </a:prstGeom>
        </p:spPr>
      </p:pic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Customer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C30577-2BCF-40AC-90BF-4ACE1A474450}"/>
              </a:ext>
            </a:extLst>
          </p:cNvPr>
          <p:cNvGrpSpPr/>
          <p:nvPr/>
        </p:nvGrpSpPr>
        <p:grpSpPr>
          <a:xfrm>
            <a:off x="274636" y="1030208"/>
            <a:ext cx="4399532" cy="338553"/>
            <a:chOff x="5405500" y="2271744"/>
            <a:chExt cx="3852428" cy="222227"/>
          </a:xfrm>
        </p:grpSpPr>
        <p:sp>
          <p:nvSpPr>
            <p:cNvPr id="19" name="Rectangle 149">
              <a:extLst>
                <a:ext uri="{FF2B5EF4-FFF2-40B4-BE49-F238E27FC236}">
                  <a16:creationId xmlns:a16="http://schemas.microsoft.com/office/drawing/2014/main" id="{745A6038-1B38-4692-B222-56D9721BA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832" y="2284264"/>
              <a:ext cx="3331418" cy="209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tx1"/>
                  </a:solidFill>
                  <a:latin typeface="산돌고딕 M" pitchFamily="18" charset="-127"/>
                  <a:ea typeface="굴림" pitchFamily="50" charset="-127"/>
                  <a:cs typeface="+mn-cs"/>
                  <a:sym typeface="Symbol" pitchFamily="18" charset="2"/>
                </a:defRPr>
              </a:lvl9pPr>
            </a:lstStyle>
            <a:p>
              <a:pPr algn="ctr" defTabSz="995363" eaLnBrk="0" fontAlgn="auto" latinLnBrk="0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Built-In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Role</a:t>
              </a:r>
              <a:r>
                <a:rPr kumimoji="0" lang="ko-KR" altLang="en-US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 삭제 관련</a:t>
              </a:r>
              <a:r>
                <a:rPr kumimoji="0" lang="en-US" altLang="ko-KR" sz="2200" b="1" kern="0" dirty="0">
                  <a:solidFill>
                    <a:srgbClr val="2456A0"/>
                  </a:solidFill>
                  <a:latin typeface="+mn-ea"/>
                  <a:ea typeface="+mn-ea"/>
                  <a:cs typeface="Arial" panose="020B0604020202020204" pitchFamily="34" charset="0"/>
                </a:rPr>
                <a:t>……</a:t>
              </a:r>
            </a:p>
          </p:txBody>
        </p:sp>
        <p:sp>
          <p:nvSpPr>
            <p:cNvPr id="20" name="Freeform 406">
              <a:extLst>
                <a:ext uri="{FF2B5EF4-FFF2-40B4-BE49-F238E27FC236}">
                  <a16:creationId xmlns:a16="http://schemas.microsoft.com/office/drawing/2014/main" id="{41899E5E-183F-4D02-80EE-6DF5D8811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5500" y="2271744"/>
              <a:ext cx="170654" cy="136524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1" name="Freeform 406">
              <a:extLst>
                <a:ext uri="{FF2B5EF4-FFF2-40B4-BE49-F238E27FC236}">
                  <a16:creationId xmlns:a16="http://schemas.microsoft.com/office/drawing/2014/main" id="{A334D30E-C191-4309-840C-D64B300BE699}"/>
                </a:ext>
              </a:extLst>
            </p:cNvPr>
            <p:cNvSpPr>
              <a:spLocks noEditPoints="1"/>
            </p:cNvSpPr>
            <p:nvPr/>
          </p:nvSpPr>
          <p:spPr bwMode="auto">
            <a:xfrm flipH="1" flipV="1">
              <a:off x="9087274" y="2271745"/>
              <a:ext cx="170654" cy="136522"/>
            </a:xfrm>
            <a:custGeom>
              <a:avLst/>
              <a:gdLst>
                <a:gd name="T0" fmla="*/ 0 w 4243"/>
                <a:gd name="T1" fmla="*/ 0 h 3415"/>
                <a:gd name="T2" fmla="*/ 0 w 4243"/>
                <a:gd name="T3" fmla="*/ 0 h 3415"/>
                <a:gd name="T4" fmla="*/ 0 w 4243"/>
                <a:gd name="T5" fmla="*/ 0 h 3415"/>
                <a:gd name="T6" fmla="*/ 0 w 4243"/>
                <a:gd name="T7" fmla="*/ 0 h 3415"/>
                <a:gd name="T8" fmla="*/ 0 w 4243"/>
                <a:gd name="T9" fmla="*/ 0 h 3415"/>
                <a:gd name="T10" fmla="*/ 0 w 4243"/>
                <a:gd name="T11" fmla="*/ 0 h 3415"/>
                <a:gd name="T12" fmla="*/ 0 w 4243"/>
                <a:gd name="T13" fmla="*/ 0 h 3415"/>
                <a:gd name="T14" fmla="*/ 0 w 4243"/>
                <a:gd name="T15" fmla="*/ 0 h 3415"/>
                <a:gd name="T16" fmla="*/ 0 w 4243"/>
                <a:gd name="T17" fmla="*/ 0 h 3415"/>
                <a:gd name="T18" fmla="*/ 0 w 4243"/>
                <a:gd name="T19" fmla="*/ 0 h 3415"/>
                <a:gd name="T20" fmla="*/ 0 w 4243"/>
                <a:gd name="T21" fmla="*/ 0 h 3415"/>
                <a:gd name="T22" fmla="*/ 0 w 4243"/>
                <a:gd name="T23" fmla="*/ 0 h 3415"/>
                <a:gd name="T24" fmla="*/ 0 w 4243"/>
                <a:gd name="T25" fmla="*/ 0 h 3415"/>
                <a:gd name="T26" fmla="*/ 0 w 4243"/>
                <a:gd name="T27" fmla="*/ 0 h 3415"/>
                <a:gd name="T28" fmla="*/ 0 w 4243"/>
                <a:gd name="T29" fmla="*/ 0 h 3415"/>
                <a:gd name="T30" fmla="*/ 0 w 4243"/>
                <a:gd name="T31" fmla="*/ 0 h 3415"/>
                <a:gd name="T32" fmla="*/ 0 w 4243"/>
                <a:gd name="T33" fmla="*/ 0 h 3415"/>
                <a:gd name="T34" fmla="*/ 0 w 4243"/>
                <a:gd name="T35" fmla="*/ 0 h 3415"/>
                <a:gd name="T36" fmla="*/ 0 w 4243"/>
                <a:gd name="T37" fmla="*/ 0 h 3415"/>
                <a:gd name="T38" fmla="*/ 0 w 4243"/>
                <a:gd name="T39" fmla="*/ 0 h 3415"/>
                <a:gd name="T40" fmla="*/ 0 w 4243"/>
                <a:gd name="T41" fmla="*/ 0 h 3415"/>
                <a:gd name="T42" fmla="*/ 0 w 4243"/>
                <a:gd name="T43" fmla="*/ 0 h 3415"/>
                <a:gd name="T44" fmla="*/ 0 w 4243"/>
                <a:gd name="T45" fmla="*/ 0 h 3415"/>
                <a:gd name="T46" fmla="*/ 0 w 4243"/>
                <a:gd name="T47" fmla="*/ 0 h 3415"/>
                <a:gd name="T48" fmla="*/ 0 w 4243"/>
                <a:gd name="T49" fmla="*/ 0 h 3415"/>
                <a:gd name="T50" fmla="*/ 0 w 4243"/>
                <a:gd name="T51" fmla="*/ 0 h 3415"/>
                <a:gd name="T52" fmla="*/ 0 w 4243"/>
                <a:gd name="T53" fmla="*/ 0 h 3415"/>
                <a:gd name="T54" fmla="*/ 0 w 4243"/>
                <a:gd name="T55" fmla="*/ 0 h 3415"/>
                <a:gd name="T56" fmla="*/ 0 w 4243"/>
                <a:gd name="T57" fmla="*/ 0 h 3415"/>
                <a:gd name="T58" fmla="*/ 0 w 4243"/>
                <a:gd name="T59" fmla="*/ 0 h 3415"/>
                <a:gd name="T60" fmla="*/ 0 w 4243"/>
                <a:gd name="T61" fmla="*/ 0 h 3415"/>
                <a:gd name="T62" fmla="*/ 0 w 4243"/>
                <a:gd name="T63" fmla="*/ 0 h 3415"/>
                <a:gd name="T64" fmla="*/ 0 w 4243"/>
                <a:gd name="T65" fmla="*/ 0 h 3415"/>
                <a:gd name="T66" fmla="*/ 0 w 4243"/>
                <a:gd name="T67" fmla="*/ 0 h 3415"/>
                <a:gd name="T68" fmla="*/ 0 w 4243"/>
                <a:gd name="T69" fmla="*/ 0 h 3415"/>
                <a:gd name="T70" fmla="*/ 0 w 4243"/>
                <a:gd name="T71" fmla="*/ 0 h 3415"/>
                <a:gd name="T72" fmla="*/ 0 w 4243"/>
                <a:gd name="T73" fmla="*/ 0 h 3415"/>
                <a:gd name="T74" fmla="*/ 0 w 4243"/>
                <a:gd name="T75" fmla="*/ 0 h 3415"/>
                <a:gd name="T76" fmla="*/ 0 w 4243"/>
                <a:gd name="T77" fmla="*/ 0 h 3415"/>
                <a:gd name="T78" fmla="*/ 0 w 4243"/>
                <a:gd name="T79" fmla="*/ 0 h 3415"/>
                <a:gd name="T80" fmla="*/ 0 w 4243"/>
                <a:gd name="T81" fmla="*/ 0 h 3415"/>
                <a:gd name="T82" fmla="*/ 0 w 4243"/>
                <a:gd name="T83" fmla="*/ 0 h 3415"/>
                <a:gd name="T84" fmla="*/ 0 w 4243"/>
                <a:gd name="T85" fmla="*/ 0 h 3415"/>
                <a:gd name="T86" fmla="*/ 0 w 4243"/>
                <a:gd name="T87" fmla="*/ 0 h 3415"/>
                <a:gd name="T88" fmla="*/ 0 w 4243"/>
                <a:gd name="T89" fmla="*/ 0 h 3415"/>
                <a:gd name="T90" fmla="*/ 0 w 4243"/>
                <a:gd name="T91" fmla="*/ 0 h 3415"/>
                <a:gd name="T92" fmla="*/ 0 w 4243"/>
                <a:gd name="T93" fmla="*/ 0 h 3415"/>
                <a:gd name="T94" fmla="*/ 0 w 4243"/>
                <a:gd name="T95" fmla="*/ 0 h 3415"/>
                <a:gd name="T96" fmla="*/ 0 w 4243"/>
                <a:gd name="T97" fmla="*/ 0 h 3415"/>
                <a:gd name="T98" fmla="*/ 0 w 4243"/>
                <a:gd name="T99" fmla="*/ 0 h 3415"/>
                <a:gd name="T100" fmla="*/ 0 w 4243"/>
                <a:gd name="T101" fmla="*/ 0 h 3415"/>
                <a:gd name="T102" fmla="*/ 0 w 4243"/>
                <a:gd name="T103" fmla="*/ 0 h 3415"/>
                <a:gd name="T104" fmla="*/ 0 w 4243"/>
                <a:gd name="T105" fmla="*/ 0 h 3415"/>
                <a:gd name="T106" fmla="*/ 0 w 4243"/>
                <a:gd name="T107" fmla="*/ 0 h 3415"/>
                <a:gd name="T108" fmla="*/ 0 w 4243"/>
                <a:gd name="T109" fmla="*/ 0 h 3415"/>
                <a:gd name="T110" fmla="*/ 0 w 4243"/>
                <a:gd name="T111" fmla="*/ 0 h 3415"/>
                <a:gd name="T112" fmla="*/ 0 w 4243"/>
                <a:gd name="T113" fmla="*/ 0 h 3415"/>
                <a:gd name="T114" fmla="*/ 0 w 4243"/>
                <a:gd name="T115" fmla="*/ 0 h 3415"/>
                <a:gd name="T116" fmla="*/ 0 w 4243"/>
                <a:gd name="T117" fmla="*/ 0 h 3415"/>
                <a:gd name="T118" fmla="*/ 0 w 4243"/>
                <a:gd name="T119" fmla="*/ 0 h 3415"/>
                <a:gd name="T120" fmla="*/ 0 w 4243"/>
                <a:gd name="T121" fmla="*/ 0 h 3415"/>
                <a:gd name="T122" fmla="*/ 0 w 4243"/>
                <a:gd name="T123" fmla="*/ 0 h 3415"/>
                <a:gd name="T124" fmla="*/ 0 w 4243"/>
                <a:gd name="T125" fmla="*/ 0 h 341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43"/>
                <a:gd name="T190" fmla="*/ 0 h 3415"/>
                <a:gd name="T191" fmla="*/ 4243 w 4243"/>
                <a:gd name="T192" fmla="*/ 3415 h 341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43" h="3415">
                  <a:moveTo>
                    <a:pt x="3921" y="0"/>
                  </a:moveTo>
                  <a:lnTo>
                    <a:pt x="3956" y="4"/>
                  </a:lnTo>
                  <a:lnTo>
                    <a:pt x="3988" y="13"/>
                  </a:lnTo>
                  <a:lnTo>
                    <a:pt x="4019" y="29"/>
                  </a:lnTo>
                  <a:lnTo>
                    <a:pt x="4048" y="54"/>
                  </a:lnTo>
                  <a:lnTo>
                    <a:pt x="4075" y="83"/>
                  </a:lnTo>
                  <a:lnTo>
                    <a:pt x="4101" y="121"/>
                  </a:lnTo>
                  <a:lnTo>
                    <a:pt x="4119" y="156"/>
                  </a:lnTo>
                  <a:lnTo>
                    <a:pt x="4131" y="190"/>
                  </a:lnTo>
                  <a:lnTo>
                    <a:pt x="4136" y="222"/>
                  </a:lnTo>
                  <a:lnTo>
                    <a:pt x="4133" y="252"/>
                  </a:lnTo>
                  <a:lnTo>
                    <a:pt x="4124" y="282"/>
                  </a:lnTo>
                  <a:lnTo>
                    <a:pt x="4108" y="309"/>
                  </a:lnTo>
                  <a:lnTo>
                    <a:pt x="4084" y="334"/>
                  </a:lnTo>
                  <a:lnTo>
                    <a:pt x="4055" y="359"/>
                  </a:lnTo>
                  <a:lnTo>
                    <a:pt x="4018" y="382"/>
                  </a:lnTo>
                  <a:lnTo>
                    <a:pt x="3974" y="403"/>
                  </a:lnTo>
                  <a:lnTo>
                    <a:pt x="3925" y="427"/>
                  </a:lnTo>
                  <a:lnTo>
                    <a:pt x="3873" y="455"/>
                  </a:lnTo>
                  <a:lnTo>
                    <a:pt x="3817" y="488"/>
                  </a:lnTo>
                  <a:lnTo>
                    <a:pt x="3757" y="525"/>
                  </a:lnTo>
                  <a:lnTo>
                    <a:pt x="3693" y="565"/>
                  </a:lnTo>
                  <a:lnTo>
                    <a:pt x="3616" y="618"/>
                  </a:lnTo>
                  <a:lnTo>
                    <a:pt x="3541" y="676"/>
                  </a:lnTo>
                  <a:lnTo>
                    <a:pt x="3470" y="737"/>
                  </a:lnTo>
                  <a:lnTo>
                    <a:pt x="3403" y="804"/>
                  </a:lnTo>
                  <a:lnTo>
                    <a:pt x="3340" y="875"/>
                  </a:lnTo>
                  <a:lnTo>
                    <a:pt x="3295" y="936"/>
                  </a:lnTo>
                  <a:lnTo>
                    <a:pt x="3251" y="1004"/>
                  </a:lnTo>
                  <a:lnTo>
                    <a:pt x="3208" y="1080"/>
                  </a:lnTo>
                  <a:lnTo>
                    <a:pt x="3164" y="1165"/>
                  </a:lnTo>
                  <a:lnTo>
                    <a:pt x="3121" y="1256"/>
                  </a:lnTo>
                  <a:lnTo>
                    <a:pt x="3089" y="1337"/>
                  </a:lnTo>
                  <a:lnTo>
                    <a:pt x="3062" y="1420"/>
                  </a:lnTo>
                  <a:lnTo>
                    <a:pt x="3041" y="1503"/>
                  </a:lnTo>
                  <a:lnTo>
                    <a:pt x="3027" y="1588"/>
                  </a:lnTo>
                  <a:lnTo>
                    <a:pt x="3018" y="1676"/>
                  </a:lnTo>
                  <a:lnTo>
                    <a:pt x="3016" y="1765"/>
                  </a:lnTo>
                  <a:lnTo>
                    <a:pt x="3084" y="1731"/>
                  </a:lnTo>
                  <a:lnTo>
                    <a:pt x="3150" y="1704"/>
                  </a:lnTo>
                  <a:lnTo>
                    <a:pt x="3214" y="1684"/>
                  </a:lnTo>
                  <a:lnTo>
                    <a:pt x="3278" y="1669"/>
                  </a:lnTo>
                  <a:lnTo>
                    <a:pt x="3340" y="1662"/>
                  </a:lnTo>
                  <a:lnTo>
                    <a:pt x="3401" y="1660"/>
                  </a:lnTo>
                  <a:lnTo>
                    <a:pt x="3460" y="1666"/>
                  </a:lnTo>
                  <a:lnTo>
                    <a:pt x="3541" y="1681"/>
                  </a:lnTo>
                  <a:lnTo>
                    <a:pt x="3622" y="1704"/>
                  </a:lnTo>
                  <a:lnTo>
                    <a:pt x="3703" y="1735"/>
                  </a:lnTo>
                  <a:lnTo>
                    <a:pt x="3783" y="1775"/>
                  </a:lnTo>
                  <a:lnTo>
                    <a:pt x="3862" y="1821"/>
                  </a:lnTo>
                  <a:lnTo>
                    <a:pt x="3922" y="1869"/>
                  </a:lnTo>
                  <a:lnTo>
                    <a:pt x="3979" y="1924"/>
                  </a:lnTo>
                  <a:lnTo>
                    <a:pt x="4033" y="1985"/>
                  </a:lnTo>
                  <a:lnTo>
                    <a:pt x="4083" y="2050"/>
                  </a:lnTo>
                  <a:lnTo>
                    <a:pt x="4130" y="2124"/>
                  </a:lnTo>
                  <a:lnTo>
                    <a:pt x="4164" y="2189"/>
                  </a:lnTo>
                  <a:lnTo>
                    <a:pt x="4193" y="2258"/>
                  </a:lnTo>
                  <a:lnTo>
                    <a:pt x="4215" y="2331"/>
                  </a:lnTo>
                  <a:lnTo>
                    <a:pt x="4230" y="2406"/>
                  </a:lnTo>
                  <a:lnTo>
                    <a:pt x="4240" y="2486"/>
                  </a:lnTo>
                  <a:lnTo>
                    <a:pt x="4243" y="2568"/>
                  </a:lnTo>
                  <a:lnTo>
                    <a:pt x="4239" y="2648"/>
                  </a:lnTo>
                  <a:lnTo>
                    <a:pt x="4230" y="2725"/>
                  </a:lnTo>
                  <a:lnTo>
                    <a:pt x="4213" y="2800"/>
                  </a:lnTo>
                  <a:lnTo>
                    <a:pt x="4190" y="2870"/>
                  </a:lnTo>
                  <a:lnTo>
                    <a:pt x="4160" y="2937"/>
                  </a:lnTo>
                  <a:lnTo>
                    <a:pt x="4124" y="3002"/>
                  </a:lnTo>
                  <a:lnTo>
                    <a:pt x="4081" y="3062"/>
                  </a:lnTo>
                  <a:lnTo>
                    <a:pt x="4032" y="3120"/>
                  </a:lnTo>
                  <a:lnTo>
                    <a:pt x="3975" y="3176"/>
                  </a:lnTo>
                  <a:lnTo>
                    <a:pt x="3907" y="3232"/>
                  </a:lnTo>
                  <a:lnTo>
                    <a:pt x="3836" y="3280"/>
                  </a:lnTo>
                  <a:lnTo>
                    <a:pt x="3764" y="3321"/>
                  </a:lnTo>
                  <a:lnTo>
                    <a:pt x="3689" y="3356"/>
                  </a:lnTo>
                  <a:lnTo>
                    <a:pt x="3612" y="3382"/>
                  </a:lnTo>
                  <a:lnTo>
                    <a:pt x="3533" y="3400"/>
                  </a:lnTo>
                  <a:lnTo>
                    <a:pt x="3452" y="3411"/>
                  </a:lnTo>
                  <a:lnTo>
                    <a:pt x="3369" y="3415"/>
                  </a:lnTo>
                  <a:lnTo>
                    <a:pt x="3289" y="3412"/>
                  </a:lnTo>
                  <a:lnTo>
                    <a:pt x="3211" y="3405"/>
                  </a:lnTo>
                  <a:lnTo>
                    <a:pt x="3137" y="3392"/>
                  </a:lnTo>
                  <a:lnTo>
                    <a:pt x="3066" y="3373"/>
                  </a:lnTo>
                  <a:lnTo>
                    <a:pt x="2999" y="3349"/>
                  </a:lnTo>
                  <a:lnTo>
                    <a:pt x="2935" y="3321"/>
                  </a:lnTo>
                  <a:lnTo>
                    <a:pt x="2874" y="3288"/>
                  </a:lnTo>
                  <a:lnTo>
                    <a:pt x="2816" y="3248"/>
                  </a:lnTo>
                  <a:lnTo>
                    <a:pt x="2761" y="3204"/>
                  </a:lnTo>
                  <a:lnTo>
                    <a:pt x="2703" y="3149"/>
                  </a:lnTo>
                  <a:lnTo>
                    <a:pt x="2650" y="3087"/>
                  </a:lnTo>
                  <a:lnTo>
                    <a:pt x="2601" y="3021"/>
                  </a:lnTo>
                  <a:lnTo>
                    <a:pt x="2556" y="2950"/>
                  </a:lnTo>
                  <a:lnTo>
                    <a:pt x="2516" y="2873"/>
                  </a:lnTo>
                  <a:lnTo>
                    <a:pt x="2480" y="2791"/>
                  </a:lnTo>
                  <a:lnTo>
                    <a:pt x="2449" y="2703"/>
                  </a:lnTo>
                  <a:lnTo>
                    <a:pt x="2422" y="2610"/>
                  </a:lnTo>
                  <a:lnTo>
                    <a:pt x="2408" y="2545"/>
                  </a:lnTo>
                  <a:lnTo>
                    <a:pt x="2398" y="2473"/>
                  </a:lnTo>
                  <a:lnTo>
                    <a:pt x="2390" y="2395"/>
                  </a:lnTo>
                  <a:lnTo>
                    <a:pt x="2386" y="2313"/>
                  </a:lnTo>
                  <a:lnTo>
                    <a:pt x="2386" y="2223"/>
                  </a:lnTo>
                  <a:lnTo>
                    <a:pt x="2389" y="2128"/>
                  </a:lnTo>
                  <a:lnTo>
                    <a:pt x="2394" y="2027"/>
                  </a:lnTo>
                  <a:lnTo>
                    <a:pt x="2403" y="1920"/>
                  </a:lnTo>
                  <a:lnTo>
                    <a:pt x="2416" y="1807"/>
                  </a:lnTo>
                  <a:lnTo>
                    <a:pt x="2434" y="1678"/>
                  </a:lnTo>
                  <a:lnTo>
                    <a:pt x="2458" y="1554"/>
                  </a:lnTo>
                  <a:lnTo>
                    <a:pt x="2488" y="1433"/>
                  </a:lnTo>
                  <a:lnTo>
                    <a:pt x="2523" y="1317"/>
                  </a:lnTo>
                  <a:lnTo>
                    <a:pt x="2564" y="1203"/>
                  </a:lnTo>
                  <a:lnTo>
                    <a:pt x="2610" y="1095"/>
                  </a:lnTo>
                  <a:lnTo>
                    <a:pt x="2662" y="990"/>
                  </a:lnTo>
                  <a:lnTo>
                    <a:pt x="2718" y="889"/>
                  </a:lnTo>
                  <a:lnTo>
                    <a:pt x="2789" y="788"/>
                  </a:lnTo>
                  <a:lnTo>
                    <a:pt x="2861" y="692"/>
                  </a:lnTo>
                  <a:lnTo>
                    <a:pt x="2937" y="603"/>
                  </a:lnTo>
                  <a:lnTo>
                    <a:pt x="3016" y="521"/>
                  </a:lnTo>
                  <a:lnTo>
                    <a:pt x="3098" y="444"/>
                  </a:lnTo>
                  <a:lnTo>
                    <a:pt x="3182" y="374"/>
                  </a:lnTo>
                  <a:lnTo>
                    <a:pt x="3269" y="311"/>
                  </a:lnTo>
                  <a:lnTo>
                    <a:pt x="3371" y="244"/>
                  </a:lnTo>
                  <a:lnTo>
                    <a:pt x="3472" y="184"/>
                  </a:lnTo>
                  <a:lnTo>
                    <a:pt x="3568" y="131"/>
                  </a:lnTo>
                  <a:lnTo>
                    <a:pt x="3663" y="85"/>
                  </a:lnTo>
                  <a:lnTo>
                    <a:pt x="3757" y="46"/>
                  </a:lnTo>
                  <a:lnTo>
                    <a:pt x="3848" y="15"/>
                  </a:lnTo>
                  <a:lnTo>
                    <a:pt x="3885" y="4"/>
                  </a:lnTo>
                  <a:lnTo>
                    <a:pt x="3921" y="0"/>
                  </a:lnTo>
                  <a:close/>
                  <a:moveTo>
                    <a:pt x="1536" y="0"/>
                  </a:moveTo>
                  <a:lnTo>
                    <a:pt x="1571" y="4"/>
                  </a:lnTo>
                  <a:lnTo>
                    <a:pt x="1603" y="13"/>
                  </a:lnTo>
                  <a:lnTo>
                    <a:pt x="1634" y="29"/>
                  </a:lnTo>
                  <a:lnTo>
                    <a:pt x="1664" y="54"/>
                  </a:lnTo>
                  <a:lnTo>
                    <a:pt x="1691" y="83"/>
                  </a:lnTo>
                  <a:lnTo>
                    <a:pt x="1716" y="121"/>
                  </a:lnTo>
                  <a:lnTo>
                    <a:pt x="1734" y="156"/>
                  </a:lnTo>
                  <a:lnTo>
                    <a:pt x="1746" y="190"/>
                  </a:lnTo>
                  <a:lnTo>
                    <a:pt x="1751" y="222"/>
                  </a:lnTo>
                  <a:lnTo>
                    <a:pt x="1749" y="252"/>
                  </a:lnTo>
                  <a:lnTo>
                    <a:pt x="1738" y="282"/>
                  </a:lnTo>
                  <a:lnTo>
                    <a:pt x="1723" y="309"/>
                  </a:lnTo>
                  <a:lnTo>
                    <a:pt x="1700" y="334"/>
                  </a:lnTo>
                  <a:lnTo>
                    <a:pt x="1669" y="359"/>
                  </a:lnTo>
                  <a:lnTo>
                    <a:pt x="1631" y="382"/>
                  </a:lnTo>
                  <a:lnTo>
                    <a:pt x="1588" y="403"/>
                  </a:lnTo>
                  <a:lnTo>
                    <a:pt x="1540" y="427"/>
                  </a:lnTo>
                  <a:lnTo>
                    <a:pt x="1487" y="455"/>
                  </a:lnTo>
                  <a:lnTo>
                    <a:pt x="1432" y="488"/>
                  </a:lnTo>
                  <a:lnTo>
                    <a:pt x="1371" y="525"/>
                  </a:lnTo>
                  <a:lnTo>
                    <a:pt x="1307" y="565"/>
                  </a:lnTo>
                  <a:lnTo>
                    <a:pt x="1230" y="618"/>
                  </a:lnTo>
                  <a:lnTo>
                    <a:pt x="1156" y="676"/>
                  </a:lnTo>
                  <a:lnTo>
                    <a:pt x="1085" y="737"/>
                  </a:lnTo>
                  <a:lnTo>
                    <a:pt x="1019" y="804"/>
                  </a:lnTo>
                  <a:lnTo>
                    <a:pt x="954" y="875"/>
                  </a:lnTo>
                  <a:lnTo>
                    <a:pt x="909" y="936"/>
                  </a:lnTo>
                  <a:lnTo>
                    <a:pt x="865" y="1004"/>
                  </a:lnTo>
                  <a:lnTo>
                    <a:pt x="822" y="1080"/>
                  </a:lnTo>
                  <a:lnTo>
                    <a:pt x="778" y="1165"/>
                  </a:lnTo>
                  <a:lnTo>
                    <a:pt x="735" y="1256"/>
                  </a:lnTo>
                  <a:lnTo>
                    <a:pt x="703" y="1337"/>
                  </a:lnTo>
                  <a:lnTo>
                    <a:pt x="677" y="1420"/>
                  </a:lnTo>
                  <a:lnTo>
                    <a:pt x="657" y="1503"/>
                  </a:lnTo>
                  <a:lnTo>
                    <a:pt x="641" y="1588"/>
                  </a:lnTo>
                  <a:lnTo>
                    <a:pt x="632" y="1676"/>
                  </a:lnTo>
                  <a:lnTo>
                    <a:pt x="630" y="1765"/>
                  </a:lnTo>
                  <a:lnTo>
                    <a:pt x="698" y="1731"/>
                  </a:lnTo>
                  <a:lnTo>
                    <a:pt x="764" y="1704"/>
                  </a:lnTo>
                  <a:lnTo>
                    <a:pt x="828" y="1684"/>
                  </a:lnTo>
                  <a:lnTo>
                    <a:pt x="892" y="1669"/>
                  </a:lnTo>
                  <a:lnTo>
                    <a:pt x="954" y="1662"/>
                  </a:lnTo>
                  <a:lnTo>
                    <a:pt x="1015" y="1660"/>
                  </a:lnTo>
                  <a:lnTo>
                    <a:pt x="1074" y="1666"/>
                  </a:lnTo>
                  <a:lnTo>
                    <a:pt x="1155" y="1681"/>
                  </a:lnTo>
                  <a:lnTo>
                    <a:pt x="1236" y="1704"/>
                  </a:lnTo>
                  <a:lnTo>
                    <a:pt x="1317" y="1735"/>
                  </a:lnTo>
                  <a:lnTo>
                    <a:pt x="1397" y="1775"/>
                  </a:lnTo>
                  <a:lnTo>
                    <a:pt x="1477" y="1821"/>
                  </a:lnTo>
                  <a:lnTo>
                    <a:pt x="1537" y="1869"/>
                  </a:lnTo>
                  <a:lnTo>
                    <a:pt x="1594" y="1924"/>
                  </a:lnTo>
                  <a:lnTo>
                    <a:pt x="1648" y="1985"/>
                  </a:lnTo>
                  <a:lnTo>
                    <a:pt x="1698" y="2050"/>
                  </a:lnTo>
                  <a:lnTo>
                    <a:pt x="1745" y="2124"/>
                  </a:lnTo>
                  <a:lnTo>
                    <a:pt x="1780" y="2189"/>
                  </a:lnTo>
                  <a:lnTo>
                    <a:pt x="1808" y="2258"/>
                  </a:lnTo>
                  <a:lnTo>
                    <a:pt x="1830" y="2331"/>
                  </a:lnTo>
                  <a:lnTo>
                    <a:pt x="1845" y="2406"/>
                  </a:lnTo>
                  <a:lnTo>
                    <a:pt x="1856" y="2486"/>
                  </a:lnTo>
                  <a:lnTo>
                    <a:pt x="1858" y="2568"/>
                  </a:lnTo>
                  <a:lnTo>
                    <a:pt x="1854" y="2648"/>
                  </a:lnTo>
                  <a:lnTo>
                    <a:pt x="1845" y="2725"/>
                  </a:lnTo>
                  <a:lnTo>
                    <a:pt x="1828" y="2800"/>
                  </a:lnTo>
                  <a:lnTo>
                    <a:pt x="1805" y="2870"/>
                  </a:lnTo>
                  <a:lnTo>
                    <a:pt x="1776" y="2937"/>
                  </a:lnTo>
                  <a:lnTo>
                    <a:pt x="1738" y="3002"/>
                  </a:lnTo>
                  <a:lnTo>
                    <a:pt x="1696" y="3062"/>
                  </a:lnTo>
                  <a:lnTo>
                    <a:pt x="1646" y="3120"/>
                  </a:lnTo>
                  <a:lnTo>
                    <a:pt x="1590" y="3176"/>
                  </a:lnTo>
                  <a:lnTo>
                    <a:pt x="1522" y="3232"/>
                  </a:lnTo>
                  <a:lnTo>
                    <a:pt x="1451" y="3280"/>
                  </a:lnTo>
                  <a:lnTo>
                    <a:pt x="1379" y="3321"/>
                  </a:lnTo>
                  <a:lnTo>
                    <a:pt x="1304" y="3356"/>
                  </a:lnTo>
                  <a:lnTo>
                    <a:pt x="1227" y="3382"/>
                  </a:lnTo>
                  <a:lnTo>
                    <a:pt x="1147" y="3400"/>
                  </a:lnTo>
                  <a:lnTo>
                    <a:pt x="1066" y="3411"/>
                  </a:lnTo>
                  <a:lnTo>
                    <a:pt x="982" y="3415"/>
                  </a:lnTo>
                  <a:lnTo>
                    <a:pt x="903" y="3412"/>
                  </a:lnTo>
                  <a:lnTo>
                    <a:pt x="825" y="3405"/>
                  </a:lnTo>
                  <a:lnTo>
                    <a:pt x="752" y="3392"/>
                  </a:lnTo>
                  <a:lnTo>
                    <a:pt x="681" y="3373"/>
                  </a:lnTo>
                  <a:lnTo>
                    <a:pt x="614" y="3349"/>
                  </a:lnTo>
                  <a:lnTo>
                    <a:pt x="550" y="3321"/>
                  </a:lnTo>
                  <a:lnTo>
                    <a:pt x="489" y="3288"/>
                  </a:lnTo>
                  <a:lnTo>
                    <a:pt x="431" y="3248"/>
                  </a:lnTo>
                  <a:lnTo>
                    <a:pt x="376" y="3204"/>
                  </a:lnTo>
                  <a:lnTo>
                    <a:pt x="318" y="3149"/>
                  </a:lnTo>
                  <a:lnTo>
                    <a:pt x="265" y="3087"/>
                  </a:lnTo>
                  <a:lnTo>
                    <a:pt x="216" y="3021"/>
                  </a:lnTo>
                  <a:lnTo>
                    <a:pt x="171" y="2950"/>
                  </a:lnTo>
                  <a:lnTo>
                    <a:pt x="131" y="2873"/>
                  </a:lnTo>
                  <a:lnTo>
                    <a:pt x="95" y="2791"/>
                  </a:lnTo>
                  <a:lnTo>
                    <a:pt x="64" y="2703"/>
                  </a:lnTo>
                  <a:lnTo>
                    <a:pt x="37" y="2610"/>
                  </a:lnTo>
                  <a:lnTo>
                    <a:pt x="23" y="2545"/>
                  </a:lnTo>
                  <a:lnTo>
                    <a:pt x="13" y="2473"/>
                  </a:lnTo>
                  <a:lnTo>
                    <a:pt x="5" y="2395"/>
                  </a:lnTo>
                  <a:lnTo>
                    <a:pt x="1" y="2313"/>
                  </a:lnTo>
                  <a:lnTo>
                    <a:pt x="0" y="2223"/>
                  </a:lnTo>
                  <a:lnTo>
                    <a:pt x="3" y="2128"/>
                  </a:lnTo>
                  <a:lnTo>
                    <a:pt x="9" y="2027"/>
                  </a:lnTo>
                  <a:lnTo>
                    <a:pt x="18" y="1920"/>
                  </a:lnTo>
                  <a:lnTo>
                    <a:pt x="30" y="1807"/>
                  </a:lnTo>
                  <a:lnTo>
                    <a:pt x="49" y="1678"/>
                  </a:lnTo>
                  <a:lnTo>
                    <a:pt x="72" y="1554"/>
                  </a:lnTo>
                  <a:lnTo>
                    <a:pt x="102" y="1433"/>
                  </a:lnTo>
                  <a:lnTo>
                    <a:pt x="138" y="1317"/>
                  </a:lnTo>
                  <a:lnTo>
                    <a:pt x="179" y="1203"/>
                  </a:lnTo>
                  <a:lnTo>
                    <a:pt x="224" y="1095"/>
                  </a:lnTo>
                  <a:lnTo>
                    <a:pt x="277" y="990"/>
                  </a:lnTo>
                  <a:lnTo>
                    <a:pt x="334" y="889"/>
                  </a:lnTo>
                  <a:lnTo>
                    <a:pt x="403" y="788"/>
                  </a:lnTo>
                  <a:lnTo>
                    <a:pt x="476" y="692"/>
                  </a:lnTo>
                  <a:lnTo>
                    <a:pt x="552" y="603"/>
                  </a:lnTo>
                  <a:lnTo>
                    <a:pt x="631" y="521"/>
                  </a:lnTo>
                  <a:lnTo>
                    <a:pt x="712" y="444"/>
                  </a:lnTo>
                  <a:lnTo>
                    <a:pt x="797" y="374"/>
                  </a:lnTo>
                  <a:lnTo>
                    <a:pt x="885" y="311"/>
                  </a:lnTo>
                  <a:lnTo>
                    <a:pt x="986" y="244"/>
                  </a:lnTo>
                  <a:lnTo>
                    <a:pt x="1087" y="184"/>
                  </a:lnTo>
                  <a:lnTo>
                    <a:pt x="1183" y="131"/>
                  </a:lnTo>
                  <a:lnTo>
                    <a:pt x="1279" y="85"/>
                  </a:lnTo>
                  <a:lnTo>
                    <a:pt x="1373" y="46"/>
                  </a:lnTo>
                  <a:lnTo>
                    <a:pt x="1463" y="15"/>
                  </a:lnTo>
                  <a:lnTo>
                    <a:pt x="1500" y="4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ysClr val="window" lastClr="FFFFFF">
                <a:lumMod val="65000"/>
              </a:sysClr>
            </a:solidFill>
            <a:ln w="9525">
              <a:noFill/>
              <a:round/>
              <a:headEnd/>
              <a:tailEnd/>
            </a:ln>
          </p:spPr>
          <p:txBody>
            <a:bodyPr wrap="none" lIns="162000" rIns="0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800" b="1" kern="0" dirty="0">
                <a:solidFill>
                  <a:srgbClr val="2456A0"/>
                </a:solidFill>
                <a:latin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A332905-DC7A-4F60-8FC8-DA1C6A0370CD}"/>
              </a:ext>
            </a:extLst>
          </p:cNvPr>
          <p:cNvSpPr/>
          <p:nvPr/>
        </p:nvSpPr>
        <p:spPr>
          <a:xfrm>
            <a:off x="676383" y="1656866"/>
            <a:ext cx="3087863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8" name="Rectangle 146">
            <a:extLst>
              <a:ext uri="{FF2B5EF4-FFF2-40B4-BE49-F238E27FC236}">
                <a16:creationId xmlns:a16="http://schemas.microsoft.com/office/drawing/2014/main" id="{49914BAC-8686-4527-8557-D3B04ABFCF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1855742"/>
            <a:ext cx="2668464" cy="1040296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Built-In Role 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삭제 가능</a:t>
            </a:r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  <a:p>
            <a:pPr marL="0" indent="0" algn="ctr"/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(KSP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CRD</a:t>
            </a:r>
            <a:r>
              <a:rPr lang="ko-KR" altLang="en-US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 수정</a:t>
            </a:r>
            <a:r>
              <a:rPr lang="en-US" altLang="ko-KR" sz="18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)</a:t>
            </a:r>
          </a:p>
        </p:txBody>
      </p:sp>
      <p:pic>
        <p:nvPicPr>
          <p:cNvPr id="49" name="Picture 78" descr="그림11">
            <a:extLst>
              <a:ext uri="{FF2B5EF4-FFF2-40B4-BE49-F238E27FC236}">
                <a16:creationId xmlns:a16="http://schemas.microsoft.com/office/drawing/2014/main" id="{5448D2EE-E644-4CE5-AAA5-471350F0D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 rot="5400000">
            <a:off x="2120834" y="2938456"/>
            <a:ext cx="190718" cy="35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AACFF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Rectangle 146">
            <a:extLst>
              <a:ext uri="{FF2B5EF4-FFF2-40B4-BE49-F238E27FC236}">
                <a16:creationId xmlns:a16="http://schemas.microsoft.com/office/drawing/2014/main" id="{3E852EF2-D458-464C-A4AD-2BB734B35E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1961" y="3211875"/>
            <a:ext cx="2668464" cy="691292"/>
          </a:xfrm>
          <a:prstGeom prst="rect">
            <a:avLst/>
          </a:prstGeom>
          <a:pattFill prst="lgCheck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  <a:ea typeface="+mn-ea"/>
              </a:rPr>
              <a:t>But …</a:t>
            </a:r>
          </a:p>
        </p:txBody>
      </p:sp>
      <p:pic>
        <p:nvPicPr>
          <p:cNvPr id="51" name="Picture 581">
            <a:extLst>
              <a:ext uri="{FF2B5EF4-FFF2-40B4-BE49-F238E27FC236}">
                <a16:creationId xmlns:a16="http://schemas.microsoft.com/office/drawing/2014/main" id="{04B7BDE3-DE38-44BC-8957-068A6268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95" y="2449801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4F6F85-6CFA-4229-8BBF-9719BDC68650}"/>
              </a:ext>
            </a:extLst>
          </p:cNvPr>
          <p:cNvSpPr/>
          <p:nvPr/>
        </p:nvSpPr>
        <p:spPr>
          <a:xfrm>
            <a:off x="5044385" y="1642249"/>
            <a:ext cx="4181911" cy="2426831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541A04-E26B-48D5-99DE-BD1DA1234356}"/>
              </a:ext>
            </a:extLst>
          </p:cNvPr>
          <p:cNvGrpSpPr/>
          <p:nvPr/>
        </p:nvGrpSpPr>
        <p:grpSpPr>
          <a:xfrm>
            <a:off x="4053231" y="2626038"/>
            <a:ext cx="540000" cy="540000"/>
            <a:chOff x="2675964" y="3675269"/>
            <a:chExt cx="222017" cy="137116"/>
          </a:xfrm>
        </p:grpSpPr>
        <p:sp>
          <p:nvSpPr>
            <p:cNvPr id="54" name="이등변 삼각형 37">
              <a:extLst>
                <a:ext uri="{FF2B5EF4-FFF2-40B4-BE49-F238E27FC236}">
                  <a16:creationId xmlns:a16="http://schemas.microsoft.com/office/drawing/2014/main" id="{874D2709-5CAE-4399-A0F5-151C397A5879}"/>
                </a:ext>
              </a:extLst>
            </p:cNvPr>
            <p:cNvSpPr/>
            <p:nvPr/>
          </p:nvSpPr>
          <p:spPr>
            <a:xfrm rot="5400000">
              <a:off x="2718415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5" name="이등변 삼각형 37">
              <a:extLst>
                <a:ext uri="{FF2B5EF4-FFF2-40B4-BE49-F238E27FC236}">
                  <a16:creationId xmlns:a16="http://schemas.microsoft.com/office/drawing/2014/main" id="{2345E72B-2EBC-4BF3-ACD7-30A4905BB2E6}"/>
                </a:ext>
              </a:extLst>
            </p:cNvPr>
            <p:cNvSpPr/>
            <p:nvPr/>
          </p:nvSpPr>
          <p:spPr>
            <a:xfrm rot="5400000">
              <a:off x="2651740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6" name="이등변 삼각형 37">
              <a:extLst>
                <a:ext uri="{FF2B5EF4-FFF2-40B4-BE49-F238E27FC236}">
                  <a16:creationId xmlns:a16="http://schemas.microsoft.com/office/drawing/2014/main" id="{D9374E27-5E2E-4A63-BF65-CB4C889B59A3}"/>
                </a:ext>
              </a:extLst>
            </p:cNvPr>
            <p:cNvSpPr/>
            <p:nvPr/>
          </p:nvSpPr>
          <p:spPr>
            <a:xfrm rot="5400000">
              <a:off x="2785089" y="3699493"/>
              <a:ext cx="137116" cy="88668"/>
            </a:xfrm>
            <a:custGeom>
              <a:avLst/>
              <a:gdLst/>
              <a:ahLst/>
              <a:cxnLst/>
              <a:rect l="l" t="t" r="r" b="b"/>
              <a:pathLst>
                <a:path w="137116" h="118203">
                  <a:moveTo>
                    <a:pt x="0" y="118203"/>
                  </a:moveTo>
                  <a:lnTo>
                    <a:pt x="68558" y="0"/>
                  </a:lnTo>
                  <a:lnTo>
                    <a:pt x="137116" y="118203"/>
                  </a:lnTo>
                  <a:lnTo>
                    <a:pt x="101208" y="118203"/>
                  </a:lnTo>
                  <a:lnTo>
                    <a:pt x="68559" y="61912"/>
                  </a:lnTo>
                  <a:lnTo>
                    <a:pt x="35910" y="11820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72681A5-A045-4A70-A1E6-65303AD66D4E}"/>
              </a:ext>
            </a:extLst>
          </p:cNvPr>
          <p:cNvSpPr txBox="1"/>
          <p:nvPr/>
        </p:nvSpPr>
        <p:spPr>
          <a:xfrm>
            <a:off x="5120064" y="2080990"/>
            <a:ext cx="427082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KSP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자체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사용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Ex) “Project creation”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 시 자동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“admin(BIR)”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할당으로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Name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수정 시 에도 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Error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발생</a:t>
            </a: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endParaRPr lang="en-US" altLang="ko-KR" sz="15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361950" indent="-361950">
              <a:buFont typeface="+mj-ea"/>
              <a:buAutoNum type="circleNumDbPlain"/>
            </a:pP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그 외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“Side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Impact” Risk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높음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4346DDF1-C2BB-4DCD-9714-78F45E8DA24E}"/>
              </a:ext>
            </a:extLst>
          </p:cNvPr>
          <p:cNvGrpSpPr/>
          <p:nvPr/>
        </p:nvGrpSpPr>
        <p:grpSpPr>
          <a:xfrm>
            <a:off x="1524060" y="4635499"/>
            <a:ext cx="6647688" cy="1710437"/>
            <a:chOff x="239714" y="2143125"/>
            <a:chExt cx="1112886" cy="869949"/>
          </a:xfrm>
        </p:grpSpPr>
        <p:sp>
          <p:nvSpPr>
            <p:cNvPr id="59" name="Rectangle 1918">
              <a:extLst>
                <a:ext uri="{FF2B5EF4-FFF2-40B4-BE49-F238E27FC236}">
                  <a16:creationId xmlns:a16="http://schemas.microsoft.com/office/drawing/2014/main" id="{807F0F4A-67D0-4166-9DEE-BBC7D5E1C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14" y="2143125"/>
              <a:ext cx="1112886" cy="869949"/>
            </a:xfrm>
            <a:prstGeom prst="rect">
              <a:avLst/>
            </a:prstGeom>
            <a:pattFill prst="dkUpDiag">
              <a:fgClr>
                <a:srgbClr val="D2D2D2"/>
              </a:fgClr>
              <a:bgClr>
                <a:sysClr val="window" lastClr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6000" tIns="36000" rIns="36000" bIns="36000" anchor="ctr"/>
            <a:lstStyle/>
            <a:p>
              <a:pPr marL="0" marR="0" lvl="0" indent="0" algn="ctr" defTabSz="1516063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196/216/234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BF004E7-762A-44AC-A126-92D02AB261F5}"/>
                </a:ext>
              </a:extLst>
            </p:cNvPr>
            <p:cNvGrpSpPr/>
            <p:nvPr/>
          </p:nvGrpSpPr>
          <p:grpSpPr>
            <a:xfrm>
              <a:off x="286541" y="2196770"/>
              <a:ext cx="1019233" cy="762658"/>
              <a:chOff x="282517" y="2199617"/>
              <a:chExt cx="1027280" cy="685965"/>
            </a:xfrm>
          </p:grpSpPr>
          <p:sp>
            <p:nvSpPr>
              <p:cNvPr id="61" name="Rectangle 1918">
                <a:extLst>
                  <a:ext uri="{FF2B5EF4-FFF2-40B4-BE49-F238E27FC236}">
                    <a16:creationId xmlns:a16="http://schemas.microsoft.com/office/drawing/2014/main" id="{13949103-9D71-436B-8716-5E7ED3C9B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17" y="2199617"/>
                <a:ext cx="1027279" cy="68596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9F9F9"/>
                  </a:gs>
                </a:gsLst>
                <a:lin ang="5400000" scaled="1"/>
              </a:gradFill>
              <a:ln w="15875" algn="ctr">
                <a:solidFill>
                  <a:srgbClr val="2456A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Never Delete !!!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3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Arial" panose="020B0604020202020204" pitchFamily="34" charset="0"/>
                  </a:rPr>
                  <a:t>Built-In Role &amp; Permission</a:t>
                </a:r>
                <a:endParaRPr kumimoji="1" lang="ko-KR" altLang="en-US" sz="3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207">
                <a:extLst>
                  <a:ext uri="{FF2B5EF4-FFF2-40B4-BE49-F238E27FC236}">
                    <a16:creationId xmlns:a16="http://schemas.microsoft.com/office/drawing/2014/main" id="{7DDCAD59-C37F-4975-845E-2984B7563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499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208">
                <a:extLst>
                  <a:ext uri="{FF2B5EF4-FFF2-40B4-BE49-F238E27FC236}">
                    <a16:creationId xmlns:a16="http://schemas.microsoft.com/office/drawing/2014/main" id="{B20459C5-26FF-4319-8BCF-F0E4F3C48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6902" y="2314905"/>
                <a:ext cx="22895" cy="458847"/>
              </a:xfrm>
              <a:prstGeom prst="rect">
                <a:avLst/>
              </a:prstGeom>
              <a:solidFill>
                <a:srgbClr val="2456A0"/>
              </a:solidFill>
              <a:ln w="9525" cap="flat" cmpd="sng" algn="ctr">
                <a:noFill/>
                <a:prstDash val="solid"/>
                <a:round/>
                <a:headEnd type="oval" w="med" len="med"/>
                <a:tailEnd type="oval" w="med" len="med"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45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46">
            <a:extLst>
              <a:ext uri="{FF2B5EF4-FFF2-40B4-BE49-F238E27FC236}">
                <a16:creationId xmlns:a16="http://schemas.microsoft.com/office/drawing/2014/main" id="{B596050D-4B2C-48D8-BABE-19C39CAED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3239" y="1088136"/>
            <a:ext cx="6711697" cy="5276089"/>
          </a:xfrm>
          <a:prstGeom prst="rect">
            <a:avLst/>
          </a:prstGeom>
          <a:pattFill prst="lg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lIns="72000" tIns="72000" rIns="72000" bIns="72000" anchor="ctr"/>
          <a:lstStyle>
            <a:lvl1pPr marL="90488" indent="-90488" algn="just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180975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271463" indent="-889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1438275" algn="l"/>
              </a:tabLst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0" indent="0" algn="ctr"/>
            <a:endParaRPr lang="en-US" altLang="ko-KR" sz="1800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  <a:ea typeface="+mn-ea"/>
            </a:endParaRPr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 &gt; </a:t>
            </a:r>
            <a:r>
              <a:rPr lang="ko-KR" altLang="en-US" sz="2500" i="1" u="sng" spc="0" dirty="0">
                <a:highlight>
                  <a:srgbClr val="FFFF00"/>
                </a:highlight>
                <a:latin typeface="+mn-ea"/>
                <a:ea typeface="+mn-ea"/>
                <a:cs typeface="Amazon Ember" panose="020B0603020204020204" pitchFamily="34" charset="0"/>
              </a:rPr>
              <a:t>협의 필요</a:t>
            </a:r>
          </a:p>
        </p:txBody>
      </p:sp>
      <p:sp>
        <p:nvSpPr>
          <p:cNvPr id="108" name="AutoShape 148">
            <a:extLst>
              <a:ext uri="{FF2B5EF4-FFF2-40B4-BE49-F238E27FC236}">
                <a16:creationId xmlns:a16="http://schemas.microsoft.com/office/drawing/2014/main" id="{7C83F57E-5BE7-4DA5-9278-AB47D8AC7C7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5" y="1295248"/>
            <a:ext cx="2615185" cy="889091"/>
          </a:xfrm>
          <a:prstGeom prst="snip1Rect">
            <a:avLst/>
          </a:prstGeom>
          <a:noFill/>
          <a:ln w="3175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cluster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9" name="AutoShape 148">
            <a:extLst>
              <a:ext uri="{FF2B5EF4-FFF2-40B4-BE49-F238E27FC236}">
                <a16:creationId xmlns:a16="http://schemas.microsoft.com/office/drawing/2014/main" id="{3EFB4044-1BE4-4D22-BDAD-585DA65047D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281104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workspacerole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namespace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0" name="AutoShape 148">
            <a:extLst>
              <a:ext uri="{FF2B5EF4-FFF2-40B4-BE49-F238E27FC236}">
                <a16:creationId xmlns:a16="http://schemas.microsoft.com/office/drawing/2014/main" id="{B806805E-F58F-432E-8986-1A4596E1B8E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404548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admin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1" name="AutoShape 148">
            <a:extLst>
              <a:ext uri="{FF2B5EF4-FFF2-40B4-BE49-F238E27FC236}">
                <a16:creationId xmlns:a16="http://schemas.microsoft.com/office/drawing/2014/main" id="{C635EB67-9E7B-4305-B146-8A60EB17253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1166" y="5279921"/>
            <a:ext cx="2615185" cy="789584"/>
          </a:xfrm>
          <a:prstGeom prst="snip1Rect">
            <a:avLst/>
          </a:prstGeom>
          <a:noFill/>
          <a:ln w="31750" cap="flat" cmpd="sng" algn="ctr">
            <a:solidFill>
              <a:srgbClr val="00B05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b="1" dirty="0" err="1">
                <a:latin typeface="+mn-ea"/>
                <a:cs typeface="Amazon Ember" panose="020B0603020204020204" pitchFamily="34" charset="0"/>
              </a:rPr>
              <a:t>projectrole</a:t>
            </a:r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-namespace</a:t>
            </a:r>
          </a:p>
          <a:p>
            <a:pPr algn="ctr" eaLnBrk="1" hangingPunct="1"/>
            <a:r>
              <a:rPr kumimoji="1" lang="en-US" altLang="ko-KR" b="1" dirty="0">
                <a:latin typeface="+mn-ea"/>
                <a:cs typeface="Amazon Ember" panose="020B0603020204020204" pitchFamily="34" charset="0"/>
              </a:rPr>
              <a:t>operator</a:t>
            </a:r>
            <a:endParaRPr kumimoji="1" lang="ko-KR" altLang="en-US" b="1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AB3AE01-6F85-45AE-A9C4-018DE5C25B8C}"/>
              </a:ext>
            </a:extLst>
          </p:cNvPr>
          <p:cNvSpPr/>
          <p:nvPr/>
        </p:nvSpPr>
        <p:spPr>
          <a:xfrm>
            <a:off x="3310125" y="1295248"/>
            <a:ext cx="6025899" cy="88909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6D306B-0530-43A0-9066-BEFE5F1B400F}"/>
              </a:ext>
            </a:extLst>
          </p:cNvPr>
          <p:cNvSpPr txBox="1"/>
          <p:nvPr/>
        </p:nvSpPr>
        <p:spPr>
          <a:xfrm>
            <a:off x="3419855" y="1391854"/>
            <a:ext cx="46586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생성 시 자동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할당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Role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 생성 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Project Settings </a:t>
            </a:r>
            <a:r>
              <a:rPr lang="ko-KR" altLang="en-US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권한 부여 됨</a:t>
            </a:r>
            <a:r>
              <a:rPr lang="en-US" altLang="ko-KR" sz="15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D1424E8-3861-4407-ABAB-B972ADC6010D}"/>
              </a:ext>
            </a:extLst>
          </p:cNvPr>
          <p:cNvSpPr/>
          <p:nvPr/>
        </p:nvSpPr>
        <p:spPr>
          <a:xfrm>
            <a:off x="3310124" y="5279921"/>
            <a:ext cx="6025899" cy="789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F4D92ED-F064-4300-A4C5-CE9C3B6CFABC}"/>
              </a:ext>
            </a:extLst>
          </p:cNvPr>
          <p:cNvSpPr txBox="1"/>
          <p:nvPr/>
        </p:nvSpPr>
        <p:spPr>
          <a:xfrm>
            <a:off x="3419855" y="5422247"/>
            <a:ext cx="4658615" cy="5232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Only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View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542925" lvl="1" indent="-180975"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volume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및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snapshot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생성 권한 없음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D2A1613-1068-4AFD-B0B7-E9486C1DA284}"/>
              </a:ext>
            </a:extLst>
          </p:cNvPr>
          <p:cNvSpPr txBox="1"/>
          <p:nvPr/>
        </p:nvSpPr>
        <p:spPr>
          <a:xfrm>
            <a:off x="3355844" y="3082289"/>
            <a:ext cx="6147822" cy="12534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lIns="72000" tIns="72000" rIns="72000" bIns="7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Built-In Role</a:t>
            </a:r>
            <a:r>
              <a:rPr kumimoji="0" lang="ko-KR" altLang="en-US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아님</a:t>
            </a:r>
            <a:r>
              <a:rPr kumimoji="0" lang="en-US" altLang="ko-KR" b="1" i="1" u="sng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0" i="0" u="none" strike="noStrike" kern="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해당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All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custom-role</a:t>
            </a:r>
            <a:r>
              <a:rPr lang="ko-KR" altLang="en-US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해당 사항</a:t>
            </a:r>
            <a:endParaRPr kumimoji="0" lang="en-US" altLang="ko-KR" b="0" i="0" u="none" strike="noStrike" kern="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F901BD-C001-4BAA-874E-12255473A075}"/>
              </a:ext>
            </a:extLst>
          </p:cNvPr>
          <p:cNvCxnSpPr>
            <a:cxnSpLocks/>
            <a:stCxn id="108" idx="2"/>
            <a:endCxn id="116" idx="1"/>
          </p:cNvCxnSpPr>
          <p:nvPr/>
        </p:nvCxnSpPr>
        <p:spPr>
          <a:xfrm>
            <a:off x="2816350" y="1739794"/>
            <a:ext cx="4937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66BE91A9-C9E8-4951-8F19-6E148771BEF4}"/>
              </a:ext>
            </a:extLst>
          </p:cNvPr>
          <p:cNvCxnSpPr>
            <a:cxnSpLocks/>
            <a:stCxn id="111" idx="2"/>
            <a:endCxn id="121" idx="1"/>
          </p:cNvCxnSpPr>
          <p:nvPr/>
        </p:nvCxnSpPr>
        <p:spPr>
          <a:xfrm>
            <a:off x="2816351" y="5674713"/>
            <a:ext cx="49377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5409601-ED88-463C-8008-1F9EBB0FE218}"/>
              </a:ext>
            </a:extLst>
          </p:cNvPr>
          <p:cNvCxnSpPr>
            <a:cxnSpLocks/>
            <a:stCxn id="108" idx="2"/>
          </p:cNvCxnSpPr>
          <p:nvPr/>
        </p:nvCxnSpPr>
        <p:spPr>
          <a:xfrm>
            <a:off x="2816350" y="1739794"/>
            <a:ext cx="539494" cy="20320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FB983246-B3FA-45FF-8C53-9DABA4F36A28}"/>
              </a:ext>
            </a:extLst>
          </p:cNvPr>
          <p:cNvCxnSpPr>
            <a:cxnSpLocks/>
            <a:stCxn id="109" idx="2"/>
            <a:endCxn id="124" idx="1"/>
          </p:cNvCxnSpPr>
          <p:nvPr/>
        </p:nvCxnSpPr>
        <p:spPr>
          <a:xfrm>
            <a:off x="2816351" y="3205833"/>
            <a:ext cx="539493" cy="5031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4A29B472-FB0A-4C00-9CC7-0E0E0B3C8E25}"/>
              </a:ext>
            </a:extLst>
          </p:cNvPr>
          <p:cNvCxnSpPr>
            <a:cxnSpLocks/>
            <a:stCxn id="110" idx="2"/>
            <a:endCxn id="124" idx="1"/>
          </p:cNvCxnSpPr>
          <p:nvPr/>
        </p:nvCxnSpPr>
        <p:spPr>
          <a:xfrm flipV="1">
            <a:off x="2816351" y="3708990"/>
            <a:ext cx="539493" cy="7312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A0AA06AE-E803-4AF8-92C6-DAC1161D1FB8}"/>
              </a:ext>
            </a:extLst>
          </p:cNvPr>
          <p:cNvCxnSpPr>
            <a:cxnSpLocks/>
            <a:stCxn id="111" idx="2"/>
            <a:endCxn id="124" idx="1"/>
          </p:cNvCxnSpPr>
          <p:nvPr/>
        </p:nvCxnSpPr>
        <p:spPr>
          <a:xfrm flipV="1">
            <a:off x="2816351" y="3708990"/>
            <a:ext cx="539493" cy="1965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89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4136539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19212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17226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Management”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“Project Settings”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권한 삭제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r>
              <a:rPr kumimoji="0" lang="en-US" altLang="ko-KR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&amp; project </a:t>
            </a:r>
            <a:r>
              <a:rPr kumimoji="0" lang="ko-KR" altLang="en-US" b="1" i="0" u="none" strike="noStrike" kern="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생성 시 마다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“admin”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제외한 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custom-role</a:t>
            </a:r>
            <a:r>
              <a:rPr lang="ko-KR" altLang="en-US" b="1" kern="0" spc="-1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 및 할당 필요</a:t>
            </a:r>
            <a:endParaRPr lang="en-US" altLang="ko-KR" b="1" kern="0" spc="-1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FC585B-EF02-4943-92A5-1BD4E1A9C708}"/>
              </a:ext>
            </a:extLst>
          </p:cNvPr>
          <p:cNvSpPr/>
          <p:nvPr/>
        </p:nvSpPr>
        <p:spPr>
          <a:xfrm>
            <a:off x="81064" y="3500656"/>
            <a:ext cx="9508385" cy="29732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85CA8F8D-5EBA-446D-9A98-7711DBCD0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3674168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E0986-A570-422C-ADE7-03308068F7BF}"/>
              </a:ext>
            </a:extLst>
          </p:cNvPr>
          <p:cNvSpPr txBox="1"/>
          <p:nvPr/>
        </p:nvSpPr>
        <p:spPr>
          <a:xfrm>
            <a:off x="316551" y="4135232"/>
            <a:ext cx="9001185" cy="21129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“KSP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Upgrade”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AD Join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구성 및 기타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configmap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(“kubeSphere-config”)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정보 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포함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all built-in role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초기 상태 원복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After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upgrade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완료 후 재 구성 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  <a:p>
            <a:pPr marL="361950" indent="-36195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In Case of “built-in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role”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중간 변경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built-in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수정 후 신규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부터 권한 적용 됨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630238" lvl="1" indent="-268288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이 전에 생성 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는 필요 시 해당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namespace(=project)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에서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manual 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작업 필요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296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KSP Built-In &amp; Custom Role / Permission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F72FA2D-5276-4B9B-8113-25F67C1E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5" y="904049"/>
            <a:ext cx="7766707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Work-Around 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방안</a:t>
            </a:r>
            <a:r>
              <a:rPr kumimoji="1" lang="en-US" altLang="ko-KR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-II:</a:t>
            </a:r>
            <a:r>
              <a:rPr kumimoji="1" lang="ko-KR" altLang="en-US" sz="2500" b="1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WA-I + </a:t>
            </a:r>
            <a:r>
              <a:rPr kumimoji="1" lang="ko-KR" altLang="en-US" sz="2200" b="1" i="1" u="sng" dirty="0">
                <a:solidFill>
                  <a:srgbClr val="323232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＠</a:t>
            </a:r>
            <a:r>
              <a:rPr lang="en-US" altLang="ko-KR" sz="2500" b="1" i="0" dirty="0">
                <a:solidFill>
                  <a:srgbClr val="323232"/>
                </a:solidFill>
                <a:effectLst/>
                <a:highlight>
                  <a:srgbClr val="FFFF00"/>
                </a:highlight>
                <a:latin typeface="+mn-ea"/>
              </a:rPr>
              <a:t> </a:t>
            </a:r>
            <a:r>
              <a:rPr kumimoji="1" lang="en-US" altLang="ko-KR" sz="2500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B6BDDC-F18D-462A-AEF2-565224636B3F}"/>
              </a:ext>
            </a:extLst>
          </p:cNvPr>
          <p:cNvSpPr/>
          <p:nvPr/>
        </p:nvSpPr>
        <p:spPr>
          <a:xfrm>
            <a:off x="124565" y="1352330"/>
            <a:ext cx="9464884" cy="303679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1AA10F-2986-42B4-84AA-DDE1558FB964}"/>
              </a:ext>
            </a:extLst>
          </p:cNvPr>
          <p:cNvSpPr txBox="1"/>
          <p:nvPr/>
        </p:nvSpPr>
        <p:spPr>
          <a:xfrm>
            <a:off x="242615" y="1459440"/>
            <a:ext cx="9248857" cy="29296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-cluster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“workspace-view”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workspacerole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</a:t>
            </a: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ws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-viewer)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“admin”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-namespace-admin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admin)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 Built-In Role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중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“operator”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권한 수정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projectrole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-namespace-operator role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에 맞게 권한 삭제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(from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BIR operator)</a:t>
            </a:r>
            <a:r>
              <a:rPr lang="ko-KR" altLang="en-US" sz="16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및 테스트</a:t>
            </a:r>
            <a:endParaRPr lang="en-US" altLang="ko-KR" sz="16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marL="265113" indent="-265113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Never “admin” name not changed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8D0A41-8F4F-4ABB-81B7-C352E139939E}"/>
              </a:ext>
            </a:extLst>
          </p:cNvPr>
          <p:cNvSpPr/>
          <p:nvPr/>
        </p:nvSpPr>
        <p:spPr>
          <a:xfrm>
            <a:off x="124565" y="4562856"/>
            <a:ext cx="9464884" cy="1911096"/>
          </a:xfrm>
          <a:prstGeom prst="rect">
            <a:avLst/>
          </a:prstGeom>
          <a:solidFill>
            <a:schemeClr val="bg1"/>
          </a:solidFill>
          <a:ln w="38100" cap="sq">
            <a:solidFill>
              <a:srgbClr val="2456A0">
                <a:alpha val="50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7BBD4EB-E507-471F-B4E7-D8EDCCCF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15" y="4826312"/>
            <a:ext cx="9136126" cy="338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b="1" i="1" u="sng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Caution</a:t>
            </a:r>
            <a:r>
              <a:rPr kumimoji="1" lang="en-US" altLang="ko-KR" sz="2500" b="1" i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:  </a:t>
            </a:r>
            <a:r>
              <a:rPr kumimoji="1" lang="ko-KR" altLang="en-US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운영 시 아래 사항을 반드시 주의 하셔야 합니다</a:t>
            </a:r>
            <a:r>
              <a:rPr kumimoji="1" lang="en-US" altLang="ko-KR" sz="1800" dirty="0">
                <a:solidFill>
                  <a:srgbClr val="C00000"/>
                </a:solidFill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. </a:t>
            </a:r>
            <a:endParaRPr lang="en-GB" sz="1800" dirty="0">
              <a:solidFill>
                <a:srgbClr val="C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C6F7E8-912A-4608-9996-222C9D3AE67A}"/>
              </a:ext>
            </a:extLst>
          </p:cNvPr>
          <p:cNvSpPr txBox="1"/>
          <p:nvPr/>
        </p:nvSpPr>
        <p:spPr>
          <a:xfrm>
            <a:off x="124565" y="5505670"/>
            <a:ext cx="9464884" cy="4993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-- SAME to “WA-I” But, workload grow-up</a:t>
            </a:r>
            <a:endParaRPr lang="en-US" altLang="ko-KR" sz="3000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030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5CB141-6C83-431E-8709-A4B81AA6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9" y="951347"/>
            <a:ext cx="4087091" cy="54714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94C336-0E3F-40D9-972D-08298C0C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35" y="942111"/>
            <a:ext cx="4941455" cy="547149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FB9A6-C0D3-4593-B7BC-29C23D3041FB}"/>
              </a:ext>
            </a:extLst>
          </p:cNvPr>
          <p:cNvSpPr/>
          <p:nvPr/>
        </p:nvSpPr>
        <p:spPr>
          <a:xfrm>
            <a:off x="106221" y="1214083"/>
            <a:ext cx="3087863" cy="4577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93D72A-46CF-45DD-B589-D7DE81A28BC3}"/>
              </a:ext>
            </a:extLst>
          </p:cNvPr>
          <p:cNvSpPr/>
          <p:nvPr/>
        </p:nvSpPr>
        <p:spPr>
          <a:xfrm>
            <a:off x="106221" y="5643917"/>
            <a:ext cx="3087863" cy="63681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3532C5-0F6D-4044-84A6-5D254705ACE9}"/>
              </a:ext>
            </a:extLst>
          </p:cNvPr>
          <p:cNvSpPr/>
          <p:nvPr/>
        </p:nvSpPr>
        <p:spPr>
          <a:xfrm>
            <a:off x="4784435" y="1634839"/>
            <a:ext cx="1773383" cy="355600"/>
          </a:xfrm>
          <a:prstGeom prst="rect">
            <a:avLst/>
          </a:prstGeom>
          <a:noFill/>
          <a:ln w="47625" cap="sq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B787E-48B9-48B9-B53D-C5380CBE6925}"/>
              </a:ext>
            </a:extLst>
          </p:cNvPr>
          <p:cNvSpPr txBox="1"/>
          <p:nvPr/>
        </p:nvSpPr>
        <p:spPr>
          <a:xfrm>
            <a:off x="1099681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Global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Built-In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Role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19E2C6-9AAF-44F1-A388-1E9E66274A7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650153" y="1671783"/>
            <a:ext cx="573501" cy="14075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5874CB-699C-4650-B833-689C319E7BD6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1650153" y="3778702"/>
            <a:ext cx="573501" cy="1865215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53B786-2371-4DF7-B847-ADB73C3AED1D}"/>
              </a:ext>
            </a:extLst>
          </p:cNvPr>
          <p:cNvSpPr txBox="1"/>
          <p:nvPr/>
        </p:nvSpPr>
        <p:spPr>
          <a:xfrm>
            <a:off x="5256045" y="3079298"/>
            <a:ext cx="2247946" cy="69940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72000" rIns="72000" bIns="72000" rtlCol="0">
            <a:spAutoFit/>
          </a:bodyPr>
          <a:lstStyle/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#. Project </a:t>
            </a:r>
            <a:r>
              <a:rPr lang="ko-KR" altLang="en-US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영역</a:t>
            </a:r>
            <a:endParaRPr lang="en-US" altLang="ko-KR" b="1" kern="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 - Custom Role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F3FB6D4-4D8F-45C8-BD86-32216A40900B}"/>
              </a:ext>
            </a:extLst>
          </p:cNvPr>
          <p:cNvCxnSpPr>
            <a:cxnSpLocks/>
            <a:stCxn id="15" idx="2"/>
            <a:endCxn id="25" idx="0"/>
          </p:cNvCxnSpPr>
          <p:nvPr/>
        </p:nvCxnSpPr>
        <p:spPr>
          <a:xfrm>
            <a:off x="5671127" y="1990439"/>
            <a:ext cx="708891" cy="1088859"/>
          </a:xfrm>
          <a:prstGeom prst="straightConnector1">
            <a:avLst/>
          </a:prstGeom>
          <a:ln w="254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5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6.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참고 내용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&gt; 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작업 절차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(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예상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)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19" name="AutoShape 148">
            <a:extLst>
              <a:ext uri="{FF2B5EF4-FFF2-40B4-BE49-F238E27FC236}">
                <a16:creationId xmlns:a16="http://schemas.microsoft.com/office/drawing/2014/main" id="{54A91F60-2081-4E70-AFC7-D2B63B5FB14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2185137"/>
            <a:ext cx="86428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KSP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Recovery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" name="AutoShape 148">
            <a:extLst>
              <a:ext uri="{FF2B5EF4-FFF2-40B4-BE49-F238E27FC236}">
                <a16:creationId xmlns:a16="http://schemas.microsoft.com/office/drawing/2014/main" id="{A3A9377E-6373-43C4-B301-43CF548407D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391039" y="2185137"/>
            <a:ext cx="86428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KSP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Upgrade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1" name="AutoShape 148">
            <a:extLst>
              <a:ext uri="{FF2B5EF4-FFF2-40B4-BE49-F238E27FC236}">
                <a16:creationId xmlns:a16="http://schemas.microsoft.com/office/drawing/2014/main" id="{06DB7038-80BC-4ABC-9CE8-1D1F90AB0B9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539941" y="2185137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 err="1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4FE851B-DDFB-49C8-A597-7D40CA3F415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22545" y="2497633"/>
            <a:ext cx="3684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7137BA-7E79-4A75-8803-A0813115CB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255320" y="2497633"/>
            <a:ext cx="28462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148">
            <a:extLst>
              <a:ext uri="{FF2B5EF4-FFF2-40B4-BE49-F238E27FC236}">
                <a16:creationId xmlns:a16="http://schemas.microsoft.com/office/drawing/2014/main" id="{66D34990-623C-47A4-BC54-56B0986C8F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741375" y="2185137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FDACCC-BB0C-4A66-B69D-6054B65D6687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>
            <a:off x="3433732" y="2497633"/>
            <a:ext cx="30764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utoShape 148">
            <a:extLst>
              <a:ext uri="{FF2B5EF4-FFF2-40B4-BE49-F238E27FC236}">
                <a16:creationId xmlns:a16="http://schemas.microsoft.com/office/drawing/2014/main" id="{943921A7-6F4A-4C3A-A050-1BFE53FA88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903223" y="2185136"/>
            <a:ext cx="1137361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AppStore Test</a:t>
            </a:r>
          </a:p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(SDIBP)</a:t>
            </a:r>
            <a:endParaRPr kumimoji="1" lang="ko-KR" altLang="en-US" sz="1300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6" name="AutoShape 148">
            <a:extLst>
              <a:ext uri="{FF2B5EF4-FFF2-40B4-BE49-F238E27FC236}">
                <a16:creationId xmlns:a16="http://schemas.microsoft.com/office/drawing/2014/main" id="{C74B8124-6A02-4D2E-836C-F8F80968A44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1438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QA Env.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8" name="AutoShape 148">
            <a:extLst>
              <a:ext uri="{FF2B5EF4-FFF2-40B4-BE49-F238E27FC236}">
                <a16:creationId xmlns:a16="http://schemas.microsoft.com/office/drawing/2014/main" id="{42F3EB18-DE8C-45E2-8DCB-A1F63500254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969866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Production Env.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9" name="AutoShape 148">
            <a:extLst>
              <a:ext uri="{FF2B5EF4-FFF2-40B4-BE49-F238E27FC236}">
                <a16:creationId xmlns:a16="http://schemas.microsoft.com/office/drawing/2014/main" id="{A10DD34B-4650-48A7-BC18-97A28FE939C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65539" y="1063227"/>
            <a:ext cx="1620000" cy="338553"/>
          </a:xfrm>
          <a:prstGeom prst="snip1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SDIBP Env.(External)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D31BAA75-CA21-4DCC-B4EB-212CFD9ABC57}"/>
              </a:ext>
            </a:extLst>
          </p:cNvPr>
          <p:cNvSpPr/>
          <p:nvPr/>
        </p:nvSpPr>
        <p:spPr>
          <a:xfrm rot="5400000">
            <a:off x="1640166" y="769168"/>
            <a:ext cx="216000" cy="2520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AutoShape 148">
            <a:extLst>
              <a:ext uri="{FF2B5EF4-FFF2-40B4-BE49-F238E27FC236}">
                <a16:creationId xmlns:a16="http://schemas.microsoft.com/office/drawing/2014/main" id="{BB5BFDB3-B321-4E19-A2FA-067C0F64AF8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281618" y="180117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5/23 ~ 25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41" name="AutoShape 148">
            <a:extLst>
              <a:ext uri="{FF2B5EF4-FFF2-40B4-BE49-F238E27FC236}">
                <a16:creationId xmlns:a16="http://schemas.microsoft.com/office/drawing/2014/main" id="{69545F83-1FB7-49D0-80B1-A6F901CDECB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34496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5/26(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목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69" name="AutoShape 148">
            <a:extLst>
              <a:ext uri="{FF2B5EF4-FFF2-40B4-BE49-F238E27FC236}">
                <a16:creationId xmlns:a16="http://schemas.microsoft.com/office/drawing/2014/main" id="{F6A35E16-AC59-4DCC-99C0-E802B2E6D4B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89651" y="2185137"/>
            <a:ext cx="98949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AppStore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Imple.</a:t>
            </a:r>
          </a:p>
        </p:txBody>
      </p:sp>
      <p:sp>
        <p:nvSpPr>
          <p:cNvPr id="92" name="AutoShape 148">
            <a:extLst>
              <a:ext uri="{FF2B5EF4-FFF2-40B4-BE49-F238E27FC236}">
                <a16:creationId xmlns:a16="http://schemas.microsoft.com/office/drawing/2014/main" id="{4A52EA51-C981-42AF-9AC7-DB2869F3C0F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520529" y="2185137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95" name="AutoShape 148">
            <a:extLst>
              <a:ext uri="{FF2B5EF4-FFF2-40B4-BE49-F238E27FC236}">
                <a16:creationId xmlns:a16="http://schemas.microsoft.com/office/drawing/2014/main" id="{6842EEBD-27EF-46A4-B921-92CCC386B27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663067" y="2185137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99" name="AutoShape 148">
            <a:extLst>
              <a:ext uri="{FF2B5EF4-FFF2-40B4-BE49-F238E27FC236}">
                <a16:creationId xmlns:a16="http://schemas.microsoft.com/office/drawing/2014/main" id="{1697FD4E-6387-48CB-8165-C3F2A1765B8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3792265"/>
            <a:ext cx="864280" cy="491070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SOP</a:t>
            </a:r>
          </a:p>
        </p:txBody>
      </p:sp>
      <p:sp>
        <p:nvSpPr>
          <p:cNvPr id="100" name="AutoShape 148">
            <a:extLst>
              <a:ext uri="{FF2B5EF4-FFF2-40B4-BE49-F238E27FC236}">
                <a16:creationId xmlns:a16="http://schemas.microsoft.com/office/drawing/2014/main" id="{0E879284-FCEB-4FA7-9204-6D421279587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4543150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>
                <a:latin typeface="+mn-ea"/>
                <a:cs typeface="Amazon Ember" panose="020B0603020204020204" pitchFamily="34" charset="0"/>
              </a:rPr>
              <a:t>협의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2" name="AutoShape 148">
            <a:extLst>
              <a:ext uri="{FF2B5EF4-FFF2-40B4-BE49-F238E27FC236}">
                <a16:creationId xmlns:a16="http://schemas.microsoft.com/office/drawing/2014/main" id="{E89F14D6-B8AB-42DA-8E0A-7A50A9838BA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5213246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1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6" name="AutoShape 148">
            <a:extLst>
              <a:ext uri="{FF2B5EF4-FFF2-40B4-BE49-F238E27FC236}">
                <a16:creationId xmlns:a16="http://schemas.microsoft.com/office/drawing/2014/main" id="{0F220B72-2FD5-4A55-970A-1E4E2B03826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338342" y="858332"/>
            <a:ext cx="2392313" cy="739559"/>
          </a:xfrm>
          <a:prstGeom prst="snip1Rect">
            <a:avLst>
              <a:gd name="adj" fmla="val 0"/>
            </a:avLst>
          </a:prstGeom>
          <a:noFill/>
          <a:ln w="31750" cap="flat" cmpd="thickThin" algn="ctr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108000" tIns="108000" rIns="108000" bIns="108000" numCol="1" rtlCol="0" anchor="ctr" anchorCtr="0" compatLnSpc="1"/>
          <a:lstStyle/>
          <a:p>
            <a:pPr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Workspace Level R&amp;P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 Repository Mgmt: N/A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 Template Mgmt: Add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AutoShape 148">
            <a:extLst>
              <a:ext uri="{FF2B5EF4-FFF2-40B4-BE49-F238E27FC236}">
                <a16:creationId xmlns:a16="http://schemas.microsoft.com/office/drawing/2014/main" id="{AEBADB75-C361-4A88-A6F9-FE215F39533C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741375" y="4127851"/>
            <a:ext cx="1137361" cy="624991"/>
          </a:xfrm>
          <a:prstGeom prst="snip1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DevOps Test</a:t>
            </a:r>
          </a:p>
          <a:p>
            <a:pPr algn="ctr" eaLnBrk="1" hangingPunct="1"/>
            <a:r>
              <a:rPr kumimoji="1" lang="en-US" altLang="ko-KR" sz="1300" dirty="0">
                <a:solidFill>
                  <a:srgbClr val="0000FF"/>
                </a:solidFill>
                <a:latin typeface="+mn-ea"/>
                <a:cs typeface="Amazon Ember" panose="020B0603020204020204" pitchFamily="34" charset="0"/>
              </a:rPr>
              <a:t>(SDIBP)</a:t>
            </a:r>
            <a:endParaRPr kumimoji="1" lang="ko-KR" altLang="en-US" sz="1300" dirty="0">
              <a:solidFill>
                <a:srgbClr val="0000FF"/>
              </a:solidFill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4" name="AutoShape 148">
            <a:extLst>
              <a:ext uri="{FF2B5EF4-FFF2-40B4-BE49-F238E27FC236}">
                <a16:creationId xmlns:a16="http://schemas.microsoft.com/office/drawing/2014/main" id="{3FB12A22-42D2-49C6-B6F7-4758A5EFE17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297421" y="4127850"/>
            <a:ext cx="989492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DevOps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Imple.</a:t>
            </a:r>
          </a:p>
        </p:txBody>
      </p:sp>
      <p:sp>
        <p:nvSpPr>
          <p:cNvPr id="68" name="육각형 67">
            <a:extLst>
              <a:ext uri="{FF2B5EF4-FFF2-40B4-BE49-F238E27FC236}">
                <a16:creationId xmlns:a16="http://schemas.microsoft.com/office/drawing/2014/main" id="{FFC422DE-A69C-490E-90AB-83CC2AFF6AC5}"/>
              </a:ext>
            </a:extLst>
          </p:cNvPr>
          <p:cNvSpPr/>
          <p:nvPr/>
        </p:nvSpPr>
        <p:spPr>
          <a:xfrm>
            <a:off x="6604002" y="4127849"/>
            <a:ext cx="720000" cy="624991"/>
          </a:xfrm>
          <a:prstGeom prst="hexagon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500" dirty="0">
                <a:solidFill>
                  <a:srgbClr val="0000FF"/>
                </a:solidFill>
              </a:rPr>
              <a:t>협의</a:t>
            </a:r>
          </a:p>
        </p:txBody>
      </p:sp>
      <p:sp>
        <p:nvSpPr>
          <p:cNvPr id="119" name="AutoShape 148">
            <a:extLst>
              <a:ext uri="{FF2B5EF4-FFF2-40B4-BE49-F238E27FC236}">
                <a16:creationId xmlns:a16="http://schemas.microsoft.com/office/drawing/2014/main" id="{77E55D35-1D8A-4B2D-8CCD-9446E711175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586519" y="4127849"/>
            <a:ext cx="893791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BIR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MoD&amp;Test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0" name="AutoShape 148">
            <a:extLst>
              <a:ext uri="{FF2B5EF4-FFF2-40B4-BE49-F238E27FC236}">
                <a16:creationId xmlns:a16="http://schemas.microsoft.com/office/drawing/2014/main" id="{B0C57EFA-3AD4-4143-A7FB-5EC9594BC75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830656" y="4127849"/>
            <a:ext cx="900000" cy="624991"/>
          </a:xfrm>
          <a:prstGeom prst="snip1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Review &amp; 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Approval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1" name="AutoShape 148">
            <a:extLst>
              <a:ext uri="{FF2B5EF4-FFF2-40B4-BE49-F238E27FC236}">
                <a16:creationId xmlns:a16="http://schemas.microsoft.com/office/drawing/2014/main" id="{41D801A9-4161-4939-BFF7-D284AE8D4CE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15902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5/27,30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3" name="왼쪽 대괄호 122">
            <a:extLst>
              <a:ext uri="{FF2B5EF4-FFF2-40B4-BE49-F238E27FC236}">
                <a16:creationId xmlns:a16="http://schemas.microsoft.com/office/drawing/2014/main" id="{7DD147B5-C048-4857-88DC-D00B433AE830}"/>
              </a:ext>
            </a:extLst>
          </p:cNvPr>
          <p:cNvSpPr/>
          <p:nvPr/>
        </p:nvSpPr>
        <p:spPr>
          <a:xfrm rot="5400000">
            <a:off x="7225943" y="1327168"/>
            <a:ext cx="252000" cy="1440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AutoShape 148">
            <a:extLst>
              <a:ext uri="{FF2B5EF4-FFF2-40B4-BE49-F238E27FC236}">
                <a16:creationId xmlns:a16="http://schemas.microsoft.com/office/drawing/2014/main" id="{3FDFD667-514E-4502-B522-5480333376C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865943" y="180117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5/31 ~ 6/2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25" name="AutoShape 148">
            <a:extLst>
              <a:ext uri="{FF2B5EF4-FFF2-40B4-BE49-F238E27FC236}">
                <a16:creationId xmlns:a16="http://schemas.microsoft.com/office/drawing/2014/main" id="{DA4EA6D6-13F5-45C7-AA3B-5040B10E2E37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755658" y="1773464"/>
            <a:ext cx="720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6/3(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금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0" name="왼쪽 대괄호 129">
            <a:extLst>
              <a:ext uri="{FF2B5EF4-FFF2-40B4-BE49-F238E27FC236}">
                <a16:creationId xmlns:a16="http://schemas.microsoft.com/office/drawing/2014/main" id="{2B9CB69F-049E-4C16-A030-085528BE601B}"/>
              </a:ext>
            </a:extLst>
          </p:cNvPr>
          <p:cNvSpPr/>
          <p:nvPr/>
        </p:nvSpPr>
        <p:spPr>
          <a:xfrm rot="5400000">
            <a:off x="6742074" y="2836806"/>
            <a:ext cx="252000" cy="2088000"/>
          </a:xfrm>
          <a:prstGeom prst="leftBracket">
            <a:avLst>
              <a:gd name="adj" fmla="val 250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AutoShape 148">
            <a:extLst>
              <a:ext uri="{FF2B5EF4-FFF2-40B4-BE49-F238E27FC236}">
                <a16:creationId xmlns:a16="http://schemas.microsoft.com/office/drawing/2014/main" id="{A72135FA-3E9B-42EE-953F-C9DF7128580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427092" y="363913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6/13 ~ 17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2" name="AutoShape 148">
            <a:extLst>
              <a:ext uri="{FF2B5EF4-FFF2-40B4-BE49-F238E27FC236}">
                <a16:creationId xmlns:a16="http://schemas.microsoft.com/office/drawing/2014/main" id="{FD192FDD-D37A-49EA-8923-99C599AB789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932252" y="3639132"/>
            <a:ext cx="684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6/21(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화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33" name="AutoShape 148">
            <a:extLst>
              <a:ext uri="{FF2B5EF4-FFF2-40B4-BE49-F238E27FC236}">
                <a16:creationId xmlns:a16="http://schemas.microsoft.com/office/drawing/2014/main" id="{029BC7B6-1375-438A-8D09-2959A52B63C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076473" y="5840550"/>
            <a:ext cx="1444056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DevOps</a:t>
            </a: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Team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 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Delivery</a:t>
            </a:r>
          </a:p>
        </p:txBody>
      </p:sp>
      <p:sp>
        <p:nvSpPr>
          <p:cNvPr id="134" name="AutoShape 148">
            <a:extLst>
              <a:ext uri="{FF2B5EF4-FFF2-40B4-BE49-F238E27FC236}">
                <a16:creationId xmlns:a16="http://schemas.microsoft.com/office/drawing/2014/main" id="{020E12DC-1D3B-458F-A88A-91F76FBB43E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8071943" y="5840550"/>
            <a:ext cx="1658712" cy="62499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협의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</a:p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 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3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 여부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457FAD3-EE3A-45F8-8669-7D8637DC2C41}"/>
              </a:ext>
            </a:extLst>
          </p:cNvPr>
          <p:cNvCxnSpPr>
            <a:cxnSpLocks/>
            <a:stCxn id="28" idx="2"/>
            <a:endCxn id="97" idx="0"/>
          </p:cNvCxnSpPr>
          <p:nvPr/>
        </p:nvCxnSpPr>
        <p:spPr>
          <a:xfrm flipV="1">
            <a:off x="4641375" y="2497632"/>
            <a:ext cx="261848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BB5AFFCD-20E3-4DB7-B3D3-3E421C14CFD2}"/>
              </a:ext>
            </a:extLst>
          </p:cNvPr>
          <p:cNvCxnSpPr>
            <a:cxnSpLocks/>
            <a:stCxn id="97" idx="2"/>
            <a:endCxn id="69" idx="0"/>
          </p:cNvCxnSpPr>
          <p:nvPr/>
        </p:nvCxnSpPr>
        <p:spPr>
          <a:xfrm>
            <a:off x="6040584" y="2497632"/>
            <a:ext cx="249067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2F79DA5-A1BD-41AE-998E-B6F2797D5439}"/>
              </a:ext>
            </a:extLst>
          </p:cNvPr>
          <p:cNvCxnSpPr>
            <a:cxnSpLocks/>
            <a:stCxn id="69" idx="2"/>
            <a:endCxn id="92" idx="0"/>
          </p:cNvCxnSpPr>
          <p:nvPr/>
        </p:nvCxnSpPr>
        <p:spPr>
          <a:xfrm>
            <a:off x="7279143" y="2497633"/>
            <a:ext cx="24138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EA7B666F-AD06-4EF4-BC43-F1FCAF339D81}"/>
              </a:ext>
            </a:extLst>
          </p:cNvPr>
          <p:cNvCxnSpPr>
            <a:cxnSpLocks/>
            <a:stCxn id="92" idx="2"/>
            <a:endCxn id="95" idx="0"/>
          </p:cNvCxnSpPr>
          <p:nvPr/>
        </p:nvCxnSpPr>
        <p:spPr>
          <a:xfrm>
            <a:off x="8414320" y="2497633"/>
            <a:ext cx="24874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41A2D0E-8D60-4896-B3EC-947AF7DE05E4}"/>
              </a:ext>
            </a:extLst>
          </p:cNvPr>
          <p:cNvCxnSpPr>
            <a:cxnSpLocks/>
            <a:stCxn id="28" idx="1"/>
            <a:endCxn id="99" idx="3"/>
          </p:cNvCxnSpPr>
          <p:nvPr/>
        </p:nvCxnSpPr>
        <p:spPr>
          <a:xfrm rot="5400000">
            <a:off x="1899822" y="1500711"/>
            <a:ext cx="982137" cy="360097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AutoShape 148">
            <a:extLst>
              <a:ext uri="{FF2B5EF4-FFF2-40B4-BE49-F238E27FC236}">
                <a16:creationId xmlns:a16="http://schemas.microsoft.com/office/drawing/2014/main" id="{A3F96786-0A8C-4136-AA63-2CF41DA1DD3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828279" y="3639132"/>
            <a:ext cx="972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6/7 ~ 10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6457919-CE07-4689-9A72-D1853AB79B60}"/>
              </a:ext>
            </a:extLst>
          </p:cNvPr>
          <p:cNvCxnSpPr>
            <a:cxnSpLocks/>
            <a:stCxn id="99" idx="1"/>
            <a:endCxn id="100" idx="3"/>
          </p:cNvCxnSpPr>
          <p:nvPr/>
        </p:nvCxnSpPr>
        <p:spPr>
          <a:xfrm>
            <a:off x="590405" y="4283335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730BA46E-28D9-4167-9014-BE02FD3251B7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>
            <a:off x="590405" y="4953431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utoShape 148">
            <a:extLst>
              <a:ext uri="{FF2B5EF4-FFF2-40B4-BE49-F238E27FC236}">
                <a16:creationId xmlns:a16="http://schemas.microsoft.com/office/drawing/2014/main" id="{575357D4-9623-4939-BC4F-17AF57BFBE64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8265" y="5883343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결과 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Report</a:t>
            </a: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06D1B3B-3F37-41DE-90D7-2DF4A07C15A9}"/>
              </a:ext>
            </a:extLst>
          </p:cNvPr>
          <p:cNvCxnSpPr>
            <a:cxnSpLocks/>
            <a:stCxn id="102" idx="1"/>
            <a:endCxn id="145" idx="3"/>
          </p:cNvCxnSpPr>
          <p:nvPr/>
        </p:nvCxnSpPr>
        <p:spPr>
          <a:xfrm>
            <a:off x="590405" y="5623527"/>
            <a:ext cx="0" cy="259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48">
            <a:extLst>
              <a:ext uri="{FF2B5EF4-FFF2-40B4-BE49-F238E27FC236}">
                <a16:creationId xmlns:a16="http://schemas.microsoft.com/office/drawing/2014/main" id="{F6602DF3-DA55-4C6D-99C3-FBD6403B5A0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3792265"/>
            <a:ext cx="864280" cy="491070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운영팀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SOP</a:t>
            </a:r>
          </a:p>
        </p:txBody>
      </p:sp>
      <p:sp>
        <p:nvSpPr>
          <p:cNvPr id="151" name="AutoShape 148">
            <a:extLst>
              <a:ext uri="{FF2B5EF4-FFF2-40B4-BE49-F238E27FC236}">
                <a16:creationId xmlns:a16="http://schemas.microsoft.com/office/drawing/2014/main" id="{5650DA03-7D33-4878-A1B4-99FC3CE9351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4543150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>
                <a:latin typeface="+mn-ea"/>
                <a:cs typeface="Amazon Ember" panose="020B0603020204020204" pitchFamily="34" charset="0"/>
              </a:rPr>
              <a:t>협의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52" name="AutoShape 148">
            <a:extLst>
              <a:ext uri="{FF2B5EF4-FFF2-40B4-BE49-F238E27FC236}">
                <a16:creationId xmlns:a16="http://schemas.microsoft.com/office/drawing/2014/main" id="{94D8A58A-A6FD-468A-952E-49FCEC72E85D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5213246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2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차 적용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D4A3FF9D-2A54-4634-B464-B28BF1706E1E}"/>
              </a:ext>
            </a:extLst>
          </p:cNvPr>
          <p:cNvCxnSpPr>
            <a:cxnSpLocks/>
            <a:stCxn id="150" idx="1"/>
            <a:endCxn id="151" idx="3"/>
          </p:cNvCxnSpPr>
          <p:nvPr/>
        </p:nvCxnSpPr>
        <p:spPr>
          <a:xfrm>
            <a:off x="1937799" y="4283335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E9133FD8-93DD-4915-A486-E0D343C434F7}"/>
              </a:ext>
            </a:extLst>
          </p:cNvPr>
          <p:cNvCxnSpPr>
            <a:cxnSpLocks/>
            <a:stCxn id="151" idx="1"/>
            <a:endCxn id="152" idx="3"/>
          </p:cNvCxnSpPr>
          <p:nvPr/>
        </p:nvCxnSpPr>
        <p:spPr>
          <a:xfrm>
            <a:off x="1937799" y="4953431"/>
            <a:ext cx="0" cy="2598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AutoShape 148">
            <a:extLst>
              <a:ext uri="{FF2B5EF4-FFF2-40B4-BE49-F238E27FC236}">
                <a16:creationId xmlns:a16="http://schemas.microsoft.com/office/drawing/2014/main" id="{978A175E-E8E1-428A-871E-6E61D145A6D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1505659" y="5883343"/>
            <a:ext cx="864280" cy="410281"/>
          </a:xfrm>
          <a:prstGeom prst="snip1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none" lIns="72000" tIns="72000" rIns="72000" bIns="72000" numCol="1" rtlCol="0" anchor="ctr" anchorCtr="0" compatLnSpc="1"/>
          <a:lstStyle/>
          <a:p>
            <a:pPr algn="ctr" eaLnBrk="1" hangingPunct="1"/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결과 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  <a:p>
            <a:pPr algn="ctr" eaLnBrk="1" hangingPunct="1"/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Report</a:t>
            </a:r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A8AECD20-D7C4-4FAF-AB74-C5C7D2412A00}"/>
              </a:ext>
            </a:extLst>
          </p:cNvPr>
          <p:cNvCxnSpPr>
            <a:cxnSpLocks/>
            <a:stCxn id="152" idx="1"/>
            <a:endCxn id="155" idx="3"/>
          </p:cNvCxnSpPr>
          <p:nvPr/>
        </p:nvCxnSpPr>
        <p:spPr>
          <a:xfrm>
            <a:off x="1937799" y="5623527"/>
            <a:ext cx="0" cy="2598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DF414513-C1CC-4A71-9631-D9C214648066}"/>
              </a:ext>
            </a:extLst>
          </p:cNvPr>
          <p:cNvCxnSpPr>
            <a:cxnSpLocks/>
            <a:stCxn id="95" idx="1"/>
            <a:endCxn id="150" idx="3"/>
          </p:cNvCxnSpPr>
          <p:nvPr/>
        </p:nvCxnSpPr>
        <p:spPr>
          <a:xfrm rot="5400000">
            <a:off x="5034365" y="-286438"/>
            <a:ext cx="982137" cy="717526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C06D9C6-EEED-4B9A-81D8-A77D9D726AF7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 flipV="1">
            <a:off x="4191375" y="2004295"/>
            <a:ext cx="3121" cy="1808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C66ED652-6761-4CFF-9977-D2206462EB35}"/>
              </a:ext>
            </a:extLst>
          </p:cNvPr>
          <p:cNvCxnSpPr>
            <a:cxnSpLocks/>
            <a:stCxn id="97" idx="3"/>
            <a:endCxn id="121" idx="1"/>
          </p:cNvCxnSpPr>
          <p:nvPr/>
        </p:nvCxnSpPr>
        <p:spPr>
          <a:xfrm flipV="1">
            <a:off x="5471903" y="2004295"/>
            <a:ext cx="3999" cy="1808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EDF27C34-4987-40DE-B4AC-45B76D8FB1F3}"/>
              </a:ext>
            </a:extLst>
          </p:cNvPr>
          <p:cNvCxnSpPr>
            <a:cxnSpLocks/>
            <a:stCxn id="95" idx="3"/>
            <a:endCxn id="125" idx="1"/>
          </p:cNvCxnSpPr>
          <p:nvPr/>
        </p:nvCxnSpPr>
        <p:spPr>
          <a:xfrm flipV="1">
            <a:off x="9113067" y="2004295"/>
            <a:ext cx="2591" cy="1808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5DA5C8FD-8E4C-44BA-B301-614447A77973}"/>
              </a:ext>
            </a:extLst>
          </p:cNvPr>
          <p:cNvCxnSpPr>
            <a:cxnSpLocks/>
            <a:stCxn id="120" idx="3"/>
            <a:endCxn id="132" idx="1"/>
          </p:cNvCxnSpPr>
          <p:nvPr/>
        </p:nvCxnSpPr>
        <p:spPr>
          <a:xfrm flipH="1" flipV="1">
            <a:off x="9274252" y="3869963"/>
            <a:ext cx="6404" cy="2578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A704F5D-5583-477F-981F-5C4762497916}"/>
              </a:ext>
            </a:extLst>
          </p:cNvPr>
          <p:cNvCxnSpPr>
            <a:cxnSpLocks/>
            <a:stCxn id="113" idx="3"/>
            <a:endCxn id="127" idx="1"/>
          </p:cNvCxnSpPr>
          <p:nvPr/>
        </p:nvCxnSpPr>
        <p:spPr>
          <a:xfrm flipV="1">
            <a:off x="4310055" y="3869963"/>
            <a:ext cx="4224" cy="25788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71574830-858A-49E5-828B-FEB0E6682521}"/>
              </a:ext>
            </a:extLst>
          </p:cNvPr>
          <p:cNvCxnSpPr>
            <a:cxnSpLocks/>
            <a:stCxn id="120" idx="1"/>
            <a:endCxn id="133" idx="3"/>
          </p:cNvCxnSpPr>
          <p:nvPr/>
        </p:nvCxnSpPr>
        <p:spPr>
          <a:xfrm rot="5400000">
            <a:off x="7495724" y="4055618"/>
            <a:ext cx="1087710" cy="2482155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57BA1553-0B84-4FB2-9508-6365F895BDB7}"/>
              </a:ext>
            </a:extLst>
          </p:cNvPr>
          <p:cNvCxnSpPr>
            <a:cxnSpLocks/>
            <a:stCxn id="120" idx="1"/>
            <a:endCxn id="134" idx="3"/>
          </p:cNvCxnSpPr>
          <p:nvPr/>
        </p:nvCxnSpPr>
        <p:spPr>
          <a:xfrm rot="5400000">
            <a:off x="8547123" y="5107017"/>
            <a:ext cx="1087710" cy="37935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AutoShape 148">
            <a:extLst>
              <a:ext uri="{FF2B5EF4-FFF2-40B4-BE49-F238E27FC236}">
                <a16:creationId xmlns:a16="http://schemas.microsoft.com/office/drawing/2014/main" id="{FAE733AA-5A83-40AA-B041-F7AFD1820C3F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835902" y="5726328"/>
            <a:ext cx="684000" cy="230831"/>
          </a:xfrm>
          <a:prstGeom prst="snip1Rect">
            <a:avLst>
              <a:gd name="adj" fmla="val 0"/>
            </a:avLst>
          </a:prstGeom>
          <a:solidFill>
            <a:srgbClr val="FFFFCC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>
                <a:latin typeface="+mn-ea"/>
                <a:cs typeface="Amazon Ember" panose="020B0603020204020204" pitchFamily="34" charset="0"/>
              </a:rPr>
              <a:t>6/23(</a:t>
            </a:r>
            <a:r>
              <a:rPr kumimoji="1" lang="ko-KR" altLang="en-US" sz="1300" dirty="0">
                <a:latin typeface="+mn-ea"/>
                <a:cs typeface="Amazon Ember" panose="020B0603020204020204" pitchFamily="34" charset="0"/>
              </a:rPr>
              <a:t>목</a:t>
            </a:r>
            <a:r>
              <a:rPr kumimoji="1" lang="en-US" altLang="ko-KR" sz="1300" dirty="0">
                <a:latin typeface="+mn-ea"/>
                <a:cs typeface="Amazon Ember" panose="020B0603020204020204" pitchFamily="34" charset="0"/>
              </a:rPr>
              <a:t>)</a:t>
            </a:r>
            <a:endParaRPr kumimoji="1" lang="ko-KR" altLang="en-US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BF2C7B92-8182-4B03-B241-D02CA7E83A83}"/>
              </a:ext>
            </a:extLst>
          </p:cNvPr>
          <p:cNvCxnSpPr>
            <a:cxnSpLocks/>
            <a:stCxn id="106" idx="1"/>
            <a:endCxn id="95" idx="0"/>
          </p:cNvCxnSpPr>
          <p:nvPr/>
        </p:nvCxnSpPr>
        <p:spPr>
          <a:xfrm rot="16200000" flipH="1">
            <a:off x="8148911" y="1983477"/>
            <a:ext cx="899742" cy="12856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F30F1655-7334-4405-BD25-6CD5DE60FE02}"/>
              </a:ext>
            </a:extLst>
          </p:cNvPr>
          <p:cNvCxnSpPr>
            <a:cxnSpLocks/>
            <a:stCxn id="95" idx="1"/>
            <a:endCxn id="113" idx="0"/>
          </p:cNvCxnSpPr>
          <p:nvPr/>
        </p:nvCxnSpPr>
        <p:spPr>
          <a:xfrm rot="5400000">
            <a:off x="5612112" y="939391"/>
            <a:ext cx="1630219" cy="5371692"/>
          </a:xfrm>
          <a:prstGeom prst="bentConnector4">
            <a:avLst>
              <a:gd name="adj1" fmla="val 40415"/>
              <a:gd name="adj2" fmla="val 10425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9C7B383-F257-4CF3-9FED-09037BC8EC3B}"/>
              </a:ext>
            </a:extLst>
          </p:cNvPr>
          <p:cNvCxnSpPr>
            <a:cxnSpLocks/>
            <a:stCxn id="113" idx="2"/>
            <a:endCxn id="114" idx="0"/>
          </p:cNvCxnSpPr>
          <p:nvPr/>
        </p:nvCxnSpPr>
        <p:spPr>
          <a:xfrm flipV="1">
            <a:off x="4878736" y="4440346"/>
            <a:ext cx="41868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0B9C3915-17E6-40B9-B095-0A86E75AB6DA}"/>
              </a:ext>
            </a:extLst>
          </p:cNvPr>
          <p:cNvCxnSpPr>
            <a:cxnSpLocks/>
            <a:stCxn id="114" idx="2"/>
            <a:endCxn id="68" idx="3"/>
          </p:cNvCxnSpPr>
          <p:nvPr/>
        </p:nvCxnSpPr>
        <p:spPr>
          <a:xfrm flipV="1">
            <a:off x="6286913" y="4440345"/>
            <a:ext cx="317089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57A60F0-9ADE-4019-9229-45277FDAB70D}"/>
              </a:ext>
            </a:extLst>
          </p:cNvPr>
          <p:cNvCxnSpPr>
            <a:cxnSpLocks/>
            <a:stCxn id="68" idx="0"/>
            <a:endCxn id="119" idx="0"/>
          </p:cNvCxnSpPr>
          <p:nvPr/>
        </p:nvCxnSpPr>
        <p:spPr>
          <a:xfrm>
            <a:off x="7324002" y="4440345"/>
            <a:ext cx="2625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5F1EB072-82B0-4578-873C-611D274B5EDE}"/>
              </a:ext>
            </a:extLst>
          </p:cNvPr>
          <p:cNvCxnSpPr>
            <a:cxnSpLocks/>
            <a:stCxn id="119" idx="2"/>
            <a:endCxn id="120" idx="0"/>
          </p:cNvCxnSpPr>
          <p:nvPr/>
        </p:nvCxnSpPr>
        <p:spPr>
          <a:xfrm>
            <a:off x="8480310" y="4440345"/>
            <a:ext cx="3503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AutoShape 148">
            <a:extLst>
              <a:ext uri="{FF2B5EF4-FFF2-40B4-BE49-F238E27FC236}">
                <a16:creationId xmlns:a16="http://schemas.microsoft.com/office/drawing/2014/main" id="{84FCA3B7-5193-4A34-8231-71CA9D23E982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445457" y="4960170"/>
            <a:ext cx="1044000" cy="216000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/>
            <a:r>
              <a:rPr kumimoji="1" lang="en-US" altLang="ko-KR" sz="1300">
                <a:latin typeface="+mn-ea"/>
                <a:cs typeface="Amazon Ember" panose="020B0603020204020204" pitchFamily="34" charset="0"/>
              </a:rPr>
              <a:t>DevOps R&amp;P</a:t>
            </a:r>
            <a:endParaRPr kumimoji="1" lang="en-US" altLang="ko-KR" sz="1300" dirty="0">
              <a:latin typeface="+mn-ea"/>
              <a:cs typeface="Amazon Ember" panose="020B0603020204020204" pitchFamily="34" charset="0"/>
            </a:endParaRPr>
          </a:p>
        </p:txBody>
      </p:sp>
      <p:cxnSp>
        <p:nvCxnSpPr>
          <p:cNvPr id="213" name="연결선: 꺾임 212">
            <a:extLst>
              <a:ext uri="{FF2B5EF4-FFF2-40B4-BE49-F238E27FC236}">
                <a16:creationId xmlns:a16="http://schemas.microsoft.com/office/drawing/2014/main" id="{B87C527F-65F1-4F0B-A516-B780007AFB06}"/>
              </a:ext>
            </a:extLst>
          </p:cNvPr>
          <p:cNvCxnSpPr>
            <a:cxnSpLocks/>
            <a:stCxn id="204" idx="3"/>
            <a:endCxn id="68" idx="3"/>
          </p:cNvCxnSpPr>
          <p:nvPr/>
        </p:nvCxnSpPr>
        <p:spPr>
          <a:xfrm rot="16200000" flipV="1">
            <a:off x="6525818" y="4518530"/>
            <a:ext cx="519825" cy="363455"/>
          </a:xfrm>
          <a:prstGeom prst="bentConnector4">
            <a:avLst>
              <a:gd name="adj1" fmla="val 19942"/>
              <a:gd name="adj2" fmla="val 1379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1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타원 109">
            <a:extLst>
              <a:ext uri="{FF2B5EF4-FFF2-40B4-BE49-F238E27FC236}">
                <a16:creationId xmlns:a16="http://schemas.microsoft.com/office/drawing/2014/main" id="{AE690681-B0D3-4B5F-8CBB-829EB032096E}"/>
              </a:ext>
            </a:extLst>
          </p:cNvPr>
          <p:cNvSpPr/>
          <p:nvPr/>
        </p:nvSpPr>
        <p:spPr>
          <a:xfrm>
            <a:off x="4285759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자유형: 도형 1052">
            <a:extLst>
              <a:ext uri="{FF2B5EF4-FFF2-40B4-BE49-F238E27FC236}">
                <a16:creationId xmlns:a16="http://schemas.microsoft.com/office/drawing/2014/main" id="{127189B0-2AE6-4CF4-B8D0-774B3BD31C14}"/>
              </a:ext>
            </a:extLst>
          </p:cNvPr>
          <p:cNvSpPr/>
          <p:nvPr/>
        </p:nvSpPr>
        <p:spPr>
          <a:xfrm>
            <a:off x="4981303" y="2151017"/>
            <a:ext cx="600912" cy="2751909"/>
          </a:xfrm>
          <a:custGeom>
            <a:avLst/>
            <a:gdLst>
              <a:gd name="connsiteX0" fmla="*/ 0 w 600912"/>
              <a:gd name="connsiteY0" fmla="*/ 0 h 2751909"/>
              <a:gd name="connsiteX1" fmla="*/ 600891 w 600912"/>
              <a:gd name="connsiteY1" fmla="*/ 1558834 h 2751909"/>
              <a:gd name="connsiteX2" fmla="*/ 17417 w 600912"/>
              <a:gd name="connsiteY2" fmla="*/ 2751909 h 275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912" h="2751909">
                <a:moveTo>
                  <a:pt x="0" y="0"/>
                </a:moveTo>
                <a:cubicBezTo>
                  <a:pt x="298994" y="550091"/>
                  <a:pt x="597988" y="1100183"/>
                  <a:pt x="600891" y="1558834"/>
                </a:cubicBezTo>
                <a:cubicBezTo>
                  <a:pt x="603794" y="2017485"/>
                  <a:pt x="310605" y="2384697"/>
                  <a:pt x="17417" y="275190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자유형: 도형 1051">
            <a:extLst>
              <a:ext uri="{FF2B5EF4-FFF2-40B4-BE49-F238E27FC236}">
                <a16:creationId xmlns:a16="http://schemas.microsoft.com/office/drawing/2014/main" id="{6E167B3B-85F0-4748-9400-B0BF59845CB4}"/>
              </a:ext>
            </a:extLst>
          </p:cNvPr>
          <p:cNvSpPr/>
          <p:nvPr/>
        </p:nvSpPr>
        <p:spPr>
          <a:xfrm>
            <a:off x="2725783" y="2151017"/>
            <a:ext cx="1114697" cy="2516777"/>
          </a:xfrm>
          <a:custGeom>
            <a:avLst/>
            <a:gdLst>
              <a:gd name="connsiteX0" fmla="*/ 0 w 1114697"/>
              <a:gd name="connsiteY0" fmla="*/ 0 h 2516777"/>
              <a:gd name="connsiteX1" fmla="*/ 304800 w 1114697"/>
              <a:gd name="connsiteY1" fmla="*/ 1576252 h 2516777"/>
              <a:gd name="connsiteX2" fmla="*/ 1114697 w 1114697"/>
              <a:gd name="connsiteY2" fmla="*/ 2516777 h 251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4697" h="2516777">
                <a:moveTo>
                  <a:pt x="0" y="0"/>
                </a:moveTo>
                <a:cubicBezTo>
                  <a:pt x="59508" y="578394"/>
                  <a:pt x="119017" y="1156789"/>
                  <a:pt x="304800" y="1576252"/>
                </a:cubicBezTo>
                <a:cubicBezTo>
                  <a:pt x="490583" y="1995715"/>
                  <a:pt x="802640" y="2256246"/>
                  <a:pt x="1114697" y="2516777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자유형: 도형 1050">
            <a:extLst>
              <a:ext uri="{FF2B5EF4-FFF2-40B4-BE49-F238E27FC236}">
                <a16:creationId xmlns:a16="http://schemas.microsoft.com/office/drawing/2014/main" id="{BD4B758A-4A12-4B61-96DB-41B64BFC273A}"/>
              </a:ext>
            </a:extLst>
          </p:cNvPr>
          <p:cNvSpPr/>
          <p:nvPr/>
        </p:nvSpPr>
        <p:spPr>
          <a:xfrm>
            <a:off x="458327" y="1933303"/>
            <a:ext cx="847959" cy="2969623"/>
          </a:xfrm>
          <a:custGeom>
            <a:avLst/>
            <a:gdLst>
              <a:gd name="connsiteX0" fmla="*/ 612827 w 847959"/>
              <a:gd name="connsiteY0" fmla="*/ 0 h 2969623"/>
              <a:gd name="connsiteX1" fmla="*/ 3227 w 847959"/>
              <a:gd name="connsiteY1" fmla="*/ 1419497 h 2969623"/>
              <a:gd name="connsiteX2" fmla="*/ 847959 w 847959"/>
              <a:gd name="connsiteY2" fmla="*/ 2969623 h 296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959" h="2969623">
                <a:moveTo>
                  <a:pt x="612827" y="0"/>
                </a:moveTo>
                <a:cubicBezTo>
                  <a:pt x="288432" y="462280"/>
                  <a:pt x="-35962" y="924560"/>
                  <a:pt x="3227" y="1419497"/>
                </a:cubicBezTo>
                <a:cubicBezTo>
                  <a:pt x="42416" y="1914434"/>
                  <a:pt x="445187" y="2442028"/>
                  <a:pt x="847959" y="296962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0" name="자유형: 도형 1049">
            <a:extLst>
              <a:ext uri="{FF2B5EF4-FFF2-40B4-BE49-F238E27FC236}">
                <a16:creationId xmlns:a16="http://schemas.microsoft.com/office/drawing/2014/main" id="{AB456CDB-1A25-4FBA-B2B2-8705C05C8A4B}"/>
              </a:ext>
            </a:extLst>
          </p:cNvPr>
          <p:cNvSpPr/>
          <p:nvPr/>
        </p:nvSpPr>
        <p:spPr>
          <a:xfrm>
            <a:off x="2046514" y="2063931"/>
            <a:ext cx="1524000" cy="2299063"/>
          </a:xfrm>
          <a:custGeom>
            <a:avLst/>
            <a:gdLst>
              <a:gd name="connsiteX0" fmla="*/ 1524000 w 1524000"/>
              <a:gd name="connsiteY0" fmla="*/ 0 h 2299063"/>
              <a:gd name="connsiteX1" fmla="*/ 757646 w 1524000"/>
              <a:gd name="connsiteY1" fmla="*/ 539932 h 2299063"/>
              <a:gd name="connsiteX2" fmla="*/ 0 w 1524000"/>
              <a:gd name="connsiteY2" fmla="*/ 2299063 h 22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0" h="2299063">
                <a:moveTo>
                  <a:pt x="1524000" y="0"/>
                </a:moveTo>
                <a:cubicBezTo>
                  <a:pt x="1267823" y="78377"/>
                  <a:pt x="1011646" y="156755"/>
                  <a:pt x="757646" y="539932"/>
                </a:cubicBezTo>
                <a:cubicBezTo>
                  <a:pt x="503646" y="923109"/>
                  <a:pt x="251823" y="1611086"/>
                  <a:pt x="0" y="2299063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Shared Structure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46" name="Rectangle 239">
            <a:extLst>
              <a:ext uri="{FF2B5EF4-FFF2-40B4-BE49-F238E27FC236}">
                <a16:creationId xmlns:a16="http://schemas.microsoft.com/office/drawing/2014/main" id="{D88DF996-90E5-47F9-B0C6-D264E717A7CD}"/>
              </a:ext>
            </a:extLst>
          </p:cNvPr>
          <p:cNvSpPr/>
          <p:nvPr/>
        </p:nvSpPr>
        <p:spPr>
          <a:xfrm>
            <a:off x="181132" y="2528147"/>
            <a:ext cx="581906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7" name="Rectangle 239">
            <a:extLst>
              <a:ext uri="{FF2B5EF4-FFF2-40B4-BE49-F238E27FC236}">
                <a16:creationId xmlns:a16="http://schemas.microsoft.com/office/drawing/2014/main" id="{62DA8DF3-27F6-4008-9680-EB6D6AB52459}"/>
              </a:ext>
            </a:extLst>
          </p:cNvPr>
          <p:cNvSpPr/>
          <p:nvPr/>
        </p:nvSpPr>
        <p:spPr>
          <a:xfrm>
            <a:off x="6644640" y="2528147"/>
            <a:ext cx="3108958" cy="3551896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48" name="Rectangle 239">
            <a:extLst>
              <a:ext uri="{FF2B5EF4-FFF2-40B4-BE49-F238E27FC236}">
                <a16:creationId xmlns:a16="http://schemas.microsoft.com/office/drawing/2014/main" id="{8670F0BD-8351-40EB-A45A-D0B3BB031CB9}"/>
              </a:ext>
            </a:extLst>
          </p:cNvPr>
          <p:cNvSpPr/>
          <p:nvPr/>
        </p:nvSpPr>
        <p:spPr>
          <a:xfrm>
            <a:off x="181133" y="922559"/>
            <a:ext cx="5819068" cy="1359089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  <a:alpha val="8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31793FF0-B8AB-45B2-9107-E4E77AAB0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17" y="2640414"/>
            <a:ext cx="193504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Workspace-02</a:t>
            </a:r>
            <a:r>
              <a:rPr kumimoji="1" lang="en-US" sz="1800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dirty="0">
              <a:latin typeface="+mn-ea"/>
              <a:cs typeface="Arial" pitchFamily="34" charset="0"/>
            </a:endParaRPr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9A8A196-FD95-4A0E-A85D-6F8474B32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56" y="994887"/>
            <a:ext cx="3988556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solidFill>
                  <a:srgbClr val="FB5E3F"/>
                </a:solidFill>
                <a:latin typeface="+mn-ea"/>
                <a:cs typeface="Arial" panose="020B0604020202020204" pitchFamily="34" charset="0"/>
              </a:rPr>
              <a:t>AppStore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; </a:t>
            </a:r>
            <a:r>
              <a:rPr kumimoji="1" lang="en-US" altLang="ko-KR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 Chart Repository</a:t>
            </a:r>
            <a:r>
              <a:rPr kumimoji="1" lang="en-US" sz="1600" b="1" i="1" u="sng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sz="1600" b="1" i="1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1935988-4539-4775-A388-95546BE6EEE5}"/>
              </a:ext>
            </a:extLst>
          </p:cNvPr>
          <p:cNvSpPr/>
          <p:nvPr/>
        </p:nvSpPr>
        <p:spPr>
          <a:xfrm>
            <a:off x="1070273" y="1357692"/>
            <a:ext cx="2265101" cy="809897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60FB942-5EEB-439E-85BB-C589D2AA6CE6}"/>
              </a:ext>
            </a:extLst>
          </p:cNvPr>
          <p:cNvSpPr/>
          <p:nvPr/>
        </p:nvSpPr>
        <p:spPr>
          <a:xfrm>
            <a:off x="3565166" y="1338669"/>
            <a:ext cx="2265101" cy="809897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4CFC5AD-5EB5-4359-9E8D-EEACFC7CAE96}"/>
              </a:ext>
            </a:extLst>
          </p:cNvPr>
          <p:cNvSpPr/>
          <p:nvPr/>
        </p:nvSpPr>
        <p:spPr>
          <a:xfrm>
            <a:off x="788119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1191FB7-03C1-457F-A884-C94586359AAB}"/>
              </a:ext>
            </a:extLst>
          </p:cNvPr>
          <p:cNvSpPr/>
          <p:nvPr/>
        </p:nvSpPr>
        <p:spPr>
          <a:xfrm>
            <a:off x="3276593" y="3774321"/>
            <a:ext cx="2265101" cy="2014216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CA644F6-D5B3-4F69-BCD7-061B0FCA534D}"/>
              </a:ext>
            </a:extLst>
          </p:cNvPr>
          <p:cNvSpPr/>
          <p:nvPr/>
        </p:nvSpPr>
        <p:spPr>
          <a:xfrm>
            <a:off x="6827082" y="3253562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045E44C2-4A62-4C0C-9220-79C68E1C0A78}"/>
              </a:ext>
            </a:extLst>
          </p:cNvPr>
          <p:cNvSpPr/>
          <p:nvPr/>
        </p:nvSpPr>
        <p:spPr>
          <a:xfrm>
            <a:off x="6827082" y="4576414"/>
            <a:ext cx="1413399" cy="1076353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Group 334">
            <a:extLst>
              <a:ext uri="{FF2B5EF4-FFF2-40B4-BE49-F238E27FC236}">
                <a16:creationId xmlns:a16="http://schemas.microsoft.com/office/drawing/2014/main" id="{9F2E0D95-182B-4499-AB20-B692B1FDC6E1}"/>
              </a:ext>
            </a:extLst>
          </p:cNvPr>
          <p:cNvGrpSpPr/>
          <p:nvPr/>
        </p:nvGrpSpPr>
        <p:grpSpPr>
          <a:xfrm>
            <a:off x="1320748" y="5274459"/>
            <a:ext cx="360000" cy="360000"/>
            <a:chOff x="8481392" y="2060848"/>
            <a:chExt cx="360000" cy="360000"/>
          </a:xfrm>
        </p:grpSpPr>
        <p:grpSp>
          <p:nvGrpSpPr>
            <p:cNvPr id="64" name="그룹 409">
              <a:extLst>
                <a:ext uri="{FF2B5EF4-FFF2-40B4-BE49-F238E27FC236}">
                  <a16:creationId xmlns:a16="http://schemas.microsoft.com/office/drawing/2014/main" id="{6154ECD2-FCDE-4E99-A978-AE3803A069EB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66" name="타원 411">
                <a:extLst>
                  <a:ext uri="{FF2B5EF4-FFF2-40B4-BE49-F238E27FC236}">
                    <a16:creationId xmlns:a16="http://schemas.microsoft.com/office/drawing/2014/main" id="{C536546F-EB25-4E49-8D23-2D7FA54679B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타원 412">
                <a:extLst>
                  <a:ext uri="{FF2B5EF4-FFF2-40B4-BE49-F238E27FC236}">
                    <a16:creationId xmlns:a16="http://schemas.microsoft.com/office/drawing/2014/main" id="{7E1C7597-CA67-446B-B5B7-5115B2737C5D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68" name="직선 연결선 413">
                <a:extLst>
                  <a:ext uri="{FF2B5EF4-FFF2-40B4-BE49-F238E27FC236}">
                    <a16:creationId xmlns:a16="http://schemas.microsoft.com/office/drawing/2014/main" id="{0F95472A-1BDB-492A-93FD-512C10335688}"/>
                  </a:ext>
                </a:extLst>
              </p:cNvPr>
              <p:cNvCxnSpPr>
                <a:stCxn id="67" idx="3"/>
                <a:endCxn id="66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" name="직선 연결선 414">
                <a:extLst>
                  <a:ext uri="{FF2B5EF4-FFF2-40B4-BE49-F238E27FC236}">
                    <a16:creationId xmlns:a16="http://schemas.microsoft.com/office/drawing/2014/main" id="{52671C36-E0DE-4012-917A-7C8958091B59}"/>
                  </a:ext>
                </a:extLst>
              </p:cNvPr>
              <p:cNvCxnSpPr>
                <a:stCxn id="67" idx="5"/>
                <a:endCxn id="66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1" name="직선 연결선 415">
                <a:extLst>
                  <a:ext uri="{FF2B5EF4-FFF2-40B4-BE49-F238E27FC236}">
                    <a16:creationId xmlns:a16="http://schemas.microsoft.com/office/drawing/2014/main" id="{AAAD8D70-3923-43D7-80C3-5D2DE12FABED}"/>
                  </a:ext>
                </a:extLst>
              </p:cNvPr>
              <p:cNvCxnSpPr>
                <a:stCxn id="66" idx="0"/>
                <a:endCxn id="6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9F0B9AD-5568-49C7-AEE1-CEC0B8D81DC3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Group 334">
            <a:extLst>
              <a:ext uri="{FF2B5EF4-FFF2-40B4-BE49-F238E27FC236}">
                <a16:creationId xmlns:a16="http://schemas.microsoft.com/office/drawing/2014/main" id="{4EEEBDAF-311F-402B-B849-DF2C2C61022D}"/>
              </a:ext>
            </a:extLst>
          </p:cNvPr>
          <p:cNvGrpSpPr/>
          <p:nvPr/>
        </p:nvGrpSpPr>
        <p:grpSpPr>
          <a:xfrm>
            <a:off x="1740669" y="5274459"/>
            <a:ext cx="360000" cy="360000"/>
            <a:chOff x="8481392" y="2060848"/>
            <a:chExt cx="360000" cy="360000"/>
          </a:xfrm>
        </p:grpSpPr>
        <p:grpSp>
          <p:nvGrpSpPr>
            <p:cNvPr id="73" name="그룹 409">
              <a:extLst>
                <a:ext uri="{FF2B5EF4-FFF2-40B4-BE49-F238E27FC236}">
                  <a16:creationId xmlns:a16="http://schemas.microsoft.com/office/drawing/2014/main" id="{16DBE813-83E1-41B8-8202-C95B58E3BB03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75" name="타원 411">
                <a:extLst>
                  <a:ext uri="{FF2B5EF4-FFF2-40B4-BE49-F238E27FC236}">
                    <a16:creationId xmlns:a16="http://schemas.microsoft.com/office/drawing/2014/main" id="{E0E78096-09B2-4806-83C8-1B5E5CAF85C0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타원 412">
                <a:extLst>
                  <a:ext uri="{FF2B5EF4-FFF2-40B4-BE49-F238E27FC236}">
                    <a16:creationId xmlns:a16="http://schemas.microsoft.com/office/drawing/2014/main" id="{FD7A721E-C811-438D-B6CC-94D279605926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78" name="직선 연결선 413">
                <a:extLst>
                  <a:ext uri="{FF2B5EF4-FFF2-40B4-BE49-F238E27FC236}">
                    <a16:creationId xmlns:a16="http://schemas.microsoft.com/office/drawing/2014/main" id="{9E7BA716-F74F-40DA-B674-2AFF7BD8BEF5}"/>
                  </a:ext>
                </a:extLst>
              </p:cNvPr>
              <p:cNvCxnSpPr>
                <a:stCxn id="77" idx="3"/>
                <a:endCxn id="75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" name="직선 연결선 414">
                <a:extLst>
                  <a:ext uri="{FF2B5EF4-FFF2-40B4-BE49-F238E27FC236}">
                    <a16:creationId xmlns:a16="http://schemas.microsoft.com/office/drawing/2014/main" id="{C8AAF5C1-14C0-49DF-9D24-0AD1CC8DA9F0}"/>
                  </a:ext>
                </a:extLst>
              </p:cNvPr>
              <p:cNvCxnSpPr>
                <a:stCxn id="77" idx="5"/>
                <a:endCxn id="75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" name="직선 연결선 415">
                <a:extLst>
                  <a:ext uri="{FF2B5EF4-FFF2-40B4-BE49-F238E27FC236}">
                    <a16:creationId xmlns:a16="http://schemas.microsoft.com/office/drawing/2014/main" id="{2631BB56-24C2-4BE7-985C-042C3FD8BF19}"/>
                  </a:ext>
                </a:extLst>
              </p:cNvPr>
              <p:cNvCxnSpPr>
                <a:stCxn id="75" idx="0"/>
                <a:endCxn id="77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704004B-5B14-44BE-B8CC-5FFF3483BD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81" name="Group 334">
            <a:extLst>
              <a:ext uri="{FF2B5EF4-FFF2-40B4-BE49-F238E27FC236}">
                <a16:creationId xmlns:a16="http://schemas.microsoft.com/office/drawing/2014/main" id="{E446B4C6-CB17-4B97-8738-B6830514D0A5}"/>
              </a:ext>
            </a:extLst>
          </p:cNvPr>
          <p:cNvGrpSpPr/>
          <p:nvPr/>
        </p:nvGrpSpPr>
        <p:grpSpPr>
          <a:xfrm>
            <a:off x="2180770" y="5274459"/>
            <a:ext cx="360000" cy="360000"/>
            <a:chOff x="8481392" y="2060848"/>
            <a:chExt cx="360000" cy="360000"/>
          </a:xfrm>
        </p:grpSpPr>
        <p:grpSp>
          <p:nvGrpSpPr>
            <p:cNvPr id="82" name="그룹 409">
              <a:extLst>
                <a:ext uri="{FF2B5EF4-FFF2-40B4-BE49-F238E27FC236}">
                  <a16:creationId xmlns:a16="http://schemas.microsoft.com/office/drawing/2014/main" id="{4EAA6F78-E438-4970-8E9B-2645BC426B62}"/>
                </a:ext>
              </a:extLst>
            </p:cNvPr>
            <p:cNvGrpSpPr/>
            <p:nvPr/>
          </p:nvGrpSpPr>
          <p:grpSpPr>
            <a:xfrm>
              <a:off x="8481392" y="2060848"/>
              <a:ext cx="360000" cy="360000"/>
              <a:chOff x="-845988" y="2812094"/>
              <a:chExt cx="792088" cy="687096"/>
            </a:xfrm>
            <a:solidFill>
              <a:sysClr val="window" lastClr="FFFFFF">
                <a:lumMod val="95000"/>
                <a:alpha val="72000"/>
              </a:sysClr>
            </a:solidFill>
          </p:grpSpPr>
          <p:sp>
            <p:nvSpPr>
              <p:cNvPr id="84" name="타원 411">
                <a:extLst>
                  <a:ext uri="{FF2B5EF4-FFF2-40B4-BE49-F238E27FC236}">
                    <a16:creationId xmlns:a16="http://schemas.microsoft.com/office/drawing/2014/main" id="{43038C0B-21DE-46B4-9C5A-2514EF5B0EEE}"/>
                  </a:ext>
                </a:extLst>
              </p:cNvPr>
              <p:cNvSpPr/>
              <p:nvPr/>
            </p:nvSpPr>
            <p:spPr>
              <a:xfrm>
                <a:off x="-845988" y="2812094"/>
                <a:ext cx="792088" cy="687096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33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타원 412">
                <a:extLst>
                  <a:ext uri="{FF2B5EF4-FFF2-40B4-BE49-F238E27FC236}">
                    <a16:creationId xmlns:a16="http://schemas.microsoft.com/office/drawing/2014/main" id="{EEF32C93-889C-4317-8AA0-6E9801486261}"/>
                  </a:ext>
                </a:extLst>
              </p:cNvPr>
              <p:cNvSpPr/>
              <p:nvPr/>
            </p:nvSpPr>
            <p:spPr>
              <a:xfrm>
                <a:off x="-673501" y="2961717"/>
                <a:ext cx="447113" cy="387849"/>
              </a:xfrm>
              <a:prstGeom prst="ellipse">
                <a:avLst/>
              </a:prstGeom>
              <a:grpFill/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907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6" name="직선 연결선 413">
                <a:extLst>
                  <a:ext uri="{FF2B5EF4-FFF2-40B4-BE49-F238E27FC236}">
                    <a16:creationId xmlns:a16="http://schemas.microsoft.com/office/drawing/2014/main" id="{3EE8EA48-4905-4B2E-8352-44CBA91FB9A8}"/>
                  </a:ext>
                </a:extLst>
              </p:cNvPr>
              <p:cNvCxnSpPr>
                <a:stCxn id="85" idx="3"/>
                <a:endCxn id="84" idx="3"/>
              </p:cNvCxnSpPr>
              <p:nvPr/>
            </p:nvCxnSpPr>
            <p:spPr>
              <a:xfrm flipH="1">
                <a:off x="-729990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직선 연결선 414">
                <a:extLst>
                  <a:ext uri="{FF2B5EF4-FFF2-40B4-BE49-F238E27FC236}">
                    <a16:creationId xmlns:a16="http://schemas.microsoft.com/office/drawing/2014/main" id="{840D5C2F-DA61-489B-8C66-6ABCAED69EE0}"/>
                  </a:ext>
                </a:extLst>
              </p:cNvPr>
              <p:cNvCxnSpPr>
                <a:stCxn id="85" idx="5"/>
                <a:endCxn id="84" idx="5"/>
              </p:cNvCxnSpPr>
              <p:nvPr/>
            </p:nvCxnSpPr>
            <p:spPr>
              <a:xfrm>
                <a:off x="-291866" y="3292767"/>
                <a:ext cx="121968" cy="105801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직선 연결선 415">
                <a:extLst>
                  <a:ext uri="{FF2B5EF4-FFF2-40B4-BE49-F238E27FC236}">
                    <a16:creationId xmlns:a16="http://schemas.microsoft.com/office/drawing/2014/main" id="{D93EFD1F-03F9-4B49-814D-04E6AB5B5CE4}"/>
                  </a:ext>
                </a:extLst>
              </p:cNvPr>
              <p:cNvCxnSpPr>
                <a:stCxn id="84" idx="0"/>
                <a:endCxn id="85" idx="0"/>
              </p:cNvCxnSpPr>
              <p:nvPr/>
            </p:nvCxnSpPr>
            <p:spPr>
              <a:xfrm>
                <a:off x="-449943" y="2812094"/>
                <a:ext cx="0" cy="149623"/>
              </a:xfrm>
              <a:prstGeom prst="line">
                <a:avLst/>
              </a:prstGeom>
              <a:grpFill/>
              <a:ln w="19050" cap="flat" cmpd="sng" algn="ctr">
                <a:solidFill>
                  <a:srgbClr val="44546A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4559C08-CF33-4D0E-85B8-18CEC887E4F5}"/>
                </a:ext>
              </a:extLst>
            </p:cNvPr>
            <p:cNvSpPr txBox="1"/>
            <p:nvPr/>
          </p:nvSpPr>
          <p:spPr>
            <a:xfrm>
              <a:off x="8534113" y="2156208"/>
              <a:ext cx="280526" cy="169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</a:rPr>
                <a:t>PoD</a:t>
              </a:r>
              <a:endParaRPr kumimoji="0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</a:endParaRPr>
            </a:p>
          </p:txBody>
        </p:sp>
      </p:grp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3AD571C-2E9B-4D92-90E4-CD799A5BBDA5}"/>
              </a:ext>
            </a:extLst>
          </p:cNvPr>
          <p:cNvSpPr/>
          <p:nvPr/>
        </p:nvSpPr>
        <p:spPr>
          <a:xfrm>
            <a:off x="1149525" y="5207726"/>
            <a:ext cx="1541418" cy="484171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Rectangle 239">
            <a:extLst>
              <a:ext uri="{FF2B5EF4-FFF2-40B4-BE49-F238E27FC236}">
                <a16:creationId xmlns:a16="http://schemas.microsoft.com/office/drawing/2014/main" id="{67C052D3-B289-4728-80D4-825CF3AAE467}"/>
              </a:ext>
            </a:extLst>
          </p:cNvPr>
          <p:cNvSpPr/>
          <p:nvPr/>
        </p:nvSpPr>
        <p:spPr>
          <a:xfrm>
            <a:off x="1539301" y="4888805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Service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sp>
        <p:nvSpPr>
          <p:cNvPr id="91" name="Rectangle 239">
            <a:extLst>
              <a:ext uri="{FF2B5EF4-FFF2-40B4-BE49-F238E27FC236}">
                <a16:creationId xmlns:a16="http://schemas.microsoft.com/office/drawing/2014/main" id="{34B74C60-5582-45A4-951B-A0DA3D0A55F9}"/>
              </a:ext>
            </a:extLst>
          </p:cNvPr>
          <p:cNvSpPr/>
          <p:nvPr/>
        </p:nvSpPr>
        <p:spPr>
          <a:xfrm>
            <a:off x="1539301" y="4497138"/>
            <a:ext cx="788704" cy="21538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Univers for KPMG"/>
              </a:rPr>
              <a:t>Router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Univers for KPMG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163F019-C1ED-4815-A607-36D5E2854813}"/>
              </a:ext>
            </a:extLst>
          </p:cNvPr>
          <p:cNvCxnSpPr>
            <a:cxnSpLocks/>
            <a:stCxn id="90" idx="2"/>
            <a:endCxn id="66" idx="0"/>
          </p:cNvCxnSpPr>
          <p:nvPr/>
        </p:nvCxnSpPr>
        <p:spPr>
          <a:xfrm flipH="1">
            <a:off x="1500748" y="5104187"/>
            <a:ext cx="432905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B73757F-5336-467A-9597-DEBA05B7CE1C}"/>
              </a:ext>
            </a:extLst>
          </p:cNvPr>
          <p:cNvCxnSpPr>
            <a:cxnSpLocks/>
            <a:stCxn id="90" idx="2"/>
            <a:endCxn id="75" idx="0"/>
          </p:cNvCxnSpPr>
          <p:nvPr/>
        </p:nvCxnSpPr>
        <p:spPr>
          <a:xfrm flipH="1">
            <a:off x="1920669" y="5104187"/>
            <a:ext cx="12984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2AEF72-6D32-4B8E-A482-52EF22F2CE2C}"/>
              </a:ext>
            </a:extLst>
          </p:cNvPr>
          <p:cNvCxnSpPr>
            <a:cxnSpLocks/>
            <a:stCxn id="90" idx="2"/>
            <a:endCxn id="84" idx="0"/>
          </p:cNvCxnSpPr>
          <p:nvPr/>
        </p:nvCxnSpPr>
        <p:spPr>
          <a:xfrm>
            <a:off x="1933653" y="5104187"/>
            <a:ext cx="427117" cy="1702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2386F9E5-03AD-4F99-91E1-2CC8AE13B598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>
            <a:off x="1933653" y="4712520"/>
            <a:ext cx="0" cy="1762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D015BD01-8918-4BD4-B94E-A655F202A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44" y="1650336"/>
            <a:ext cx="374153" cy="432000"/>
          </a:xfrm>
          <a:prstGeom prst="rect">
            <a:avLst/>
          </a:prstGeom>
        </p:spPr>
      </p:pic>
      <p:sp>
        <p:nvSpPr>
          <p:cNvPr id="105" name="Rectangle 239">
            <a:extLst>
              <a:ext uri="{FF2B5EF4-FFF2-40B4-BE49-F238E27FC236}">
                <a16:creationId xmlns:a16="http://schemas.microsoft.com/office/drawing/2014/main" id="{C67B0F0E-EA3A-46E6-8612-F307001A2F72}"/>
              </a:ext>
            </a:extLst>
          </p:cNvPr>
          <p:cNvSpPr/>
          <p:nvPr/>
        </p:nvSpPr>
        <p:spPr>
          <a:xfrm>
            <a:off x="6644638" y="922559"/>
            <a:ext cx="3108959" cy="1359089"/>
          </a:xfrm>
          <a:prstGeom prst="rect">
            <a:avLst/>
          </a:prstGeom>
          <a:noFill/>
          <a:ln w="31750" cap="flat" cmpd="sng" algn="ctr">
            <a:solidFill>
              <a:srgbClr val="0000FF">
                <a:alpha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Univers for KPMG"/>
            </a:endParaRPr>
          </a:p>
        </p:txBody>
      </p:sp>
      <p:pic>
        <p:nvPicPr>
          <p:cNvPr id="1030" name="Picture 6" descr="Helm-icon | Brands HA - HZ">
            <a:extLst>
              <a:ext uri="{FF2B5EF4-FFF2-40B4-BE49-F238E27FC236}">
                <a16:creationId xmlns:a16="http://schemas.microsoft.com/office/drawing/2014/main" id="{B1823A62-2614-4845-9068-5294CA40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11" y="152051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 11">
            <a:extLst>
              <a:ext uri="{FF2B5EF4-FFF2-40B4-BE49-F238E27FC236}">
                <a16:creationId xmlns:a16="http://schemas.microsoft.com/office/drawing/2014/main" id="{7BAF5B3D-5A10-4E88-968D-CB2A776D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95" y="994887"/>
            <a:ext cx="2754305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【 Harbor: </a:t>
            </a:r>
            <a:r>
              <a:rPr kumimoji="1" lang="en-US" altLang="ko-KR" sz="1500" b="1" i="1" u="sng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External Chart Repo</a:t>
            </a:r>
            <a:r>
              <a:rPr kumimoji="1" lang="en-US" sz="1800" b="1" spc="-100" dirty="0"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b="1" spc="-100" dirty="0">
                <a:solidFill>
                  <a:srgbClr val="193E75"/>
                </a:solidFill>
                <a:latin typeface="+mn-ea"/>
                <a:cs typeface="Arial" panose="020B0604020202020204" pitchFamily="34" charset="0"/>
              </a:rPr>
              <a:t>】</a:t>
            </a:r>
            <a:endParaRPr lang="en-GB" sz="1800" b="1" spc="-100" dirty="0">
              <a:solidFill>
                <a:srgbClr val="193E7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DFC6818-E3BB-430B-AB78-6D006C308BA3}"/>
              </a:ext>
            </a:extLst>
          </p:cNvPr>
          <p:cNvSpPr/>
          <p:nvPr/>
        </p:nvSpPr>
        <p:spPr>
          <a:xfrm>
            <a:off x="674760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A6394CD-0680-4203-8B0C-8DC3D1ADE550}"/>
              </a:ext>
            </a:extLst>
          </p:cNvPr>
          <p:cNvSpPr/>
          <p:nvPr/>
        </p:nvSpPr>
        <p:spPr>
          <a:xfrm>
            <a:off x="8330465" y="1450936"/>
            <a:ext cx="1302485" cy="697630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Helm Deployments - kubedex.com">
            <a:extLst>
              <a:ext uri="{FF2B5EF4-FFF2-40B4-BE49-F238E27FC236}">
                <a16:creationId xmlns:a16="http://schemas.microsoft.com/office/drawing/2014/main" id="{3F21E792-4398-4923-834B-DE74423DC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0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AutoShape 148">
            <a:extLst>
              <a:ext uri="{FF2B5EF4-FFF2-40B4-BE49-F238E27FC236}">
                <a16:creationId xmlns:a16="http://schemas.microsoft.com/office/drawing/2014/main" id="{F8B8B501-4276-4193-83E2-18A469B2C8E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2052060" y="1389411"/>
            <a:ext cx="1130840" cy="739559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Tomcat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Harbor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MinIO, Redis</a:t>
            </a:r>
          </a:p>
          <a:p>
            <a:pPr marL="176213" indent="-176213" eaLnBrk="1" hangingPunct="1">
              <a:buFont typeface="Wingdings" panose="05000000000000000000" pitchFamily="2" charset="2"/>
              <a:buChar char="§"/>
            </a:pPr>
            <a:r>
              <a:rPr kumimoji="1" lang="en-US" altLang="ko-KR" sz="1100" dirty="0">
                <a:latin typeface="+mn-ea"/>
                <a:cs typeface="Amazon Ember" panose="020B0603020204020204" pitchFamily="34" charset="0"/>
              </a:rPr>
              <a:t>Nginx</a:t>
            </a:r>
            <a:endParaRPr kumimoji="1" lang="ko-KR" altLang="en-US" sz="1100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F2DC78A-D03F-4007-8FFA-E104109D637F}"/>
              </a:ext>
            </a:extLst>
          </p:cNvPr>
          <p:cNvSpPr/>
          <p:nvPr/>
        </p:nvSpPr>
        <p:spPr>
          <a:xfrm>
            <a:off x="2395815" y="2662044"/>
            <a:ext cx="1789567" cy="809897"/>
          </a:xfrm>
          <a:prstGeom prst="roundRect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 descr="Helm-icon | Brands HA - HZ">
            <a:extLst>
              <a:ext uri="{FF2B5EF4-FFF2-40B4-BE49-F238E27FC236}">
                <a16:creationId xmlns:a16="http://schemas.microsoft.com/office/drawing/2014/main" id="{92994D8C-31F8-449B-A004-D02DB7F75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524" y="283245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9627E18-47D4-4C7A-B252-8C10F61A4256}"/>
              </a:ext>
            </a:extLst>
          </p:cNvPr>
          <p:cNvGrpSpPr/>
          <p:nvPr/>
        </p:nvGrpSpPr>
        <p:grpSpPr>
          <a:xfrm>
            <a:off x="6896968" y="3686027"/>
            <a:ext cx="1260000" cy="200055"/>
            <a:chOff x="4960620" y="1785048"/>
            <a:chExt cx="4708843" cy="200055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D71AAEF-00D6-45EB-8E93-1211D111C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5" name="Text Box 35">
              <a:extLst>
                <a:ext uri="{FF2B5EF4-FFF2-40B4-BE49-F238E27FC236}">
                  <a16:creationId xmlns:a16="http://schemas.microsoft.com/office/drawing/2014/main" id="{221A997B-818E-46F6-B39D-97D46EB3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D7E55E3A-BF8B-4C70-9566-BDCAFC81E418}"/>
              </a:ext>
            </a:extLst>
          </p:cNvPr>
          <p:cNvGrpSpPr/>
          <p:nvPr/>
        </p:nvGrpSpPr>
        <p:grpSpPr>
          <a:xfrm>
            <a:off x="6896968" y="4999879"/>
            <a:ext cx="1260000" cy="200055"/>
            <a:chOff x="4960620" y="1785048"/>
            <a:chExt cx="4708843" cy="20005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E6FE2DE-D0E8-4643-B788-6A525A1D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8" name="Text Box 35">
              <a:extLst>
                <a:ext uri="{FF2B5EF4-FFF2-40B4-BE49-F238E27FC236}">
                  <a16:creationId xmlns:a16="http://schemas.microsoft.com/office/drawing/2014/main" id="{61C7D90E-D6FF-491B-B7B1-BFC10FD5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EA7DEBE-319A-48C8-AC9D-6E3E73F72186}"/>
              </a:ext>
            </a:extLst>
          </p:cNvPr>
          <p:cNvSpPr/>
          <p:nvPr/>
        </p:nvSpPr>
        <p:spPr>
          <a:xfrm>
            <a:off x="8528774" y="4361088"/>
            <a:ext cx="1116871" cy="1076354"/>
          </a:xfrm>
          <a:prstGeom prst="roundRect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0" name="Picture 6" descr="Helm-icon | Brands HA - HZ">
            <a:extLst>
              <a:ext uri="{FF2B5EF4-FFF2-40B4-BE49-F238E27FC236}">
                <a16:creationId xmlns:a16="http://schemas.microsoft.com/office/drawing/2014/main" id="{D93D152A-FBDE-41C7-80E6-BE636D7D8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3791" y="467287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타원 105">
            <a:extLst>
              <a:ext uri="{FF2B5EF4-FFF2-40B4-BE49-F238E27FC236}">
                <a16:creationId xmlns:a16="http://schemas.microsoft.com/office/drawing/2014/main" id="{12594053-9042-471F-86AD-EAF19546D84F}"/>
              </a:ext>
            </a:extLst>
          </p:cNvPr>
          <p:cNvSpPr/>
          <p:nvPr/>
        </p:nvSpPr>
        <p:spPr>
          <a:xfrm>
            <a:off x="1253920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39FC47-5117-48C3-ACB6-02634C40735E}"/>
              </a:ext>
            </a:extLst>
          </p:cNvPr>
          <p:cNvSpPr/>
          <p:nvPr/>
        </p:nvSpPr>
        <p:spPr>
          <a:xfrm>
            <a:off x="3732953" y="4326140"/>
            <a:ext cx="1332000" cy="1332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" name="Picture 2" descr="Admin User Icons">
            <a:extLst>
              <a:ext uri="{FF2B5EF4-FFF2-40B4-BE49-F238E27FC236}">
                <a16:creationId xmlns:a16="http://schemas.microsoft.com/office/drawing/2014/main" id="{BE7B80B8-77AB-4442-A3BF-0D9CDC60D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8" t="54019" r="6551" b="26199"/>
          <a:stretch/>
        </p:blipFill>
        <p:spPr bwMode="auto">
          <a:xfrm>
            <a:off x="891167" y="3033499"/>
            <a:ext cx="455843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Admin User Icons">
            <a:extLst>
              <a:ext uri="{FF2B5EF4-FFF2-40B4-BE49-F238E27FC236}">
                <a16:creationId xmlns:a16="http://schemas.microsoft.com/office/drawing/2014/main" id="{A864B93D-CB20-47BA-A631-2A1F4B329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1011954" y="4131738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4BC227B3-BA1F-45C8-8F1A-A65A4B91C5A0}"/>
              </a:ext>
            </a:extLst>
          </p:cNvPr>
          <p:cNvGrpSpPr/>
          <p:nvPr/>
        </p:nvGrpSpPr>
        <p:grpSpPr>
          <a:xfrm>
            <a:off x="6976431" y="1775644"/>
            <a:ext cx="900000" cy="184666"/>
            <a:chOff x="4960620" y="1792742"/>
            <a:chExt cx="4708843" cy="184666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2261F7D-CF72-44FD-AEC3-9DCB9514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10032B51-A68C-4A45-8404-A42246ACC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DD4D3AA-A9BA-415A-A0D5-9A9C6E3E754F}"/>
              </a:ext>
            </a:extLst>
          </p:cNvPr>
          <p:cNvGrpSpPr/>
          <p:nvPr/>
        </p:nvGrpSpPr>
        <p:grpSpPr>
          <a:xfrm>
            <a:off x="8528774" y="1775644"/>
            <a:ext cx="900000" cy="184666"/>
            <a:chOff x="4960620" y="1792742"/>
            <a:chExt cx="4708843" cy="184666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147B612-59B7-4B60-8FC3-F1381A24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0" name="Text Box 35">
              <a:extLst>
                <a:ext uri="{FF2B5EF4-FFF2-40B4-BE49-F238E27FC236}">
                  <a16:creationId xmlns:a16="http://schemas.microsoft.com/office/drawing/2014/main" id="{122A26F9-74A3-4B78-9137-248ECDDC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Pro-02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141" name="Picture 8" descr="Helm Deployments - kubedex.com">
            <a:extLst>
              <a:ext uri="{FF2B5EF4-FFF2-40B4-BE49-F238E27FC236}">
                <a16:creationId xmlns:a16="http://schemas.microsoft.com/office/drawing/2014/main" id="{E5EFB856-70DD-4939-8659-03308748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437" y="1397779"/>
            <a:ext cx="324000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FF4C8C2-63A0-45C0-A507-5B50BD29192A}"/>
              </a:ext>
            </a:extLst>
          </p:cNvPr>
          <p:cNvGrpSpPr/>
          <p:nvPr/>
        </p:nvGrpSpPr>
        <p:grpSpPr>
          <a:xfrm>
            <a:off x="1124594" y="1428321"/>
            <a:ext cx="900000" cy="184666"/>
            <a:chOff x="4960620" y="1792742"/>
            <a:chExt cx="4708843" cy="184666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9A71E6A-D8C0-4A4C-8791-F349BFA52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4" name="Text Box 35">
              <a:extLst>
                <a:ext uri="{FF2B5EF4-FFF2-40B4-BE49-F238E27FC236}">
                  <a16:creationId xmlns:a16="http://schemas.microsoft.com/office/drawing/2014/main" id="{7D3CCDA6-4282-482E-BD51-1CC1A3763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Default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37F3908-6EEF-4B5E-9DE2-533A8462DCC2}"/>
              </a:ext>
            </a:extLst>
          </p:cNvPr>
          <p:cNvGrpSpPr/>
          <p:nvPr/>
        </p:nvGrpSpPr>
        <p:grpSpPr>
          <a:xfrm>
            <a:off x="4434412" y="1683311"/>
            <a:ext cx="1188000" cy="184666"/>
            <a:chOff x="4960620" y="1792742"/>
            <a:chExt cx="4708843" cy="184666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75627DB-03FC-4CE1-8498-81B4F828A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chemeClr val="tx1">
                  <a:lumMod val="50000"/>
                  <a:lumOff val="50000"/>
                </a:schemeClr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2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47" name="Text Box 35">
              <a:extLst>
                <a:ext uri="{FF2B5EF4-FFF2-40B4-BE49-F238E27FC236}">
                  <a16:creationId xmlns:a16="http://schemas.microsoft.com/office/drawing/2014/main" id="{BA20EC8B-ED44-4E41-BBD5-34EA70460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6" y="1792742"/>
              <a:ext cx="3076392" cy="18466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  <a:cs typeface="Arial" panose="020B0604020202020204" pitchFamily="34" charset="0"/>
                </a:rPr>
                <a:t>Custom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2F2FD1D6-A51C-47D9-88ED-425FCEE2F4AC}"/>
              </a:ext>
            </a:extLst>
          </p:cNvPr>
          <p:cNvGrpSpPr/>
          <p:nvPr/>
        </p:nvGrpSpPr>
        <p:grpSpPr>
          <a:xfrm>
            <a:off x="2966355" y="2822048"/>
            <a:ext cx="1188000" cy="200055"/>
            <a:chOff x="4960620" y="1785048"/>
            <a:chExt cx="4708843" cy="200055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5D4C2C0-C454-4A1A-B536-62484C710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53" name="Text Box 35">
              <a:extLst>
                <a:ext uri="{FF2B5EF4-FFF2-40B4-BE49-F238E27FC236}">
                  <a16:creationId xmlns:a16="http://schemas.microsoft.com/office/drawing/2014/main" id="{208CB022-4307-44C5-941D-0C84D4F58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85048"/>
              <a:ext cx="3076391" cy="2000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300" b="1" dirty="0">
                  <a:solidFill>
                    <a:srgbClr val="193E75"/>
                  </a:solidFill>
                  <a:highlight>
                    <a:srgbClr val="FFFFCC"/>
                  </a:highlight>
                  <a:latin typeface="+mn-ea"/>
                  <a:ea typeface="+mn-ea"/>
                  <a:cs typeface="Arial" panose="020B0604020202020204" pitchFamily="34" charset="0"/>
                </a:rPr>
                <a:t>WS Local</a:t>
              </a:r>
              <a:endParaRPr lang="ko-KR" altLang="en-US" sz="1300" b="1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4" name="AutoShape 148">
            <a:extLst>
              <a:ext uri="{FF2B5EF4-FFF2-40B4-BE49-F238E27FC236}">
                <a16:creationId xmlns:a16="http://schemas.microsoft.com/office/drawing/2014/main" id="{C17C69E0-542A-4834-A5C9-2956DD51015B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079973" y="3073673"/>
            <a:ext cx="935247" cy="297496"/>
          </a:xfrm>
          <a:prstGeom prst="snip1Rect">
            <a:avLst>
              <a:gd name="adj" fmla="val 0"/>
            </a:avLst>
          </a:prstGeom>
          <a:noFill/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dirty="0">
                <a:solidFill>
                  <a:srgbClr val="0055FE"/>
                </a:solidFill>
                <a:latin typeface="+mn-ea"/>
                <a:cs typeface="Amazon Ember" panose="020B0603020204020204" pitchFamily="34" charset="0"/>
              </a:rPr>
              <a:t>Developing</a:t>
            </a: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B2FD0D8-87DC-436E-B5D2-59F53FB58CF2}"/>
              </a:ext>
            </a:extLst>
          </p:cNvPr>
          <p:cNvSpPr/>
          <p:nvPr/>
        </p:nvSpPr>
        <p:spPr>
          <a:xfrm>
            <a:off x="8438774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89E62C4D-FB8B-4D20-93B7-FE06A1194A09}"/>
              </a:ext>
            </a:extLst>
          </p:cNvPr>
          <p:cNvSpPr/>
          <p:nvPr/>
        </p:nvSpPr>
        <p:spPr>
          <a:xfrm>
            <a:off x="9137617" y="3378731"/>
            <a:ext cx="540000" cy="540000"/>
          </a:xfrm>
          <a:prstGeom prst="ellipse">
            <a:avLst/>
          </a:prstGeom>
          <a:noFill/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AutoShape 148">
            <a:extLst>
              <a:ext uri="{FF2B5EF4-FFF2-40B4-BE49-F238E27FC236}">
                <a16:creationId xmlns:a16="http://schemas.microsoft.com/office/drawing/2014/main" id="{245E06E6-E45F-49AE-9F40-188CCB2DF216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267505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7A34001E-BFD0-422D-B647-8C8DA7B58267}"/>
              </a:ext>
            </a:extLst>
          </p:cNvPr>
          <p:cNvSpPr/>
          <p:nvPr/>
        </p:nvSpPr>
        <p:spPr>
          <a:xfrm>
            <a:off x="1349824" y="3047093"/>
            <a:ext cx="1088572" cy="288290"/>
          </a:xfrm>
          <a:custGeom>
            <a:avLst/>
            <a:gdLst>
              <a:gd name="connsiteX0" fmla="*/ 0 w 1088572"/>
              <a:gd name="connsiteY0" fmla="*/ 288290 h 288290"/>
              <a:gd name="connsiteX1" fmla="*/ 444137 w 1088572"/>
              <a:gd name="connsiteY1" fmla="*/ 44450 h 288290"/>
              <a:gd name="connsiteX2" fmla="*/ 1088572 w 1088572"/>
              <a:gd name="connsiteY2" fmla="*/ 907 h 28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8572" h="288290">
                <a:moveTo>
                  <a:pt x="0" y="288290"/>
                </a:moveTo>
                <a:cubicBezTo>
                  <a:pt x="131354" y="190318"/>
                  <a:pt x="262708" y="92347"/>
                  <a:pt x="444137" y="44450"/>
                </a:cubicBezTo>
                <a:cubicBezTo>
                  <a:pt x="625566" y="-3447"/>
                  <a:pt x="857069" y="-1270"/>
                  <a:pt x="1088572" y="907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자유형: 도형 1032">
            <a:extLst>
              <a:ext uri="{FF2B5EF4-FFF2-40B4-BE49-F238E27FC236}">
                <a16:creationId xmlns:a16="http://schemas.microsoft.com/office/drawing/2014/main" id="{C200D399-A174-40F6-8EBC-1788533BA2B3}"/>
              </a:ext>
            </a:extLst>
          </p:cNvPr>
          <p:cNvSpPr/>
          <p:nvPr/>
        </p:nvSpPr>
        <p:spPr>
          <a:xfrm>
            <a:off x="3448590" y="1854926"/>
            <a:ext cx="1323703" cy="1280160"/>
          </a:xfrm>
          <a:custGeom>
            <a:avLst/>
            <a:gdLst>
              <a:gd name="connsiteX0" fmla="*/ 0 w 1323703"/>
              <a:gd name="connsiteY0" fmla="*/ 1280160 h 1280160"/>
              <a:gd name="connsiteX1" fmla="*/ 461554 w 1323703"/>
              <a:gd name="connsiteY1" fmla="*/ 444137 h 1280160"/>
              <a:gd name="connsiteX2" fmla="*/ 1323703 w 1323703"/>
              <a:gd name="connsiteY2" fmla="*/ 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3703" h="1280160">
                <a:moveTo>
                  <a:pt x="0" y="1280160"/>
                </a:moveTo>
                <a:cubicBezTo>
                  <a:pt x="120468" y="968828"/>
                  <a:pt x="240937" y="657497"/>
                  <a:pt x="461554" y="444137"/>
                </a:cubicBezTo>
                <a:cubicBezTo>
                  <a:pt x="682171" y="230777"/>
                  <a:pt x="1002937" y="115388"/>
                  <a:pt x="1323703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자유형: 도형 1033">
            <a:extLst>
              <a:ext uri="{FF2B5EF4-FFF2-40B4-BE49-F238E27FC236}">
                <a16:creationId xmlns:a16="http://schemas.microsoft.com/office/drawing/2014/main" id="{F374689B-D08D-4847-87C2-548BCE09A61D}"/>
              </a:ext>
            </a:extLst>
          </p:cNvPr>
          <p:cNvSpPr/>
          <p:nvPr/>
        </p:nvSpPr>
        <p:spPr>
          <a:xfrm>
            <a:off x="2316476" y="3361509"/>
            <a:ext cx="966651" cy="1123405"/>
          </a:xfrm>
          <a:custGeom>
            <a:avLst/>
            <a:gdLst>
              <a:gd name="connsiteX0" fmla="*/ 966651 w 966651"/>
              <a:gd name="connsiteY0" fmla="*/ 0 h 1123405"/>
              <a:gd name="connsiteX1" fmla="*/ 252548 w 966651"/>
              <a:gd name="connsiteY1" fmla="*/ 452845 h 1123405"/>
              <a:gd name="connsiteX2" fmla="*/ 0 w 966651"/>
              <a:gd name="connsiteY2" fmla="*/ 1123405 h 11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6651" h="1123405">
                <a:moveTo>
                  <a:pt x="966651" y="0"/>
                </a:moveTo>
                <a:cubicBezTo>
                  <a:pt x="690153" y="132805"/>
                  <a:pt x="413656" y="265611"/>
                  <a:pt x="252548" y="452845"/>
                </a:cubicBezTo>
                <a:cubicBezTo>
                  <a:pt x="91440" y="640079"/>
                  <a:pt x="45720" y="881742"/>
                  <a:pt x="0" y="1123405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자유형: 도형 1034">
            <a:extLst>
              <a:ext uri="{FF2B5EF4-FFF2-40B4-BE49-F238E27FC236}">
                <a16:creationId xmlns:a16="http://schemas.microsoft.com/office/drawing/2014/main" id="{373BD089-1F57-4A1F-ACF3-323972D755A9}"/>
              </a:ext>
            </a:extLst>
          </p:cNvPr>
          <p:cNvSpPr/>
          <p:nvPr/>
        </p:nvSpPr>
        <p:spPr>
          <a:xfrm>
            <a:off x="3561801" y="3352800"/>
            <a:ext cx="1001486" cy="1123406"/>
          </a:xfrm>
          <a:custGeom>
            <a:avLst/>
            <a:gdLst>
              <a:gd name="connsiteX0" fmla="*/ 0 w 1001486"/>
              <a:gd name="connsiteY0" fmla="*/ 0 h 1123406"/>
              <a:gd name="connsiteX1" fmla="*/ 696686 w 1001486"/>
              <a:gd name="connsiteY1" fmla="*/ 522514 h 1123406"/>
              <a:gd name="connsiteX2" fmla="*/ 1001486 w 1001486"/>
              <a:gd name="connsiteY2" fmla="*/ 1123406 h 1123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6" h="1123406">
                <a:moveTo>
                  <a:pt x="0" y="0"/>
                </a:moveTo>
                <a:cubicBezTo>
                  <a:pt x="264886" y="167640"/>
                  <a:pt x="529772" y="335280"/>
                  <a:pt x="696686" y="522514"/>
                </a:cubicBezTo>
                <a:cubicBezTo>
                  <a:pt x="863600" y="709748"/>
                  <a:pt x="932543" y="916577"/>
                  <a:pt x="1001486" y="1123406"/>
                </a:cubicBezTo>
              </a:path>
            </a:pathLst>
          </a:custGeom>
          <a:noFill/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3" name="Picture 2" descr="Admin User Icons">
            <a:extLst>
              <a:ext uri="{FF2B5EF4-FFF2-40B4-BE49-F238E27FC236}">
                <a16:creationId xmlns:a16="http://schemas.microsoft.com/office/drawing/2014/main" id="{1C8F18A2-2707-429C-AF49-B9E97846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7" t="53572" r="41493" b="26939"/>
          <a:stretch/>
        </p:blipFill>
        <p:spPr bwMode="auto">
          <a:xfrm>
            <a:off x="4853411" y="4095225"/>
            <a:ext cx="360000" cy="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자유형: 도형 1035">
            <a:extLst>
              <a:ext uri="{FF2B5EF4-FFF2-40B4-BE49-F238E27FC236}">
                <a16:creationId xmlns:a16="http://schemas.microsoft.com/office/drawing/2014/main" id="{7089225E-134F-4FED-B843-D61E836AD51E}"/>
              </a:ext>
            </a:extLst>
          </p:cNvPr>
          <p:cNvSpPr/>
          <p:nvPr/>
        </p:nvSpPr>
        <p:spPr>
          <a:xfrm>
            <a:off x="4772297" y="2019812"/>
            <a:ext cx="1976846" cy="732097"/>
          </a:xfrm>
          <a:custGeom>
            <a:avLst/>
            <a:gdLst>
              <a:gd name="connsiteX0" fmla="*/ 1976846 w 1976846"/>
              <a:gd name="connsiteY0" fmla="*/ 35411 h 732097"/>
              <a:gd name="connsiteX1" fmla="*/ 870857 w 1976846"/>
              <a:gd name="connsiteY1" fmla="*/ 78954 h 732097"/>
              <a:gd name="connsiteX2" fmla="*/ 0 w 1976846"/>
              <a:gd name="connsiteY2" fmla="*/ 732097 h 732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846" h="732097">
                <a:moveTo>
                  <a:pt x="1976846" y="35411"/>
                </a:moveTo>
                <a:cubicBezTo>
                  <a:pt x="1588588" y="-875"/>
                  <a:pt x="1200331" y="-37160"/>
                  <a:pt x="870857" y="78954"/>
                </a:cubicBezTo>
                <a:cubicBezTo>
                  <a:pt x="541383" y="195068"/>
                  <a:pt x="270691" y="463582"/>
                  <a:pt x="0" y="732097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자유형: 도형 1036">
            <a:extLst>
              <a:ext uri="{FF2B5EF4-FFF2-40B4-BE49-F238E27FC236}">
                <a16:creationId xmlns:a16="http://schemas.microsoft.com/office/drawing/2014/main" id="{D6E8304A-1666-49CF-AB02-5D3CF4D270C3}"/>
              </a:ext>
            </a:extLst>
          </p:cNvPr>
          <p:cNvSpPr/>
          <p:nvPr/>
        </p:nvSpPr>
        <p:spPr>
          <a:xfrm>
            <a:off x="5730240" y="2107474"/>
            <a:ext cx="2673531" cy="740229"/>
          </a:xfrm>
          <a:custGeom>
            <a:avLst/>
            <a:gdLst>
              <a:gd name="connsiteX0" fmla="*/ 2542902 w 2542902"/>
              <a:gd name="connsiteY0" fmla="*/ 0 h 740229"/>
              <a:gd name="connsiteX1" fmla="*/ 836022 w 2542902"/>
              <a:gd name="connsiteY1" fmla="*/ 226423 h 740229"/>
              <a:gd name="connsiteX2" fmla="*/ 0 w 2542902"/>
              <a:gd name="connsiteY2" fmla="*/ 740229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2902" h="740229">
                <a:moveTo>
                  <a:pt x="2542902" y="0"/>
                </a:moveTo>
                <a:cubicBezTo>
                  <a:pt x="1901370" y="51526"/>
                  <a:pt x="1259839" y="103052"/>
                  <a:pt x="836022" y="226423"/>
                </a:cubicBezTo>
                <a:cubicBezTo>
                  <a:pt x="412205" y="349794"/>
                  <a:pt x="206102" y="545011"/>
                  <a:pt x="0" y="740229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자유형: 도형 1037">
            <a:extLst>
              <a:ext uri="{FF2B5EF4-FFF2-40B4-BE49-F238E27FC236}">
                <a16:creationId xmlns:a16="http://schemas.microsoft.com/office/drawing/2014/main" id="{769B71E2-8E97-406D-ABDB-570726A965B8}"/>
              </a:ext>
            </a:extLst>
          </p:cNvPr>
          <p:cNvSpPr/>
          <p:nvPr/>
        </p:nvSpPr>
        <p:spPr>
          <a:xfrm>
            <a:off x="2560316" y="3344091"/>
            <a:ext cx="1820091" cy="1402080"/>
          </a:xfrm>
          <a:custGeom>
            <a:avLst/>
            <a:gdLst>
              <a:gd name="connsiteX0" fmla="*/ 1820091 w 1820091"/>
              <a:gd name="connsiteY0" fmla="*/ 0 h 1402080"/>
              <a:gd name="connsiteX1" fmla="*/ 661851 w 1820091"/>
              <a:gd name="connsiteY1" fmla="*/ 487680 h 1402080"/>
              <a:gd name="connsiteX2" fmla="*/ 0 w 1820091"/>
              <a:gd name="connsiteY2" fmla="*/ 1402080 h 140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0091" h="1402080">
                <a:moveTo>
                  <a:pt x="1820091" y="0"/>
                </a:moveTo>
                <a:cubicBezTo>
                  <a:pt x="1392645" y="127000"/>
                  <a:pt x="965199" y="254000"/>
                  <a:pt x="661851" y="487680"/>
                </a:cubicBezTo>
                <a:cubicBezTo>
                  <a:pt x="358503" y="721360"/>
                  <a:pt x="179251" y="1061720"/>
                  <a:pt x="0" y="1402080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자유형: 도형 1039">
            <a:extLst>
              <a:ext uri="{FF2B5EF4-FFF2-40B4-BE49-F238E27FC236}">
                <a16:creationId xmlns:a16="http://schemas.microsoft.com/office/drawing/2014/main" id="{DA46F39B-5A92-4215-9979-D3BB0215A0BE}"/>
              </a:ext>
            </a:extLst>
          </p:cNvPr>
          <p:cNvSpPr/>
          <p:nvPr/>
        </p:nvSpPr>
        <p:spPr>
          <a:xfrm>
            <a:off x="4787226" y="3453795"/>
            <a:ext cx="646506" cy="1196581"/>
          </a:xfrm>
          <a:custGeom>
            <a:avLst/>
            <a:gdLst>
              <a:gd name="connsiteX0" fmla="*/ 481455 w 481455"/>
              <a:gd name="connsiteY0" fmla="*/ 0 h 1349828"/>
              <a:gd name="connsiteX1" fmla="*/ 72153 w 481455"/>
              <a:gd name="connsiteY1" fmla="*/ 522514 h 1349828"/>
              <a:gd name="connsiteX2" fmla="*/ 2484 w 481455"/>
              <a:gd name="connsiteY2" fmla="*/ 1349828 h 134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455" h="1349828">
                <a:moveTo>
                  <a:pt x="481455" y="0"/>
                </a:moveTo>
                <a:cubicBezTo>
                  <a:pt x="316718" y="148771"/>
                  <a:pt x="151981" y="297543"/>
                  <a:pt x="72153" y="522514"/>
                </a:cubicBezTo>
                <a:cubicBezTo>
                  <a:pt x="-7675" y="747485"/>
                  <a:pt x="-2596" y="1048656"/>
                  <a:pt x="2484" y="1349828"/>
                </a:cubicBezTo>
              </a:path>
            </a:pathLst>
          </a:custGeom>
          <a:noFill/>
          <a:ln w="19050">
            <a:solidFill>
              <a:srgbClr val="00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18FFC25-B5D6-420E-BF9E-CCE9D5E05D27}"/>
              </a:ext>
            </a:extLst>
          </p:cNvPr>
          <p:cNvGrpSpPr/>
          <p:nvPr/>
        </p:nvGrpSpPr>
        <p:grpSpPr>
          <a:xfrm>
            <a:off x="3536892" y="3859618"/>
            <a:ext cx="1795041" cy="246221"/>
            <a:chOff x="4960620" y="1761965"/>
            <a:chExt cx="4708843" cy="246221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1E8C49D-12C6-4221-9D30-4F5878AB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22" name="Text Box 35">
              <a:extLst>
                <a:ext uri="{FF2B5EF4-FFF2-40B4-BE49-F238E27FC236}">
                  <a16:creationId xmlns:a16="http://schemas.microsoft.com/office/drawing/2014/main" id="{58485283-11CE-42FF-9BB9-DA8BD984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Project-02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D06833C-B63E-47D5-836F-24A2BADE94B2}"/>
              </a:ext>
            </a:extLst>
          </p:cNvPr>
          <p:cNvGrpSpPr/>
          <p:nvPr/>
        </p:nvGrpSpPr>
        <p:grpSpPr>
          <a:xfrm>
            <a:off x="997783" y="3859618"/>
            <a:ext cx="1795041" cy="246221"/>
            <a:chOff x="4960620" y="1761965"/>
            <a:chExt cx="4708843" cy="246221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AD113B5-5D13-4E89-89D3-06152F4B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620" y="1834248"/>
              <a:ext cx="4708843" cy="101654"/>
            </a:xfrm>
            <a:prstGeom prst="rect">
              <a:avLst/>
            </a:prstGeom>
            <a:pattFill prst="dkUpDiag">
              <a:fgClr>
                <a:srgbClr val="193E75"/>
              </a:fgClr>
              <a:bgClr>
                <a:srgbClr val="92D2C4"/>
              </a:bgClr>
            </a:pattFill>
            <a:ln w="9525" cap="flat" cmpd="sng" algn="ctr">
              <a:noFill/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eaLnBrk="1" hangingPunct="1"/>
              <a:endParaRPr kumimoji="1" lang="ko-KR" altLang="en-US" sz="1000" b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19" name="Text Box 35">
              <a:extLst>
                <a:ext uri="{FF2B5EF4-FFF2-40B4-BE49-F238E27FC236}">
                  <a16:creationId xmlns:a16="http://schemas.microsoft.com/office/drawing/2014/main" id="{45053D4E-FDC2-46DA-9693-4BC6C516B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847" y="1761965"/>
              <a:ext cx="3076391" cy="24622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defPPr>
                <a:defRPr lang="ko-KR"/>
              </a:defPPr>
              <a:lvl1pPr lvl="0" algn="ctr" defTabSz="995363" fontAlgn="auto" latinLnBrk="0">
                <a:spcBef>
                  <a:spcPts val="0"/>
                </a:spcBef>
                <a:spcAft>
                  <a:spcPts val="0"/>
                </a:spcAft>
                <a:defRPr kumimoji="0" sz="1400" kern="0">
                  <a:solidFill>
                    <a:srgbClr val="0070C0"/>
                  </a:solidFill>
                  <a:latin typeface="Rix고딕 L" pitchFamily="18" charset="-127"/>
                  <a:ea typeface="Rix고딕 L" pitchFamily="18" charset="-127"/>
                </a:defRPr>
              </a:lvl1pPr>
              <a:lvl2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2pPr>
              <a:lvl3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3pPr>
              <a:lvl4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4pPr>
              <a:lvl5pPr latinLnBrk="1">
                <a:defRPr kumimoji="1" sz="1000">
                  <a:latin typeface="산돌고딕 M" pitchFamily="18" charset="-127"/>
                  <a:ea typeface="굴림" pitchFamily="50" charset="-127"/>
                </a:defRPr>
              </a:lvl5pPr>
              <a:lvl6pPr>
                <a:defRPr kumimoji="1" sz="1000">
                  <a:latin typeface="산돌고딕 M" pitchFamily="18" charset="-127"/>
                  <a:ea typeface="굴림" pitchFamily="50" charset="-127"/>
                </a:defRPr>
              </a:lvl6pPr>
              <a:lvl7pPr>
                <a:defRPr kumimoji="1" sz="1000">
                  <a:latin typeface="산돌고딕 M" pitchFamily="18" charset="-127"/>
                  <a:ea typeface="굴림" pitchFamily="50" charset="-127"/>
                </a:defRPr>
              </a:lvl7pPr>
              <a:lvl8pPr>
                <a:defRPr kumimoji="1" sz="1000">
                  <a:latin typeface="산돌고딕 M" pitchFamily="18" charset="-127"/>
                  <a:ea typeface="굴림" pitchFamily="50" charset="-127"/>
                </a:defRPr>
              </a:lvl8pPr>
              <a:lvl9pPr>
                <a:defRPr kumimoji="1" sz="1000">
                  <a:latin typeface="산돌고딕 M" pitchFamily="18" charset="-127"/>
                  <a:ea typeface="굴림" pitchFamily="50" charset="-127"/>
                </a:defRPr>
              </a:lvl9pPr>
            </a:lstStyle>
            <a:p>
              <a:pPr fontAlgn="base" latinLnBrk="1">
                <a:spcBef>
                  <a:spcPct val="0"/>
                </a:spcBef>
                <a:spcAft>
                  <a:spcPct val="0"/>
                </a:spcAft>
                <a:buClr>
                  <a:srgbClr val="0B8CDF"/>
                </a:buClr>
                <a:tabLst>
                  <a:tab pos="914400" algn="l"/>
                  <a:tab pos="7315200" algn="r"/>
                </a:tabLst>
                <a:defRPr/>
              </a:pPr>
              <a:r>
                <a:rPr lang="en-US" altLang="ko-KR" sz="1600" b="1" dirty="0">
                  <a:solidFill>
                    <a:srgbClr val="193E75"/>
                  </a:solidFill>
                  <a:latin typeface="+mn-ea"/>
                  <a:ea typeface="+mn-ea"/>
                  <a:cs typeface="Arial" panose="020B0604020202020204" pitchFamily="34" charset="0"/>
                </a:rPr>
                <a:t>Project-01</a:t>
              </a:r>
              <a:endParaRPr lang="ko-KR" altLang="en-US" sz="1600" b="1" dirty="0">
                <a:solidFill>
                  <a:srgbClr val="193E75"/>
                </a:solidFill>
                <a:latin typeface="+mn-ea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EC85BAD8-38CC-48C1-8D7D-D3951CF204D8}"/>
              </a:ext>
            </a:extLst>
          </p:cNvPr>
          <p:cNvSpPr/>
          <p:nvPr/>
        </p:nvSpPr>
        <p:spPr>
          <a:xfrm>
            <a:off x="5145555" y="2713673"/>
            <a:ext cx="720000" cy="720000"/>
          </a:xfrm>
          <a:prstGeom prst="ellipse">
            <a:avLst/>
          </a:prstGeom>
          <a:solidFill>
            <a:schemeClr val="bg1"/>
          </a:solidFill>
          <a:ln>
            <a:solidFill>
              <a:srgbClr val="193E7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Rectangle 11">
            <a:extLst>
              <a:ext uri="{FF2B5EF4-FFF2-40B4-BE49-F238E27FC236}">
                <a16:creationId xmlns:a16="http://schemas.microsoft.com/office/drawing/2014/main" id="{06D925DD-4075-49E9-B05A-C8F212BCB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924" y="4379626"/>
            <a:ext cx="14385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0055FE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Not Shared</a:t>
            </a:r>
            <a:endParaRPr lang="en-GB" sz="1800" b="1" i="1" u="sng" dirty="0">
              <a:solidFill>
                <a:srgbClr val="0055FE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185" name="화살표: 오른쪽 184">
            <a:extLst>
              <a:ext uri="{FF2B5EF4-FFF2-40B4-BE49-F238E27FC236}">
                <a16:creationId xmlns:a16="http://schemas.microsoft.com/office/drawing/2014/main" id="{C34AED6C-0477-4371-8A78-783606CB2B7C}"/>
              </a:ext>
            </a:extLst>
          </p:cNvPr>
          <p:cNvSpPr/>
          <p:nvPr/>
        </p:nvSpPr>
        <p:spPr>
          <a:xfrm rot="2063458">
            <a:off x="5941558" y="2182969"/>
            <a:ext cx="749867" cy="32753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Rectangle 11">
            <a:extLst>
              <a:ext uri="{FF2B5EF4-FFF2-40B4-BE49-F238E27FC236}">
                <a16:creationId xmlns:a16="http://schemas.microsoft.com/office/drawing/2014/main" id="{BEAC21DD-7B23-43A8-81C9-12B623035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087" y="2656462"/>
            <a:ext cx="91475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b="1" i="1" u="sng" dirty="0">
                <a:solidFill>
                  <a:srgbClr val="FB5E3F"/>
                </a:solidFill>
                <a:highlight>
                  <a:srgbClr val="FFFFCC"/>
                </a:highlight>
                <a:latin typeface="+mn-ea"/>
                <a:cs typeface="Arial" panose="020B0604020202020204" pitchFamily="34" charset="0"/>
              </a:rPr>
              <a:t>Shared</a:t>
            </a:r>
            <a:endParaRPr lang="en-GB" sz="1800" b="1" i="1" u="sng" dirty="0">
              <a:solidFill>
                <a:srgbClr val="FB5E3F"/>
              </a:solidFill>
              <a:highlight>
                <a:srgbClr val="FFFFCC"/>
              </a:highlight>
              <a:latin typeface="+mn-ea"/>
              <a:cs typeface="Arial" pitchFamily="34" charset="0"/>
            </a:endParaRP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952E590E-6283-40E9-A843-3F2F2C90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38" y="2640414"/>
            <a:ext cx="2022131" cy="256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【 </a:t>
            </a:r>
            <a:r>
              <a:rPr kumimoji="1" lang="en-US" altLang="ko-KR" sz="1800" b="1" dirty="0">
                <a:latin typeface="+mn-ea"/>
                <a:cs typeface="Arial" panose="020B0604020202020204" pitchFamily="34" charset="0"/>
              </a:rPr>
              <a:t>Workspace-01</a:t>
            </a:r>
            <a:r>
              <a:rPr kumimoji="1" lang="en-US" sz="1800" b="1" dirty="0"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1800" dirty="0">
                <a:latin typeface="+mn-ea"/>
                <a:cs typeface="Arial" panose="020B0604020202020204" pitchFamily="34" charset="0"/>
              </a:rPr>
              <a:t>】</a:t>
            </a:r>
            <a:endParaRPr lang="en-GB" sz="1800" b="1" dirty="0">
              <a:latin typeface="+mn-ea"/>
              <a:cs typeface="Arial" pitchFamily="34" charset="0"/>
            </a:endParaRPr>
          </a:p>
        </p:txBody>
      </p:sp>
      <p:sp>
        <p:nvSpPr>
          <p:cNvPr id="161" name="AutoShape 148">
            <a:extLst>
              <a:ext uri="{FF2B5EF4-FFF2-40B4-BE49-F238E27FC236}">
                <a16:creationId xmlns:a16="http://schemas.microsoft.com/office/drawing/2014/main" id="{E5615DAE-412B-49BF-BF19-BD99CD915C8A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5121376" y="2973765"/>
            <a:ext cx="788114" cy="187446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0" tIns="0" rIns="0" bIns="0" numCol="1" rtlCol="0" anchor="ctr" anchorCtr="0" compatLnSpc="1"/>
          <a:lstStyle/>
          <a:p>
            <a:pPr algn="ctr" eaLnBrk="1" hangingPunct="1"/>
            <a:r>
              <a:rPr kumimoji="1" lang="en-US" altLang="ko-KR" sz="1200" b="1" spc="-100" dirty="0">
                <a:solidFill>
                  <a:srgbClr val="193E75"/>
                </a:solidFill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Add Repo</a:t>
            </a:r>
          </a:p>
        </p:txBody>
      </p:sp>
      <p:sp>
        <p:nvSpPr>
          <p:cNvPr id="195" name="AutoShape 148">
            <a:extLst>
              <a:ext uri="{FF2B5EF4-FFF2-40B4-BE49-F238E27FC236}">
                <a16:creationId xmlns:a16="http://schemas.microsoft.com/office/drawing/2014/main" id="{FBD0CE51-D142-4820-96E8-009B777B47BE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268305" y="2315626"/>
            <a:ext cx="1405454" cy="156754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100" b="1" i="1" u="sng" dirty="0">
                <a:latin typeface="+mn-ea"/>
                <a:cs typeface="Amazon Ember" panose="020B0603020204020204" pitchFamily="34" charset="0"/>
              </a:rPr>
              <a:t>Approval Processing</a:t>
            </a:r>
            <a:endParaRPr kumimoji="1" lang="ko-KR" altLang="en-US" sz="1100" b="1" i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1054" name="자유형: 도형 1053">
            <a:extLst>
              <a:ext uri="{FF2B5EF4-FFF2-40B4-BE49-F238E27FC236}">
                <a16:creationId xmlns:a16="http://schemas.microsoft.com/office/drawing/2014/main" id="{76085FB1-69A4-4419-A456-AEC4118712E2}"/>
              </a:ext>
            </a:extLst>
          </p:cNvPr>
          <p:cNvSpPr/>
          <p:nvPr/>
        </p:nvSpPr>
        <p:spPr>
          <a:xfrm>
            <a:off x="4589417" y="3431177"/>
            <a:ext cx="106701" cy="1001486"/>
          </a:xfrm>
          <a:custGeom>
            <a:avLst/>
            <a:gdLst>
              <a:gd name="connsiteX0" fmla="*/ 0 w 106701"/>
              <a:gd name="connsiteY0" fmla="*/ 0 h 1001486"/>
              <a:gd name="connsiteX1" fmla="*/ 104503 w 106701"/>
              <a:gd name="connsiteY1" fmla="*/ 487680 h 1001486"/>
              <a:gd name="connsiteX2" fmla="*/ 60960 w 106701"/>
              <a:gd name="connsiteY2" fmla="*/ 1001486 h 100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701" h="1001486">
                <a:moveTo>
                  <a:pt x="0" y="0"/>
                </a:moveTo>
                <a:cubicBezTo>
                  <a:pt x="47171" y="160383"/>
                  <a:pt x="94343" y="320766"/>
                  <a:pt x="104503" y="487680"/>
                </a:cubicBezTo>
                <a:cubicBezTo>
                  <a:pt x="114663" y="654594"/>
                  <a:pt x="87811" y="828040"/>
                  <a:pt x="60960" y="1001486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자유형: 도형 1054">
            <a:extLst>
              <a:ext uri="{FF2B5EF4-FFF2-40B4-BE49-F238E27FC236}">
                <a16:creationId xmlns:a16="http://schemas.microsoft.com/office/drawing/2014/main" id="{2D7F627C-7671-4B4D-A43A-07C3F9D148B6}"/>
              </a:ext>
            </a:extLst>
          </p:cNvPr>
          <p:cNvSpPr/>
          <p:nvPr/>
        </p:nvSpPr>
        <p:spPr>
          <a:xfrm>
            <a:off x="2560320" y="3300549"/>
            <a:ext cx="2638697" cy="1750422"/>
          </a:xfrm>
          <a:custGeom>
            <a:avLst/>
            <a:gdLst>
              <a:gd name="connsiteX0" fmla="*/ 2638697 w 2638697"/>
              <a:gd name="connsiteY0" fmla="*/ 0 h 1750422"/>
              <a:gd name="connsiteX1" fmla="*/ 618309 w 2638697"/>
              <a:gd name="connsiteY1" fmla="*/ 984068 h 1750422"/>
              <a:gd name="connsiteX2" fmla="*/ 0 w 2638697"/>
              <a:gd name="connsiteY2" fmla="*/ 1750422 h 17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8697" h="1750422">
                <a:moveTo>
                  <a:pt x="2638697" y="0"/>
                </a:moveTo>
                <a:cubicBezTo>
                  <a:pt x="1848394" y="346165"/>
                  <a:pt x="1058092" y="692331"/>
                  <a:pt x="618309" y="984068"/>
                </a:cubicBezTo>
                <a:cubicBezTo>
                  <a:pt x="178526" y="1275805"/>
                  <a:pt x="89263" y="1513113"/>
                  <a:pt x="0" y="1750422"/>
                </a:cubicBezTo>
              </a:path>
            </a:pathLst>
          </a:custGeom>
          <a:noFill/>
          <a:ln>
            <a:solidFill>
              <a:srgbClr val="0000FF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자유형: 도형 1055">
            <a:extLst>
              <a:ext uri="{FF2B5EF4-FFF2-40B4-BE49-F238E27FC236}">
                <a16:creationId xmlns:a16="http://schemas.microsoft.com/office/drawing/2014/main" id="{55B6E17A-9F68-4392-B5EB-902380DA6A66}"/>
              </a:ext>
            </a:extLst>
          </p:cNvPr>
          <p:cNvSpPr/>
          <p:nvPr/>
        </p:nvSpPr>
        <p:spPr>
          <a:xfrm>
            <a:off x="5991497" y="1907177"/>
            <a:ext cx="1515292" cy="1419497"/>
          </a:xfrm>
          <a:custGeom>
            <a:avLst/>
            <a:gdLst>
              <a:gd name="connsiteX0" fmla="*/ 0 w 1515292"/>
              <a:gd name="connsiteY0" fmla="*/ 0 h 1419497"/>
              <a:gd name="connsiteX1" fmla="*/ 1201783 w 1515292"/>
              <a:gd name="connsiteY1" fmla="*/ 731520 h 1419497"/>
              <a:gd name="connsiteX2" fmla="*/ 1515292 w 1515292"/>
              <a:gd name="connsiteY2" fmla="*/ 1419497 h 141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292" h="1419497">
                <a:moveTo>
                  <a:pt x="0" y="0"/>
                </a:moveTo>
                <a:cubicBezTo>
                  <a:pt x="474617" y="247468"/>
                  <a:pt x="949234" y="494937"/>
                  <a:pt x="1201783" y="731520"/>
                </a:cubicBezTo>
                <a:cubicBezTo>
                  <a:pt x="1454332" y="968103"/>
                  <a:pt x="1484812" y="1193800"/>
                  <a:pt x="1515292" y="1419497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자유형: 도형 1056">
            <a:extLst>
              <a:ext uri="{FF2B5EF4-FFF2-40B4-BE49-F238E27FC236}">
                <a16:creationId xmlns:a16="http://schemas.microsoft.com/office/drawing/2014/main" id="{C4388FF6-7BC3-40CD-AB49-DABE57495A9A}"/>
              </a:ext>
            </a:extLst>
          </p:cNvPr>
          <p:cNvSpPr/>
          <p:nvPr/>
        </p:nvSpPr>
        <p:spPr>
          <a:xfrm>
            <a:off x="5608320" y="2290354"/>
            <a:ext cx="1872343" cy="2351315"/>
          </a:xfrm>
          <a:custGeom>
            <a:avLst/>
            <a:gdLst>
              <a:gd name="connsiteX0" fmla="*/ 0 w 1872343"/>
              <a:gd name="connsiteY0" fmla="*/ 0 h 2351315"/>
              <a:gd name="connsiteX1" fmla="*/ 1245326 w 1872343"/>
              <a:gd name="connsiteY1" fmla="*/ 1724297 h 2351315"/>
              <a:gd name="connsiteX2" fmla="*/ 1872343 w 1872343"/>
              <a:gd name="connsiteY2" fmla="*/ 2351315 h 235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2343" h="2351315">
                <a:moveTo>
                  <a:pt x="0" y="0"/>
                </a:moveTo>
                <a:cubicBezTo>
                  <a:pt x="466634" y="666205"/>
                  <a:pt x="933269" y="1332411"/>
                  <a:pt x="1245326" y="1724297"/>
                </a:cubicBezTo>
                <a:cubicBezTo>
                  <a:pt x="1557383" y="2116183"/>
                  <a:pt x="1714863" y="2233749"/>
                  <a:pt x="1872343" y="2351315"/>
                </a:cubicBezTo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AutoShape 148">
            <a:extLst>
              <a:ext uri="{FF2B5EF4-FFF2-40B4-BE49-F238E27FC236}">
                <a16:creationId xmlns:a16="http://schemas.microsoft.com/office/drawing/2014/main" id="{71E93D91-1D00-4DDE-8851-DF3BE03A8AD0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3928648" y="4773311"/>
            <a:ext cx="943452" cy="440953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SAME </a:t>
            </a:r>
          </a:p>
          <a:p>
            <a:pPr algn="ctr" eaLnBrk="1" hangingPunct="1"/>
            <a:r>
              <a:rPr kumimoji="1" lang="en-US" altLang="ko-KR" sz="1300" b="1" u="sng" dirty="0">
                <a:latin typeface="+mn-ea"/>
                <a:cs typeface="Amazon Ember" panose="020B0603020204020204" pitchFamily="34" charset="0"/>
              </a:rPr>
              <a:t>Procedure</a:t>
            </a:r>
            <a:endParaRPr kumimoji="1" lang="ko-KR" altLang="en-US" sz="1300" b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2" name="AutoShape 148">
            <a:extLst>
              <a:ext uri="{FF2B5EF4-FFF2-40B4-BE49-F238E27FC236}">
                <a16:creationId xmlns:a16="http://schemas.microsoft.com/office/drawing/2014/main" id="{A6BEAEEA-419D-4844-8594-6697711E8B78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682082" y="3037109"/>
            <a:ext cx="3042784" cy="2898332"/>
          </a:xfrm>
          <a:prstGeom prst="snip1Rect">
            <a:avLst>
              <a:gd name="adj" fmla="val 0"/>
            </a:avLst>
          </a:prstGeom>
          <a:solidFill>
            <a:schemeClr val="bg1">
              <a:lumMod val="95000"/>
              <a:alpha val="15000"/>
            </a:schemeClr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endParaRPr kumimoji="1" lang="ko-KR" altLang="en-US" sz="1100" b="1" u="sng" dirty="0"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01" name="AutoShape 148">
            <a:extLst>
              <a:ext uri="{FF2B5EF4-FFF2-40B4-BE49-F238E27FC236}">
                <a16:creationId xmlns:a16="http://schemas.microsoft.com/office/drawing/2014/main" id="{52AD26F4-2E2B-4C02-803C-C87F547EFC1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7326446" y="4172214"/>
            <a:ext cx="2237981" cy="362507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w="12700" cap="flat" cmpd="thickThin" algn="ctr">
            <a:noFill/>
            <a:prstDash val="dash"/>
            <a:round/>
            <a:headEnd type="oval" w="med" len="med"/>
            <a:tailEnd type="oval" w="med" len="med"/>
          </a:ln>
          <a:effectLst/>
        </p:spPr>
        <p:txBody>
          <a:bodyPr vert="horz" wrap="none" lIns="36000" tIns="36000" rIns="36000" bIns="36000" numCol="1" rtlCol="0" anchor="ctr" anchorCtr="0" compatLnSpc="1"/>
          <a:lstStyle/>
          <a:p>
            <a:pPr algn="ctr" eaLnBrk="1" hangingPunct="1"/>
            <a:r>
              <a:rPr kumimoji="1" lang="en-US" altLang="ko-KR" sz="1500" b="1" i="1" u="sng" dirty="0">
                <a:highlight>
                  <a:srgbClr val="FFFFCC"/>
                </a:highlight>
                <a:latin typeface="+mn-ea"/>
                <a:cs typeface="Amazon Ember" panose="020B0603020204020204" pitchFamily="34" charset="0"/>
              </a:rPr>
              <a:t>SAME Procedure</a:t>
            </a:r>
            <a:endParaRPr kumimoji="1" lang="ko-KR" altLang="en-US" sz="1500" b="1" i="1" u="sng" dirty="0">
              <a:highlight>
                <a:srgbClr val="FFFFCC"/>
              </a:highlight>
              <a:latin typeface="+mn-ea"/>
              <a:cs typeface="Amazon Ember" panose="020B0603020204020204" pitchFamily="34" charset="0"/>
            </a:endParaRPr>
          </a:p>
        </p:txBody>
      </p:sp>
      <p:sp>
        <p:nvSpPr>
          <p:cNvPr id="2" name="화살표: 왼쪽/오른쪽 1">
            <a:extLst>
              <a:ext uri="{FF2B5EF4-FFF2-40B4-BE49-F238E27FC236}">
                <a16:creationId xmlns:a16="http://schemas.microsoft.com/office/drawing/2014/main" id="{135A690E-7A8C-4459-8983-A3FC7B2D3322}"/>
              </a:ext>
            </a:extLst>
          </p:cNvPr>
          <p:cNvSpPr/>
          <p:nvPr/>
        </p:nvSpPr>
        <p:spPr>
          <a:xfrm>
            <a:off x="5881098" y="3957267"/>
            <a:ext cx="864000" cy="32400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053" grpId="0" animBg="1"/>
      <p:bldP spid="1053" grpId="1" animBg="1"/>
      <p:bldP spid="1052" grpId="0" animBg="1"/>
      <p:bldP spid="1052" grpId="1" animBg="1"/>
      <p:bldP spid="1051" grpId="0" animBg="1"/>
      <p:bldP spid="1051" grpId="1" animBg="1"/>
      <p:bldP spid="1050" grpId="0" animBg="1"/>
      <p:bldP spid="1050" grpId="1" animBg="1"/>
      <p:bldP spid="48" grpId="0" animBg="1"/>
      <p:bldP spid="51" grpId="0" animBg="1"/>
      <p:bldP spid="3" grpId="0" animBg="1"/>
      <p:bldP spid="53" grpId="0" animBg="1"/>
      <p:bldP spid="105" grpId="0" animBg="1"/>
      <p:bldP spid="107" grpId="0" animBg="1"/>
      <p:bldP spid="108" grpId="0" animBg="1"/>
      <p:bldP spid="109" grpId="0" animBg="1"/>
      <p:bldP spid="112" grpId="0"/>
      <p:bldP spid="113" grpId="0" animBg="1"/>
      <p:bldP spid="154" grpId="0"/>
      <p:bldP spid="160" grpId="0" animBg="1"/>
      <p:bldP spid="1029" grpId="0" animBg="1"/>
      <p:bldP spid="1033" grpId="0" animBg="1"/>
      <p:bldP spid="1034" grpId="0" animBg="1"/>
      <p:bldP spid="1035" grpId="0" animBg="1"/>
      <p:bldP spid="1036" grpId="0" animBg="1"/>
      <p:bldP spid="1037" grpId="0" animBg="1"/>
      <p:bldP spid="1038" grpId="0" animBg="1"/>
      <p:bldP spid="1040" grpId="0" animBg="1"/>
      <p:bldP spid="157" grpId="0" animBg="1"/>
      <p:bldP spid="184" grpId="0" animBg="1"/>
      <p:bldP spid="185" grpId="0" animBg="1"/>
      <p:bldP spid="186" grpId="0" animBg="1"/>
      <p:bldP spid="161" grpId="0" animBg="1"/>
      <p:bldP spid="195" grpId="0" animBg="1"/>
      <p:bldP spid="1054" grpId="0" animBg="1"/>
      <p:bldP spid="1055" grpId="0" animBg="1"/>
      <p:bldP spid="1056" grpId="0" animBg="1"/>
      <p:bldP spid="1056" grpId="1" animBg="1"/>
      <p:bldP spid="1057" grpId="0" animBg="1"/>
      <p:bldP spid="1057" grpId="1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3">
            <a:extLst>
              <a:ext uri="{FF2B5EF4-FFF2-40B4-BE49-F238E27FC236}">
                <a16:creationId xmlns:a16="http://schemas.microsoft.com/office/drawing/2014/main" id="{68E4C869-D519-4F6C-8DBA-5C06BB84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6" y="311183"/>
            <a:ext cx="9358314" cy="338554"/>
          </a:xfrm>
        </p:spPr>
        <p:txBody>
          <a:bodyPr vert="horz" lIns="0" tIns="0" rIns="0" bIns="0" rtlCol="0" anchor="ctr" anchorCtr="0">
            <a:noAutofit/>
          </a:bodyPr>
          <a:lstStyle/>
          <a:p>
            <a:pPr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#. KSP</a:t>
            </a:r>
            <a:r>
              <a:rPr lang="ko-KR" altLang="en-US" sz="2500" spc="0" dirty="0">
                <a:latin typeface="+mn-ea"/>
                <a:ea typeface="+mn-ea"/>
                <a:cs typeface="Amazon Ember" panose="020B0603020204020204" pitchFamily="34" charset="0"/>
              </a:rPr>
              <a:t> </a:t>
            </a:r>
            <a:r>
              <a:rPr lang="en-US" altLang="ko-KR" sz="2500" spc="0" dirty="0">
                <a:latin typeface="+mn-ea"/>
                <a:ea typeface="+mn-ea"/>
                <a:cs typeface="Amazon Ember" panose="020B0603020204020204" pitchFamily="34" charset="0"/>
              </a:rPr>
              <a:t>AppStore &gt; Overview features</a:t>
            </a:r>
            <a:endParaRPr lang="ko-KR" altLang="en-US" sz="2500" spc="0" dirty="0">
              <a:latin typeface="+mn-ea"/>
              <a:ea typeface="+mn-ea"/>
              <a:cs typeface="Amazon Ember" panose="020B06030202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D1C746-3CE4-4982-BCEC-EC26795CCE1E}"/>
              </a:ext>
            </a:extLst>
          </p:cNvPr>
          <p:cNvSpPr txBox="1"/>
          <p:nvPr/>
        </p:nvSpPr>
        <p:spPr>
          <a:xfrm>
            <a:off x="242615" y="997627"/>
            <a:ext cx="9248857" cy="369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Only </a:t>
            </a:r>
            <a:r>
              <a:rPr lang="en-US" altLang="ko-KR" b="1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“kubeSphere Host”</a:t>
            </a: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highlight>
                  <a:srgbClr val="FFFF00"/>
                </a:highlight>
                <a:latin typeface="+mn-ea"/>
              </a:rPr>
              <a:t> Implementation.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FA50AB-101E-47F4-AE66-413C8A48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4660"/>
            <a:ext cx="9906000" cy="3489497"/>
          </a:xfrm>
          <a:prstGeom prst="rect">
            <a:avLst/>
          </a:prstGeom>
        </p:spPr>
      </p:pic>
      <p:sp>
        <p:nvSpPr>
          <p:cNvPr id="76" name="Rectangle 11">
            <a:extLst>
              <a:ext uri="{FF2B5EF4-FFF2-40B4-BE49-F238E27FC236}">
                <a16:creationId xmlns:a16="http://schemas.microsoft.com/office/drawing/2014/main" id="{083C590C-6981-4A2C-AE24-C1792842A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1" y="1637129"/>
            <a:ext cx="5149398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【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kumimoji="1" lang="en-US" altLang="ko-KR" sz="2500" b="1" i="1" dirty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Platform Level </a:t>
            </a:r>
            <a:r>
              <a:rPr kumimoji="1" lang="en-US" altLang="ko-KR" sz="2500" b="1" dirty="0">
                <a:solidFill>
                  <a:srgbClr val="323232"/>
                </a:solidFill>
                <a:latin typeface="+mn-ea"/>
                <a:cs typeface="Arial" panose="020B0604020202020204" pitchFamily="34" charset="0"/>
              </a:rPr>
              <a:t>“Main Menu” </a:t>
            </a:r>
            <a:r>
              <a:rPr kumimoji="1" lang="en-US" altLang="ko-KR" sz="2500" dirty="0">
                <a:latin typeface="+mn-ea"/>
                <a:cs typeface="Arial" panose="020B0604020202020204" pitchFamily="34" charset="0"/>
              </a:rPr>
              <a:t>】</a:t>
            </a:r>
            <a:endParaRPr lang="en-GB" sz="2500" b="1" dirty="0">
              <a:solidFill>
                <a:srgbClr val="0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C15779B-C3BE-462C-9080-89F387B19BCC}"/>
              </a:ext>
            </a:extLst>
          </p:cNvPr>
          <p:cNvSpPr/>
          <p:nvPr/>
        </p:nvSpPr>
        <p:spPr>
          <a:xfrm>
            <a:off x="5105401" y="2744659"/>
            <a:ext cx="2324100" cy="3489497"/>
          </a:xfrm>
          <a:prstGeom prst="rect">
            <a:avLst/>
          </a:prstGeom>
          <a:noFill/>
          <a:ln w="63500" cap="sq">
            <a:solidFill>
              <a:srgbClr val="0000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8" name="Rectangle 11">
            <a:extLst>
              <a:ext uri="{FF2B5EF4-FFF2-40B4-BE49-F238E27FC236}">
                <a16:creationId xmlns:a16="http://schemas.microsoft.com/office/drawing/2014/main" id="{E3634482-EF4D-4A00-9FFE-31CEF2FD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309" y="3149103"/>
            <a:ext cx="3680691" cy="33855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kumimoji="1" lang="en-US" altLang="ko-KR" sz="2000" b="1" i="1" u="sng" dirty="0">
                <a:highlight>
                  <a:srgbClr val="FFFF00"/>
                </a:highlight>
                <a:latin typeface="+mn-ea"/>
                <a:cs typeface="Arial" panose="020B0604020202020204" pitchFamily="34" charset="0"/>
              </a:rPr>
              <a:t>App Template Mgmt Role</a:t>
            </a:r>
            <a:endParaRPr lang="en-GB" sz="2000" b="1" i="1" u="sng" dirty="0">
              <a:solidFill>
                <a:srgbClr val="000000"/>
              </a:solidFill>
              <a:highlight>
                <a:srgbClr val="FFFF00"/>
              </a:highlight>
              <a:latin typeface="+mn-ea"/>
              <a:cs typeface="Arial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A97E989-C9F0-4E0E-9540-4744D34EFE2B}"/>
              </a:ext>
            </a:extLst>
          </p:cNvPr>
          <p:cNvSpPr/>
          <p:nvPr/>
        </p:nvSpPr>
        <p:spPr>
          <a:xfrm>
            <a:off x="161509" y="2024646"/>
            <a:ext cx="9464884" cy="48764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t"/>
          <a:lstStyle/>
          <a:p>
            <a:pPr marR="0" lvl="0" defTabSz="914400" eaLnBrk="1" fontAlgn="auto" hangingPunct="1"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endParaRPr kumimoji="0" lang="en-US" altLang="ko-KR" sz="1200" b="1" i="0" u="none" strike="noStrike" kern="0" cap="none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AE429D-3130-4C87-A124-7911F3650AD8}"/>
              </a:ext>
            </a:extLst>
          </p:cNvPr>
          <p:cNvSpPr txBox="1"/>
          <p:nvPr/>
        </p:nvSpPr>
        <p:spPr>
          <a:xfrm>
            <a:off x="242615" y="2102591"/>
            <a:ext cx="9248857" cy="4097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Only “Platform-admin” BIR have AppStore Management Permission</a:t>
            </a:r>
          </a:p>
        </p:txBody>
      </p:sp>
    </p:spTree>
    <p:extLst>
      <p:ext uri="{BB962C8B-B14F-4D97-AF65-F5344CB8AC3E}">
        <p14:creationId xmlns:p14="http://schemas.microsoft.com/office/powerpoint/2010/main" val="124255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8D8DA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800" b="0" i="0" u="none" strike="noStrike" cap="none" normalizeH="0" baseline="0" smtClean="0">
            <a:ln>
              <a:noFill/>
            </a:ln>
            <a:solidFill>
              <a:srgbClr val="808080"/>
            </a:solidFill>
            <a:effectLst/>
            <a:latin typeface="Arial" charset="0"/>
            <a:ea typeface="맑은 고딕" pitchFamily="50" charset="-127"/>
            <a:cs typeface="Arial" charset="0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29653</TotalTime>
  <Words>1127</Words>
  <Application>Microsoft Office PowerPoint</Application>
  <PresentationFormat>A4 용지(210x297mm)</PresentationFormat>
  <Paragraphs>275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08서울남산체 B</vt:lpstr>
      <vt:lpstr>맑은 고딕</vt:lpstr>
      <vt:lpstr>Arial</vt:lpstr>
      <vt:lpstr>Calibri</vt:lpstr>
      <vt:lpstr>Calibri Light</vt:lpstr>
      <vt:lpstr>Century Gothic</vt:lpstr>
      <vt:lpstr>Wingdings</vt:lpstr>
      <vt:lpstr>Office 테마</vt:lpstr>
      <vt:lpstr>1_Office 테마</vt:lpstr>
      <vt:lpstr>6. KSP Built-In &amp; Customer Role / Permission</vt:lpstr>
      <vt:lpstr>6. KSP Built-In &amp; Customer Role / Permission</vt:lpstr>
      <vt:lpstr>6. KSP Built-In &amp; Custom Role / Permission &gt; 협의 필요</vt:lpstr>
      <vt:lpstr>6. KSP Built-In &amp; Custom Role / Permission</vt:lpstr>
      <vt:lpstr>6. KSP Built-In &amp; Custom Role / Permission</vt:lpstr>
      <vt:lpstr>6. 참고 내용</vt:lpstr>
      <vt:lpstr>6. 참고 내용 &gt; 작업 절차 (예상)</vt:lpstr>
      <vt:lpstr>#. KSP AppStore &gt; Shared Structure</vt:lpstr>
      <vt:lpstr>#. KSP AppStore &gt; Overview features</vt:lpstr>
      <vt:lpstr>#. KSP AppStore &gt; Overview features</vt:lpstr>
      <vt:lpstr>#. KSP AppStore &gt; Overview features</vt:lpstr>
      <vt:lpstr>#. KSP AppStore &gt; Overview features</vt:lpstr>
      <vt:lpstr>#. KSP AppStore</vt:lpstr>
      <vt:lpstr>#. KSP AppStore &gt; Shared Structure</vt:lpstr>
      <vt:lpstr>#. KSP AppStore &gt; Shared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 SUK SUNG</dc:creator>
  <cp:lastModifiedBy>SEUNG WOOK LYU</cp:lastModifiedBy>
  <cp:revision>972</cp:revision>
  <dcterms:created xsi:type="dcterms:W3CDTF">2020-01-30T05:51:23Z</dcterms:created>
  <dcterms:modified xsi:type="dcterms:W3CDTF">2022-05-30T12:25:18Z</dcterms:modified>
</cp:coreProperties>
</file>