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-1376" y="-7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li:Documents:Fault%20Detection:Results:cluster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Macintosh%20HD:Users:li:Documents:Fault%20Detection:Results:compare_dec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Macintosh%20HD:Users:li:Documents:Fault%20Detection:Results:compare_dec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Mac%20HD:Users:li:Documents:fault%20detection:Results:compare_dec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K-means</c:v>
                </c:pt>
              </c:strCache>
            </c:strRef>
          </c:tx>
          <c:spPr>
            <a:pattFill prst="pct5">
              <a:fgClr>
                <a:sysClr val="windowText" lastClr="000000">
                  <a:tint val="88000"/>
                </a:sysClr>
              </a:fgClr>
              <a:bgClr>
                <a:prstClr val="white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numRef>
              <c:f>Sheet1!$A$2:$A$20</c:f>
              <c:numCache>
                <c:formatCode>0%</c:formatCode>
                <c:ptCount val="1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5">
                  <c:v>0.1</c:v>
                </c:pt>
                <c:pt idx="6">
                  <c:v>0.2</c:v>
                </c:pt>
                <c:pt idx="7">
                  <c:v>0.3</c:v>
                </c:pt>
                <c:pt idx="8">
                  <c:v>0.4</c:v>
                </c:pt>
                <c:pt idx="10">
                  <c:v>0.1</c:v>
                </c:pt>
                <c:pt idx="11">
                  <c:v>0.2</c:v>
                </c:pt>
                <c:pt idx="12">
                  <c:v>0.3</c:v>
                </c:pt>
                <c:pt idx="13">
                  <c:v>0.4</c:v>
                </c:pt>
                <c:pt idx="15">
                  <c:v>0.1</c:v>
                </c:pt>
                <c:pt idx="16">
                  <c:v>0.2</c:v>
                </c:pt>
                <c:pt idx="17">
                  <c:v>0.3</c:v>
                </c:pt>
                <c:pt idx="18">
                  <c:v>0.4</c:v>
                </c:pt>
              </c:numCache>
            </c:num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0.43</c:v>
                </c:pt>
                <c:pt idx="1">
                  <c:v>0.82</c:v>
                </c:pt>
                <c:pt idx="2">
                  <c:v>0.95</c:v>
                </c:pt>
                <c:pt idx="3">
                  <c:v>0.87</c:v>
                </c:pt>
                <c:pt idx="5">
                  <c:v>0.38</c:v>
                </c:pt>
                <c:pt idx="6">
                  <c:v>0.67</c:v>
                </c:pt>
                <c:pt idx="7">
                  <c:v>0.75</c:v>
                </c:pt>
                <c:pt idx="8">
                  <c:v>0.43</c:v>
                </c:pt>
                <c:pt idx="10">
                  <c:v>0.38</c:v>
                </c:pt>
                <c:pt idx="11">
                  <c:v>0.59</c:v>
                </c:pt>
                <c:pt idx="12">
                  <c:v>0.63</c:v>
                </c:pt>
                <c:pt idx="13">
                  <c:v>0.62</c:v>
                </c:pt>
                <c:pt idx="15">
                  <c:v>0.38</c:v>
                </c:pt>
                <c:pt idx="16">
                  <c:v>0.59</c:v>
                </c:pt>
                <c:pt idx="17">
                  <c:v>0.61</c:v>
                </c:pt>
                <c:pt idx="18">
                  <c:v>0.66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Hierarchical</c:v>
                </c:pt>
              </c:strCache>
            </c:strRef>
          </c:tx>
          <c:spPr>
            <a:pattFill prst="pct50">
              <a:fgClr>
                <a:sysClr val="windowText" lastClr="000000">
                  <a:tint val="55000"/>
                </a:sysClr>
              </a:fgClr>
              <a:bgClr>
                <a:prstClr val="white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numRef>
              <c:f>Sheet1!$A$2:$A$20</c:f>
              <c:numCache>
                <c:formatCode>0%</c:formatCode>
                <c:ptCount val="1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5">
                  <c:v>0.1</c:v>
                </c:pt>
                <c:pt idx="6">
                  <c:v>0.2</c:v>
                </c:pt>
                <c:pt idx="7">
                  <c:v>0.3</c:v>
                </c:pt>
                <c:pt idx="8">
                  <c:v>0.4</c:v>
                </c:pt>
                <c:pt idx="10">
                  <c:v>0.1</c:v>
                </c:pt>
                <c:pt idx="11">
                  <c:v>0.2</c:v>
                </c:pt>
                <c:pt idx="12">
                  <c:v>0.3</c:v>
                </c:pt>
                <c:pt idx="13">
                  <c:v>0.4</c:v>
                </c:pt>
                <c:pt idx="15">
                  <c:v>0.1</c:v>
                </c:pt>
                <c:pt idx="16">
                  <c:v>0.2</c:v>
                </c:pt>
                <c:pt idx="17">
                  <c:v>0.3</c:v>
                </c:pt>
                <c:pt idx="18">
                  <c:v>0.4</c:v>
                </c:pt>
              </c:numCache>
            </c:numRef>
          </c:cat>
          <c:val>
            <c:numRef>
              <c:f>Sheet1!$C$2:$C$20</c:f>
              <c:numCache>
                <c:formatCode>General</c:formatCode>
                <c:ptCount val="19"/>
                <c:pt idx="0">
                  <c:v>0.69</c:v>
                </c:pt>
                <c:pt idx="1">
                  <c:v>0.94</c:v>
                </c:pt>
                <c:pt idx="2">
                  <c:v>0.98</c:v>
                </c:pt>
                <c:pt idx="3">
                  <c:v>0.89</c:v>
                </c:pt>
                <c:pt idx="5">
                  <c:v>0.59</c:v>
                </c:pt>
                <c:pt idx="6">
                  <c:v>0.74</c:v>
                </c:pt>
                <c:pt idx="7">
                  <c:v>0.71</c:v>
                </c:pt>
                <c:pt idx="8">
                  <c:v>0.68</c:v>
                </c:pt>
                <c:pt idx="10">
                  <c:v>0.59</c:v>
                </c:pt>
                <c:pt idx="11">
                  <c:v>0.71</c:v>
                </c:pt>
                <c:pt idx="12">
                  <c:v>0.65</c:v>
                </c:pt>
                <c:pt idx="13">
                  <c:v>0.61</c:v>
                </c:pt>
                <c:pt idx="15">
                  <c:v>0.56</c:v>
                </c:pt>
                <c:pt idx="16">
                  <c:v>0.65</c:v>
                </c:pt>
                <c:pt idx="17">
                  <c:v>0.64</c:v>
                </c:pt>
                <c:pt idx="18">
                  <c:v>0.56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Gaussian mixture</c:v>
                </c:pt>
              </c:strCache>
            </c:strRef>
          </c:tx>
          <c:spPr>
            <a:pattFill prst="ltDnDiag">
              <a:fgClr>
                <a:sysClr val="windowText" lastClr="000000">
                  <a:tint val="78000"/>
                </a:sysClr>
              </a:fgClr>
              <a:bgClr>
                <a:prstClr val="white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numRef>
              <c:f>Sheet1!$A$2:$A$20</c:f>
              <c:numCache>
                <c:formatCode>0%</c:formatCode>
                <c:ptCount val="1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5">
                  <c:v>0.1</c:v>
                </c:pt>
                <c:pt idx="6">
                  <c:v>0.2</c:v>
                </c:pt>
                <c:pt idx="7">
                  <c:v>0.3</c:v>
                </c:pt>
                <c:pt idx="8">
                  <c:v>0.4</c:v>
                </c:pt>
                <c:pt idx="10">
                  <c:v>0.1</c:v>
                </c:pt>
                <c:pt idx="11">
                  <c:v>0.2</c:v>
                </c:pt>
                <c:pt idx="12">
                  <c:v>0.3</c:v>
                </c:pt>
                <c:pt idx="13">
                  <c:v>0.4</c:v>
                </c:pt>
                <c:pt idx="15">
                  <c:v>0.1</c:v>
                </c:pt>
                <c:pt idx="16">
                  <c:v>0.2</c:v>
                </c:pt>
                <c:pt idx="17">
                  <c:v>0.3</c:v>
                </c:pt>
                <c:pt idx="18">
                  <c:v>0.4</c:v>
                </c:pt>
              </c:numCache>
            </c:numRef>
          </c:cat>
          <c:val>
            <c:numRef>
              <c:f>Sheet1!$D$2:$D$20</c:f>
              <c:numCache>
                <c:formatCode>General</c:formatCode>
                <c:ptCount val="19"/>
                <c:pt idx="0">
                  <c:v>0.52</c:v>
                </c:pt>
                <c:pt idx="1">
                  <c:v>0.86</c:v>
                </c:pt>
                <c:pt idx="2">
                  <c:v>0.94</c:v>
                </c:pt>
                <c:pt idx="3">
                  <c:v>0.88</c:v>
                </c:pt>
                <c:pt idx="5">
                  <c:v>0.45</c:v>
                </c:pt>
                <c:pt idx="6">
                  <c:v>0.69</c:v>
                </c:pt>
                <c:pt idx="7">
                  <c:v>0.77</c:v>
                </c:pt>
                <c:pt idx="8">
                  <c:v>0.53</c:v>
                </c:pt>
                <c:pt idx="10">
                  <c:v>0.44</c:v>
                </c:pt>
                <c:pt idx="11">
                  <c:v>0.62</c:v>
                </c:pt>
                <c:pt idx="12">
                  <c:v>0.66</c:v>
                </c:pt>
                <c:pt idx="13">
                  <c:v>0.63</c:v>
                </c:pt>
                <c:pt idx="15">
                  <c:v>0.34</c:v>
                </c:pt>
                <c:pt idx="16">
                  <c:v>0.56</c:v>
                </c:pt>
                <c:pt idx="17">
                  <c:v>0.53</c:v>
                </c:pt>
                <c:pt idx="18">
                  <c:v>0.51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DBSCAN</c:v>
                </c:pt>
              </c:strCache>
            </c:strRef>
          </c:tx>
          <c:spPr>
            <a:pattFill prst="ltVert">
              <a:fgClr>
                <a:sysClr val="windowText" lastClr="000000">
                  <a:tint val="92000"/>
                </a:sysClr>
              </a:fgClr>
              <a:bgClr>
                <a:prstClr val="white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numRef>
              <c:f>Sheet1!$A$2:$A$20</c:f>
              <c:numCache>
                <c:formatCode>0%</c:formatCode>
                <c:ptCount val="1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5">
                  <c:v>0.1</c:v>
                </c:pt>
                <c:pt idx="6">
                  <c:v>0.2</c:v>
                </c:pt>
                <c:pt idx="7">
                  <c:v>0.3</c:v>
                </c:pt>
                <c:pt idx="8">
                  <c:v>0.4</c:v>
                </c:pt>
                <c:pt idx="10">
                  <c:v>0.1</c:v>
                </c:pt>
                <c:pt idx="11">
                  <c:v>0.2</c:v>
                </c:pt>
                <c:pt idx="12">
                  <c:v>0.3</c:v>
                </c:pt>
                <c:pt idx="13">
                  <c:v>0.4</c:v>
                </c:pt>
                <c:pt idx="15">
                  <c:v>0.1</c:v>
                </c:pt>
                <c:pt idx="16">
                  <c:v>0.2</c:v>
                </c:pt>
                <c:pt idx="17">
                  <c:v>0.3</c:v>
                </c:pt>
                <c:pt idx="18">
                  <c:v>0.4</c:v>
                </c:pt>
              </c:numCache>
            </c:numRef>
          </c:cat>
          <c:val>
            <c:numRef>
              <c:f>Sheet1!$E$2:$E$20</c:f>
              <c:numCache>
                <c:formatCode>General</c:formatCode>
                <c:ptCount val="19"/>
                <c:pt idx="0">
                  <c:v>1.0</c:v>
                </c:pt>
                <c:pt idx="1">
                  <c:v>1.0</c:v>
                </c:pt>
                <c:pt idx="2">
                  <c:v>0.99</c:v>
                </c:pt>
                <c:pt idx="3">
                  <c:v>0.89</c:v>
                </c:pt>
                <c:pt idx="5">
                  <c:v>1.0</c:v>
                </c:pt>
                <c:pt idx="6">
                  <c:v>1.0</c:v>
                </c:pt>
                <c:pt idx="7">
                  <c:v>0.99</c:v>
                </c:pt>
                <c:pt idx="8">
                  <c:v>0.98</c:v>
                </c:pt>
                <c:pt idx="10">
                  <c:v>0.98</c:v>
                </c:pt>
                <c:pt idx="11">
                  <c:v>0.97</c:v>
                </c:pt>
                <c:pt idx="12">
                  <c:v>0.95</c:v>
                </c:pt>
                <c:pt idx="13">
                  <c:v>0.92</c:v>
                </c:pt>
                <c:pt idx="15">
                  <c:v>0.99</c:v>
                </c:pt>
                <c:pt idx="16">
                  <c:v>0.95</c:v>
                </c:pt>
                <c:pt idx="17">
                  <c:v>0.92</c:v>
                </c:pt>
                <c:pt idx="18">
                  <c:v>0.86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Mean-shift</c:v>
                </c:pt>
              </c:strCache>
            </c:strRef>
          </c:tx>
          <c:spPr>
            <a:pattFill prst="openDmnd">
              <a:fgClr>
                <a:sysClr val="windowText" lastClr="000000">
                  <a:tint val="70000"/>
                  <a:shade val="76000"/>
                </a:sysClr>
              </a:fgClr>
              <a:bgClr>
                <a:prstClr val="white"/>
              </a:bgClr>
            </a:pattFill>
            <a:ln>
              <a:solidFill>
                <a:sysClr val="windowText" lastClr="000000"/>
              </a:solidFill>
            </a:ln>
          </c:spPr>
          <c:invertIfNegative val="0"/>
          <c:cat>
            <c:numRef>
              <c:f>Sheet1!$A$2:$A$20</c:f>
              <c:numCache>
                <c:formatCode>0%</c:formatCode>
                <c:ptCount val="1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5">
                  <c:v>0.1</c:v>
                </c:pt>
                <c:pt idx="6">
                  <c:v>0.2</c:v>
                </c:pt>
                <c:pt idx="7">
                  <c:v>0.3</c:v>
                </c:pt>
                <c:pt idx="8">
                  <c:v>0.4</c:v>
                </c:pt>
                <c:pt idx="10">
                  <c:v>0.1</c:v>
                </c:pt>
                <c:pt idx="11">
                  <c:v>0.2</c:v>
                </c:pt>
                <c:pt idx="12">
                  <c:v>0.3</c:v>
                </c:pt>
                <c:pt idx="13">
                  <c:v>0.4</c:v>
                </c:pt>
                <c:pt idx="15">
                  <c:v>0.1</c:v>
                </c:pt>
                <c:pt idx="16">
                  <c:v>0.2</c:v>
                </c:pt>
                <c:pt idx="17">
                  <c:v>0.3</c:v>
                </c:pt>
                <c:pt idx="18">
                  <c:v>0.4</c:v>
                </c:pt>
              </c:numCache>
            </c:numRef>
          </c:cat>
          <c:val>
            <c:numRef>
              <c:f>Sheet1!$F$2:$F$20</c:f>
              <c:numCache>
                <c:formatCode>General</c:formatCode>
                <c:ptCount val="19"/>
                <c:pt idx="0">
                  <c:v>1.0</c:v>
                </c:pt>
                <c:pt idx="1">
                  <c:v>1.0</c:v>
                </c:pt>
                <c:pt idx="2">
                  <c:v>0.99</c:v>
                </c:pt>
                <c:pt idx="3">
                  <c:v>0.89</c:v>
                </c:pt>
                <c:pt idx="5">
                  <c:v>1.0</c:v>
                </c:pt>
                <c:pt idx="6">
                  <c:v>1.0</c:v>
                </c:pt>
                <c:pt idx="7">
                  <c:v>0.99</c:v>
                </c:pt>
                <c:pt idx="8">
                  <c:v>0.97</c:v>
                </c:pt>
                <c:pt idx="10">
                  <c:v>0.99</c:v>
                </c:pt>
                <c:pt idx="11">
                  <c:v>0.98</c:v>
                </c:pt>
                <c:pt idx="12">
                  <c:v>0.96</c:v>
                </c:pt>
                <c:pt idx="13">
                  <c:v>0.92</c:v>
                </c:pt>
                <c:pt idx="15">
                  <c:v>0.98</c:v>
                </c:pt>
                <c:pt idx="16">
                  <c:v>0.94</c:v>
                </c:pt>
                <c:pt idx="17">
                  <c:v>0.91</c:v>
                </c:pt>
                <c:pt idx="18">
                  <c:v>0.86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AMS</c:v>
                </c:pt>
              </c:strCache>
            </c:strRef>
          </c:tx>
          <c:spPr>
            <a:pattFill prst="zigZag">
              <a:fgClr>
                <a:sysClr val="windowText" lastClr="000000">
                  <a:tint val="30000"/>
                  <a:shade val="76000"/>
                </a:sysClr>
              </a:fgClr>
              <a:bgClr>
                <a:prstClr val="white"/>
              </a:bgClr>
            </a:pattFill>
            <a:ln>
              <a:solidFill>
                <a:sysClr val="windowText" lastClr="000000"/>
              </a:solidFill>
            </a:ln>
          </c:spPr>
          <c:invertIfNegative val="0"/>
          <c:cat>
            <c:numRef>
              <c:f>Sheet1!$A$2:$A$20</c:f>
              <c:numCache>
                <c:formatCode>0%</c:formatCode>
                <c:ptCount val="1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5">
                  <c:v>0.1</c:v>
                </c:pt>
                <c:pt idx="6">
                  <c:v>0.2</c:v>
                </c:pt>
                <c:pt idx="7">
                  <c:v>0.3</c:v>
                </c:pt>
                <c:pt idx="8">
                  <c:v>0.4</c:v>
                </c:pt>
                <c:pt idx="10">
                  <c:v>0.1</c:v>
                </c:pt>
                <c:pt idx="11">
                  <c:v>0.2</c:v>
                </c:pt>
                <c:pt idx="12">
                  <c:v>0.3</c:v>
                </c:pt>
                <c:pt idx="13">
                  <c:v>0.4</c:v>
                </c:pt>
                <c:pt idx="15">
                  <c:v>0.1</c:v>
                </c:pt>
                <c:pt idx="16">
                  <c:v>0.2</c:v>
                </c:pt>
                <c:pt idx="17">
                  <c:v>0.3</c:v>
                </c:pt>
                <c:pt idx="18">
                  <c:v>0.4</c:v>
                </c:pt>
              </c:numCache>
            </c:numRef>
          </c:cat>
          <c:val>
            <c:numRef>
              <c:f>Sheet1!$G$2:$G$20</c:f>
              <c:numCache>
                <c:formatCode>General</c:formatCode>
                <c:ptCount val="19"/>
                <c:pt idx="0">
                  <c:v>1.0</c:v>
                </c:pt>
                <c:pt idx="1">
                  <c:v>1.0</c:v>
                </c:pt>
                <c:pt idx="2">
                  <c:v>0.99</c:v>
                </c:pt>
                <c:pt idx="3">
                  <c:v>0.9</c:v>
                </c:pt>
                <c:pt idx="5">
                  <c:v>1.0</c:v>
                </c:pt>
                <c:pt idx="6">
                  <c:v>1.0</c:v>
                </c:pt>
                <c:pt idx="7">
                  <c:v>0.99</c:v>
                </c:pt>
                <c:pt idx="8">
                  <c:v>0.98</c:v>
                </c:pt>
                <c:pt idx="10">
                  <c:v>0.99</c:v>
                </c:pt>
                <c:pt idx="11">
                  <c:v>0.98</c:v>
                </c:pt>
                <c:pt idx="12">
                  <c:v>0.96</c:v>
                </c:pt>
                <c:pt idx="13">
                  <c:v>0.94</c:v>
                </c:pt>
                <c:pt idx="15">
                  <c:v>0.98</c:v>
                </c:pt>
                <c:pt idx="16">
                  <c:v>0.95</c:v>
                </c:pt>
                <c:pt idx="17">
                  <c:v>0.92</c:v>
                </c:pt>
                <c:pt idx="18">
                  <c:v>0.87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4541416"/>
        <c:axId val="2074547256"/>
      </c:barChart>
      <c:catAx>
        <c:axId val="20745414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 b="0" i="0" cap="all"/>
                </a:pPr>
                <a:r>
                  <a:rPr lang="en-US"/>
                  <a:t>anomaly probability</a:t>
                </a:r>
              </a:p>
            </c:rich>
          </c:tx>
          <c:layout/>
          <c:overlay val="0"/>
        </c:title>
        <c:numFmt formatCode="0%" sourceLinked="1"/>
        <c:majorTickMark val="none"/>
        <c:minorTickMark val="none"/>
        <c:tickLblPos val="nextTo"/>
        <c:txPr>
          <a:bodyPr/>
          <a:lstStyle/>
          <a:p>
            <a:pPr>
              <a:defRPr sz="1400" cap="all"/>
            </a:pPr>
            <a:endParaRPr lang="zh-CN"/>
          </a:p>
        </c:txPr>
        <c:crossAx val="2074547256"/>
        <c:crosses val="autoZero"/>
        <c:auto val="1"/>
        <c:lblAlgn val="ctr"/>
        <c:lblOffset val="100"/>
        <c:noMultiLvlLbl val="0"/>
      </c:catAx>
      <c:valAx>
        <c:axId val="2074547256"/>
        <c:scaling>
          <c:orientation val="minMax"/>
          <c:max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 b="0" i="0" cap="all"/>
                </a:pPr>
                <a:r>
                  <a:rPr lang="en-US"/>
                  <a:t>detection accuracy</a:t>
                </a:r>
              </a:p>
            </c:rich>
          </c:tx>
          <c:layout/>
          <c:overlay val="0"/>
        </c:title>
        <c:numFmt formatCode="#,##0.0" sourceLinked="0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400" cap="all" baseline="0"/>
            </a:pPr>
            <a:endParaRPr lang="zh-CN"/>
          </a:p>
        </c:txPr>
        <c:crossAx val="2074541416"/>
        <c:crosses val="autoZero"/>
        <c:crossBetween val="between"/>
        <c:majorUnit val="0.2"/>
      </c:valAx>
    </c:plotArea>
    <c:legend>
      <c:legendPos val="t"/>
      <c:layout/>
      <c:overlay val="0"/>
      <c:txPr>
        <a:bodyPr/>
        <a:lstStyle/>
        <a:p>
          <a:pPr>
            <a:defRPr sz="1400" cap="all"/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Sheet1!$B$39</c:f>
              <c:strCache>
                <c:ptCount val="1"/>
                <c:pt idx="0">
                  <c:v>DB</c:v>
                </c:pt>
              </c:strCache>
            </c:strRef>
          </c:tx>
          <c:spPr>
            <a:pattFill prst="pct5">
              <a:fgClr>
                <a:sysClr val="windowText" lastClr="000000">
                  <a:tint val="88000"/>
                </a:sysClr>
              </a:fgClr>
              <a:bgClr>
                <a:prstClr val="white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numRef>
              <c:f>Sheet1!$A$40:$A$58</c:f>
              <c:numCache>
                <c:formatCode>0%</c:formatCode>
                <c:ptCount val="1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5">
                  <c:v>0.1</c:v>
                </c:pt>
                <c:pt idx="6">
                  <c:v>0.2</c:v>
                </c:pt>
                <c:pt idx="7">
                  <c:v>0.3</c:v>
                </c:pt>
                <c:pt idx="8">
                  <c:v>0.4</c:v>
                </c:pt>
                <c:pt idx="10">
                  <c:v>0.1</c:v>
                </c:pt>
                <c:pt idx="11">
                  <c:v>0.2</c:v>
                </c:pt>
                <c:pt idx="12">
                  <c:v>0.3</c:v>
                </c:pt>
                <c:pt idx="13">
                  <c:v>0.4</c:v>
                </c:pt>
                <c:pt idx="15">
                  <c:v>0.1</c:v>
                </c:pt>
                <c:pt idx="16">
                  <c:v>0.2</c:v>
                </c:pt>
                <c:pt idx="17">
                  <c:v>0.3</c:v>
                </c:pt>
                <c:pt idx="18">
                  <c:v>0.4</c:v>
                </c:pt>
              </c:numCache>
            </c:numRef>
          </c:cat>
          <c:val>
            <c:numRef>
              <c:f>Sheet1!$B$40:$B$58</c:f>
              <c:numCache>
                <c:formatCode>General</c:formatCode>
                <c:ptCount val="19"/>
                <c:pt idx="0">
                  <c:v>0.995</c:v>
                </c:pt>
                <c:pt idx="1">
                  <c:v>0.94</c:v>
                </c:pt>
                <c:pt idx="2">
                  <c:v>0.85</c:v>
                </c:pt>
                <c:pt idx="3">
                  <c:v>0.76</c:v>
                </c:pt>
                <c:pt idx="5">
                  <c:v>0.92</c:v>
                </c:pt>
                <c:pt idx="6">
                  <c:v>0.89</c:v>
                </c:pt>
                <c:pt idx="7">
                  <c:v>0.78</c:v>
                </c:pt>
                <c:pt idx="8">
                  <c:v>0.71</c:v>
                </c:pt>
                <c:pt idx="10">
                  <c:v>0.86</c:v>
                </c:pt>
                <c:pt idx="11">
                  <c:v>0.73</c:v>
                </c:pt>
                <c:pt idx="12">
                  <c:v>0.71</c:v>
                </c:pt>
                <c:pt idx="13">
                  <c:v>0.69</c:v>
                </c:pt>
                <c:pt idx="15">
                  <c:v>0.88</c:v>
                </c:pt>
                <c:pt idx="16">
                  <c:v>0.83</c:v>
                </c:pt>
                <c:pt idx="17">
                  <c:v>0.59</c:v>
                </c:pt>
                <c:pt idx="18">
                  <c:v>0.62</c:v>
                </c:pt>
              </c:numCache>
            </c:numRef>
          </c:val>
        </c:ser>
        <c:ser>
          <c:idx val="1"/>
          <c:order val="1"/>
          <c:tx>
            <c:strRef>
              <c:f>Sheet1!$C$39</c:f>
              <c:strCache>
                <c:ptCount val="1"/>
                <c:pt idx="0">
                  <c:v>NN</c:v>
                </c:pt>
              </c:strCache>
            </c:strRef>
          </c:tx>
          <c:spPr>
            <a:pattFill prst="pct50">
              <a:fgClr>
                <a:sysClr val="windowText" lastClr="000000">
                  <a:tint val="55000"/>
                </a:sysClr>
              </a:fgClr>
              <a:bgClr>
                <a:prstClr val="white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numRef>
              <c:f>Sheet1!$A$40:$A$58</c:f>
              <c:numCache>
                <c:formatCode>0%</c:formatCode>
                <c:ptCount val="1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5">
                  <c:v>0.1</c:v>
                </c:pt>
                <c:pt idx="6">
                  <c:v>0.2</c:v>
                </c:pt>
                <c:pt idx="7">
                  <c:v>0.3</c:v>
                </c:pt>
                <c:pt idx="8">
                  <c:v>0.4</c:v>
                </c:pt>
                <c:pt idx="10">
                  <c:v>0.1</c:v>
                </c:pt>
                <c:pt idx="11">
                  <c:v>0.2</c:v>
                </c:pt>
                <c:pt idx="12">
                  <c:v>0.3</c:v>
                </c:pt>
                <c:pt idx="13">
                  <c:v>0.4</c:v>
                </c:pt>
                <c:pt idx="15">
                  <c:v>0.1</c:v>
                </c:pt>
                <c:pt idx="16">
                  <c:v>0.2</c:v>
                </c:pt>
                <c:pt idx="17">
                  <c:v>0.3</c:v>
                </c:pt>
                <c:pt idx="18">
                  <c:v>0.4</c:v>
                </c:pt>
              </c:numCache>
            </c:numRef>
          </c:cat>
          <c:val>
            <c:numRef>
              <c:f>Sheet1!$C$40:$C$58</c:f>
              <c:numCache>
                <c:formatCode>General</c:formatCode>
                <c:ptCount val="19"/>
                <c:pt idx="0">
                  <c:v>0.985</c:v>
                </c:pt>
                <c:pt idx="1">
                  <c:v>0.925</c:v>
                </c:pt>
                <c:pt idx="2">
                  <c:v>0.825</c:v>
                </c:pt>
                <c:pt idx="3">
                  <c:v>0.71</c:v>
                </c:pt>
                <c:pt idx="5">
                  <c:v>0.9</c:v>
                </c:pt>
                <c:pt idx="6">
                  <c:v>0.88</c:v>
                </c:pt>
                <c:pt idx="7">
                  <c:v>0.75</c:v>
                </c:pt>
                <c:pt idx="8">
                  <c:v>0.66</c:v>
                </c:pt>
                <c:pt idx="10">
                  <c:v>0.89</c:v>
                </c:pt>
                <c:pt idx="11">
                  <c:v>0.78</c:v>
                </c:pt>
                <c:pt idx="12">
                  <c:v>0.67</c:v>
                </c:pt>
                <c:pt idx="13">
                  <c:v>0.55</c:v>
                </c:pt>
                <c:pt idx="15">
                  <c:v>0.91</c:v>
                </c:pt>
                <c:pt idx="16">
                  <c:v>0.84</c:v>
                </c:pt>
                <c:pt idx="17">
                  <c:v>0.53</c:v>
                </c:pt>
                <c:pt idx="18">
                  <c:v>0.51</c:v>
                </c:pt>
              </c:numCache>
            </c:numRef>
          </c:val>
        </c:ser>
        <c:ser>
          <c:idx val="2"/>
          <c:order val="2"/>
          <c:tx>
            <c:strRef>
              <c:f>Sheet1!$D$39</c:f>
              <c:strCache>
                <c:ptCount val="1"/>
                <c:pt idx="0">
                  <c:v>LOF</c:v>
                </c:pt>
              </c:strCache>
            </c:strRef>
          </c:tx>
          <c:spPr>
            <a:pattFill prst="ltDnDiag">
              <a:fgClr>
                <a:sysClr val="windowText" lastClr="000000">
                  <a:tint val="78000"/>
                </a:sysClr>
              </a:fgClr>
              <a:bgClr>
                <a:prstClr val="white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numRef>
              <c:f>Sheet1!$A$40:$A$58</c:f>
              <c:numCache>
                <c:formatCode>0%</c:formatCode>
                <c:ptCount val="1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5">
                  <c:v>0.1</c:v>
                </c:pt>
                <c:pt idx="6">
                  <c:v>0.2</c:v>
                </c:pt>
                <c:pt idx="7">
                  <c:v>0.3</c:v>
                </c:pt>
                <c:pt idx="8">
                  <c:v>0.4</c:v>
                </c:pt>
                <c:pt idx="10">
                  <c:v>0.1</c:v>
                </c:pt>
                <c:pt idx="11">
                  <c:v>0.2</c:v>
                </c:pt>
                <c:pt idx="12">
                  <c:v>0.3</c:v>
                </c:pt>
                <c:pt idx="13">
                  <c:v>0.4</c:v>
                </c:pt>
                <c:pt idx="15">
                  <c:v>0.1</c:v>
                </c:pt>
                <c:pt idx="16">
                  <c:v>0.2</c:v>
                </c:pt>
                <c:pt idx="17">
                  <c:v>0.3</c:v>
                </c:pt>
                <c:pt idx="18">
                  <c:v>0.4</c:v>
                </c:pt>
              </c:numCache>
            </c:numRef>
          </c:cat>
          <c:val>
            <c:numRef>
              <c:f>Sheet1!$D$40:$D$58</c:f>
              <c:numCache>
                <c:formatCode>General</c:formatCode>
                <c:ptCount val="19"/>
                <c:pt idx="0">
                  <c:v>1.0</c:v>
                </c:pt>
                <c:pt idx="1">
                  <c:v>0.995</c:v>
                </c:pt>
                <c:pt idx="2">
                  <c:v>0.995</c:v>
                </c:pt>
                <c:pt idx="3">
                  <c:v>0.895</c:v>
                </c:pt>
                <c:pt idx="5">
                  <c:v>0.99</c:v>
                </c:pt>
                <c:pt idx="6">
                  <c:v>0.985</c:v>
                </c:pt>
                <c:pt idx="7">
                  <c:v>0.985</c:v>
                </c:pt>
                <c:pt idx="8">
                  <c:v>0.975</c:v>
                </c:pt>
                <c:pt idx="10">
                  <c:v>0.98</c:v>
                </c:pt>
                <c:pt idx="11">
                  <c:v>0.96</c:v>
                </c:pt>
                <c:pt idx="12">
                  <c:v>0.92</c:v>
                </c:pt>
                <c:pt idx="13">
                  <c:v>0.82</c:v>
                </c:pt>
                <c:pt idx="15">
                  <c:v>0.97</c:v>
                </c:pt>
                <c:pt idx="16">
                  <c:v>0.93</c:v>
                </c:pt>
                <c:pt idx="17">
                  <c:v>0.85</c:v>
                </c:pt>
                <c:pt idx="18">
                  <c:v>0.76</c:v>
                </c:pt>
              </c:numCache>
            </c:numRef>
          </c:val>
        </c:ser>
        <c:ser>
          <c:idx val="3"/>
          <c:order val="3"/>
          <c:tx>
            <c:strRef>
              <c:f>Sheet1!$E$39</c:f>
              <c:strCache>
                <c:ptCount val="1"/>
                <c:pt idx="0">
                  <c:v>Our Method</c:v>
                </c:pt>
              </c:strCache>
            </c:strRef>
          </c:tx>
          <c:spPr>
            <a:pattFill prst="ltVert">
              <a:fgClr>
                <a:sysClr val="windowText" lastClr="000000">
                  <a:tint val="92000"/>
                </a:sysClr>
              </a:fgClr>
              <a:bgClr>
                <a:prstClr val="white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numRef>
              <c:f>Sheet1!$A$40:$A$58</c:f>
              <c:numCache>
                <c:formatCode>0%</c:formatCode>
                <c:ptCount val="1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5">
                  <c:v>0.1</c:v>
                </c:pt>
                <c:pt idx="6">
                  <c:v>0.2</c:v>
                </c:pt>
                <c:pt idx="7">
                  <c:v>0.3</c:v>
                </c:pt>
                <c:pt idx="8">
                  <c:v>0.4</c:v>
                </c:pt>
                <c:pt idx="10">
                  <c:v>0.1</c:v>
                </c:pt>
                <c:pt idx="11">
                  <c:v>0.2</c:v>
                </c:pt>
                <c:pt idx="12">
                  <c:v>0.3</c:v>
                </c:pt>
                <c:pt idx="13">
                  <c:v>0.4</c:v>
                </c:pt>
                <c:pt idx="15">
                  <c:v>0.1</c:v>
                </c:pt>
                <c:pt idx="16">
                  <c:v>0.2</c:v>
                </c:pt>
                <c:pt idx="17">
                  <c:v>0.3</c:v>
                </c:pt>
                <c:pt idx="18">
                  <c:v>0.4</c:v>
                </c:pt>
              </c:numCache>
            </c:numRef>
          </c:cat>
          <c:val>
            <c:numRef>
              <c:f>Sheet1!$E$40:$E$58</c:f>
              <c:numCache>
                <c:formatCode>General</c:formatCode>
                <c:ptCount val="19"/>
                <c:pt idx="0">
                  <c:v>1.0</c:v>
                </c:pt>
                <c:pt idx="1">
                  <c:v>1.0</c:v>
                </c:pt>
                <c:pt idx="2">
                  <c:v>0.995</c:v>
                </c:pt>
                <c:pt idx="3">
                  <c:v>0.9</c:v>
                </c:pt>
                <c:pt idx="5">
                  <c:v>1.0</c:v>
                </c:pt>
                <c:pt idx="6">
                  <c:v>1.0</c:v>
                </c:pt>
                <c:pt idx="7">
                  <c:v>0.965</c:v>
                </c:pt>
                <c:pt idx="8">
                  <c:v>0.975</c:v>
                </c:pt>
                <c:pt idx="10">
                  <c:v>0.99</c:v>
                </c:pt>
                <c:pt idx="11">
                  <c:v>0.97</c:v>
                </c:pt>
                <c:pt idx="12">
                  <c:v>0.94</c:v>
                </c:pt>
                <c:pt idx="13">
                  <c:v>0.92</c:v>
                </c:pt>
                <c:pt idx="15">
                  <c:v>0.98</c:v>
                </c:pt>
                <c:pt idx="16">
                  <c:v>0.96</c:v>
                </c:pt>
                <c:pt idx="17">
                  <c:v>0.9</c:v>
                </c:pt>
                <c:pt idx="18">
                  <c:v>0.85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7777096"/>
        <c:axId val="2077782712"/>
      </c:barChart>
      <c:catAx>
        <c:axId val="20777770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 b="0" i="0" cap="all"/>
                </a:pPr>
                <a:r>
                  <a:rPr lang="en-US"/>
                  <a:t>anomaly probability</a:t>
                </a:r>
              </a:p>
            </c:rich>
          </c:tx>
          <c:layout/>
          <c:overlay val="0"/>
        </c:title>
        <c:numFmt formatCode="0%" sourceLinked="1"/>
        <c:majorTickMark val="none"/>
        <c:minorTickMark val="none"/>
        <c:tickLblPos val="nextTo"/>
        <c:txPr>
          <a:bodyPr/>
          <a:lstStyle/>
          <a:p>
            <a:pPr>
              <a:defRPr sz="1400" cap="all"/>
            </a:pPr>
            <a:endParaRPr lang="zh-CN"/>
          </a:p>
        </c:txPr>
        <c:crossAx val="2077782712"/>
        <c:crosses val="autoZero"/>
        <c:auto val="1"/>
        <c:lblAlgn val="ctr"/>
        <c:lblOffset val="100"/>
        <c:noMultiLvlLbl val="0"/>
      </c:catAx>
      <c:valAx>
        <c:axId val="2077782712"/>
        <c:scaling>
          <c:orientation val="minMax"/>
          <c:max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 b="0" i="0" cap="all"/>
                </a:pPr>
                <a:r>
                  <a:rPr lang="en-US"/>
                  <a:t>detection</a:t>
                </a:r>
                <a:r>
                  <a:rPr lang="en-US" baseline="0"/>
                  <a:t> accuracy</a:t>
                </a:r>
                <a:endParaRPr lang="en-US"/>
              </a:p>
            </c:rich>
          </c:tx>
          <c:layout/>
          <c:overlay val="0"/>
        </c:title>
        <c:numFmt formatCode="#,##0.0" sourceLinked="0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400" cap="all" baseline="0"/>
            </a:pPr>
            <a:endParaRPr lang="zh-CN"/>
          </a:p>
        </c:txPr>
        <c:crossAx val="2077777096"/>
        <c:crosses val="autoZero"/>
        <c:crossBetween val="between"/>
        <c:majorUnit val="0.2"/>
      </c:valAx>
    </c:plotArea>
    <c:legend>
      <c:legendPos val="t"/>
      <c:layout/>
      <c:overlay val="0"/>
      <c:txPr>
        <a:bodyPr/>
        <a:lstStyle/>
        <a:p>
          <a:pPr>
            <a:defRPr sz="1400" cap="all"/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DB</c:v>
                </c:pt>
              </c:strCache>
            </c:strRef>
          </c:tx>
          <c:spPr>
            <a:pattFill prst="pct5">
              <a:fgClr>
                <a:sysClr val="windowText" lastClr="000000">
                  <a:tint val="88000"/>
                </a:sysClr>
              </a:fgClr>
              <a:bgClr>
                <a:prstClr val="white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numRef>
              <c:f>Sheet1!$A$2:$A$20</c:f>
              <c:numCache>
                <c:formatCode>0%</c:formatCode>
                <c:ptCount val="1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5">
                  <c:v>0.1</c:v>
                </c:pt>
                <c:pt idx="6">
                  <c:v>0.2</c:v>
                </c:pt>
                <c:pt idx="7">
                  <c:v>0.3</c:v>
                </c:pt>
                <c:pt idx="8">
                  <c:v>0.4</c:v>
                </c:pt>
                <c:pt idx="10">
                  <c:v>0.1</c:v>
                </c:pt>
                <c:pt idx="11">
                  <c:v>0.2</c:v>
                </c:pt>
                <c:pt idx="12">
                  <c:v>0.3</c:v>
                </c:pt>
                <c:pt idx="13">
                  <c:v>0.4</c:v>
                </c:pt>
                <c:pt idx="15">
                  <c:v>0.1</c:v>
                </c:pt>
                <c:pt idx="16">
                  <c:v>0.2</c:v>
                </c:pt>
                <c:pt idx="17">
                  <c:v>0.3</c:v>
                </c:pt>
                <c:pt idx="18">
                  <c:v>0.4</c:v>
                </c:pt>
              </c:numCache>
            </c:num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0.97</c:v>
                </c:pt>
                <c:pt idx="1">
                  <c:v>0.92</c:v>
                </c:pt>
                <c:pt idx="2">
                  <c:v>0.79</c:v>
                </c:pt>
                <c:pt idx="3">
                  <c:v>0.67</c:v>
                </c:pt>
                <c:pt idx="5">
                  <c:v>0.86</c:v>
                </c:pt>
                <c:pt idx="6">
                  <c:v>0.87</c:v>
                </c:pt>
                <c:pt idx="7">
                  <c:v>0.72</c:v>
                </c:pt>
                <c:pt idx="8">
                  <c:v>0.65</c:v>
                </c:pt>
                <c:pt idx="10">
                  <c:v>0.84</c:v>
                </c:pt>
                <c:pt idx="11">
                  <c:v>0.85</c:v>
                </c:pt>
                <c:pt idx="12">
                  <c:v>0.68</c:v>
                </c:pt>
                <c:pt idx="13">
                  <c:v>0.65</c:v>
                </c:pt>
                <c:pt idx="15">
                  <c:v>0.81</c:v>
                </c:pt>
                <c:pt idx="16">
                  <c:v>0.82</c:v>
                </c:pt>
                <c:pt idx="17">
                  <c:v>0.69</c:v>
                </c:pt>
                <c:pt idx="18">
                  <c:v>0.62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NN</c:v>
                </c:pt>
              </c:strCache>
            </c:strRef>
          </c:tx>
          <c:spPr>
            <a:pattFill prst="pct50">
              <a:fgClr>
                <a:sysClr val="windowText" lastClr="000000">
                  <a:tint val="55000"/>
                </a:sysClr>
              </a:fgClr>
              <a:bgClr>
                <a:prstClr val="white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numRef>
              <c:f>Sheet1!$A$2:$A$20</c:f>
              <c:numCache>
                <c:formatCode>0%</c:formatCode>
                <c:ptCount val="1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5">
                  <c:v>0.1</c:v>
                </c:pt>
                <c:pt idx="6">
                  <c:v>0.2</c:v>
                </c:pt>
                <c:pt idx="7">
                  <c:v>0.3</c:v>
                </c:pt>
                <c:pt idx="8">
                  <c:v>0.4</c:v>
                </c:pt>
                <c:pt idx="10">
                  <c:v>0.1</c:v>
                </c:pt>
                <c:pt idx="11">
                  <c:v>0.2</c:v>
                </c:pt>
                <c:pt idx="12">
                  <c:v>0.3</c:v>
                </c:pt>
                <c:pt idx="13">
                  <c:v>0.4</c:v>
                </c:pt>
                <c:pt idx="15">
                  <c:v>0.1</c:v>
                </c:pt>
                <c:pt idx="16">
                  <c:v>0.2</c:v>
                </c:pt>
                <c:pt idx="17">
                  <c:v>0.3</c:v>
                </c:pt>
                <c:pt idx="18">
                  <c:v>0.4</c:v>
                </c:pt>
              </c:numCache>
            </c:numRef>
          </c:cat>
          <c:val>
            <c:numRef>
              <c:f>Sheet1!$C$2:$C$20</c:f>
              <c:numCache>
                <c:formatCode>General</c:formatCode>
                <c:ptCount val="19"/>
                <c:pt idx="0">
                  <c:v>0.92</c:v>
                </c:pt>
                <c:pt idx="1">
                  <c:v>0.89</c:v>
                </c:pt>
                <c:pt idx="2">
                  <c:v>0.78</c:v>
                </c:pt>
                <c:pt idx="3">
                  <c:v>0.62</c:v>
                </c:pt>
                <c:pt idx="5">
                  <c:v>0.87</c:v>
                </c:pt>
                <c:pt idx="6">
                  <c:v>0.86</c:v>
                </c:pt>
                <c:pt idx="7">
                  <c:v>0.68</c:v>
                </c:pt>
                <c:pt idx="8">
                  <c:v>0.5</c:v>
                </c:pt>
                <c:pt idx="10">
                  <c:v>0.87</c:v>
                </c:pt>
                <c:pt idx="11">
                  <c:v>0.72</c:v>
                </c:pt>
                <c:pt idx="12">
                  <c:v>0.63</c:v>
                </c:pt>
                <c:pt idx="13">
                  <c:v>0.48</c:v>
                </c:pt>
                <c:pt idx="15">
                  <c:v>0.87</c:v>
                </c:pt>
                <c:pt idx="16">
                  <c:v>0.78</c:v>
                </c:pt>
                <c:pt idx="17">
                  <c:v>0.62</c:v>
                </c:pt>
                <c:pt idx="18">
                  <c:v>0.52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LOF</c:v>
                </c:pt>
              </c:strCache>
            </c:strRef>
          </c:tx>
          <c:spPr>
            <a:pattFill prst="ltDnDiag">
              <a:fgClr>
                <a:sysClr val="windowText" lastClr="000000">
                  <a:tint val="78000"/>
                </a:sysClr>
              </a:fgClr>
              <a:bgClr>
                <a:prstClr val="white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numRef>
              <c:f>Sheet1!$A$2:$A$20</c:f>
              <c:numCache>
                <c:formatCode>0%</c:formatCode>
                <c:ptCount val="1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5">
                  <c:v>0.1</c:v>
                </c:pt>
                <c:pt idx="6">
                  <c:v>0.2</c:v>
                </c:pt>
                <c:pt idx="7">
                  <c:v>0.3</c:v>
                </c:pt>
                <c:pt idx="8">
                  <c:v>0.4</c:v>
                </c:pt>
                <c:pt idx="10">
                  <c:v>0.1</c:v>
                </c:pt>
                <c:pt idx="11">
                  <c:v>0.2</c:v>
                </c:pt>
                <c:pt idx="12">
                  <c:v>0.3</c:v>
                </c:pt>
                <c:pt idx="13">
                  <c:v>0.4</c:v>
                </c:pt>
                <c:pt idx="15">
                  <c:v>0.1</c:v>
                </c:pt>
                <c:pt idx="16">
                  <c:v>0.2</c:v>
                </c:pt>
                <c:pt idx="17">
                  <c:v>0.3</c:v>
                </c:pt>
                <c:pt idx="18">
                  <c:v>0.4</c:v>
                </c:pt>
              </c:numCache>
            </c:numRef>
          </c:cat>
          <c:val>
            <c:numRef>
              <c:f>Sheet1!$D$2:$D$20</c:f>
              <c:numCache>
                <c:formatCode>General</c:formatCode>
                <c:ptCount val="19"/>
                <c:pt idx="0">
                  <c:v>0.98</c:v>
                </c:pt>
                <c:pt idx="1">
                  <c:v>0.98</c:v>
                </c:pt>
                <c:pt idx="2">
                  <c:v>0.97</c:v>
                </c:pt>
                <c:pt idx="3">
                  <c:v>0.87</c:v>
                </c:pt>
                <c:pt idx="5">
                  <c:v>0.97</c:v>
                </c:pt>
                <c:pt idx="6">
                  <c:v>0.96</c:v>
                </c:pt>
                <c:pt idx="7">
                  <c:v>0.96</c:v>
                </c:pt>
                <c:pt idx="8">
                  <c:v>0.95</c:v>
                </c:pt>
                <c:pt idx="10">
                  <c:v>0.96</c:v>
                </c:pt>
                <c:pt idx="11">
                  <c:v>0.94</c:v>
                </c:pt>
                <c:pt idx="12">
                  <c:v>0.91</c:v>
                </c:pt>
                <c:pt idx="13">
                  <c:v>0.8</c:v>
                </c:pt>
                <c:pt idx="15">
                  <c:v>0.95</c:v>
                </c:pt>
                <c:pt idx="16">
                  <c:v>0.9</c:v>
                </c:pt>
                <c:pt idx="17">
                  <c:v>0.83</c:v>
                </c:pt>
                <c:pt idx="18">
                  <c:v>0.73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Our Method</c:v>
                </c:pt>
              </c:strCache>
            </c:strRef>
          </c:tx>
          <c:spPr>
            <a:pattFill prst="ltVert">
              <a:fgClr>
                <a:sysClr val="windowText" lastClr="000000">
                  <a:tint val="92000"/>
                </a:sysClr>
              </a:fgClr>
              <a:bgClr>
                <a:prstClr val="white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numRef>
              <c:f>Sheet1!$A$2:$A$20</c:f>
              <c:numCache>
                <c:formatCode>0%</c:formatCode>
                <c:ptCount val="1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5">
                  <c:v>0.1</c:v>
                </c:pt>
                <c:pt idx="6">
                  <c:v>0.2</c:v>
                </c:pt>
                <c:pt idx="7">
                  <c:v>0.3</c:v>
                </c:pt>
                <c:pt idx="8">
                  <c:v>0.4</c:v>
                </c:pt>
                <c:pt idx="10">
                  <c:v>0.1</c:v>
                </c:pt>
                <c:pt idx="11">
                  <c:v>0.2</c:v>
                </c:pt>
                <c:pt idx="12">
                  <c:v>0.3</c:v>
                </c:pt>
                <c:pt idx="13">
                  <c:v>0.4</c:v>
                </c:pt>
                <c:pt idx="15">
                  <c:v>0.1</c:v>
                </c:pt>
                <c:pt idx="16">
                  <c:v>0.2</c:v>
                </c:pt>
                <c:pt idx="17">
                  <c:v>0.3</c:v>
                </c:pt>
                <c:pt idx="18">
                  <c:v>0.4</c:v>
                </c:pt>
              </c:numCache>
            </c:numRef>
          </c:cat>
          <c:val>
            <c:numRef>
              <c:f>Sheet1!$E$2:$E$20</c:f>
              <c:numCache>
                <c:formatCode>General</c:formatCode>
                <c:ptCount val="19"/>
                <c:pt idx="0">
                  <c:v>0.98</c:v>
                </c:pt>
                <c:pt idx="1">
                  <c:v>0.98</c:v>
                </c:pt>
                <c:pt idx="2">
                  <c:v>0.97</c:v>
                </c:pt>
                <c:pt idx="3">
                  <c:v>0.87</c:v>
                </c:pt>
                <c:pt idx="5">
                  <c:v>0.98</c:v>
                </c:pt>
                <c:pt idx="6">
                  <c:v>0.98</c:v>
                </c:pt>
                <c:pt idx="7">
                  <c:v>0.95</c:v>
                </c:pt>
                <c:pt idx="8">
                  <c:v>0.95</c:v>
                </c:pt>
                <c:pt idx="10">
                  <c:v>0.97</c:v>
                </c:pt>
                <c:pt idx="11">
                  <c:v>0.96</c:v>
                </c:pt>
                <c:pt idx="12">
                  <c:v>0.92</c:v>
                </c:pt>
                <c:pt idx="13">
                  <c:v>0.9</c:v>
                </c:pt>
                <c:pt idx="15">
                  <c:v>0.96</c:v>
                </c:pt>
                <c:pt idx="16">
                  <c:v>0.93</c:v>
                </c:pt>
                <c:pt idx="17">
                  <c:v>0.88</c:v>
                </c:pt>
                <c:pt idx="18">
                  <c:v>0.84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7860792"/>
        <c:axId val="2107855272"/>
      </c:barChart>
      <c:catAx>
        <c:axId val="21078607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 b="0" i="0" cap="all"/>
                </a:pPr>
                <a:r>
                  <a:rPr lang="en-US"/>
                  <a:t>anomaly probability</a:t>
                </a:r>
              </a:p>
            </c:rich>
          </c:tx>
          <c:layout/>
          <c:overlay val="0"/>
        </c:title>
        <c:numFmt formatCode="0%" sourceLinked="1"/>
        <c:majorTickMark val="none"/>
        <c:minorTickMark val="none"/>
        <c:tickLblPos val="nextTo"/>
        <c:txPr>
          <a:bodyPr/>
          <a:lstStyle/>
          <a:p>
            <a:pPr>
              <a:defRPr sz="1400" cap="all"/>
            </a:pPr>
            <a:endParaRPr lang="zh-CN"/>
          </a:p>
        </c:txPr>
        <c:crossAx val="2107855272"/>
        <c:crosses val="autoZero"/>
        <c:auto val="1"/>
        <c:lblAlgn val="ctr"/>
        <c:lblOffset val="100"/>
        <c:noMultiLvlLbl val="0"/>
      </c:catAx>
      <c:valAx>
        <c:axId val="2107855272"/>
        <c:scaling>
          <c:orientation val="minMax"/>
          <c:max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 b="0" i="0" cap="all"/>
                </a:pPr>
                <a:r>
                  <a:rPr lang="en-US"/>
                  <a:t>detection accuracy</a:t>
                </a:r>
              </a:p>
            </c:rich>
          </c:tx>
          <c:layout/>
          <c:overlay val="0"/>
        </c:title>
        <c:numFmt formatCode="#,##0.0" sourceLinked="0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400" cap="all" baseline="0"/>
            </a:pPr>
            <a:endParaRPr lang="zh-CN"/>
          </a:p>
        </c:txPr>
        <c:crossAx val="2107860792"/>
        <c:crosses val="autoZero"/>
        <c:crossBetween val="between"/>
        <c:majorUnit val="0.2"/>
      </c:valAx>
    </c:plotArea>
    <c:legend>
      <c:legendPos val="t"/>
      <c:layout/>
      <c:overlay val="0"/>
      <c:txPr>
        <a:bodyPr/>
        <a:lstStyle/>
        <a:p>
          <a:pPr>
            <a:defRPr sz="1400" cap="all"/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Sheet1!$B$77</c:f>
              <c:strCache>
                <c:ptCount val="1"/>
                <c:pt idx="0">
                  <c:v>None</c:v>
                </c:pt>
              </c:strCache>
            </c:strRef>
          </c:tx>
          <c:spPr>
            <a:pattFill prst="pct5">
              <a:fgClr>
                <a:sysClr val="windowText" lastClr="000000">
                  <a:tint val="88000"/>
                </a:sysClr>
              </a:fgClr>
              <a:bgClr>
                <a:prstClr val="white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numRef>
              <c:f>Sheet1!$A$78:$A$96</c:f>
              <c:numCache>
                <c:formatCode>0%</c:formatCode>
                <c:ptCount val="1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5">
                  <c:v>0.1</c:v>
                </c:pt>
                <c:pt idx="6">
                  <c:v>0.2</c:v>
                </c:pt>
                <c:pt idx="7">
                  <c:v>0.3</c:v>
                </c:pt>
                <c:pt idx="8">
                  <c:v>0.4</c:v>
                </c:pt>
                <c:pt idx="10">
                  <c:v>0.1</c:v>
                </c:pt>
                <c:pt idx="11">
                  <c:v>0.2</c:v>
                </c:pt>
                <c:pt idx="12">
                  <c:v>0.3</c:v>
                </c:pt>
                <c:pt idx="13">
                  <c:v>0.4</c:v>
                </c:pt>
                <c:pt idx="15">
                  <c:v>0.1</c:v>
                </c:pt>
                <c:pt idx="16">
                  <c:v>0.2</c:v>
                </c:pt>
                <c:pt idx="17">
                  <c:v>0.3</c:v>
                </c:pt>
                <c:pt idx="18">
                  <c:v>0.4</c:v>
                </c:pt>
              </c:numCache>
            </c:numRef>
          </c:cat>
          <c:val>
            <c:numRef>
              <c:f>Sheet1!$B$78:$B$96</c:f>
              <c:numCache>
                <c:formatCode>General</c:formatCode>
                <c:ptCount val="19"/>
                <c:pt idx="0">
                  <c:v>1.0</c:v>
                </c:pt>
                <c:pt idx="1">
                  <c:v>1.0</c:v>
                </c:pt>
                <c:pt idx="2">
                  <c:v>0.998</c:v>
                </c:pt>
                <c:pt idx="3">
                  <c:v>0.9126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0.9791</c:v>
                </c:pt>
                <c:pt idx="10">
                  <c:v>0.9945</c:v>
                </c:pt>
                <c:pt idx="11">
                  <c:v>0.94</c:v>
                </c:pt>
                <c:pt idx="12">
                  <c:v>0.919</c:v>
                </c:pt>
                <c:pt idx="13">
                  <c:v>0.8894</c:v>
                </c:pt>
                <c:pt idx="15">
                  <c:v>0.91</c:v>
                </c:pt>
                <c:pt idx="16">
                  <c:v>0.86</c:v>
                </c:pt>
                <c:pt idx="17">
                  <c:v>0.8269</c:v>
                </c:pt>
                <c:pt idx="18">
                  <c:v>0.7742</c:v>
                </c:pt>
              </c:numCache>
            </c:numRef>
          </c:val>
        </c:ser>
        <c:ser>
          <c:idx val="1"/>
          <c:order val="1"/>
          <c:tx>
            <c:strRef>
              <c:f>Sheet1!$C$77</c:f>
              <c:strCache>
                <c:ptCount val="1"/>
                <c:pt idx="0">
                  <c:v>PCA</c:v>
                </c:pt>
              </c:strCache>
            </c:strRef>
          </c:tx>
          <c:spPr>
            <a:pattFill prst="pct50">
              <a:fgClr>
                <a:sysClr val="windowText" lastClr="000000">
                  <a:tint val="55000"/>
                </a:sysClr>
              </a:fgClr>
              <a:bgClr>
                <a:prstClr val="white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numRef>
              <c:f>Sheet1!$A$78:$A$96</c:f>
              <c:numCache>
                <c:formatCode>0%</c:formatCode>
                <c:ptCount val="1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5">
                  <c:v>0.1</c:v>
                </c:pt>
                <c:pt idx="6">
                  <c:v>0.2</c:v>
                </c:pt>
                <c:pt idx="7">
                  <c:v>0.3</c:v>
                </c:pt>
                <c:pt idx="8">
                  <c:v>0.4</c:v>
                </c:pt>
                <c:pt idx="10">
                  <c:v>0.1</c:v>
                </c:pt>
                <c:pt idx="11">
                  <c:v>0.2</c:v>
                </c:pt>
                <c:pt idx="12">
                  <c:v>0.3</c:v>
                </c:pt>
                <c:pt idx="13">
                  <c:v>0.4</c:v>
                </c:pt>
                <c:pt idx="15">
                  <c:v>0.1</c:v>
                </c:pt>
                <c:pt idx="16">
                  <c:v>0.2</c:v>
                </c:pt>
                <c:pt idx="17">
                  <c:v>0.3</c:v>
                </c:pt>
                <c:pt idx="18">
                  <c:v>0.4</c:v>
                </c:pt>
              </c:numCache>
            </c:numRef>
          </c:cat>
          <c:val>
            <c:numRef>
              <c:f>Sheet1!$C$78:$C$96</c:f>
              <c:numCache>
                <c:formatCode>General</c:formatCode>
                <c:ptCount val="19"/>
                <c:pt idx="0">
                  <c:v>1.0</c:v>
                </c:pt>
                <c:pt idx="1">
                  <c:v>1.0</c:v>
                </c:pt>
                <c:pt idx="2">
                  <c:v>0.9729</c:v>
                </c:pt>
                <c:pt idx="3">
                  <c:v>0.8755</c:v>
                </c:pt>
                <c:pt idx="5">
                  <c:v>1.0</c:v>
                </c:pt>
                <c:pt idx="6">
                  <c:v>1.0</c:v>
                </c:pt>
                <c:pt idx="7">
                  <c:v>0.998</c:v>
                </c:pt>
                <c:pt idx="8">
                  <c:v>0.9742</c:v>
                </c:pt>
                <c:pt idx="10">
                  <c:v>0.9963</c:v>
                </c:pt>
                <c:pt idx="11">
                  <c:v>0.9722</c:v>
                </c:pt>
                <c:pt idx="12">
                  <c:v>0.94</c:v>
                </c:pt>
                <c:pt idx="13">
                  <c:v>0.9005</c:v>
                </c:pt>
                <c:pt idx="15">
                  <c:v>0.9295</c:v>
                </c:pt>
                <c:pt idx="16">
                  <c:v>0.8888</c:v>
                </c:pt>
                <c:pt idx="17">
                  <c:v>0.8481</c:v>
                </c:pt>
                <c:pt idx="18">
                  <c:v>0.8043</c:v>
                </c:pt>
              </c:numCache>
            </c:numRef>
          </c:val>
        </c:ser>
        <c:ser>
          <c:idx val="2"/>
          <c:order val="2"/>
          <c:tx>
            <c:strRef>
              <c:f>Sheet1!$D$77</c:f>
              <c:strCache>
                <c:ptCount val="1"/>
                <c:pt idx="0">
                  <c:v>KPCA</c:v>
                </c:pt>
              </c:strCache>
            </c:strRef>
          </c:tx>
          <c:spPr>
            <a:pattFill prst="ltDnDiag">
              <a:fgClr>
                <a:sysClr val="windowText" lastClr="000000">
                  <a:tint val="78000"/>
                </a:sysClr>
              </a:fgClr>
              <a:bgClr>
                <a:prstClr val="white"/>
              </a:bgClr>
            </a:pattFill>
            <a:ln>
              <a:solidFill>
                <a:schemeClr val="tx1"/>
              </a:solidFill>
            </a:ln>
          </c:spPr>
          <c:invertIfNegative val="0"/>
          <c:cat>
            <c:numRef>
              <c:f>Sheet1!$A$78:$A$96</c:f>
              <c:numCache>
                <c:formatCode>0%</c:formatCode>
                <c:ptCount val="1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5">
                  <c:v>0.1</c:v>
                </c:pt>
                <c:pt idx="6">
                  <c:v>0.2</c:v>
                </c:pt>
                <c:pt idx="7">
                  <c:v>0.3</c:v>
                </c:pt>
                <c:pt idx="8">
                  <c:v>0.4</c:v>
                </c:pt>
                <c:pt idx="10">
                  <c:v>0.1</c:v>
                </c:pt>
                <c:pt idx="11">
                  <c:v>0.2</c:v>
                </c:pt>
                <c:pt idx="12">
                  <c:v>0.3</c:v>
                </c:pt>
                <c:pt idx="13">
                  <c:v>0.4</c:v>
                </c:pt>
                <c:pt idx="15">
                  <c:v>0.1</c:v>
                </c:pt>
                <c:pt idx="16">
                  <c:v>0.2</c:v>
                </c:pt>
                <c:pt idx="17">
                  <c:v>0.3</c:v>
                </c:pt>
                <c:pt idx="18">
                  <c:v>0.4</c:v>
                </c:pt>
              </c:numCache>
            </c:numRef>
          </c:cat>
          <c:val>
            <c:numRef>
              <c:f>Sheet1!$D$78:$D$96</c:f>
              <c:numCache>
                <c:formatCode>General</c:formatCode>
                <c:ptCount val="19"/>
                <c:pt idx="0">
                  <c:v>1.0</c:v>
                </c:pt>
                <c:pt idx="1">
                  <c:v>1.0</c:v>
                </c:pt>
                <c:pt idx="2">
                  <c:v>0.996</c:v>
                </c:pt>
                <c:pt idx="3">
                  <c:v>0.8989</c:v>
                </c:pt>
                <c:pt idx="5">
                  <c:v>1.0</c:v>
                </c:pt>
                <c:pt idx="6">
                  <c:v>1.0</c:v>
                </c:pt>
                <c:pt idx="7">
                  <c:v>0.999</c:v>
                </c:pt>
                <c:pt idx="8">
                  <c:v>0.9745</c:v>
                </c:pt>
                <c:pt idx="10">
                  <c:v>0.9971</c:v>
                </c:pt>
                <c:pt idx="11">
                  <c:v>0.9761</c:v>
                </c:pt>
                <c:pt idx="12">
                  <c:v>0.9423</c:v>
                </c:pt>
                <c:pt idx="13">
                  <c:v>0.9283</c:v>
                </c:pt>
                <c:pt idx="15">
                  <c:v>0.9422</c:v>
                </c:pt>
                <c:pt idx="16">
                  <c:v>0.9197</c:v>
                </c:pt>
                <c:pt idx="17">
                  <c:v>0.8685</c:v>
                </c:pt>
                <c:pt idx="18">
                  <c:v>0.8224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2730024"/>
        <c:axId val="2122735656"/>
      </c:barChart>
      <c:catAx>
        <c:axId val="21227300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 b="0" i="0" cap="all"/>
                </a:pPr>
                <a:r>
                  <a:rPr lang="en-US" altLang="zh-CN"/>
                  <a:t>Anomaly probability</a:t>
                </a:r>
                <a:endParaRPr lang="zh-CN" altLang="en-US"/>
              </a:p>
            </c:rich>
          </c:tx>
          <c:layout/>
          <c:overlay val="0"/>
        </c:title>
        <c:numFmt formatCode="0%" sourceLinked="1"/>
        <c:majorTickMark val="none"/>
        <c:minorTickMark val="none"/>
        <c:tickLblPos val="nextTo"/>
        <c:txPr>
          <a:bodyPr/>
          <a:lstStyle/>
          <a:p>
            <a:pPr>
              <a:defRPr sz="1400" cap="all"/>
            </a:pPr>
            <a:endParaRPr lang="zh-CN"/>
          </a:p>
        </c:txPr>
        <c:crossAx val="2122735656"/>
        <c:crosses val="autoZero"/>
        <c:auto val="1"/>
        <c:lblAlgn val="ctr"/>
        <c:lblOffset val="100"/>
        <c:noMultiLvlLbl val="0"/>
      </c:catAx>
      <c:valAx>
        <c:axId val="2122735656"/>
        <c:scaling>
          <c:orientation val="minMax"/>
          <c:max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 b="0" i="0" cap="all"/>
                </a:pPr>
                <a:r>
                  <a:rPr lang="en-US" altLang="zh-CN"/>
                  <a:t>detection accuracy</a:t>
                </a:r>
                <a:endParaRPr lang="zh-CN" altLang="en-US"/>
              </a:p>
            </c:rich>
          </c:tx>
          <c:layout/>
          <c:overlay val="0"/>
        </c:title>
        <c:numFmt formatCode="#,##0.0" sourceLinked="0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400" cap="all" baseline="0"/>
            </a:pPr>
            <a:endParaRPr lang="zh-CN"/>
          </a:p>
        </c:txPr>
        <c:crossAx val="2122730024"/>
        <c:crosses val="autoZero"/>
        <c:crossBetween val="between"/>
        <c:majorUnit val="0.2"/>
      </c:valAx>
    </c:plotArea>
    <c:legend>
      <c:legendPos val="t"/>
      <c:layout/>
      <c:overlay val="0"/>
      <c:txPr>
        <a:bodyPr/>
        <a:lstStyle/>
        <a:p>
          <a:pPr>
            <a:defRPr sz="1400" cap="all"/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F44D3-BD89-B748-9020-978E673A6B77}" type="datetimeFigureOut">
              <a:rPr lang="en-US" smtClean="0"/>
              <a:t>6/1/15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6A0EB-E5CC-4D43-A233-6D3F568D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2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Clustering comparison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6A0EB-E5CC-4D43-A233-6D3F568DFB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20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Stampede accuracy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6A0EB-E5CC-4D43-A233-6D3F568DFB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48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HEC accuracy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6A0EB-E5CC-4D43-A233-6D3F568DFB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61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6/1/15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6/1/15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6/1/15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6/1/15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6/1/15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6/1/15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057400"/>
            <a:ext cx="9144000" cy="2883768"/>
            <a:chOff x="0" y="2057400"/>
            <a:chExt cx="9144000" cy="2883768"/>
          </a:xfrm>
        </p:grpSpPr>
        <p:sp>
          <p:nvSpPr>
            <p:cNvPr id="10" name="TextBox 9"/>
            <p:cNvSpPr txBox="1"/>
            <p:nvPr/>
          </p:nvSpPr>
          <p:spPr>
            <a:xfrm>
              <a:off x="827584" y="4633391"/>
              <a:ext cx="173736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ONE-ANOMALY</a:t>
              </a:r>
              <a:endParaRPr 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87824" y="4633391"/>
              <a:ext cx="173736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TWO-ANOMALY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04048" y="4633391"/>
              <a:ext cx="201622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THREE-ANOMALY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64288" y="4633391"/>
              <a:ext cx="192024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FOUR-ANOMALY</a:t>
              </a:r>
              <a:endParaRPr lang="en-US" sz="1400" dirty="0"/>
            </a:p>
          </p:txBody>
        </p:sp>
        <p:graphicFrame>
          <p:nvGraphicFramePr>
            <p:cNvPr id="8" name="Char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91375843"/>
                </p:ext>
              </p:extLst>
            </p:nvPr>
          </p:nvGraphicFramePr>
          <p:xfrm>
            <a:off x="0" y="2057400"/>
            <a:ext cx="9144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1560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175" y="2060575"/>
            <a:ext cx="9137650" cy="2880593"/>
            <a:chOff x="3175" y="2060575"/>
            <a:chExt cx="9137650" cy="2880593"/>
          </a:xfrm>
        </p:grpSpPr>
        <p:sp>
          <p:nvSpPr>
            <p:cNvPr id="10" name="TextBox 9"/>
            <p:cNvSpPr txBox="1"/>
            <p:nvPr/>
          </p:nvSpPr>
          <p:spPr>
            <a:xfrm>
              <a:off x="827584" y="4633391"/>
              <a:ext cx="173736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ONE-ANOMALY</a:t>
              </a:r>
              <a:endParaRPr 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87824" y="4633391"/>
              <a:ext cx="173736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TWO-ANOMALY</a:t>
              </a:r>
              <a:endParaRPr 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04048" y="4633391"/>
              <a:ext cx="201622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THREE-ANOMALY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64288" y="4633391"/>
              <a:ext cx="192024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FOUR-ANOMALY</a:t>
              </a:r>
              <a:endParaRPr lang="en-US" sz="1400" dirty="0"/>
            </a:p>
          </p:txBody>
        </p:sp>
        <p:graphicFrame>
          <p:nvGraphicFramePr>
            <p:cNvPr id="9" name="Chart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92582263"/>
                </p:ext>
              </p:extLst>
            </p:nvPr>
          </p:nvGraphicFramePr>
          <p:xfrm>
            <a:off x="3175" y="2060575"/>
            <a:ext cx="9137650" cy="27368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8579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27584" y="4633391"/>
            <a:ext cx="173736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/>
              <a:t>ONE-ANOMALY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987824" y="4633391"/>
            <a:ext cx="173736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/>
              <a:t>TWO-ANOMALY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004048" y="4633391"/>
            <a:ext cx="20162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/>
              <a:t>THREE-ANOMALY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164288" y="4633391"/>
            <a:ext cx="192024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/>
              <a:t>FOUR-ANOMALY</a:t>
            </a:r>
            <a:endParaRPr lang="en-US" sz="1400" dirty="0"/>
          </a:p>
        </p:txBody>
      </p: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9464245"/>
              </p:ext>
            </p:extLst>
          </p:nvPr>
        </p:nvGraphicFramePr>
        <p:xfrm>
          <a:off x="3175" y="2060575"/>
          <a:ext cx="9137650" cy="2736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3550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3175" y="2060575"/>
            <a:ext cx="9137650" cy="2880593"/>
            <a:chOff x="3175" y="2060575"/>
            <a:chExt cx="9137650" cy="2880593"/>
          </a:xfrm>
        </p:grpSpPr>
        <p:graphicFrame>
          <p:nvGraphicFramePr>
            <p:cNvPr id="6" name="图表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4047025"/>
                </p:ext>
              </p:extLst>
            </p:nvPr>
          </p:nvGraphicFramePr>
          <p:xfrm>
            <a:off x="3175" y="2060575"/>
            <a:ext cx="9137650" cy="27368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11"/>
            <p:cNvSpPr txBox="1"/>
            <p:nvPr/>
          </p:nvSpPr>
          <p:spPr>
            <a:xfrm>
              <a:off x="827584" y="4633391"/>
              <a:ext cx="173736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ONE-ANOMALY</a:t>
              </a:r>
              <a:endParaRPr lang="en-US" sz="1400" dirty="0"/>
            </a:p>
          </p:txBody>
        </p:sp>
        <p:sp>
          <p:nvSpPr>
            <p:cNvPr id="8" name="TextBox 12"/>
            <p:cNvSpPr txBox="1"/>
            <p:nvPr/>
          </p:nvSpPr>
          <p:spPr>
            <a:xfrm>
              <a:off x="2987824" y="4633391"/>
              <a:ext cx="173736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TWO-ANOMALY</a:t>
              </a:r>
              <a:endParaRPr lang="en-US" sz="1400" dirty="0"/>
            </a:p>
          </p:txBody>
        </p:sp>
        <p:sp>
          <p:nvSpPr>
            <p:cNvPr id="9" name="TextBox 13"/>
            <p:cNvSpPr txBox="1"/>
            <p:nvPr/>
          </p:nvSpPr>
          <p:spPr>
            <a:xfrm>
              <a:off x="5004048" y="4633391"/>
              <a:ext cx="201622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THREE-ANOMALY</a:t>
              </a:r>
              <a:endParaRPr lang="en-US" sz="1400" dirty="0"/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7164288" y="4633391"/>
              <a:ext cx="192024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 smtClean="0"/>
                <a:t>FOUR-ANOMALY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330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3226</TotalTime>
  <Words>73</Words>
  <Application>Microsoft Macintosh PowerPoint</Application>
  <PresentationFormat>全屏显示(4:3)</PresentationFormat>
  <Paragraphs>30</Paragraphs>
  <Slides>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Yu</dc:creator>
  <cp:lastModifiedBy>Li Yu</cp:lastModifiedBy>
  <cp:revision>442</cp:revision>
  <dcterms:created xsi:type="dcterms:W3CDTF">2012-02-14T06:29:45Z</dcterms:created>
  <dcterms:modified xsi:type="dcterms:W3CDTF">2015-06-01T17:01:28Z</dcterms:modified>
</cp:coreProperties>
</file>