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1" r:id="rId2"/>
    <p:sldId id="961" r:id="rId3"/>
    <p:sldId id="957" r:id="rId4"/>
    <p:sldId id="946" r:id="rId5"/>
    <p:sldId id="947" r:id="rId6"/>
    <p:sldId id="948" r:id="rId7"/>
    <p:sldId id="949" r:id="rId8"/>
    <p:sldId id="950" r:id="rId9"/>
    <p:sldId id="951" r:id="rId10"/>
    <p:sldId id="956" r:id="rId11"/>
    <p:sldId id="952" r:id="rId12"/>
    <p:sldId id="953" r:id="rId13"/>
    <p:sldId id="954" r:id="rId14"/>
    <p:sldId id="955" r:id="rId15"/>
    <p:sldId id="959" r:id="rId16"/>
    <p:sldId id="958" r:id="rId17"/>
    <p:sldId id="962" r:id="rId18"/>
    <p:sldId id="963" r:id="rId19"/>
    <p:sldId id="964" r:id="rId20"/>
    <p:sldId id="960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26" autoAdjust="0"/>
    <p:restoredTop sz="83942" autoAdjust="0"/>
  </p:normalViewPr>
  <p:slideViewPr>
    <p:cSldViewPr snapToGrid="0" snapToObjects="1">
      <p:cViewPr varScale="1">
        <p:scale>
          <a:sx n="91" d="100"/>
          <a:sy n="91" d="100"/>
        </p:scale>
        <p:origin x="208" y="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  <a:r>
              <a:rPr lang="en-US" baseline="0" dirty="0" smtClean="0"/>
              <a:t> In GraphX are they uni or bi? I think </a:t>
            </a:r>
            <a:r>
              <a:rPr lang="en-US" baseline="0" dirty="0" err="1" smtClean="0"/>
              <a:t>uni.</a:t>
            </a:r>
            <a:r>
              <a:rPr lang="en-US" baseline="0" dirty="0" smtClean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Check if property</a:t>
            </a:r>
            <a:r>
              <a:rPr lang="en-US" baseline="0" dirty="0" smtClean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Shortest path doesn’t take the edge labels/weights</a:t>
            </a:r>
            <a:r>
              <a:rPr lang="en-US" baseline="0" dirty="0" smtClean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9F03A678-4452-844A-9F06-1DF79E40D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3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0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Source Sans Pro Light"/>
                <a:ea typeface="+mn-ea"/>
                <a:cs typeface="+mn-cs"/>
              </a:defRPr>
            </a:lvl1pPr>
          </a:lstStyle>
          <a:p>
            <a:pPr>
              <a:defRPr/>
            </a:pPr>
            <a:fld id="{0E3D2C8F-1C34-3F4C-9785-AD9AA213D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>
              <a:lumMod val="75000"/>
              <a:lumOff val="25000"/>
            </a:schemeClr>
          </a:solidFill>
          <a:latin typeface="Newslab Thin"/>
          <a:ea typeface="ＭＳ Ｐゴシック" charset="0"/>
          <a:cs typeface="Newslab Thin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6827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4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1pPr>
      <a:lvl2pPr marL="4016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2pPr>
      <a:lvl3pPr marL="7445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tabLst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3pPr>
      <a:lvl4pPr marL="9715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4pPr>
      <a:lvl5pPr marL="113982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defRPr sz="16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5316" y="1828898"/>
            <a:ext cx="3895950" cy="759788"/>
          </a:xfrm>
        </p:spPr>
        <p:txBody>
          <a:bodyPr/>
          <a:lstStyle/>
          <a:p>
            <a:r>
              <a:rPr lang="en-US" sz="4400" dirty="0" smtClean="0"/>
              <a:t>GraphFrames</a:t>
            </a:r>
            <a:endParaRPr lang="en-US" sz="4400" dirty="0"/>
          </a:p>
        </p:txBody>
      </p:sp>
      <p:pic>
        <p:nvPicPr>
          <p:cNvPr id="10" name="Picture 2" descr="https://licensebuttons.net/l/by-nc-nd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79" y="171788"/>
            <a:ext cx="574528" cy="2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9" y="4701109"/>
            <a:ext cx="1781285" cy="225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005" y="1346863"/>
            <a:ext cx="2151864" cy="1265296"/>
          </a:xfrm>
          <a:prstGeom prst="rect">
            <a:avLst/>
          </a:prstGeom>
          <a:effectLst>
            <a:glow rad="228600">
              <a:schemeClr val="accent1">
                <a:lumMod val="75000"/>
                <a:alpha val="25000"/>
              </a:schemeClr>
            </a:glo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3921617" y="1629178"/>
            <a:ext cx="0" cy="10431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DF of vertexes</a:t>
            </a:r>
          </a:p>
          <a:p>
            <a:r>
              <a:rPr lang="en-US" dirty="0" smtClean="0"/>
              <a:t>Requires a DF of edges </a:t>
            </a:r>
          </a:p>
          <a:p>
            <a:r>
              <a:rPr lang="en-US" dirty="0" smtClean="0"/>
              <a:t>Place both in a </a:t>
            </a:r>
            <a:r>
              <a:rPr lang="en-US" dirty="0" err="1" smtClean="0"/>
              <a:t>GraphFrame</a:t>
            </a:r>
            <a:r>
              <a:rPr lang="en-US" dirty="0" smtClean="0"/>
              <a:t> object.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can then start processing the graph using </a:t>
            </a:r>
            <a:r>
              <a:rPr lang="en-US" dirty="0" err="1" smtClean="0"/>
              <a:t>GraphFrame</a:t>
            </a:r>
            <a:r>
              <a:rPr lang="en-US" dirty="0" smtClean="0"/>
              <a:t>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 "Charlie", 30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"name", "age")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List(("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a", "b", "friend"),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 "c", "follow"),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 "b", "follow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"relationship")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org.graphframes.GraphFrame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GraphFrame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smtClean="0"/>
              <a:t>How many follow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 smtClean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res1: Long 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Coverage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</p:spPr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 smtClean="0"/>
              <a:t>Community </a:t>
            </a:r>
            <a:r>
              <a:rPr lang="en-US" sz="5400" dirty="0"/>
              <a:t>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 smtClean="0"/>
              <a:t>Graph </a:t>
            </a:r>
            <a:r>
              <a:rPr lang="en-US" sz="5400" dirty="0"/>
              <a:t>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 smtClean="0"/>
              <a:t>Classification</a:t>
            </a:r>
            <a:endParaRPr lang="en-US" sz="5400" dirty="0"/>
          </a:p>
          <a:p>
            <a:pPr lvl="1"/>
            <a:r>
              <a:rPr lang="en-US" sz="4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built in algorithms.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results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g.pageRank.resetProbability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").show()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grandson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grandson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a domain specific lang. to find patterns within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edge </a:t>
            </a:r>
            <a:r>
              <a:rPr lang="en-US" dirty="0"/>
              <a:t>e</a:t>
            </a:r>
            <a:r>
              <a:rPr lang="en-US" dirty="0"/>
              <a:t> from vertex </a:t>
            </a:r>
            <a:r>
              <a:rPr lang="en-US" dirty="0"/>
              <a:t>a</a:t>
            </a:r>
            <a:r>
              <a:rPr lang="en-US" dirty="0"/>
              <a:t> to vertex 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a)-[e]-&gt;(b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/>
              <a:t>two edges from </a:t>
            </a:r>
            <a:r>
              <a:rPr lang="en-US" dirty="0"/>
              <a:t>a</a:t>
            </a:r>
            <a:r>
              <a:rPr lang="en-US" dirty="0"/>
              <a:t> to </a:t>
            </a:r>
            <a:r>
              <a:rPr lang="en-US" dirty="0" smtClean="0"/>
              <a:t>b and from b</a:t>
            </a:r>
            <a:r>
              <a:rPr lang="en-US" dirty="0"/>
              <a:t> to 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200" dirty="0" smtClean="0">
                <a:solidFill>
                  <a:srgbClr val="0070C0"/>
                </a:solidFill>
              </a:rPr>
              <a:t>http</a:t>
            </a:r>
            <a:r>
              <a:rPr lang="en-US" sz="4200" dirty="0">
                <a:solidFill>
                  <a:srgbClr val="0070C0"/>
                </a:solidFill>
              </a:rPr>
              <a:t>://</a:t>
            </a:r>
            <a:r>
              <a:rPr lang="en-US" sz="4200" dirty="0" smtClean="0">
                <a:solidFill>
                  <a:srgbClr val="0070C0"/>
                </a:solidFill>
              </a:rPr>
              <a:t>bit.ly/2BogmKF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400" dirty="0" err="1"/>
              <a:t>GraphFrames.pptx</a:t>
            </a:r>
            <a:endParaRPr lang="en-US" sz="4400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450" y="2235200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Lab 21 </a:t>
            </a:r>
            <a:r>
              <a:rPr lang="en-US" sz="4000" dirty="0" err="1" smtClean="0"/>
              <a:t>GraphFrames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178050"/>
            <a:ext cx="10153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Scala and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 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connection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69863" y="206663"/>
            <a:ext cx="2238411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multigraph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</a:t>
            </a:r>
            <a:r>
              <a:rPr lang="en-US" sz="2000" dirty="0" smtClean="0">
                <a:latin typeface="+mj-lt"/>
              </a:rPr>
              <a:t>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9936" y="1424999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</a:t>
            </a:r>
            <a:r>
              <a:rPr lang="en-US" sz="2000" dirty="0" smtClean="0"/>
              <a:t>multigraph w/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hops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Slide_Template_Light_16x9_150516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Custom 2">
      <a:majorFont>
        <a:latin typeface="Newslab Thin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DB_Slide_Template_Light_16x9_150516</Template>
  <TotalTime>65732</TotalTime>
  <Words>428</Words>
  <Application>Microsoft Macintosh PowerPoint</Application>
  <PresentationFormat>On-screen Show (16:9)</PresentationFormat>
  <Paragraphs>124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Calibri</vt:lpstr>
      <vt:lpstr>Consolas</vt:lpstr>
      <vt:lpstr>Lucida Grande</vt:lpstr>
      <vt:lpstr>MS PGothic</vt:lpstr>
      <vt:lpstr>ＭＳ Ｐゴシック</vt:lpstr>
      <vt:lpstr>Newslab Light</vt:lpstr>
      <vt:lpstr>Newslab Thin</vt:lpstr>
      <vt:lpstr>Source Sans Pro</vt:lpstr>
      <vt:lpstr>Source Sans Pro Light</vt:lpstr>
      <vt:lpstr>Arial</vt:lpstr>
      <vt:lpstr>DB_Slide_Template_Light_16x9_150516</vt:lpstr>
      <vt:lpstr>Excel.Chart.8</vt:lpstr>
      <vt:lpstr>GraphFrames</vt:lpstr>
      <vt:lpstr>Slides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Graph</vt:lpstr>
      <vt:lpstr>Create Vertex</vt:lpstr>
      <vt:lpstr>Create Nodes</vt:lpstr>
      <vt:lpstr>Create Graph</vt:lpstr>
      <vt:lpstr>Apply transformations</vt:lpstr>
      <vt:lpstr>Algorithm Coverage </vt:lpstr>
      <vt:lpstr>Use built in algorithms.</vt:lpstr>
      <vt:lpstr>Motif Finding</vt:lpstr>
      <vt:lpstr>Motif Finding</vt:lpstr>
      <vt:lpstr>Motif DSL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Microsoft Office User</cp:lastModifiedBy>
  <cp:revision>769</cp:revision>
  <dcterms:created xsi:type="dcterms:W3CDTF">2015-09-10T04:20:35Z</dcterms:created>
  <dcterms:modified xsi:type="dcterms:W3CDTF">2017-12-14T13:59:36Z</dcterms:modified>
</cp:coreProperties>
</file>