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75" r:id="rId2"/>
    <p:sldId id="270" r:id="rId3"/>
    <p:sldId id="840" r:id="rId4"/>
    <p:sldId id="828" r:id="rId5"/>
    <p:sldId id="523" r:id="rId6"/>
    <p:sldId id="752" r:id="rId7"/>
    <p:sldId id="604" r:id="rId8"/>
    <p:sldId id="761" r:id="rId9"/>
    <p:sldId id="847" r:id="rId10"/>
    <p:sldId id="850" r:id="rId11"/>
    <p:sldId id="854" r:id="rId12"/>
    <p:sldId id="852" r:id="rId13"/>
    <p:sldId id="853" r:id="rId14"/>
    <p:sldId id="855" r:id="rId15"/>
    <p:sldId id="856" r:id="rId16"/>
    <p:sldId id="857" r:id="rId17"/>
    <p:sldId id="858" r:id="rId18"/>
    <p:sldId id="859" r:id="rId19"/>
    <p:sldId id="860" r:id="rId20"/>
    <p:sldId id="861" r:id="rId21"/>
    <p:sldId id="865" r:id="rId22"/>
    <p:sldId id="862" r:id="rId23"/>
    <p:sldId id="863" r:id="rId24"/>
    <p:sldId id="864" r:id="rId25"/>
    <p:sldId id="875" r:id="rId26"/>
    <p:sldId id="876" r:id="rId27"/>
    <p:sldId id="877" r:id="rId28"/>
    <p:sldId id="878" r:id="rId29"/>
    <p:sldId id="880" r:id="rId30"/>
    <p:sldId id="867" r:id="rId31"/>
    <p:sldId id="868" r:id="rId32"/>
    <p:sldId id="870" r:id="rId33"/>
    <p:sldId id="871" r:id="rId34"/>
    <p:sldId id="872" r:id="rId35"/>
    <p:sldId id="879" r:id="rId36"/>
    <p:sldId id="874" r:id="rId37"/>
    <p:sldId id="653" r:id="rId38"/>
    <p:sldId id="881" r:id="rId39"/>
    <p:sldId id="503" r:id="rId40"/>
    <p:sldId id="883" r:id="rId41"/>
    <p:sldId id="884" r:id="rId42"/>
    <p:sldId id="885" r:id="rId43"/>
    <p:sldId id="724" r:id="rId44"/>
    <p:sldId id="504" r:id="rId45"/>
    <p:sldId id="512" r:id="rId46"/>
    <p:sldId id="711" r:id="rId47"/>
    <p:sldId id="712" r:id="rId48"/>
    <p:sldId id="810" r:id="rId49"/>
    <p:sldId id="732" r:id="rId50"/>
    <p:sldId id="519" r:id="rId51"/>
    <p:sldId id="751" r:id="rId52"/>
    <p:sldId id="882" r:id="rId53"/>
    <p:sldId id="598" r:id="rId54"/>
    <p:sldId id="792" r:id="rId55"/>
    <p:sldId id="822" r:id="rId56"/>
    <p:sldId id="814" r:id="rId57"/>
    <p:sldId id="835" r:id="rId58"/>
    <p:sldId id="834" r:id="rId59"/>
    <p:sldId id="815" r:id="rId60"/>
    <p:sldId id="747" r:id="rId61"/>
    <p:sldId id="789" r:id="rId6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6ED4"/>
    <a:srgbClr val="1656F6"/>
    <a:srgbClr val="F2ED16"/>
    <a:srgbClr val="D5A0EA"/>
    <a:srgbClr val="1199F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84124" autoAdjust="0"/>
  </p:normalViewPr>
  <p:slideViewPr>
    <p:cSldViewPr snapToGrid="0" snapToObjects="1">
      <p:cViewPr varScale="1">
        <p:scale>
          <a:sx n="103" d="100"/>
          <a:sy n="103" d="100"/>
        </p:scale>
        <p:origin x="145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7BEEB40-9CB5-094C-B03F-1159FF583432}" type="datetimeFigureOut">
              <a:rPr lang="en-US"/>
              <a:pPr>
                <a:defRPr/>
              </a:pPr>
              <a:t>11/27/17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88E9033-08CD-624A-8C50-7CD9BF644D96}" type="slidenum">
              <a:rPr lang="en-US"/>
              <a:pPr>
                <a:defRPr/>
              </a:pPr>
              <a:t>‹#›</a:t>
            </a:fld>
            <a:endParaRPr lang="en-US"/>
          </a:p>
        </p:txBody>
      </p:sp>
    </p:spTree>
    <p:extLst>
      <p:ext uri="{BB962C8B-B14F-4D97-AF65-F5344CB8AC3E}">
        <p14:creationId xmlns:p14="http://schemas.microsoft.com/office/powerpoint/2010/main" val="34844222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09B3727-60DA-C948-8187-0C7A242A7EC2}" type="datetimeFigureOut">
              <a:rPr lang="en-US"/>
              <a:pPr>
                <a:defRPr/>
              </a:pPr>
              <a:t>11/27/17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B7C4FBC-5220-9747-9139-414F213DFDAF}" type="slidenum">
              <a:rPr lang="en-US"/>
              <a:pPr>
                <a:defRPr/>
              </a:pPr>
              <a:t>‹#›</a:t>
            </a:fld>
            <a:endParaRPr lang="en-US"/>
          </a:p>
        </p:txBody>
      </p:sp>
    </p:spTree>
    <p:extLst>
      <p:ext uri="{BB962C8B-B14F-4D97-AF65-F5344CB8AC3E}">
        <p14:creationId xmlns:p14="http://schemas.microsoft.com/office/powerpoint/2010/main" val="279509004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en.wikipedia.org/wiki/K-means_clustering"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s://spark.apache.org/docs/1.3.0/api/scala/index.html#org.apache.spark.storage.StorageLeve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a:t>
            </a:fld>
            <a:endParaRPr lang="en-US"/>
          </a:p>
        </p:txBody>
      </p:sp>
    </p:spTree>
    <p:extLst>
      <p:ext uri="{BB962C8B-B14F-4D97-AF65-F5344CB8AC3E}">
        <p14:creationId xmlns:p14="http://schemas.microsoft.com/office/powerpoint/2010/main" val="409396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11</a:t>
            </a:fld>
            <a:endParaRPr lang="en-US"/>
          </a:p>
        </p:txBody>
      </p:sp>
    </p:spTree>
    <p:extLst>
      <p:ext uri="{BB962C8B-B14F-4D97-AF65-F5344CB8AC3E}">
        <p14:creationId xmlns:p14="http://schemas.microsoft.com/office/powerpoint/2010/main" val="290405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TF(t) = (Number of times term t appears in a document) / (Total number of terms in the document). While computing TF, all terms are considered equally important.</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12</a:t>
            </a:fld>
            <a:endParaRPr lang="en-US"/>
          </a:p>
        </p:txBody>
      </p:sp>
    </p:spTree>
    <p:extLst>
      <p:ext uri="{BB962C8B-B14F-4D97-AF65-F5344CB8AC3E}">
        <p14:creationId xmlns:p14="http://schemas.microsoft.com/office/powerpoint/2010/main" val="600772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While computing TF, all terms are considered equally important.</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However it is known that certain terms, such as "is", "of", and "that", may appear a lot of times but have little importance. Thus we need to weigh down the frequent terms while scale up the rare ones.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rPr>
              <a:t>In</a:t>
            </a:r>
            <a:r>
              <a:rPr lang="en-US" sz="1200" b="0" i="0" kern="1200" baseline="0" dirty="0" smtClean="0">
                <a:solidFill>
                  <a:schemeClr val="tx1"/>
                </a:solidFill>
                <a:effectLst/>
                <a:latin typeface="+mn-lt"/>
                <a:ea typeface="ＭＳ Ｐゴシック" charset="0"/>
              </a:rPr>
              <a:t> the second doc, there are 7 words so politics is weighted less than the word politics in the 1</a:t>
            </a:r>
            <a:r>
              <a:rPr lang="en-US" sz="1200" b="0" i="0" kern="1200" baseline="30000" dirty="0" smtClean="0">
                <a:solidFill>
                  <a:schemeClr val="tx1"/>
                </a:solidFill>
                <a:effectLst/>
                <a:latin typeface="+mn-lt"/>
                <a:ea typeface="ＭＳ Ｐゴシック" charset="0"/>
              </a:rPr>
              <a:t>st</a:t>
            </a:r>
            <a:r>
              <a:rPr lang="en-US" sz="1200" b="0" i="0" kern="1200" baseline="0" dirty="0" smtClean="0">
                <a:solidFill>
                  <a:schemeClr val="tx1"/>
                </a:solidFill>
                <a:effectLst/>
                <a:latin typeface="+mn-lt"/>
                <a:ea typeface="ＭＳ Ｐゴシック" charset="0"/>
              </a:rPr>
              <a:t> doc with 6 words.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13</a:t>
            </a:fld>
            <a:endParaRPr lang="en-US"/>
          </a:p>
        </p:txBody>
      </p:sp>
    </p:spTree>
    <p:extLst>
      <p:ext uri="{BB962C8B-B14F-4D97-AF65-F5344CB8AC3E}">
        <p14:creationId xmlns:p14="http://schemas.microsoft.com/office/powerpoint/2010/main" val="20870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14</a:t>
            </a:fld>
            <a:endParaRPr lang="en-US"/>
          </a:p>
        </p:txBody>
      </p:sp>
    </p:spTree>
    <p:extLst>
      <p:ext uri="{BB962C8B-B14F-4D97-AF65-F5344CB8AC3E}">
        <p14:creationId xmlns:p14="http://schemas.microsoft.com/office/powerpoint/2010/main" val="421097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15</a:t>
            </a:fld>
            <a:endParaRPr lang="en-US"/>
          </a:p>
        </p:txBody>
      </p:sp>
    </p:spTree>
    <p:extLst>
      <p:ext uri="{BB962C8B-B14F-4D97-AF65-F5344CB8AC3E}">
        <p14:creationId xmlns:p14="http://schemas.microsoft.com/office/powerpoint/2010/main" val="356843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16</a:t>
            </a:fld>
            <a:endParaRPr lang="en-US"/>
          </a:p>
        </p:txBody>
      </p:sp>
    </p:spTree>
    <p:extLst>
      <p:ext uri="{BB962C8B-B14F-4D97-AF65-F5344CB8AC3E}">
        <p14:creationId xmlns:p14="http://schemas.microsoft.com/office/powerpoint/2010/main" val="77067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17</a:t>
            </a:fld>
            <a:endParaRPr lang="en-US"/>
          </a:p>
        </p:txBody>
      </p:sp>
    </p:spTree>
    <p:extLst>
      <p:ext uri="{BB962C8B-B14F-4D97-AF65-F5344CB8AC3E}">
        <p14:creationId xmlns:p14="http://schemas.microsoft.com/office/powerpoint/2010/main" val="2926077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18</a:t>
            </a:fld>
            <a:endParaRPr lang="en-US"/>
          </a:p>
        </p:txBody>
      </p:sp>
    </p:spTree>
    <p:extLst>
      <p:ext uri="{BB962C8B-B14F-4D97-AF65-F5344CB8AC3E}">
        <p14:creationId xmlns:p14="http://schemas.microsoft.com/office/powerpoint/2010/main" val="195553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19</a:t>
            </a:fld>
            <a:endParaRPr lang="en-US"/>
          </a:p>
        </p:txBody>
      </p:sp>
    </p:spTree>
    <p:extLst>
      <p:ext uri="{BB962C8B-B14F-4D97-AF65-F5344CB8AC3E}">
        <p14:creationId xmlns:p14="http://schemas.microsoft.com/office/powerpoint/2010/main" val="53626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20</a:t>
            </a:fld>
            <a:endParaRPr lang="en-US"/>
          </a:p>
        </p:txBody>
      </p:sp>
    </p:spTree>
    <p:extLst>
      <p:ext uri="{BB962C8B-B14F-4D97-AF65-F5344CB8AC3E}">
        <p14:creationId xmlns:p14="http://schemas.microsoft.com/office/powerpoint/2010/main" val="244433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baseline="0" dirty="0" smtClean="0">
                <a:solidFill>
                  <a:schemeClr val="tx1"/>
                </a:solidFill>
                <a:effectLst/>
                <a:latin typeface="+mn-lt"/>
                <a:ea typeface="ＭＳ Ｐゴシック" charset="0"/>
                <a:cs typeface="ＭＳ Ｐゴシック" charset="0"/>
              </a:rPr>
              <a:t>Note that we won’t have much time to use ML pipelines in class</a:t>
            </a:r>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a:t>
            </a:fld>
            <a:endParaRPr lang="en-US"/>
          </a:p>
        </p:txBody>
      </p:sp>
    </p:spTree>
    <p:extLst>
      <p:ext uri="{BB962C8B-B14F-4D97-AF65-F5344CB8AC3E}">
        <p14:creationId xmlns:p14="http://schemas.microsoft.com/office/powerpoint/2010/main" val="2343136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can be considered the most important unsupervised learning problem. </a:t>
            </a:r>
            <a:r>
              <a:rPr lang="en-US" sz="1200" b="0" i="0" kern="1200" dirty="0" smtClean="0">
                <a:solidFill>
                  <a:schemeClr val="tx1"/>
                </a:solidFill>
                <a:effectLst/>
                <a:latin typeface="+mn-lt"/>
                <a:ea typeface="ＭＳ Ｐゴシック" charset="0"/>
                <a:cs typeface="ＭＳ Ｐゴシック" charset="0"/>
              </a:rPr>
              <a:t>So, the goal of clustering is to determine the intrinsic grouping in a set of unlabeled data.</a:t>
            </a:r>
          </a:p>
          <a:p>
            <a:endParaRPr lang="en-US" sz="1200" b="0" i="0" kern="1200" dirty="0" smtClean="0">
              <a:solidFill>
                <a:schemeClr val="tx1"/>
              </a:solidFill>
              <a:effectLst/>
              <a:latin typeface="+mn-lt"/>
              <a:ea typeface="ＭＳ Ｐゴシック" charset="0"/>
            </a:endParaRPr>
          </a:p>
          <a:p>
            <a:r>
              <a:rPr lang="en-US" sz="1200" b="0" i="0" kern="1200" dirty="0" err="1" smtClean="0">
                <a:solidFill>
                  <a:schemeClr val="tx1"/>
                </a:solidFill>
                <a:effectLst/>
                <a:latin typeface="+mn-lt"/>
                <a:ea typeface="ＭＳ Ｐゴシック" charset="0"/>
                <a:cs typeface="ＭＳ Ｐゴシック" charset="0"/>
              </a:rPr>
              <a:t>KMeans</a:t>
            </a:r>
            <a:r>
              <a:rPr lang="en-US" sz="1200" b="0" i="0" kern="1200" dirty="0" smtClean="0">
                <a:solidFill>
                  <a:schemeClr val="tx1"/>
                </a:solidFill>
                <a:effectLst/>
                <a:latin typeface="+mn-lt"/>
                <a:ea typeface="ＭＳ Ｐゴシック" charset="0"/>
                <a:cs typeface="ＭＳ Ｐゴシック" charset="0"/>
              </a:rPr>
              <a:t> is implemented as an Estimator and generates a </a:t>
            </a:r>
            <a:r>
              <a:rPr lang="en-US" sz="1200" b="0" i="0" kern="1200" dirty="0" err="1" smtClean="0">
                <a:solidFill>
                  <a:schemeClr val="tx1"/>
                </a:solidFill>
                <a:effectLst/>
                <a:latin typeface="+mn-lt"/>
                <a:ea typeface="ＭＳ Ｐゴシック" charset="0"/>
                <a:cs typeface="ＭＳ Ｐゴシック" charset="0"/>
              </a:rPr>
              <a:t>KMeansModel</a:t>
            </a:r>
            <a:r>
              <a:rPr lang="en-US" sz="1200" b="0" i="0" kern="1200" dirty="0" smtClean="0">
                <a:solidFill>
                  <a:schemeClr val="tx1"/>
                </a:solidFill>
                <a:effectLst/>
                <a:latin typeface="+mn-lt"/>
                <a:ea typeface="ＭＳ Ｐゴシック" charset="0"/>
                <a:cs typeface="ＭＳ Ｐゴシック" charset="0"/>
              </a:rPr>
              <a:t> as the base model.</a:t>
            </a:r>
          </a:p>
          <a:p>
            <a:endParaRPr lang="en-US" dirty="0" smtClean="0"/>
          </a:p>
          <a:p>
            <a:endParaRPr lang="en-US" dirty="0" smtClean="0"/>
          </a:p>
          <a:p>
            <a:r>
              <a:rPr lang="en-US" dirty="0" smtClean="0"/>
              <a:t>- - -</a:t>
            </a:r>
          </a:p>
          <a:p>
            <a:endParaRPr lang="en-US" dirty="0" smtClean="0"/>
          </a:p>
          <a:p>
            <a:r>
              <a:rPr lang="en-US" dirty="0" smtClean="0"/>
              <a:t>Source: http://home.deib.polimi.it/matteucc/Clustering/tutorial_html/</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21</a:t>
            </a:fld>
            <a:endParaRPr lang="en-US"/>
          </a:p>
        </p:txBody>
      </p:sp>
    </p:spTree>
    <p:extLst>
      <p:ext uri="{BB962C8B-B14F-4D97-AF65-F5344CB8AC3E}">
        <p14:creationId xmlns:p14="http://schemas.microsoft.com/office/powerpoint/2010/main" val="3203707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22</a:t>
            </a:fld>
            <a:endParaRPr lang="en-US"/>
          </a:p>
        </p:txBody>
      </p:sp>
    </p:spTree>
    <p:extLst>
      <p:ext uri="{BB962C8B-B14F-4D97-AF65-F5344CB8AC3E}">
        <p14:creationId xmlns:p14="http://schemas.microsoft.com/office/powerpoint/2010/main" val="983951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smtClean="0"/>
              <a:t>India Flag:</a:t>
            </a:r>
            <a:r>
              <a:rPr lang="en-US" baseline="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23</a:t>
            </a:fld>
            <a:endParaRPr lang="en-US"/>
          </a:p>
        </p:txBody>
      </p:sp>
    </p:spTree>
    <p:extLst>
      <p:ext uri="{BB962C8B-B14F-4D97-AF65-F5344CB8AC3E}">
        <p14:creationId xmlns:p14="http://schemas.microsoft.com/office/powerpoint/2010/main" val="3338564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a:t>
            </a:r>
            <a:r>
              <a:rPr lang="en-US" baseline="0" dirty="0" smtClean="0"/>
              <a:t> “k-means” was first used in 1967, but the idea goes back to 1957 (Hugo </a:t>
            </a:r>
            <a:r>
              <a:rPr lang="en-US" baseline="0" dirty="0" err="1" smtClean="0"/>
              <a:t>Steinhaus</a:t>
            </a:r>
            <a:r>
              <a:rPr lang="en-US" baseline="0" dirty="0" smtClean="0"/>
              <a:t>).</a:t>
            </a:r>
          </a:p>
          <a:p>
            <a:endParaRPr lang="en-US" baseline="0" dirty="0" smtClean="0"/>
          </a:p>
          <a:p>
            <a:r>
              <a:rPr lang="en-US" baseline="0" dirty="0" smtClean="0"/>
              <a:t>Source: https://en.wikipedia.org/wiki/K-means_clustering</a:t>
            </a:r>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24</a:t>
            </a:fld>
            <a:endParaRPr lang="en-US"/>
          </a:p>
        </p:txBody>
      </p:sp>
    </p:spTree>
    <p:extLst>
      <p:ext uri="{BB962C8B-B14F-4D97-AF65-F5344CB8AC3E}">
        <p14:creationId xmlns:p14="http://schemas.microsoft.com/office/powerpoint/2010/main" val="382911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25</a:t>
            </a:fld>
            <a:endParaRPr lang="en-US"/>
          </a:p>
        </p:txBody>
      </p:sp>
    </p:spTree>
    <p:extLst>
      <p:ext uri="{BB962C8B-B14F-4D97-AF65-F5344CB8AC3E}">
        <p14:creationId xmlns:p14="http://schemas.microsoft.com/office/powerpoint/2010/main" val="2409490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26</a:t>
            </a:fld>
            <a:endParaRPr lang="en-US"/>
          </a:p>
        </p:txBody>
      </p:sp>
    </p:spTree>
    <p:extLst>
      <p:ext uri="{BB962C8B-B14F-4D97-AF65-F5344CB8AC3E}">
        <p14:creationId xmlns:p14="http://schemas.microsoft.com/office/powerpoint/2010/main" val="294574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a:t>
            </a:r>
            <a:r>
              <a:rPr lang="en-US" baseline="0" dirty="0" smtClean="0"/>
              <a:t> was first proposed in 2007. It is </a:t>
            </a:r>
            <a:r>
              <a:rPr lang="en-US" sz="1200" b="0" i="0" kern="1200" dirty="0" smtClean="0">
                <a:solidFill>
                  <a:schemeClr val="tx1"/>
                </a:solidFill>
                <a:effectLst/>
                <a:latin typeface="+mn-lt"/>
                <a:ea typeface="ＭＳ Ｐゴシック" charset="0"/>
                <a:cs typeface="ＭＳ Ｐゴシック" charset="0"/>
              </a:rPr>
              <a:t>an algorithm for choosing the initial values (or "seeds") for the </a:t>
            </a:r>
            <a:r>
              <a:rPr lang="en-US" sz="1200" b="0" i="1" u="none" strike="noStrike" kern="1200" dirty="0" smtClean="0">
                <a:solidFill>
                  <a:schemeClr val="tx1"/>
                </a:solidFill>
                <a:effectLst/>
                <a:latin typeface="+mn-lt"/>
                <a:ea typeface="ＭＳ Ｐゴシック" charset="0"/>
                <a:cs typeface="ＭＳ Ｐゴシック" charset="0"/>
                <a:hlinkClick r:id="rId3" tooltip="K-means clustering"/>
              </a:rPr>
              <a:t>k</a:t>
            </a:r>
            <a:r>
              <a:rPr lang="en-US" sz="1200" b="0" i="0" u="none" strike="noStrike" kern="1200" dirty="0" smtClean="0">
                <a:solidFill>
                  <a:schemeClr val="tx1"/>
                </a:solidFill>
                <a:effectLst/>
                <a:latin typeface="+mn-lt"/>
                <a:ea typeface="ＭＳ Ｐゴシック" charset="0"/>
                <a:cs typeface="ＭＳ Ｐゴシック" charset="0"/>
                <a:hlinkClick r:id="rId3" tooltip="K-means clustering"/>
              </a:rPr>
              <a:t>-means clustering</a:t>
            </a:r>
            <a:r>
              <a:rPr lang="en-US" sz="1200" b="0" i="0" kern="1200" dirty="0" smtClean="0">
                <a:solidFill>
                  <a:schemeClr val="tx1"/>
                </a:solidFill>
                <a:effectLst/>
                <a:latin typeface="+mn-lt"/>
                <a:ea typeface="ＭＳ Ｐゴシック" charset="0"/>
                <a:cs typeface="ＭＳ Ｐゴシック" charset="0"/>
              </a:rPr>
              <a:t> algorithm. It is a way of avoiding the sometimes poor clusterings found by the standard </a:t>
            </a:r>
            <a:r>
              <a:rPr lang="en-US" sz="1200" b="0" i="1" kern="1200" dirty="0" smtClean="0">
                <a:solidFill>
                  <a:schemeClr val="tx1"/>
                </a:solidFill>
                <a:effectLst/>
                <a:latin typeface="+mn-lt"/>
                <a:ea typeface="ＭＳ Ｐゴシック" charset="0"/>
                <a:cs typeface="ＭＳ Ｐゴシック" charset="0"/>
              </a:rPr>
              <a:t>k</a:t>
            </a:r>
            <a:r>
              <a:rPr lang="en-US" sz="1200" b="0" i="0" kern="1200" dirty="0" smtClean="0">
                <a:solidFill>
                  <a:schemeClr val="tx1"/>
                </a:solidFill>
                <a:effectLst/>
                <a:latin typeface="+mn-lt"/>
                <a:ea typeface="ＭＳ Ｐゴシック" charset="0"/>
                <a:cs typeface="ＭＳ Ｐゴシック" charset="0"/>
              </a:rPr>
              <a:t>-means algorithm.</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Since the k-means++ initialization needs k passes over the data, it does not scale very well to large data sets.</a:t>
            </a:r>
            <a:endParaRPr lang="en-US" baseline="0" dirty="0" smtClean="0"/>
          </a:p>
          <a:p>
            <a:endParaRPr lang="en-US" baseline="0" dirty="0" smtClean="0"/>
          </a:p>
          <a:p>
            <a:endParaRPr lang="en-US" baseline="0" dirty="0" smtClean="0"/>
          </a:p>
          <a:p>
            <a:r>
              <a:rPr lang="en-US" dirty="0" smtClean="0"/>
              <a:t>https://en.wikipedia.org/wiki/K-means%2B%2B</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27</a:t>
            </a:fld>
            <a:endParaRPr lang="en-US"/>
          </a:p>
        </p:txBody>
      </p:sp>
    </p:spTree>
    <p:extLst>
      <p:ext uri="{BB962C8B-B14F-4D97-AF65-F5344CB8AC3E}">
        <p14:creationId xmlns:p14="http://schemas.microsoft.com/office/powerpoint/2010/main" val="3321642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scalable version of ++</a:t>
            </a:r>
            <a:endParaRPr lang="en-US" baseline="0" dirty="0" smtClean="0"/>
          </a:p>
          <a:p>
            <a:endParaRPr lang="en-US" baseline="0" dirty="0" smtClean="0"/>
          </a:p>
          <a:p>
            <a:endParaRPr lang="en-US" baseline="0" dirty="0" smtClean="0"/>
          </a:p>
          <a:p>
            <a:r>
              <a:rPr lang="en-US" dirty="0" smtClean="0"/>
              <a:t>http://theory.stanford.edu/~sergei/papers/vldb12-kmpar.pdf</a:t>
            </a:r>
          </a:p>
          <a:p>
            <a:endParaRPr lang="en-US" dirty="0" smtClean="0"/>
          </a:p>
          <a:p>
            <a:r>
              <a:rPr lang="en-US" dirty="0" smtClean="0"/>
              <a:t>Image: https://upload.wikimedia.org/wikipedia/commons/thumb/5/50/Red_Checkmark.svg/2000px-Red_Checkmark.svg.png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28</a:t>
            </a:fld>
            <a:endParaRPr lang="en-US"/>
          </a:p>
        </p:txBody>
      </p:sp>
    </p:spTree>
    <p:extLst>
      <p:ext uri="{BB962C8B-B14F-4D97-AF65-F5344CB8AC3E}">
        <p14:creationId xmlns:p14="http://schemas.microsoft.com/office/powerpoint/2010/main" val="3764090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this using: </a:t>
            </a:r>
            <a:r>
              <a:rPr lang="en-US" dirty="0" err="1" smtClean="0"/>
              <a:t>setInitMode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29</a:t>
            </a:fld>
            <a:endParaRPr lang="en-US"/>
          </a:p>
        </p:txBody>
      </p:sp>
    </p:spTree>
    <p:extLst>
      <p:ext uri="{BB962C8B-B14F-4D97-AF65-F5344CB8AC3E}">
        <p14:creationId xmlns:p14="http://schemas.microsoft.com/office/powerpoint/2010/main" val="2748377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full iteration</a:t>
            </a:r>
            <a:r>
              <a:rPr lang="en-US" baseline="0" dirty="0" smtClean="0"/>
              <a:t> in initialization stage, not k-means iteration</a:t>
            </a:r>
            <a:endParaRPr lang="en-US" dirty="0" smtClean="0"/>
          </a:p>
          <a:p>
            <a:endParaRPr lang="en-US" dirty="0" smtClean="0"/>
          </a:p>
          <a:p>
            <a:r>
              <a:rPr lang="en-US" dirty="0" smtClean="0"/>
              <a:t>Consider the following data</a:t>
            </a:r>
            <a:r>
              <a:rPr lang="en-US" baseline="0" dirty="0" smtClean="0"/>
              <a:t> set consisting of the scores of 2 variables/words/features for 7 articles.</a:t>
            </a:r>
          </a:p>
          <a:p>
            <a:endParaRPr lang="en-US" baseline="0" dirty="0" smtClean="0"/>
          </a:p>
          <a:p>
            <a:r>
              <a:rPr lang="en-US" baseline="0" dirty="0" smtClean="0"/>
              <a:t>Find the two articles furthest apart… using the Euclidean distance measure</a:t>
            </a:r>
            <a:endParaRPr lang="en-US" dirty="0" smtClean="0"/>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30</a:t>
            </a:fld>
            <a:endParaRPr lang="en-US"/>
          </a:p>
        </p:txBody>
      </p:sp>
    </p:spTree>
    <p:extLst>
      <p:ext uri="{BB962C8B-B14F-4D97-AF65-F5344CB8AC3E}">
        <p14:creationId xmlns:p14="http://schemas.microsoft.com/office/powerpoint/2010/main" val="3687628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a:t>
            </a:fld>
            <a:endParaRPr lang="en-US"/>
          </a:p>
        </p:txBody>
      </p:sp>
    </p:spTree>
    <p:extLst>
      <p:ext uri="{BB962C8B-B14F-4D97-AF65-F5344CB8AC3E}">
        <p14:creationId xmlns:p14="http://schemas.microsoft.com/office/powerpoint/2010/main" val="3868843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First, this data set is to be grouped into two clusters.  As a first step in finding a sensible initial partition, let the A &amp; B values of the two individuals furthest apart (using the Euclidean distance measure), define the initial cluster means, giving:</a:t>
            </a:r>
          </a:p>
          <a:p>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31</a:t>
            </a:fld>
            <a:endParaRPr lang="en-US"/>
          </a:p>
        </p:txBody>
      </p:sp>
    </p:spTree>
    <p:extLst>
      <p:ext uri="{BB962C8B-B14F-4D97-AF65-F5344CB8AC3E}">
        <p14:creationId xmlns:p14="http://schemas.microsoft.com/office/powerpoint/2010/main" val="731626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Now the initial partition has changed, and the two clusters at this stage having the following characteristics: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32</a:t>
            </a:fld>
            <a:endParaRPr lang="en-US"/>
          </a:p>
        </p:txBody>
      </p:sp>
    </p:spTree>
    <p:extLst>
      <p:ext uri="{BB962C8B-B14F-4D97-AF65-F5344CB8AC3E}">
        <p14:creationId xmlns:p14="http://schemas.microsoft.com/office/powerpoint/2010/main" val="391971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  So, we compare each individual’s distance to its own cluster mean and to</a:t>
            </a:r>
            <a:r>
              <a:rPr lang="en-US" dirty="0" smtClean="0"/>
              <a:t/>
            </a:r>
            <a:br>
              <a:rPr lang="en-US" dirty="0" smtClean="0"/>
            </a:br>
            <a:r>
              <a:rPr lang="en-US" sz="1200" b="0" i="0" kern="1200" dirty="0" smtClean="0">
                <a:solidFill>
                  <a:schemeClr val="tx1"/>
                </a:solidFill>
                <a:effectLst/>
                <a:latin typeface="+mn-lt"/>
                <a:ea typeface="ＭＳ Ｐゴシック" charset="0"/>
                <a:cs typeface="ＭＳ Ｐゴシック" charset="0"/>
              </a:rPr>
              <a:t>that of the opposite cluster. And we find:</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r>
              <a:rPr lang="en-US" dirty="0" smtClean="0"/>
              <a:t/>
            </a:r>
            <a:br>
              <a:rPr lang="en-US" dirty="0" smtClean="0"/>
            </a:br>
            <a:endParaRPr lang="en-US" dirty="0" smtClean="0"/>
          </a:p>
          <a:p>
            <a:r>
              <a:rPr lang="en-US" sz="1200" b="0" i="0" kern="1200" dirty="0" smtClean="0">
                <a:solidFill>
                  <a:schemeClr val="tx1"/>
                </a:solidFill>
                <a:effectLst/>
                <a:latin typeface="+mn-lt"/>
                <a:ea typeface="ＭＳ Ｐゴシック" charset="0"/>
              </a:rPr>
              <a:t> Each iteration is a new spark job, inside it multiple stages</a:t>
            </a: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33</a:t>
            </a:fld>
            <a:endParaRPr lang="en-US"/>
          </a:p>
        </p:txBody>
      </p:sp>
    </p:spTree>
    <p:extLst>
      <p:ext uri="{BB962C8B-B14F-4D97-AF65-F5344CB8AC3E}">
        <p14:creationId xmlns:p14="http://schemas.microsoft.com/office/powerpoint/2010/main" val="1485767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iterative relocation would now continue from this new partition until no more relocations occur.  However, in this example each individual is now nearer its own cluster mean than that of the other cluster and the iteration stops, choosing the latest partitioning as the final cluster solution.</a:t>
            </a:r>
          </a:p>
          <a:p>
            <a:r>
              <a:rPr lang="en-US" sz="1200" b="0" i="0" kern="1200" dirty="0" smtClean="0">
                <a:solidFill>
                  <a:schemeClr val="tx1"/>
                </a:solidFill>
                <a:effectLst/>
                <a:latin typeface="+mn-lt"/>
                <a:ea typeface="ＭＳ Ｐゴシック" charset="0"/>
                <a:cs typeface="ＭＳ Ｐゴシック" charset="0"/>
              </a:rPr>
              <a:t>Also, it is possible that the k-means algorithm won't find a final solution.  In this case it would be a good idea to consider stopping the algorithm after a pre-chosen maximum of iterations.</a:t>
            </a:r>
          </a:p>
          <a:p>
            <a:r>
              <a:rPr lang="en-US" sz="1200" b="0" i="0" kern="1200" dirty="0" smtClean="0">
                <a:solidFill>
                  <a:schemeClr val="tx1"/>
                </a:solidFill>
                <a:effectLst/>
                <a:latin typeface="+mn-lt"/>
                <a:ea typeface="ＭＳ Ｐゴシック" charset="0"/>
                <a:cs typeface="ＭＳ Ｐゴシック" charset="0"/>
              </a:rPr>
              <a:t> </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34</a:t>
            </a:fld>
            <a:endParaRPr lang="en-US"/>
          </a:p>
        </p:txBody>
      </p:sp>
    </p:spTree>
    <p:extLst>
      <p:ext uri="{BB962C8B-B14F-4D97-AF65-F5344CB8AC3E}">
        <p14:creationId xmlns:p14="http://schemas.microsoft.com/office/powerpoint/2010/main" val="1189707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the default # of max iterations that k-means will do. Generally only 10-20 iterations are required to converge.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35</a:t>
            </a:fld>
            <a:endParaRPr lang="en-US"/>
          </a:p>
        </p:txBody>
      </p:sp>
    </p:spTree>
    <p:extLst>
      <p:ext uri="{BB962C8B-B14F-4D97-AF65-F5344CB8AC3E}">
        <p14:creationId xmlns:p14="http://schemas.microsoft.com/office/powerpoint/2010/main" val="3059771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pipeline concept is mostly inspired by the </a:t>
            </a:r>
            <a:r>
              <a:rPr lang="en-US" baseline="0" dirty="0" err="1" smtClean="0"/>
              <a:t>scikit</a:t>
            </a:r>
            <a:r>
              <a:rPr lang="en-US" baseline="0" dirty="0" smtClean="0"/>
              <a:t>-learn project.</a:t>
            </a:r>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A practical ML pipeline often involves a sequence of data pre-processing, feature extraction, model fitting, and validation stages. For example, classifying text documents might involve text segmentation and cleaning, extracting features, and training a classification model with cross-validation. </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baseline="0" dirty="0" smtClean="0"/>
              <a:t>For Transformer, </a:t>
            </a:r>
            <a:r>
              <a:rPr lang="en-US" sz="1200" b="0" i="0" kern="1200" dirty="0" smtClean="0">
                <a:solidFill>
                  <a:schemeClr val="tx1"/>
                </a:solidFill>
                <a:effectLst/>
                <a:latin typeface="+mn-lt"/>
                <a:ea typeface="ＭＳ Ｐゴシック" charset="0"/>
                <a:cs typeface="ＭＳ Ｐゴシック" charset="0"/>
              </a:rPr>
              <a:t>an ML model is a </a:t>
            </a:r>
            <a:r>
              <a:rPr lang="en-US" dirty="0" smtClean="0"/>
              <a:t>Transformer</a:t>
            </a:r>
            <a:r>
              <a:rPr lang="en-US" sz="1200" b="0" i="0" kern="1200" dirty="0" smtClean="0">
                <a:solidFill>
                  <a:schemeClr val="tx1"/>
                </a:solidFill>
                <a:effectLst/>
                <a:latin typeface="+mn-lt"/>
                <a:ea typeface="ＭＳ Ｐゴシック" charset="0"/>
                <a:cs typeface="ＭＳ Ｐゴシック" charset="0"/>
              </a:rPr>
              <a:t> which transforms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features into a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predictions.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36</a:t>
            </a:fld>
            <a:endParaRPr lang="en-US"/>
          </a:p>
        </p:txBody>
      </p:sp>
    </p:spTree>
    <p:extLst>
      <p:ext uri="{BB962C8B-B14F-4D97-AF65-F5344CB8AC3E}">
        <p14:creationId xmlns:p14="http://schemas.microsoft.com/office/powerpoint/2010/main" val="2643990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37</a:t>
            </a:fld>
            <a:endParaRPr lang="en-US"/>
          </a:p>
        </p:txBody>
      </p:sp>
    </p:spTree>
    <p:extLst>
      <p:ext uri="{BB962C8B-B14F-4D97-AF65-F5344CB8AC3E}">
        <p14:creationId xmlns:p14="http://schemas.microsoft.com/office/powerpoint/2010/main" val="2345187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Transformers: Tokenizer, </a:t>
            </a:r>
            <a:r>
              <a:rPr lang="en-US" dirty="0" err="1" smtClean="0"/>
              <a:t>stopWordsRemover</a:t>
            </a:r>
            <a:r>
              <a:rPr lang="en-US" dirty="0" smtClean="0"/>
              <a:t>, hashingTF, normalizer (takes a vector and normalizes</a:t>
            </a:r>
            <a:r>
              <a:rPr lang="en-US" baseline="0" dirty="0" smtClean="0"/>
              <a:t> it, sum of each vector is equal to one)</a:t>
            </a:r>
            <a:endParaRPr lang="en-US" dirty="0" smtClean="0"/>
          </a:p>
          <a:p>
            <a:r>
              <a:rPr lang="en-US" dirty="0" smtClean="0"/>
              <a:t>- You apply a functions</a:t>
            </a:r>
            <a:r>
              <a:rPr lang="en-US" baseline="0" dirty="0" smtClean="0"/>
              <a:t> and you get some output</a:t>
            </a:r>
            <a:endParaRPr lang="en-US" dirty="0" smtClean="0"/>
          </a:p>
          <a:p>
            <a:endParaRPr lang="en-US" dirty="0" smtClean="0"/>
          </a:p>
          <a:p>
            <a:r>
              <a:rPr lang="en-US" dirty="0" smtClean="0"/>
              <a:t>Estimators:  IDF</a:t>
            </a:r>
            <a:r>
              <a:rPr lang="en-US" baseline="0" dirty="0" smtClean="0"/>
              <a:t> (estimates frequencies of words and then weighs the words by frequencies), </a:t>
            </a:r>
            <a:r>
              <a:rPr lang="en-US" dirty="0" smtClean="0"/>
              <a:t>K-means</a:t>
            </a:r>
          </a:p>
          <a:p>
            <a:pPr marL="171450" indent="-171450">
              <a:buFontTx/>
              <a:buChar char="-"/>
            </a:pPr>
            <a:r>
              <a:rPr lang="en-US" dirty="0" smtClean="0"/>
              <a:t>You take all the data and then figure out something, in </a:t>
            </a:r>
            <a:r>
              <a:rPr lang="en-US" dirty="0" err="1" smtClean="0"/>
              <a:t>kmean</a:t>
            </a:r>
            <a:r>
              <a:rPr lang="en-US" dirty="0" smtClean="0"/>
              <a:t>, figure out centroids then take any other dataset and apply this model.</a:t>
            </a:r>
          </a:p>
          <a:p>
            <a:pPr marL="171450" indent="-171450">
              <a:buFontTx/>
              <a:buChar char="-"/>
            </a:pPr>
            <a:r>
              <a:rPr lang="en-US" dirty="0" smtClean="0"/>
              <a:t>Builds</a:t>
            </a:r>
            <a:r>
              <a:rPr lang="en-US" baseline="0" dirty="0" smtClean="0"/>
              <a:t> a model that you can build</a:t>
            </a:r>
          </a:p>
          <a:p>
            <a:pPr marL="171450" indent="-171450">
              <a:buFontTx/>
              <a:buChar char="-"/>
            </a:pPr>
            <a:endParaRPr lang="en-US" baseline="0" dirty="0" smtClean="0"/>
          </a:p>
          <a:p>
            <a:pPr marL="171450" indent="-171450">
              <a:buFontTx/>
              <a:buChar char="-"/>
            </a:pPr>
            <a:endParaRPr lang="en-US" baseline="0" dirty="0" smtClean="0"/>
          </a:p>
          <a:p>
            <a:pPr marL="0" indent="0">
              <a:buFontTx/>
              <a:buNone/>
            </a:pPr>
            <a:r>
              <a:rPr lang="en-US" baseline="0" dirty="0" smtClean="0"/>
              <a:t>Normalizer: it’s b/c some articles are small, others are large. If you don’t do normalizer, then if the word Congress appears 100 times, then it’ll be a complete outlier compared to others. </a:t>
            </a:r>
            <a:r>
              <a:rPr lang="en-US" baseline="0" dirty="0" err="1" smtClean="0"/>
              <a:t>Ohh</a:t>
            </a:r>
            <a:r>
              <a:rPr lang="en-US" baseline="0" dirty="0" smtClean="0"/>
              <a:t>, then k-means will see that as it’s own cluster off on it’s own.</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38</a:t>
            </a:fld>
            <a:endParaRPr lang="en-US"/>
          </a:p>
        </p:txBody>
      </p:sp>
    </p:spTree>
    <p:extLst>
      <p:ext uri="{BB962C8B-B14F-4D97-AF65-F5344CB8AC3E}">
        <p14:creationId xmlns:p14="http://schemas.microsoft.com/office/powerpoint/2010/main" val="3981703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39</a:t>
            </a:fld>
            <a:endParaRPr lang="en-US"/>
          </a:p>
        </p:txBody>
      </p:sp>
    </p:spTree>
    <p:extLst>
      <p:ext uri="{BB962C8B-B14F-4D97-AF65-F5344CB8AC3E}">
        <p14:creationId xmlns:p14="http://schemas.microsoft.com/office/powerpoint/2010/main" val="729063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43</a:t>
            </a:fld>
            <a:endParaRPr lang="en-US"/>
          </a:p>
        </p:txBody>
      </p:sp>
    </p:spTree>
    <p:extLst>
      <p:ext uri="{BB962C8B-B14F-4D97-AF65-F5344CB8AC3E}">
        <p14:creationId xmlns:p14="http://schemas.microsoft.com/office/powerpoint/2010/main" val="389907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100 TB sort, each record was 100 bytes (10 byte key and</a:t>
            </a:r>
            <a:r>
              <a:rPr lang="en-US" baseline="0" dirty="0" smtClean="0"/>
              <a:t> 90 byte value), randomly generated. Each EC2 node was i2.8xlarge with 32 slots (and physical CPU cores) per machine. 6,592 slots total in cluster.</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a:t>
            </a:fld>
            <a:endParaRPr lang="en-US"/>
          </a:p>
        </p:txBody>
      </p:sp>
    </p:spTree>
    <p:extLst>
      <p:ext uri="{BB962C8B-B14F-4D97-AF65-F5344CB8AC3E}">
        <p14:creationId xmlns:p14="http://schemas.microsoft.com/office/powerpoint/2010/main" val="3692310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color code this</a:t>
            </a:r>
            <a:r>
              <a:rPr lang="en-US" baseline="0" dirty="0" smtClean="0"/>
              <a:t> so that Red Receiver makes a red RDD and Green Receiver makes a green RDD.</a:t>
            </a:r>
            <a:endParaRPr lang="en-US" dirty="0" smtClean="0"/>
          </a:p>
          <a:p>
            <a:endParaRPr lang="en-US" dirty="0" smtClean="0"/>
          </a:p>
          <a:p>
            <a:r>
              <a:rPr lang="en-US" dirty="0" smtClean="0"/>
              <a:t>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ＭＳ Ｐゴシック" charset="0"/>
                <a:cs typeface="ＭＳ Ｐゴシック" charset="0"/>
              </a:rPr>
              <a:t>spark.streaming.blockInterval</a:t>
            </a:r>
            <a:r>
              <a:rPr lang="en-US" sz="1200" b="0" i="0" kern="1200" dirty="0" smtClean="0">
                <a:solidFill>
                  <a:schemeClr val="tx1"/>
                </a:solidFill>
                <a:effectLst/>
                <a:latin typeface="+mn-lt"/>
                <a:ea typeface="ＭＳ Ｐゴシック" charset="0"/>
                <a:cs typeface="ＭＳ Ｐゴシック" charset="0"/>
              </a:rPr>
              <a:t>: The number of tasks per receiver per batch will be approximately (batch interval / block interval). For example, block interval of 200 ms will create 10 tasks per 2 second batches. Too low the number of tasks (that is, less than the number of cores per machine), then it will be inefficient as all available cores will not be used to process the data. To increase the number of tasks for a given batch interval, reduce the block interval. However, the recommended minimum value of block interval is about 50 ms, below which the task launching overheads may be a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By default, the input data received through Receivers is stored in the executors’ memory with </a:t>
            </a:r>
            <a:r>
              <a:rPr lang="en-US" sz="1200" b="0" i="0" u="none" strike="noStrike" kern="1200" dirty="0" smtClean="0">
                <a:solidFill>
                  <a:schemeClr val="tx1"/>
                </a:solidFill>
                <a:effectLst/>
                <a:latin typeface="+mn-lt"/>
                <a:ea typeface="ＭＳ Ｐゴシック" charset="0"/>
                <a:cs typeface="ＭＳ Ｐゴシック" charset="0"/>
                <a:hlinkClick r:id="rId3"/>
              </a:rPr>
              <a:t>StorageLevel.MEMORY_AND_DISK_SER_2</a:t>
            </a:r>
            <a:r>
              <a:rPr lang="en-US" sz="1200" b="0" i="0" kern="1200" dirty="0" smtClean="0">
                <a:solidFill>
                  <a:schemeClr val="tx1"/>
                </a:solidFill>
                <a:effectLst/>
                <a:latin typeface="+mn-lt"/>
                <a:ea typeface="ＭＳ Ｐゴシック" charset="0"/>
                <a:cs typeface="ＭＳ Ｐゴシック" charset="0"/>
              </a:rPr>
              <a:t>. This serialization obviously has overheads – the receiver must </a:t>
            </a:r>
            <a:r>
              <a:rPr lang="en-US" sz="1200" b="0" i="0" kern="1200" dirty="0" err="1" smtClean="0">
                <a:solidFill>
                  <a:schemeClr val="tx1"/>
                </a:solidFill>
                <a:effectLst/>
                <a:latin typeface="+mn-lt"/>
                <a:ea typeface="ＭＳ Ｐゴシック" charset="0"/>
                <a:cs typeface="ＭＳ Ｐゴシック" charset="0"/>
              </a:rPr>
              <a:t>deserialize</a:t>
            </a:r>
            <a:r>
              <a:rPr lang="en-US" sz="1200" b="0" i="0" kern="1200" dirty="0" smtClean="0">
                <a:solidFill>
                  <a:schemeClr val="tx1"/>
                </a:solidFill>
                <a:effectLst/>
                <a:latin typeface="+mn-lt"/>
                <a:ea typeface="ＭＳ Ｐゴシック" charset="0"/>
                <a:cs typeface="ＭＳ Ｐゴシック" charset="0"/>
              </a:rPr>
              <a:t> the received data and re-serialize it using Spark’s serialization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 input </a:t>
            </a:r>
            <a:r>
              <a:rPr lang="en-US" dirty="0" err="1" smtClean="0"/>
              <a:t>Dstream</a:t>
            </a:r>
            <a:r>
              <a:rPr lang="en-US" dirty="0" smtClean="0"/>
              <a:t> (except file stream or 1.3 Kafka direct stream) are associated with a Receiver object which receives the data from a 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each input source, Spark Streaming launches receivers, which are tasks running within the application’s executors that collect data from the input source and save it as RDDs. These receive the input data and replicate it (by default) to another executor for fault tolerance.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Note that, unlike RDDs, the default persistence level of </a:t>
            </a:r>
            <a:r>
              <a:rPr lang="en-US" sz="1200" b="0" i="0" kern="1200" dirty="0" err="1" smtClean="0">
                <a:solidFill>
                  <a:schemeClr val="tx1"/>
                </a:solidFill>
                <a:effectLst/>
                <a:latin typeface="+mn-lt"/>
                <a:ea typeface="ＭＳ Ｐゴシック" charset="0"/>
                <a:cs typeface="ＭＳ Ｐゴシック" charset="0"/>
              </a:rPr>
              <a:t>DStreams</a:t>
            </a:r>
            <a:r>
              <a:rPr lang="en-US" sz="1200" b="0" i="0" kern="1200" dirty="0" smtClean="0">
                <a:solidFill>
                  <a:schemeClr val="tx1"/>
                </a:solidFill>
                <a:effectLst/>
                <a:latin typeface="+mn-lt"/>
                <a:ea typeface="ＭＳ Ｐゴシック" charset="0"/>
                <a:cs typeface="ＭＳ Ｐゴシック" charset="0"/>
              </a:rPr>
              <a:t> keeps the data serialized in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Spark Streaming offers the same fault tolerance properties for </a:t>
            </a:r>
            <a:r>
              <a:rPr lang="en-US" dirty="0" err="1" smtClean="0"/>
              <a:t>DStreams</a:t>
            </a:r>
            <a:r>
              <a:rPr lang="en-US" dirty="0" smtClean="0"/>
              <a:t> as Spark has for RDDs: as long as a copy of the input data is still available, it can </a:t>
            </a:r>
            <a:r>
              <a:rPr lang="en-US" dirty="0" err="1" smtClean="0"/>
              <a:t>recompute</a:t>
            </a:r>
            <a:r>
              <a:rPr lang="en-US" dirty="0" smtClean="0"/>
              <a:t> any state derived from it using the lineage of the RDDs (i.e., by rerunning the operations used to process it). </a:t>
            </a:r>
          </a:p>
          <a:p>
            <a:endParaRPr lang="en-US" dirty="0" smtClean="0"/>
          </a:p>
          <a:p>
            <a:endParaRPr lang="en-US" dirty="0" smtClean="0"/>
          </a:p>
          <a:p>
            <a:r>
              <a:rPr lang="en-US" dirty="0" smtClean="0"/>
              <a:t>From the block, the partition can spill to disk if needed</a:t>
            </a:r>
          </a:p>
          <a:p>
            <a:endParaRPr lang="en-US" dirty="0" smtClean="0"/>
          </a:p>
          <a:p>
            <a:r>
              <a:rPr lang="en-US" dirty="0" smtClean="0"/>
              <a:t>The 2</a:t>
            </a:r>
            <a:r>
              <a:rPr lang="en-US" baseline="30000" dirty="0" smtClean="0"/>
              <a:t>nd</a:t>
            </a:r>
            <a:r>
              <a:rPr lang="en-US" dirty="0" smtClean="0"/>
              <a:t> Executor for replication is chosen randomly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44</a:t>
            </a:fld>
            <a:endParaRPr lang="en-US"/>
          </a:p>
        </p:txBody>
      </p:sp>
    </p:spTree>
    <p:extLst>
      <p:ext uri="{BB962C8B-B14F-4D97-AF65-F5344CB8AC3E}">
        <p14:creationId xmlns:p14="http://schemas.microsoft.com/office/powerpoint/2010/main" val="112447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TD: Is that first conversion</a:t>
            </a:r>
            <a:r>
              <a:rPr lang="en-US" baseline="0" dirty="0" smtClean="0"/>
              <a:t> from Blocks to Partitions called a transformation?</a:t>
            </a:r>
          </a:p>
          <a:p>
            <a:endParaRPr lang="en-US" baseline="0" dirty="0" smtClean="0"/>
          </a:p>
          <a:p>
            <a:r>
              <a:rPr lang="en-US" sz="1200" b="0" i="0" kern="1200" dirty="0" smtClean="0">
                <a:solidFill>
                  <a:schemeClr val="tx1"/>
                </a:solidFill>
                <a:effectLst/>
                <a:latin typeface="+mn-lt"/>
                <a:ea typeface="+mn-ea"/>
                <a:cs typeface="+mn-cs"/>
              </a:rPr>
              <a:t>Any operation applied on a DStream translates to operations on the underlying RDDs.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underlying RDD transformations are computed by the Spark engine. The DStream operations hide most of these details and provide the developer with higher-level API for convenience. </a:t>
            </a:r>
            <a:endParaRPr lang="en-US" dirty="0" smtClean="0"/>
          </a:p>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45</a:t>
            </a:fld>
            <a:endParaRPr lang="en-US"/>
          </a:p>
        </p:txBody>
      </p:sp>
    </p:spTree>
    <p:extLst>
      <p:ext uri="{BB962C8B-B14F-4D97-AF65-F5344CB8AC3E}">
        <p14:creationId xmlns:p14="http://schemas.microsoft.com/office/powerpoint/2010/main" val="869757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46</a:t>
            </a:fld>
            <a:endParaRPr lang="en-US"/>
          </a:p>
        </p:txBody>
      </p:sp>
    </p:spTree>
    <p:extLst>
      <p:ext uri="{BB962C8B-B14F-4D97-AF65-F5344CB8AC3E}">
        <p14:creationId xmlns:p14="http://schemas.microsoft.com/office/powerpoint/2010/main" val="758342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 </a:t>
            </a:r>
            <a:r>
              <a:rPr lang="en-US" sz="1200" b="0" i="0" kern="1200" dirty="0" smtClean="0">
                <a:solidFill>
                  <a:schemeClr val="tx1"/>
                </a:solidFill>
                <a:effectLst/>
                <a:latin typeface="+mn-lt"/>
                <a:ea typeface="ＭＳ Ｐゴシック" charset="0"/>
                <a:cs typeface="ＭＳ Ｐゴシック" charset="0"/>
              </a:rPr>
              <a:t>Return a new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by passing each element of the source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through a function </a:t>
            </a:r>
            <a:r>
              <a:rPr lang="en-US" sz="1200" b="0" i="1" kern="1200" dirty="0" err="1" smtClean="0">
                <a:solidFill>
                  <a:schemeClr val="tx1"/>
                </a:solidFill>
                <a:effectLst/>
                <a:latin typeface="+mn-lt"/>
                <a:ea typeface="ＭＳ Ｐゴシック" charset="0"/>
                <a:cs typeface="ＭＳ Ｐゴシック" charset="0"/>
              </a:rPr>
              <a:t>func</a:t>
            </a:r>
            <a:r>
              <a:rPr lang="en-US" sz="1200" b="0" i="0" kern="1200" dirty="0" smtClean="0">
                <a:solidFill>
                  <a:schemeClr val="tx1"/>
                </a:solidFill>
                <a:effectLst/>
                <a:latin typeface="+mn-lt"/>
                <a:ea typeface="ＭＳ Ｐゴシック" charset="0"/>
                <a:cs typeface="ＭＳ Ｐゴシック" charset="0"/>
              </a:rPr>
              <a:t>.</a:t>
            </a:r>
          </a:p>
          <a:p>
            <a:endParaRPr lang="en-US" sz="1200" b="0" i="0" kern="1200" dirty="0" smtClean="0">
              <a:solidFill>
                <a:schemeClr val="tx1"/>
              </a:solidFill>
              <a:effectLst/>
              <a:latin typeface="+mn-lt"/>
              <a:ea typeface="ＭＳ Ｐゴシック" charset="0"/>
            </a:endParaRPr>
          </a:p>
          <a:p>
            <a:r>
              <a:rPr lang="en-US" sz="1200" b="0" i="0" kern="1200" dirty="0" err="1" smtClean="0">
                <a:solidFill>
                  <a:schemeClr val="tx1"/>
                </a:solidFill>
                <a:effectLst/>
                <a:latin typeface="+mn-lt"/>
                <a:ea typeface="ＭＳ Ｐゴシック" charset="0"/>
              </a:rPr>
              <a:t>flatMap</a:t>
            </a:r>
            <a:r>
              <a:rPr lang="en-US" sz="1200" b="0" i="0" kern="1200" dirty="0" smtClean="0">
                <a:solidFill>
                  <a:schemeClr val="tx1"/>
                </a:solidFill>
                <a:effectLst/>
                <a:latin typeface="+mn-lt"/>
                <a:ea typeface="ＭＳ Ｐゴシック" charset="0"/>
              </a:rPr>
              <a:t>: </a:t>
            </a:r>
            <a:r>
              <a:rPr lang="en-US" sz="1200" b="0" i="0" kern="1200" dirty="0" smtClean="0">
                <a:solidFill>
                  <a:schemeClr val="tx1"/>
                </a:solidFill>
                <a:effectLst/>
                <a:latin typeface="+mn-lt"/>
                <a:ea typeface="ＭＳ Ｐゴシック" charset="0"/>
                <a:cs typeface="ＭＳ Ｐゴシック" charset="0"/>
              </a:rPr>
              <a:t>Similar to map, but each input item can be mapped to 0 or more output items.</a:t>
            </a:r>
          </a:p>
          <a:p>
            <a:endParaRPr lang="en-US" sz="1200" b="0" i="0" kern="1200" dirty="0" smtClean="0">
              <a:solidFill>
                <a:schemeClr val="tx1"/>
              </a:solidFill>
              <a:effectLst/>
              <a:latin typeface="+mn-lt"/>
              <a:ea typeface="ＭＳ Ｐゴシック" charset="0"/>
            </a:endParaRPr>
          </a:p>
          <a:p>
            <a:r>
              <a:rPr lang="en-US" sz="1200" b="0" i="0" kern="1200" dirty="0" err="1" smtClean="0">
                <a:solidFill>
                  <a:schemeClr val="tx1"/>
                </a:solidFill>
                <a:effectLst/>
                <a:latin typeface="+mn-lt"/>
                <a:ea typeface="ＭＳ Ｐゴシック" charset="0"/>
              </a:rPr>
              <a:t>CountByValue</a:t>
            </a:r>
            <a:r>
              <a:rPr lang="en-US" sz="1200" b="0" i="0" kern="1200" dirty="0" smtClean="0">
                <a:solidFill>
                  <a:schemeClr val="tx1"/>
                </a:solidFill>
                <a:effectLst/>
                <a:latin typeface="+mn-lt"/>
                <a:ea typeface="ＭＳ Ｐゴシック" charset="0"/>
              </a:rPr>
              <a:t>:</a:t>
            </a:r>
            <a:r>
              <a:rPr lang="en-US" sz="1200" b="0" i="0" kern="1200" baseline="0" dirty="0" smtClean="0">
                <a:solidFill>
                  <a:schemeClr val="tx1"/>
                </a:solidFill>
                <a:effectLst/>
                <a:latin typeface="+mn-lt"/>
                <a:ea typeface="ＭＳ Ｐゴシック" charset="0"/>
              </a:rPr>
              <a:t> </a:t>
            </a:r>
            <a:r>
              <a:rPr lang="en-US" sz="1200" b="0" i="0" kern="1200" dirty="0" smtClean="0">
                <a:solidFill>
                  <a:schemeClr val="tx1"/>
                </a:solidFill>
                <a:effectLst/>
                <a:latin typeface="+mn-lt"/>
                <a:ea typeface="ＭＳ Ｐゴシック" charset="0"/>
                <a:cs typeface="ＭＳ Ｐゴシック" charset="0"/>
              </a:rPr>
              <a:t>When called on a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of elements of type K, return a new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of (K, Long) pairs where the value of each key is its frequency in each RDD of the source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err="1" smtClean="0">
                <a:solidFill>
                  <a:schemeClr val="tx1"/>
                </a:solidFill>
                <a:effectLst/>
                <a:latin typeface="+mn-lt"/>
                <a:ea typeface="ＭＳ Ｐゴシック" charset="0"/>
                <a:cs typeface="ＭＳ Ｐゴシック" charset="0"/>
              </a:rPr>
              <a:t>Tranform</a:t>
            </a:r>
            <a:r>
              <a:rPr lang="en-US" sz="1200" b="0" i="0" kern="1200" dirty="0" smtClean="0">
                <a:solidFill>
                  <a:schemeClr val="tx1"/>
                </a:solidFill>
                <a:effectLst/>
                <a:latin typeface="+mn-lt"/>
                <a:ea typeface="ＭＳ Ｐゴシック" charset="0"/>
                <a:cs typeface="ＭＳ Ｐゴシック" charset="0"/>
              </a:rPr>
              <a:t>: Return a new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by applying a RDD-to-RDD function to every RDD of the source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This can be used to do arbitrary RDD operations on the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err="1" smtClean="0">
                <a:solidFill>
                  <a:schemeClr val="tx1"/>
                </a:solidFill>
                <a:effectLst/>
                <a:latin typeface="+mn-lt"/>
                <a:ea typeface="ＭＳ Ｐゴシック" charset="0"/>
                <a:cs typeface="ＭＳ Ｐゴシック" charset="0"/>
              </a:rPr>
              <a:t>trackStateByKey</a:t>
            </a:r>
            <a:r>
              <a:rPr lang="en-US" sz="1200" b="0" i="0" kern="1200" dirty="0" smtClean="0">
                <a:solidFill>
                  <a:schemeClr val="tx1"/>
                </a:solidFill>
                <a:effectLst/>
                <a:latin typeface="+mn-lt"/>
                <a:ea typeface="ＭＳ Ｐゴシック" charset="0"/>
                <a:cs typeface="ＭＳ Ｐゴシック" charset="0"/>
              </a:rPr>
              <a:t>… like </a:t>
            </a:r>
            <a:r>
              <a:rPr lang="en-US" sz="1200" b="0" i="0" kern="1200" dirty="0" err="1" smtClean="0">
                <a:solidFill>
                  <a:schemeClr val="tx1"/>
                </a:solidFill>
                <a:effectLst/>
                <a:latin typeface="+mn-lt"/>
                <a:ea typeface="ＭＳ Ｐゴシック" charset="0"/>
                <a:cs typeface="ＭＳ Ｐゴシック" charset="0"/>
              </a:rPr>
              <a:t>updateStateByKey</a:t>
            </a:r>
            <a:r>
              <a:rPr lang="en-US" sz="1200" b="0" i="0" kern="1200" dirty="0" smtClean="0">
                <a:solidFill>
                  <a:schemeClr val="tx1"/>
                </a:solidFill>
                <a:effectLst/>
                <a:latin typeface="+mn-lt"/>
                <a:ea typeface="ＭＳ Ｐゴシック" charset="0"/>
                <a:cs typeface="ＭＳ Ｐゴシック" charset="0"/>
              </a:rPr>
              <a:t>:</a:t>
            </a:r>
            <a:r>
              <a:rPr lang="en-US" sz="1200" b="0" i="0" kern="1200" baseline="0" dirty="0" smtClean="0">
                <a:solidFill>
                  <a:schemeClr val="tx1"/>
                </a:solidFill>
                <a:effectLst/>
                <a:latin typeface="+mn-lt"/>
                <a:ea typeface="ＭＳ Ｐゴシック" charset="0"/>
                <a:cs typeface="ＭＳ Ｐゴシック" charset="0"/>
              </a:rPr>
              <a:t> </a:t>
            </a:r>
            <a:r>
              <a:rPr lang="en-US" sz="1200" b="0" i="0" kern="1200" dirty="0" smtClean="0">
                <a:solidFill>
                  <a:schemeClr val="tx1"/>
                </a:solidFill>
                <a:effectLst/>
                <a:latin typeface="+mn-lt"/>
                <a:ea typeface="ＭＳ Ｐゴシック" charset="0"/>
                <a:cs typeface="ＭＳ Ｐゴシック" charset="0"/>
              </a:rPr>
              <a:t>Return a new "state" </a:t>
            </a:r>
            <a:r>
              <a:rPr lang="en-US" sz="1200" b="0" i="0" kern="1200" dirty="0" err="1" smtClean="0">
                <a:solidFill>
                  <a:schemeClr val="tx1"/>
                </a:solidFill>
                <a:effectLst/>
                <a:latin typeface="+mn-lt"/>
                <a:ea typeface="ＭＳ Ｐゴシック" charset="0"/>
                <a:cs typeface="ＭＳ Ｐゴシック" charset="0"/>
              </a:rPr>
              <a:t>DStream</a:t>
            </a:r>
            <a:r>
              <a:rPr lang="en-US" sz="1200" b="0" i="0" kern="1200" dirty="0" smtClean="0">
                <a:solidFill>
                  <a:schemeClr val="tx1"/>
                </a:solidFill>
                <a:effectLst/>
                <a:latin typeface="+mn-lt"/>
                <a:ea typeface="ＭＳ Ｐゴシック" charset="0"/>
                <a:cs typeface="ＭＳ Ｐゴシック" charset="0"/>
              </a:rPr>
              <a:t> where the state for each key is updated by applying the given function on the previous state of the key and the new values for the key. This can be used to maintain arbitrary state data for each key. Say you want to maintain a running count of each word seen in a text data stream. H</a:t>
            </a:r>
          </a:p>
          <a:p>
            <a:endParaRPr lang="en-US" sz="1200" b="0" i="0" kern="1200" dirty="0" smtClean="0">
              <a:solidFill>
                <a:schemeClr val="tx1"/>
              </a:solidFill>
              <a:effectLst/>
              <a:latin typeface="+mn-lt"/>
              <a:ea typeface="ＭＳ Ｐゴシック" charset="0"/>
            </a:endParaRPr>
          </a:p>
          <a:p>
            <a:endParaRPr lang="en-US" dirty="0" smtClean="0"/>
          </a:p>
          <a:p>
            <a:endParaRPr lang="en-US" dirty="0" smtClean="0"/>
          </a:p>
          <a:p>
            <a:r>
              <a:rPr lang="en-US" dirty="0" smtClean="0"/>
              <a:t>Source:</a:t>
            </a:r>
          </a:p>
          <a:p>
            <a:r>
              <a:rPr lang="en-US" dirty="0" smtClean="0"/>
              <a:t>https://spark.apache.org/docs/latest/streaming-programming-guide.html</a:t>
            </a:r>
          </a:p>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47</a:t>
            </a:fld>
            <a:endParaRPr lang="en-US"/>
          </a:p>
        </p:txBody>
      </p:sp>
    </p:spTree>
    <p:extLst>
      <p:ext uri="{BB962C8B-B14F-4D97-AF65-F5344CB8AC3E}">
        <p14:creationId xmlns:p14="http://schemas.microsoft.com/office/powerpoint/2010/main" val="2961057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48</a:t>
            </a:fld>
            <a:endParaRPr lang="en-US"/>
          </a:p>
        </p:txBody>
      </p:sp>
    </p:spTree>
    <p:extLst>
      <p:ext uri="{BB962C8B-B14F-4D97-AF65-F5344CB8AC3E}">
        <p14:creationId xmlns:p14="http://schemas.microsoft.com/office/powerpoint/2010/main" val="32866998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Streaming Linear Regression: When data arrive in a streaming fashion, it is useful to fit regression models online, updating the parameters of the model as new data arrives. MLlib currently supports streaming linear regression using ordinary least squares. The fitting is similar to that performed offline, except fitting occurs on each batch of data, so that the model continually updates to reflect the data from the stream.</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rPr>
              <a:t>Streaming</a:t>
            </a:r>
            <a:r>
              <a:rPr lang="en-US" sz="1200" b="0" i="0" kern="1200" baseline="0" dirty="0" smtClean="0">
                <a:solidFill>
                  <a:schemeClr val="tx1"/>
                </a:solidFill>
                <a:effectLst/>
                <a:latin typeface="+mn-lt"/>
                <a:ea typeface="ＭＳ Ｐゴシック" charset="0"/>
              </a:rPr>
              <a:t> </a:t>
            </a:r>
            <a:r>
              <a:rPr lang="en-US" sz="1200" b="0" i="0" kern="1200" baseline="0" dirty="0" err="1" smtClean="0">
                <a:solidFill>
                  <a:schemeClr val="tx1"/>
                </a:solidFill>
                <a:effectLst/>
                <a:latin typeface="+mn-lt"/>
                <a:ea typeface="ＭＳ Ｐゴシック" charset="0"/>
              </a:rPr>
              <a:t>KMeans</a:t>
            </a:r>
            <a:r>
              <a:rPr lang="en-US" sz="1200" b="0" i="0" kern="1200" baseline="0" dirty="0" smtClean="0">
                <a:solidFill>
                  <a:schemeClr val="tx1"/>
                </a:solidFill>
                <a:effectLst/>
                <a:latin typeface="+mn-lt"/>
                <a:ea typeface="ＭＳ Ｐゴシック" charset="0"/>
              </a:rPr>
              <a:t>: </a:t>
            </a:r>
            <a:r>
              <a:rPr lang="en-US" sz="1200" b="0" i="0" kern="1200" dirty="0" smtClean="0">
                <a:solidFill>
                  <a:schemeClr val="tx1"/>
                </a:solidFill>
                <a:effectLst/>
                <a:latin typeface="+mn-lt"/>
                <a:ea typeface="ＭＳ Ｐゴシック" charset="0"/>
                <a:cs typeface="ＭＳ Ｐゴシック" charset="0"/>
              </a:rPr>
              <a:t>When data arrive in a stream, we may want to estimate clusters dynamically, updating them as new data arrive. MLlib provides support for streaming k-means clustering, with parameters to control the decay (or “forgetfulness”) of the estimates. The algorithm uses a generalization of the mini-batch k-means update rule. For each batch of data, we assign all points to their nearest cluster, compute new cluster centers, then update each cluster </a:t>
            </a:r>
            <a:endParaRPr lang="en-US" dirty="0" smtClean="0"/>
          </a:p>
          <a:p>
            <a:endParaRPr lang="en-US" dirty="0" smtClean="0"/>
          </a:p>
          <a:p>
            <a:r>
              <a:rPr lang="en-US" dirty="0" smtClean="0"/>
              <a:t>Online testing: </a:t>
            </a:r>
            <a:r>
              <a:rPr lang="en-US" sz="1200" b="0" i="0" kern="1200" dirty="0" smtClean="0">
                <a:solidFill>
                  <a:schemeClr val="tx1"/>
                </a:solidFill>
                <a:effectLst/>
                <a:latin typeface="+mn-lt"/>
                <a:ea typeface="ＭＳ Ｐゴシック" charset="0"/>
                <a:cs typeface="ＭＳ Ｐゴシック" charset="0"/>
              </a:rPr>
              <a:t>Online testing is widely used to compare online models. We can implement A/B testing in MLlib and integrate it with Spark Streaming. For example, we have a </a:t>
            </a:r>
            <a:r>
              <a:rPr lang="en-US" sz="1200" b="0" i="0" kern="1200" dirty="0" err="1" smtClean="0">
                <a:solidFill>
                  <a:schemeClr val="tx1"/>
                </a:solidFill>
                <a:effectLst/>
                <a:latin typeface="+mn-lt"/>
                <a:ea typeface="ＭＳ Ｐゴシック" charset="0"/>
                <a:cs typeface="ＭＳ Ｐゴシック" charset="0"/>
              </a:rPr>
              <a:t>PairDStream</a:t>
            </a:r>
            <a:r>
              <a:rPr lang="en-US" sz="1200" b="0" i="0" kern="1200" dirty="0" smtClean="0">
                <a:solidFill>
                  <a:schemeClr val="tx1"/>
                </a:solidFill>
                <a:effectLst/>
                <a:latin typeface="+mn-lt"/>
                <a:ea typeface="ＭＳ Ｐゴシック" charset="0"/>
                <a:cs typeface="ＭＳ Ｐゴシック" charset="0"/>
              </a:rPr>
              <a:t>[String, Double], whose keys are model ids and values are observations (click or not, or revenue associated with the event). With A/B testing, we can tell whether one model is significantly better than another at a certain time. </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49</a:t>
            </a:fld>
            <a:endParaRPr lang="en-US"/>
          </a:p>
        </p:txBody>
      </p:sp>
    </p:spTree>
    <p:extLst>
      <p:ext uri="{BB962C8B-B14F-4D97-AF65-F5344CB8AC3E}">
        <p14:creationId xmlns:p14="http://schemas.microsoft.com/office/powerpoint/2010/main" val="2019234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 a physical plan generated by Catalyst</a:t>
            </a:r>
            <a:r>
              <a:rPr lang="en-US" baseline="0" dirty="0" smtClean="0"/>
              <a:t> into Streaming</a:t>
            </a:r>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t>50</a:t>
            </a:fld>
            <a:endParaRPr lang="en-US"/>
          </a:p>
        </p:txBody>
      </p:sp>
    </p:spTree>
    <p:extLst>
      <p:ext uri="{BB962C8B-B14F-4D97-AF65-F5344CB8AC3E}">
        <p14:creationId xmlns:p14="http://schemas.microsoft.com/office/powerpoint/2010/main" val="2176104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51</a:t>
            </a:fld>
            <a:endParaRPr lang="en-US" altLang="en-US"/>
          </a:p>
        </p:txBody>
      </p:sp>
    </p:spTree>
    <p:extLst>
      <p:ext uri="{BB962C8B-B14F-4D97-AF65-F5344CB8AC3E}">
        <p14:creationId xmlns:p14="http://schemas.microsoft.com/office/powerpoint/2010/main" val="8727364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53</a:t>
            </a:fld>
            <a:endParaRPr lang="en-US"/>
          </a:p>
        </p:txBody>
      </p:sp>
    </p:spTree>
    <p:extLst>
      <p:ext uri="{BB962C8B-B14F-4D97-AF65-F5344CB8AC3E}">
        <p14:creationId xmlns:p14="http://schemas.microsoft.com/office/powerpoint/2010/main" val="3301713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smtClean="0">
                <a:solidFill>
                  <a:schemeClr val="tx1"/>
                </a:solidFill>
                <a:effectLst/>
                <a:latin typeface="+mn-lt"/>
                <a:ea typeface="ＭＳ Ｐゴシック" charset="0"/>
                <a:cs typeface="ＭＳ Ｐゴシック" charset="0"/>
              </a:rPr>
              <a:t>“BDAS, the Berkeley Data Analytics Stack</a:t>
            </a:r>
            <a:r>
              <a:rPr lang="en-US" sz="1200" b="0" i="0" kern="1200" dirty="0" smtClean="0">
                <a:solidFill>
                  <a:schemeClr val="tx1"/>
                </a:solidFill>
                <a:effectLst/>
                <a:latin typeface="+mn-lt"/>
                <a:ea typeface="ＭＳ Ｐゴシック" charset="0"/>
                <a:cs typeface="ＭＳ Ｐゴシック" charset="0"/>
              </a:rPr>
              <a:t>, is an open source software stack that integrates software components being built by the </a:t>
            </a:r>
            <a:r>
              <a:rPr lang="en-US" sz="1200" b="0" i="0" kern="1200" dirty="0" err="1" smtClean="0">
                <a:solidFill>
                  <a:schemeClr val="tx1"/>
                </a:solidFill>
                <a:effectLst/>
                <a:latin typeface="+mn-lt"/>
                <a:ea typeface="ＭＳ Ｐゴシック" charset="0"/>
                <a:cs typeface="ＭＳ Ｐゴシック" charset="0"/>
              </a:rPr>
              <a:t>AMPLab</a:t>
            </a:r>
            <a:r>
              <a:rPr lang="en-US" sz="1200" b="0" i="0" kern="1200" dirty="0" smtClean="0">
                <a:solidFill>
                  <a:schemeClr val="tx1"/>
                </a:solidFill>
                <a:effectLst/>
                <a:latin typeface="+mn-lt"/>
                <a:ea typeface="ＭＳ Ｐゴシック" charset="0"/>
                <a:cs typeface="ＭＳ Ｐゴシック" charset="0"/>
              </a:rPr>
              <a:t> to make sense of Big Data.</a:t>
            </a:r>
          </a:p>
          <a:p>
            <a:pPr fontAlgn="base"/>
            <a:r>
              <a:rPr lang="en-US" sz="1200" b="0" i="0" kern="1200" dirty="0" smtClean="0">
                <a:solidFill>
                  <a:schemeClr val="tx1"/>
                </a:solidFill>
                <a:effectLst/>
                <a:latin typeface="+mn-lt"/>
                <a:ea typeface="ＭＳ Ｐゴシック" charset="0"/>
                <a:cs typeface="ＭＳ Ｐゴシック" charset="0"/>
              </a:rPr>
              <a:t>BDAS consists of the components shown below. </a:t>
            </a:r>
          </a:p>
          <a:p>
            <a:pPr fontAlgn="base"/>
            <a:endParaRPr lang="en-US" sz="1200" b="0" i="0" kern="1200" dirty="0" smtClean="0">
              <a:solidFill>
                <a:schemeClr val="tx1"/>
              </a:solidFill>
              <a:effectLst/>
              <a:latin typeface="+mn-lt"/>
              <a:ea typeface="ＭＳ Ｐゴシック" charset="0"/>
              <a:cs typeface="ＭＳ Ｐゴシック" charset="0"/>
            </a:endParaRPr>
          </a:p>
          <a:p>
            <a:pPr fontAlgn="base"/>
            <a:r>
              <a:rPr lang="en-US" sz="1200" b="0" i="0" kern="1200" dirty="0" smtClean="0">
                <a:solidFill>
                  <a:schemeClr val="tx1"/>
                </a:solidFill>
                <a:effectLst/>
                <a:latin typeface="+mn-lt"/>
                <a:ea typeface="ＭＳ Ｐゴシック" charset="0"/>
                <a:cs typeface="ＭＳ Ｐゴシック" charset="0"/>
              </a:rPr>
              <a:t>Components shown in Blue or Green are available for download now.”</a:t>
            </a:r>
          </a:p>
          <a:p>
            <a:pPr fontAlgn="base"/>
            <a:endParaRPr lang="en-US" dirty="0" smtClean="0"/>
          </a:p>
          <a:p>
            <a:pPr marL="0" indent="0">
              <a:buFontTx/>
              <a:buNone/>
            </a:pPr>
            <a:r>
              <a:rPr lang="en-US" dirty="0" smtClean="0"/>
              <a:t>- - -</a:t>
            </a:r>
          </a:p>
          <a:p>
            <a:pPr marL="0" indent="0">
              <a:buFontTx/>
              <a:buNone/>
            </a:pPr>
            <a:r>
              <a:rPr lang="en-US" dirty="0" smtClean="0"/>
              <a:t>Source:</a:t>
            </a:r>
          </a:p>
          <a:p>
            <a:pPr marL="0" indent="0">
              <a:buFontTx/>
              <a:buNone/>
            </a:pPr>
            <a:endParaRPr lang="en-US" dirty="0" smtClean="0"/>
          </a:p>
          <a:p>
            <a:pPr marL="0" indent="0">
              <a:buFontTx/>
              <a:buNone/>
            </a:pPr>
            <a:r>
              <a:rPr lang="en-US" dirty="0" smtClean="0"/>
              <a:t>Image from:</a:t>
            </a:r>
          </a:p>
          <a:p>
            <a:pPr marL="0" indent="0">
              <a:buFontTx/>
              <a:buNone/>
            </a:pPr>
            <a:r>
              <a:rPr lang="en-US" dirty="0" smtClean="0"/>
              <a:t>https://amplab.cs.berkeley.edu/software/</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54</a:t>
            </a:fld>
            <a:endParaRPr lang="en-US"/>
          </a:p>
        </p:txBody>
      </p:sp>
    </p:spTree>
    <p:extLst>
      <p:ext uri="{BB962C8B-B14F-4D97-AF65-F5344CB8AC3E}">
        <p14:creationId xmlns:p14="http://schemas.microsoft.com/office/powerpoint/2010/main" val="191508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a:t>
            </a:fld>
            <a:endParaRPr lang="en-US"/>
          </a:p>
        </p:txBody>
      </p:sp>
    </p:spTree>
    <p:extLst>
      <p:ext uri="{BB962C8B-B14F-4D97-AF65-F5344CB8AC3E}">
        <p14:creationId xmlns:p14="http://schemas.microsoft.com/office/powerpoint/2010/main" val="3647095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2</a:t>
            </a:r>
            <a:r>
              <a:rPr lang="en-US" baseline="30000" dirty="0" smtClean="0"/>
              <a:t>nd</a:t>
            </a:r>
            <a:r>
              <a:rPr lang="en-US" baseline="0" dirty="0" smtClean="0"/>
              <a:t> problem with RDDs… this is more of a VM problem that’s hard to make work well for Java and Python. </a:t>
            </a:r>
          </a:p>
          <a:p>
            <a:endParaRPr lang="en-US" baseline="0" dirty="0" smtClean="0"/>
          </a:p>
          <a:p>
            <a:r>
              <a:rPr lang="en-US" baseline="0" dirty="0" smtClean="0"/>
              <a:t>You also end up with data structures with a lots of pointers floating around. </a:t>
            </a:r>
          </a:p>
          <a:p>
            <a:endParaRPr lang="en-US" baseline="0" dirty="0" smtClean="0"/>
          </a:p>
          <a:p>
            <a:r>
              <a:rPr lang="en-US" baseline="0" dirty="0" smtClean="0"/>
              <a:t>This user class has a name and list of friends. And we have a user, Bobby, and 2 friends. </a:t>
            </a:r>
          </a:p>
          <a:p>
            <a:endParaRPr lang="en-US" baseline="0" dirty="0" smtClean="0"/>
          </a:p>
          <a:p>
            <a:r>
              <a:rPr lang="en-US" baseline="0" dirty="0" smtClean="0"/>
              <a:t>Here we’re looking at the Java objects that get created in the JVM. The only Data is just the string Bobby and the two integers. But 3 or 4 times more space is used up by the structures around them… each object has a header that points to its class has other stuff like letting you lock it. The user object also has a point to an </a:t>
            </a:r>
            <a:r>
              <a:rPr lang="en-US" baseline="0" dirty="0" err="1" smtClean="0"/>
              <a:t>int</a:t>
            </a:r>
            <a:r>
              <a:rPr lang="en-US" baseline="0" dirty="0" smtClean="0"/>
              <a:t> array, that has it’s own header with a length and all that stuff. The String Bobby also points to an array of characters.</a:t>
            </a:r>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57</a:t>
            </a:fld>
            <a:endParaRPr lang="en-US" altLang="en-US"/>
          </a:p>
        </p:txBody>
      </p:sp>
    </p:spTree>
    <p:extLst>
      <p:ext uri="{BB962C8B-B14F-4D97-AF65-F5344CB8AC3E}">
        <p14:creationId xmlns:p14="http://schemas.microsoft.com/office/powerpoint/2010/main" val="38656696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first phase of Tungsten, and</a:t>
            </a:r>
            <a:r>
              <a:rPr lang="en-US" baseline="0" dirty="0" smtClean="0"/>
              <a:t> it’s already in Spark.</a:t>
            </a:r>
          </a:p>
          <a:p>
            <a:endParaRPr lang="en-US" baseline="0" dirty="0" smtClean="0"/>
          </a:p>
          <a:p>
            <a:r>
              <a:rPr lang="en-US" baseline="0" dirty="0" smtClean="0"/>
              <a:t>This slide shows encoding rows of data in binary form.</a:t>
            </a:r>
          </a:p>
          <a:p>
            <a:endParaRPr lang="en-US" baseline="0" dirty="0" smtClean="0"/>
          </a:p>
          <a:p>
            <a:r>
              <a:rPr lang="en-US" baseline="0" dirty="0" smtClean="0"/>
              <a:t>This is much more efficient than all of the mess of Java objects with pointers between them.  </a:t>
            </a:r>
          </a:p>
          <a:p>
            <a:endParaRPr lang="en-US" baseline="0" dirty="0" smtClean="0"/>
          </a:p>
          <a:p>
            <a:r>
              <a:rPr lang="en-US" baseline="0" dirty="0" smtClean="0"/>
              <a:t>So we have a row with an integer and 2 strings. We basically just stick this into one big array of bytes that is all together. It’s similar to what you may have in a database.</a:t>
            </a:r>
          </a:p>
          <a:p>
            <a:endParaRPr lang="en-US" baseline="0" dirty="0" smtClean="0"/>
          </a:p>
          <a:p>
            <a:r>
              <a:rPr lang="en-US" baseline="0" dirty="0" smtClean="0"/>
              <a:t>It has a bitmap to say what’s null. It has the integer, the binary data for strings and some pointers to where each string is beginning. </a:t>
            </a:r>
          </a:p>
          <a:p>
            <a:endParaRPr lang="en-US" baseline="0" dirty="0" smtClean="0"/>
          </a:p>
          <a:p>
            <a:r>
              <a:rPr lang="en-US" baseline="0" dirty="0" smtClean="0"/>
              <a:t>This is all a self-contained object, you can move it around just by itself. It is also a lot smaller than the corresponding Java objects.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58</a:t>
            </a:fld>
            <a:endParaRPr lang="en-US" altLang="en-US"/>
          </a:p>
        </p:txBody>
      </p:sp>
    </p:spTree>
    <p:extLst>
      <p:ext uri="{BB962C8B-B14F-4D97-AF65-F5344CB8AC3E}">
        <p14:creationId xmlns:p14="http://schemas.microsoft.com/office/powerpoint/2010/main" val="8158748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61</a:t>
            </a:fld>
            <a:endParaRPr lang="en-US"/>
          </a:p>
        </p:txBody>
      </p:sp>
    </p:spTree>
    <p:extLst>
      <p:ext uri="{BB962C8B-B14F-4D97-AF65-F5344CB8AC3E}">
        <p14:creationId xmlns:p14="http://schemas.microsoft.com/office/powerpoint/2010/main" val="170509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Classification: You are given data that you know belongs to a particular group (like docs belonging to politics or sports) and then infer which group the new data instances will sit in.</a:t>
            </a:r>
            <a:endParaRPr lang="en-US" dirty="0" smtClean="0"/>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Regression: Try to fit a line to some data points... fitting a line is like ranking the data points.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Clustering: We have the unknown groups and need to infer which groups are actually there. </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In Classification, we know the groups </a:t>
            </a:r>
            <a:r>
              <a:rPr lang="en-US" sz="1200" b="0" i="0" kern="1200" dirty="0" err="1" smtClean="0">
                <a:solidFill>
                  <a:schemeClr val="tx1"/>
                </a:solidFill>
                <a:effectLst/>
                <a:latin typeface="+mn-lt"/>
                <a:ea typeface="ＭＳ Ｐゴシック" charset="0"/>
                <a:cs typeface="ＭＳ Ｐゴシック" charset="0"/>
              </a:rPr>
              <a:t>apriori</a:t>
            </a:r>
            <a:r>
              <a:rPr lang="en-US" sz="1200" b="0" i="0" kern="1200" dirty="0" smtClean="0">
                <a:solidFill>
                  <a:schemeClr val="tx1"/>
                </a:solidFill>
                <a:effectLst/>
                <a:latin typeface="+mn-lt"/>
                <a:ea typeface="ＭＳ Ｐゴシック" charset="0"/>
                <a:cs typeface="ＭＳ Ｐゴシック" charset="0"/>
              </a:rPr>
              <a:t>, but not in Clustering.</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6</a:t>
            </a:fld>
            <a:endParaRPr lang="en-US"/>
          </a:p>
        </p:txBody>
      </p:sp>
    </p:spTree>
    <p:extLst>
      <p:ext uri="{BB962C8B-B14F-4D97-AF65-F5344CB8AC3E}">
        <p14:creationId xmlns:p14="http://schemas.microsoft.com/office/powerpoint/2010/main" val="396073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8</a:t>
            </a:fld>
            <a:endParaRPr lang="en-US"/>
          </a:p>
        </p:txBody>
      </p:sp>
    </p:spTree>
    <p:extLst>
      <p:ext uri="{BB962C8B-B14F-4D97-AF65-F5344CB8AC3E}">
        <p14:creationId xmlns:p14="http://schemas.microsoft.com/office/powerpoint/2010/main" val="178164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common algorithm in the field of information retrieval. </a:t>
            </a:r>
            <a:r>
              <a:rPr lang="en-US" sz="1200" b="0" i="0" kern="1200" dirty="0" smtClean="0">
                <a:solidFill>
                  <a:schemeClr val="tx1"/>
                </a:solidFill>
                <a:effectLst/>
                <a:latin typeface="+mn-lt"/>
                <a:ea typeface="ＭＳ Ｐゴシック" charset="0"/>
                <a:cs typeface="ＭＳ Ｐゴシック" charset="0"/>
              </a:rPr>
              <a:t>Variations of the </a:t>
            </a:r>
            <a:r>
              <a:rPr lang="en-US" sz="1200" b="0" i="0" kern="1200" dirty="0" err="1" smtClean="0">
                <a:solidFill>
                  <a:schemeClr val="tx1"/>
                </a:solidFill>
                <a:effectLst/>
                <a:latin typeface="+mn-lt"/>
                <a:ea typeface="ＭＳ Ｐゴシック" charset="0"/>
                <a:cs typeface="ＭＳ Ｐゴシック" charset="0"/>
              </a:rPr>
              <a:t>tf-idf</a:t>
            </a:r>
            <a:r>
              <a:rPr lang="en-US" sz="1200" b="0" i="0" kern="1200" dirty="0" smtClean="0">
                <a:solidFill>
                  <a:schemeClr val="tx1"/>
                </a:solidFill>
                <a:effectLst/>
                <a:latin typeface="+mn-lt"/>
                <a:ea typeface="ＭＳ Ｐゴシック" charset="0"/>
                <a:cs typeface="ＭＳ Ｐゴシック" charset="0"/>
              </a:rPr>
              <a:t> weighting scheme are often used by search engines as a central tool in scoring and ranking a web page’s relevance given a user query.</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9</a:t>
            </a:fld>
            <a:endParaRPr lang="en-US"/>
          </a:p>
        </p:txBody>
      </p:sp>
    </p:spTree>
    <p:extLst>
      <p:ext uri="{BB962C8B-B14F-4D97-AF65-F5344CB8AC3E}">
        <p14:creationId xmlns:p14="http://schemas.microsoft.com/office/powerpoint/2010/main" val="43016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10</a:t>
            </a:fld>
            <a:endParaRPr lang="en-US"/>
          </a:p>
        </p:txBody>
      </p:sp>
    </p:spTree>
    <p:extLst>
      <p:ext uri="{BB962C8B-B14F-4D97-AF65-F5344CB8AC3E}">
        <p14:creationId xmlns:p14="http://schemas.microsoft.com/office/powerpoint/2010/main" val="53992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05556" y="1558774"/>
            <a:ext cx="8240889" cy="1863171"/>
          </a:xfrm>
        </p:spPr>
        <p:txBody>
          <a:bodyPr anchor="ctr" anchorCtr="0">
            <a:noAutofit/>
          </a:bodyPr>
          <a:lstStyle>
            <a:lvl1pPr algn="l">
              <a:lnSpc>
                <a:spcPct val="90000"/>
              </a:lnSpc>
              <a:defRPr sz="54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a:prstGeom prst="rect">
            <a:avLst/>
          </a:prstGeom>
        </p:spPr>
        <p:txBody>
          <a:bodyPr anchor="b">
            <a:noAutofit/>
          </a:bodyPr>
          <a:lstStyle>
            <a:lvl1pPr marL="0" indent="0" algn="l">
              <a:spcBef>
                <a:spcPts val="0"/>
              </a:spcBef>
              <a:buNone/>
              <a:defRPr sz="2400" baseline="0">
                <a:solidFill>
                  <a:schemeClr val="bg1"/>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a:prstGeom prst="rect">
            <a:avLst/>
          </a:prstGeom>
        </p:spPr>
        <p:txBody>
          <a:bodyPr>
            <a:normAutofit/>
          </a:bodyPr>
          <a:lstStyle>
            <a:lvl1pPr marL="0" indent="0" algn="l">
              <a:buNone/>
              <a:defRPr sz="1400" baseline="0">
                <a:solidFill>
                  <a:schemeClr val="bg1"/>
                </a:solidFill>
                <a:latin typeface="Source Sans Pro Light"/>
              </a:defRPr>
            </a:lvl1pPr>
          </a:lstStyle>
          <a:p>
            <a:pPr lvl="0"/>
            <a:r>
              <a:rPr lang="en-US" smtClean="0"/>
              <a:t>Click to edit Master text styles</a:t>
            </a:r>
          </a:p>
        </p:txBody>
      </p:sp>
    </p:spTree>
    <p:extLst>
      <p:ext uri="{BB962C8B-B14F-4D97-AF65-F5344CB8AC3E}">
        <p14:creationId xmlns:p14="http://schemas.microsoft.com/office/powerpoint/2010/main" val="194169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D15546-3768-674C-81B9-C40A1A080E88}" type="slidenum">
              <a:rPr lang="en-US" smtClean="0"/>
              <a:t>‹#›</a:t>
            </a:fld>
            <a:endParaRPr lang="en-US"/>
          </a:p>
        </p:txBody>
      </p:sp>
    </p:spTree>
    <p:extLst>
      <p:ext uri="{BB962C8B-B14F-4D97-AF65-F5344CB8AC3E}">
        <p14:creationId xmlns:p14="http://schemas.microsoft.com/office/powerpoint/2010/main" val="6988054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46150" y="1312863"/>
            <a:ext cx="7172325" cy="3394075"/>
          </a:xfrm>
          <a:prstGeom prst="rect">
            <a:avLst/>
          </a:prstGeo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9F03A678-4452-844A-9F06-1DF79E40D900}" type="slidenum">
              <a:rPr lang="en-US"/>
              <a:pPr>
                <a:defRPr/>
              </a:pPr>
              <a:t>‹#›</a:t>
            </a:fld>
            <a:endParaRPr lang="en-US" dirty="0"/>
          </a:p>
        </p:txBody>
      </p:sp>
      <p:pic>
        <p:nvPicPr>
          <p:cNvPr id="7" name="Picture 6"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3301633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931334"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FF3F9746-D39B-674D-B64B-9AF75CD7F04D}" type="slidenum">
              <a:rPr lang="en-US"/>
              <a:pPr>
                <a:defRPr/>
              </a:pPr>
              <a:t>‹#›</a:t>
            </a:fld>
            <a:endParaRPr lang="en-US" dirty="0"/>
          </a:p>
        </p:txBody>
      </p:sp>
      <p:pic>
        <p:nvPicPr>
          <p:cNvPr id="10" name="Picture 9"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5"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1" name="Content Placeholder 3"/>
          <p:cNvSpPr>
            <a:spLocks noGrp="1"/>
          </p:cNvSpPr>
          <p:nvPr>
            <p:ph sz="half" idx="16"/>
          </p:nvPr>
        </p:nvSpPr>
        <p:spPr>
          <a:xfrm>
            <a:off x="4572000"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33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931334" y="1286171"/>
            <a:ext cx="3562048" cy="479822"/>
          </a:xfrm>
          <a:prstGeom prst="rect">
            <a:avLst/>
          </a:prstGeom>
        </p:spPr>
        <p:txBody>
          <a:bodyPr anchor="b">
            <a:normAutofit/>
          </a:bodyPr>
          <a:lstStyle>
            <a:lvl1pPr marL="0" indent="0">
              <a:buNone/>
              <a:defRPr sz="2400" b="0" i="0" baseline="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4560360" y="1286171"/>
            <a:ext cx="3543451" cy="479822"/>
          </a:xfrm>
          <a:prstGeom prst="rect">
            <a:avLst/>
          </a:prstGeom>
        </p:spPr>
        <p:txBody>
          <a:bodyPr anchor="b">
            <a:normAutofit/>
          </a:bodyPr>
          <a:lstStyle>
            <a:lvl1pPr marL="0" indent="0">
              <a:buNone/>
              <a:defRPr sz="2400" b="0" i="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8"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AB66F010-0F61-0F40-8921-6DABAD4DFDC1}" type="slidenum">
              <a:rPr lang="en-US"/>
              <a:pPr>
                <a:defRPr/>
              </a:pPr>
              <a:t>‹#›</a:t>
            </a:fld>
            <a:endParaRPr lang="en-US" dirty="0"/>
          </a:p>
        </p:txBody>
      </p:sp>
      <p:pic>
        <p:nvPicPr>
          <p:cNvPr id="14" name="Picture 13"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8"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4572000"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927358"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2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952500" y="952049"/>
            <a:ext cx="6930571" cy="2440157"/>
          </a:xfrm>
        </p:spPr>
        <p:txBody>
          <a:bodyPr>
            <a:normAutofit/>
          </a:bodyPr>
          <a:lstStyle>
            <a:lvl1pPr algn="l">
              <a:lnSpc>
                <a:spcPct val="90000"/>
              </a:lnSpc>
              <a:defRPr sz="4400" b="0" i="0" baseline="0">
                <a:solidFill>
                  <a:schemeClr val="tx1">
                    <a:lumMod val="75000"/>
                    <a:lumOff val="25000"/>
                  </a:schemeClr>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952500" y="2965040"/>
            <a:ext cx="6851951"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8406E0D-5B7F-FF41-ADAC-10EAED37AB79}" type="slidenum">
              <a:rPr lang="en-US"/>
              <a:pPr>
                <a:defRPr/>
              </a:pPr>
              <a:t>‹#›</a:t>
            </a:fld>
            <a:endParaRPr lang="en-US" dirty="0"/>
          </a:p>
        </p:txBody>
      </p:sp>
      <p:pic>
        <p:nvPicPr>
          <p:cNvPr id="8" name="Picture 7"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407621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020CF171-3262-4844-9482-7EE9513E765F}" type="slidenum">
              <a:rPr lang="en-US"/>
              <a:pPr>
                <a:defRPr/>
              </a:pPr>
              <a:t>‹#›</a:t>
            </a:fld>
            <a:endParaRPr lang="en-US" dirty="0"/>
          </a:p>
        </p:txBody>
      </p:sp>
      <p:pic>
        <p:nvPicPr>
          <p:cNvPr id="5" name="Picture 4"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70522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28229"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1BDB9D5-035D-D340-8F72-357354FBC3A6}" type="slidenum">
              <a:rPr lang="en-US"/>
              <a:pPr>
                <a:defRPr/>
              </a:pPr>
              <a:t>‹#›</a:t>
            </a:fld>
            <a:endParaRPr lang="en-US" dirty="0"/>
          </a:p>
        </p:txBody>
      </p:sp>
      <p:pic>
        <p:nvPicPr>
          <p:cNvPr id="6" name="Picture 5" descr="databricks_logoTM_800px.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9851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987425"/>
            <a:ext cx="1092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1006475"/>
            <a:ext cx="1082675"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68950" y="946150"/>
            <a:ext cx="1144588"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19900" y="1065213"/>
            <a:ext cx="98742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13688" y="1027113"/>
            <a:ext cx="1093787" cy="109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607050" y="3424238"/>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8513" y="2325688"/>
            <a:ext cx="10795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58975" y="2338388"/>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5150" y="2392363"/>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143375" y="2381250"/>
            <a:ext cx="973138"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35025" y="3552825"/>
            <a:ext cx="1103313"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954213" y="3554413"/>
            <a:ext cx="1047750"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082925" y="3552825"/>
            <a:ext cx="1035050" cy="103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64200" y="2393950"/>
            <a:ext cx="973138"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837363" y="2392363"/>
            <a:ext cx="1031875" cy="103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22"/>
          <p:cNvSpPr txBox="1">
            <a:spLocks noChangeArrowheads="1"/>
          </p:cNvSpPr>
          <p:nvPr/>
        </p:nvSpPr>
        <p:spPr bwMode="auto">
          <a:xfrm>
            <a:off x="1028700" y="1878013"/>
            <a:ext cx="7239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Exploration</a:t>
            </a:r>
          </a:p>
        </p:txBody>
      </p:sp>
      <p:sp>
        <p:nvSpPr>
          <p:cNvPr id="21" name="TextBox 23"/>
          <p:cNvSpPr txBox="1">
            <a:spLocks noChangeArrowheads="1"/>
          </p:cNvSpPr>
          <p:nvPr/>
        </p:nvSpPr>
        <p:spPr bwMode="auto">
          <a:xfrm>
            <a:off x="1958975" y="1878013"/>
            <a:ext cx="1042988"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Managed Clusters</a:t>
            </a:r>
          </a:p>
        </p:txBody>
      </p:sp>
      <p:sp>
        <p:nvSpPr>
          <p:cNvPr id="22" name="TextBox 24"/>
          <p:cNvSpPr txBox="1">
            <a:spLocks noChangeArrowheads="1"/>
          </p:cNvSpPr>
          <p:nvPr/>
        </p:nvSpPr>
        <p:spPr bwMode="auto">
          <a:xfrm>
            <a:off x="3311525" y="1878013"/>
            <a:ext cx="6461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Pipelines</a:t>
            </a:r>
          </a:p>
        </p:txBody>
      </p:sp>
      <p:sp>
        <p:nvSpPr>
          <p:cNvPr id="23" name="TextBox 25"/>
          <p:cNvSpPr txBox="1">
            <a:spLocks noChangeArrowheads="1"/>
          </p:cNvSpPr>
          <p:nvPr/>
        </p:nvSpPr>
        <p:spPr bwMode="auto">
          <a:xfrm>
            <a:off x="4221163" y="1878013"/>
            <a:ext cx="8509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3</a:t>
            </a:r>
            <a:r>
              <a:rPr lang="en-US" sz="900" baseline="30000">
                <a:latin typeface="Source Sans Pro Light" charset="0"/>
              </a:rPr>
              <a:t>rd</a:t>
            </a:r>
            <a:r>
              <a:rPr lang="en-US" sz="900">
                <a:latin typeface="Source Sans Pro Light" charset="0"/>
              </a:rPr>
              <a:t> Party Apps</a:t>
            </a:r>
          </a:p>
        </p:txBody>
      </p:sp>
      <p:sp>
        <p:nvSpPr>
          <p:cNvPr id="24" name="TextBox 26"/>
          <p:cNvSpPr txBox="1">
            <a:spLocks noChangeArrowheads="1"/>
          </p:cNvSpPr>
          <p:nvPr/>
        </p:nvSpPr>
        <p:spPr bwMode="auto">
          <a:xfrm>
            <a:off x="6950075" y="1878013"/>
            <a:ext cx="7493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Community</a:t>
            </a:r>
          </a:p>
        </p:txBody>
      </p:sp>
      <p:sp>
        <p:nvSpPr>
          <p:cNvPr id="25" name="TextBox 27"/>
          <p:cNvSpPr txBox="1">
            <a:spLocks noChangeArrowheads="1"/>
          </p:cNvSpPr>
          <p:nvPr/>
        </p:nvSpPr>
        <p:spPr bwMode="auto">
          <a:xfrm>
            <a:off x="1096963" y="4357688"/>
            <a:ext cx="582612"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Clusters</a:t>
            </a:r>
          </a:p>
        </p:txBody>
      </p:sp>
      <p:sp>
        <p:nvSpPr>
          <p:cNvPr id="26" name="TextBox 28"/>
          <p:cNvSpPr txBox="1">
            <a:spLocks noChangeArrowheads="1"/>
          </p:cNvSpPr>
          <p:nvPr/>
        </p:nvSpPr>
        <p:spPr bwMode="auto">
          <a:xfrm>
            <a:off x="6937375" y="3216275"/>
            <a:ext cx="9398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Monitor Results</a:t>
            </a:r>
          </a:p>
        </p:txBody>
      </p:sp>
      <p:sp>
        <p:nvSpPr>
          <p:cNvPr id="27" name="TextBox 29"/>
          <p:cNvSpPr txBox="1">
            <a:spLocks noChangeArrowheads="1"/>
          </p:cNvSpPr>
          <p:nvPr/>
        </p:nvSpPr>
        <p:spPr bwMode="auto">
          <a:xfrm>
            <a:off x="5607050" y="3216275"/>
            <a:ext cx="1158875"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Schedule Workflows </a:t>
            </a:r>
          </a:p>
        </p:txBody>
      </p:sp>
      <p:sp>
        <p:nvSpPr>
          <p:cNvPr id="28" name="TextBox 30"/>
          <p:cNvSpPr txBox="1">
            <a:spLocks noChangeArrowheads="1"/>
          </p:cNvSpPr>
          <p:nvPr/>
        </p:nvSpPr>
        <p:spPr bwMode="auto">
          <a:xfrm>
            <a:off x="3259138" y="4354513"/>
            <a:ext cx="7493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Import Data</a:t>
            </a:r>
          </a:p>
        </p:txBody>
      </p:sp>
      <p:sp>
        <p:nvSpPr>
          <p:cNvPr id="29" name="TextBox 31"/>
          <p:cNvSpPr txBox="1">
            <a:spLocks noChangeArrowheads="1"/>
          </p:cNvSpPr>
          <p:nvPr/>
        </p:nvSpPr>
        <p:spPr bwMode="auto">
          <a:xfrm>
            <a:off x="2012950" y="4357688"/>
            <a:ext cx="903288"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Power of Spark</a:t>
            </a:r>
          </a:p>
        </p:txBody>
      </p:sp>
      <p:sp>
        <p:nvSpPr>
          <p:cNvPr id="30" name="TextBox 32"/>
          <p:cNvSpPr txBox="1">
            <a:spLocks noChangeArrowheads="1"/>
          </p:cNvSpPr>
          <p:nvPr/>
        </p:nvSpPr>
        <p:spPr bwMode="auto">
          <a:xfrm>
            <a:off x="2057400" y="3205163"/>
            <a:ext cx="7366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Collaborate</a:t>
            </a:r>
          </a:p>
        </p:txBody>
      </p:sp>
      <p:sp>
        <p:nvSpPr>
          <p:cNvPr id="31" name="TextBox 33"/>
          <p:cNvSpPr txBox="1">
            <a:spLocks noChangeArrowheads="1"/>
          </p:cNvSpPr>
          <p:nvPr/>
        </p:nvSpPr>
        <p:spPr bwMode="auto">
          <a:xfrm>
            <a:off x="4364038" y="3205163"/>
            <a:ext cx="542925"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Publish</a:t>
            </a:r>
          </a:p>
        </p:txBody>
      </p:sp>
      <p:sp>
        <p:nvSpPr>
          <p:cNvPr id="32" name="TextBox 34"/>
          <p:cNvSpPr txBox="1">
            <a:spLocks noChangeArrowheads="1"/>
          </p:cNvSpPr>
          <p:nvPr/>
        </p:nvSpPr>
        <p:spPr bwMode="auto">
          <a:xfrm>
            <a:off x="3336925" y="3205163"/>
            <a:ext cx="5953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Visualize</a:t>
            </a:r>
          </a:p>
        </p:txBody>
      </p:sp>
      <p:sp>
        <p:nvSpPr>
          <p:cNvPr id="33" name="TextBox 35"/>
          <p:cNvSpPr txBox="1">
            <a:spLocks noChangeArrowheads="1"/>
          </p:cNvSpPr>
          <p:nvPr/>
        </p:nvSpPr>
        <p:spPr bwMode="auto">
          <a:xfrm>
            <a:off x="1019175" y="3205163"/>
            <a:ext cx="6461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Language</a:t>
            </a:r>
          </a:p>
        </p:txBody>
      </p:sp>
      <p:sp>
        <p:nvSpPr>
          <p:cNvPr id="34" name="TextBox 36"/>
          <p:cNvSpPr txBox="1">
            <a:spLocks noChangeArrowheads="1"/>
          </p:cNvSpPr>
          <p:nvPr/>
        </p:nvSpPr>
        <p:spPr bwMode="auto">
          <a:xfrm>
            <a:off x="8204200" y="1878013"/>
            <a:ext cx="6207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Libraries</a:t>
            </a:r>
          </a:p>
        </p:txBody>
      </p:sp>
      <p:sp>
        <p:nvSpPr>
          <p:cNvPr id="35" name="TextBox 37"/>
          <p:cNvSpPr txBox="1">
            <a:spLocks noChangeArrowheads="1"/>
          </p:cNvSpPr>
          <p:nvPr/>
        </p:nvSpPr>
        <p:spPr bwMode="auto">
          <a:xfrm>
            <a:off x="5700713" y="1878013"/>
            <a:ext cx="954087"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Unified Platform</a:t>
            </a:r>
          </a:p>
        </p:txBody>
      </p:sp>
      <p:sp>
        <p:nvSpPr>
          <p:cNvPr id="36" name="TextBox 38"/>
          <p:cNvSpPr txBox="1">
            <a:spLocks noChangeArrowheads="1"/>
          </p:cNvSpPr>
          <p:nvPr/>
        </p:nvSpPr>
        <p:spPr bwMode="auto">
          <a:xfrm>
            <a:off x="5875338" y="4302125"/>
            <a:ext cx="6461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C3F6515F-5302-4A42-9CB9-369F51013674}" type="slidenum">
              <a:rPr lang="en-US"/>
              <a:pPr>
                <a:defRPr/>
              </a:pPr>
              <a:t>‹#›</a:t>
            </a:fld>
            <a:endParaRPr lang="en-US" dirty="0"/>
          </a:p>
        </p:txBody>
      </p:sp>
      <p:pic>
        <p:nvPicPr>
          <p:cNvPr id="39" name="Picture 38" descr="databricks_logoTM_800px.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41"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659186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903111" y="1598392"/>
            <a:ext cx="7739943" cy="1248834"/>
          </a:xfrm>
        </p:spPr>
        <p:txBody>
          <a:bodyPr>
            <a:noAutofit/>
          </a:bodyPr>
          <a:lstStyle>
            <a:lvl1pPr algn="l">
              <a:defRPr sz="5400" b="0" i="0" baseline="0">
                <a:solidFill>
                  <a:schemeClr val="bg1"/>
                </a:solidFill>
                <a:latin typeface="Newslab Thin"/>
                <a:cs typeface="Newslab Light"/>
              </a:defRPr>
            </a:lvl1pPr>
          </a:lstStyle>
          <a:p>
            <a:r>
              <a:rPr lang="en-US" dirty="0" smtClean="0"/>
              <a:t>Thank you.</a:t>
            </a:r>
            <a:endParaRPr lang="en-US" dirty="0"/>
          </a:p>
        </p:txBody>
      </p:sp>
      <p:sp>
        <p:nvSpPr>
          <p:cNvPr id="4" name="Text Placeholder 3"/>
          <p:cNvSpPr>
            <a:spLocks noGrp="1"/>
          </p:cNvSpPr>
          <p:nvPr>
            <p:ph type="body" sz="half" idx="2" hasCustomPrompt="1"/>
          </p:nvPr>
        </p:nvSpPr>
        <p:spPr>
          <a:xfrm>
            <a:off x="903111" y="2717006"/>
            <a:ext cx="6349823" cy="666441"/>
          </a:xfrm>
          <a:prstGeom prst="rect">
            <a:avLst/>
          </a:prstGeom>
        </p:spPr>
        <p:txBody>
          <a:bodyPr>
            <a:noAutofit/>
          </a:bodyPr>
          <a:lstStyle>
            <a:lvl1pPr marL="0" indent="0" algn="l">
              <a:buNone/>
              <a:defRPr sz="24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Parting words or contact information go here.</a:t>
            </a:r>
          </a:p>
        </p:txBody>
      </p:sp>
    </p:spTree>
    <p:extLst>
      <p:ext uri="{BB962C8B-B14F-4D97-AF65-F5344CB8AC3E}">
        <p14:creationId xmlns:p14="http://schemas.microsoft.com/office/powerpoint/2010/main" val="2627383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dirty="0" smtClean="0"/>
              <a:t>Click to edit Master title style</a:t>
            </a:r>
            <a:endParaRPr lang="en-US" dirty="0"/>
          </a:p>
        </p:txBody>
      </p:sp>
      <p:sp>
        <p:nvSpPr>
          <p:cNvPr id="6" name="Slide Number Placeholder 5"/>
          <p:cNvSpPr>
            <a:spLocks noGrp="1"/>
          </p:cNvSpPr>
          <p:nvPr>
            <p:ph type="sldNum" sz="quarter" idx="4"/>
          </p:nvPr>
        </p:nvSpPr>
        <p:spPr>
          <a:xfrm>
            <a:off x="8461375" y="4786313"/>
            <a:ext cx="558800" cy="2730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Source Sans Pro Light"/>
                <a:ea typeface="+mn-ea"/>
                <a:cs typeface="+mn-cs"/>
              </a:defRPr>
            </a:lvl1pPr>
          </a:lstStyle>
          <a:p>
            <a:pPr>
              <a:defRPr/>
            </a:pPr>
            <a:fld id="{0E3D2C8F-1C34-3F4C-9785-AD9AA213DF44}" type="slidenum">
              <a:rPr lang="en-US"/>
              <a:pPr>
                <a:defRPr/>
              </a:pPr>
              <a:t>‹#›</a:t>
            </a:fld>
            <a:endParaRPr lang="en-US" dirty="0"/>
          </a:p>
        </p:txBody>
      </p:sp>
      <p:sp>
        <p:nvSpPr>
          <p:cNvPr id="2" name="Text Placeholder 1"/>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p:titleStyle>
    <p:body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26.emf"/><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hyperlink" Target="https://issues.apache.org/jira/browse/SPARK-8360"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03" y="2228101"/>
            <a:ext cx="8240889" cy="1072744"/>
          </a:xfrm>
        </p:spPr>
        <p:txBody>
          <a:bodyPr/>
          <a:lstStyle/>
          <a:p>
            <a:r>
              <a:rPr lang="en-US" dirty="0" smtClean="0"/>
              <a:t>Exploring Wikipedia</a:t>
            </a:r>
            <a:endParaRPr lang="en-US" dirty="0"/>
          </a:p>
        </p:txBody>
      </p:sp>
      <p:pic>
        <p:nvPicPr>
          <p:cNvPr id="5"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48" y="626539"/>
            <a:ext cx="1601562" cy="160156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auto">
          <a:xfrm>
            <a:off x="4442134" y="3039231"/>
            <a:ext cx="1642942" cy="107274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1" fontAlgn="base" hangingPunct="1">
              <a:lnSpc>
                <a:spcPct val="90000"/>
              </a:lnSpc>
              <a:spcBef>
                <a:spcPct val="0"/>
              </a:spcBef>
              <a:spcAft>
                <a:spcPct val="0"/>
              </a:spcAft>
              <a:defRPr sz="5400" b="0" i="0" kern="1200" baseline="0">
                <a:solidFill>
                  <a:schemeClr val="bg1"/>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dirty="0" smtClean="0"/>
              <a:t>with</a:t>
            </a:r>
            <a:endParaRPr lang="en-US" dirty="0"/>
          </a:p>
        </p:txBody>
      </p:sp>
      <p:pic>
        <p:nvPicPr>
          <p:cNvPr id="10" name="Picture 2" descr="https://licensebuttons.net/l/by-nc-nd/3.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265229" y="4701109"/>
            <a:ext cx="1781285" cy="225630"/>
          </a:xfrm>
          <a:prstGeom prst="rect">
            <a:avLst/>
          </a:prstGeom>
        </p:spPr>
      </p:pic>
      <p:pic>
        <p:nvPicPr>
          <p:cNvPr id="12" name="Picture 11"/>
          <p:cNvPicPr>
            <a:picLocks noChangeAspect="1"/>
          </p:cNvPicPr>
          <p:nvPr/>
        </p:nvPicPr>
        <p:blipFill>
          <a:blip r:embed="rId6"/>
          <a:stretch>
            <a:fillRect/>
          </a:stretch>
        </p:blipFill>
        <p:spPr>
          <a:xfrm>
            <a:off x="6007778" y="2715492"/>
            <a:ext cx="2151864" cy="1265296"/>
          </a:xfrm>
          <a:prstGeom prst="rect">
            <a:avLst/>
          </a:prstGeom>
          <a:effectLst>
            <a:glow rad="228600">
              <a:schemeClr val="accent1">
                <a:lumMod val="75000"/>
                <a:alpha val="25000"/>
              </a:schemeClr>
            </a:glow>
          </a:effectLst>
        </p:spPr>
      </p:pic>
      <p:sp>
        <p:nvSpPr>
          <p:cNvPr id="6" name="Subtitle 5"/>
          <p:cNvSpPr>
            <a:spLocks noGrp="1"/>
          </p:cNvSpPr>
          <p:nvPr>
            <p:ph type="subTitle" idx="1"/>
          </p:nvPr>
        </p:nvSpPr>
        <p:spPr/>
        <p:txBody>
          <a:bodyPr/>
          <a:lstStyle/>
          <a:p>
            <a:endParaRPr lang="en-US"/>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94937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819702"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3050931" y="3685642"/>
            <a:ext cx="4167027" cy="369332"/>
          </a:xfrm>
          <a:prstGeom prst="rect">
            <a:avLst/>
          </a:prstGeom>
          <a:noFill/>
        </p:spPr>
        <p:txBody>
          <a:bodyPr wrap="square" rtlCol="0">
            <a:spAutoFit/>
          </a:bodyPr>
          <a:lstStyle/>
          <a:p>
            <a:r>
              <a:rPr lang="en-US" dirty="0" smtClean="0">
                <a:latin typeface="Source Sans Pro Light" panose="020B0403030403020204" pitchFamily="34" charset="0"/>
              </a:rPr>
              <a:t># of times word X appears in a document</a:t>
            </a:r>
          </a:p>
        </p:txBody>
      </p:sp>
      <p:sp>
        <p:nvSpPr>
          <p:cNvPr id="37" name="TextBox 36"/>
          <p:cNvSpPr txBox="1"/>
          <p:nvPr/>
        </p:nvSpPr>
        <p:spPr>
          <a:xfrm>
            <a:off x="3426976" y="4114060"/>
            <a:ext cx="3404647" cy="369332"/>
          </a:xfrm>
          <a:prstGeom prst="rect">
            <a:avLst/>
          </a:prstGeom>
          <a:noFill/>
        </p:spPr>
        <p:txBody>
          <a:bodyPr wrap="square" rtlCol="0">
            <a:spAutoFit/>
          </a:bodyPr>
          <a:lstStyle/>
          <a:p>
            <a:r>
              <a:rPr lang="en-US" dirty="0" smtClean="0">
                <a:latin typeface="Source Sans Pro Light" panose="020B0403030403020204" pitchFamily="34" charset="0"/>
              </a:rPr>
              <a:t>Total # of words in the document</a:t>
            </a:r>
          </a:p>
        </p:txBody>
      </p:sp>
      <p:cxnSp>
        <p:nvCxnSpPr>
          <p:cNvPr id="28673" name="Straight Connector 28672"/>
          <p:cNvCxnSpPr/>
          <p:nvPr/>
        </p:nvCxnSpPr>
        <p:spPr>
          <a:xfrm>
            <a:off x="3050931" y="4072558"/>
            <a:ext cx="3977508"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7279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the: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politics: 1</a:t>
            </a:r>
          </a:p>
          <a:p>
            <a:r>
              <a:rPr lang="en-US" dirty="0" smtClean="0">
                <a:latin typeface="Source Sans Pro Light" panose="020B0403030403020204" pitchFamily="34" charset="0"/>
              </a:rPr>
              <a:t>government: 1</a:t>
            </a:r>
          </a:p>
          <a:p>
            <a:r>
              <a:rPr lang="en-US" dirty="0" smtClean="0">
                <a:latin typeface="Source Sans Pro Light" panose="020B0403030403020204" pitchFamily="34" charset="0"/>
              </a:rPr>
              <a:t>of: 1</a:t>
            </a:r>
            <a:endParaRPr lang="en-US" dirty="0">
              <a:latin typeface="Source Sans Pro Light" panose="020B0403030403020204" pitchFamily="34" charset="0"/>
            </a:endParaRPr>
          </a:p>
        </p:txBody>
      </p:sp>
      <p:sp>
        <p:nvSpPr>
          <p:cNvPr id="33" name="TextBox 32"/>
          <p:cNvSpPr txBox="1"/>
          <p:nvPr/>
        </p:nvSpPr>
        <p:spPr>
          <a:xfrm>
            <a:off x="3410057" y="3147431"/>
            <a:ext cx="1758461" cy="1477328"/>
          </a:xfrm>
          <a:prstGeom prst="rect">
            <a:avLst/>
          </a:prstGeom>
          <a:noFill/>
        </p:spPr>
        <p:txBody>
          <a:bodyPr wrap="square" rtlCol="0">
            <a:spAutoFit/>
          </a:bodyPr>
          <a:lstStyle/>
          <a:p>
            <a:r>
              <a:rPr lang="en-US" dirty="0" smtClean="0">
                <a:latin typeface="Source Sans Pro Light" panose="020B0403030403020204" pitchFamily="34" charset="0"/>
              </a:rPr>
              <a:t>of: 2</a:t>
            </a:r>
          </a:p>
          <a:p>
            <a:r>
              <a:rPr lang="en-US" dirty="0">
                <a:latin typeface="Source Sans Pro Light" panose="020B0403030403020204" pitchFamily="34" charset="0"/>
              </a:rPr>
              <a:t>c</a:t>
            </a:r>
            <a:r>
              <a:rPr lang="en-US" dirty="0" smtClean="0">
                <a:latin typeface="Source Sans Pro Light" panose="020B0403030403020204" pitchFamily="34" charset="0"/>
              </a:rPr>
              <a:t>ongress: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the: 1</a:t>
            </a:r>
          </a:p>
          <a:p>
            <a:r>
              <a:rPr lang="en-US" dirty="0" smtClean="0">
                <a:latin typeface="Source Sans Pro Light" panose="020B0403030403020204" pitchFamily="34" charset="0"/>
              </a:rPr>
              <a:t>politics: 1</a:t>
            </a:r>
          </a:p>
        </p:txBody>
      </p:sp>
      <p:sp>
        <p:nvSpPr>
          <p:cNvPr id="34" name="TextBox 33"/>
          <p:cNvSpPr txBox="1"/>
          <p:nvPr/>
        </p:nvSpPr>
        <p:spPr>
          <a:xfrm>
            <a:off x="6023883"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sports: 2</a:t>
            </a:r>
          </a:p>
          <a:p>
            <a:r>
              <a:rPr lang="en-US" dirty="0" smtClean="0">
                <a:latin typeface="Source Sans Pro Light" panose="020B0403030403020204" pitchFamily="34" charset="0"/>
              </a:rPr>
              <a:t>the: </a:t>
            </a:r>
            <a:r>
              <a:rPr lang="en-US" dirty="0">
                <a:latin typeface="Source Sans Pro Light" panose="020B0403030403020204" pitchFamily="34" charset="0"/>
              </a:rPr>
              <a:t>1</a:t>
            </a:r>
            <a:endParaRPr lang="en-US" dirty="0" smtClean="0">
              <a:latin typeface="Source Sans Pro Light" panose="020B0403030403020204" pitchFamily="34" charset="0"/>
            </a:endParaRP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games: 1</a:t>
            </a:r>
          </a:p>
          <a:p>
            <a:r>
              <a:rPr lang="en-US" dirty="0" smtClean="0">
                <a:latin typeface="Source Sans Pro Light" panose="020B0403030403020204" pitchFamily="34" charset="0"/>
              </a:rPr>
              <a:t>olympics: 1</a:t>
            </a:r>
          </a:p>
        </p:txBody>
      </p:sp>
    </p:spTree>
    <p:extLst>
      <p:ext uri="{BB962C8B-B14F-4D97-AF65-F5344CB8AC3E}">
        <p14:creationId xmlns:p14="http://schemas.microsoft.com/office/powerpoint/2010/main" val="1361244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latin typeface="Source Sans Pro Light" panose="020B0403030403020204" pitchFamily="34" charset="0"/>
              </a:rPr>
              <a:t>the: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of: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latin typeface="Source Sans Pro Light" panose="020B0403030403020204" pitchFamily="34" charset="0"/>
              </a:rPr>
              <a:t>of: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latin typeface="Source Sans Pro Light" panose="020B0403030403020204" pitchFamily="34" charset="0"/>
              </a:rPr>
              <a:t>and: 1 / 7 = </a:t>
            </a:r>
            <a:r>
              <a:rPr lang="en-US" dirty="0" smtClean="0">
                <a:solidFill>
                  <a:schemeClr val="accent4"/>
                </a:solidFill>
                <a:latin typeface="Source Sans Pro Light" panose="020B0403030403020204" pitchFamily="34" charset="0"/>
              </a:rPr>
              <a:t>0.14</a:t>
            </a:r>
          </a:p>
          <a:p>
            <a:r>
              <a:rPr lang="en-US" dirty="0" smtClean="0">
                <a:latin typeface="Source Sans Pro Light" panose="020B0403030403020204" pitchFamily="34" charset="0"/>
              </a:rPr>
              <a:t>the: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the: 1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20876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7 = </a:t>
            </a:r>
            <a:r>
              <a:rPr lang="en-US" dirty="0" smtClean="0">
                <a:solidFill>
                  <a:schemeClr val="accent4"/>
                </a:solidFill>
                <a:latin typeface="Source Sans Pro Light" panose="020B0403030403020204" pitchFamily="34" charset="0"/>
              </a:rPr>
              <a:t>0.14</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
        <p:nvSpPr>
          <p:cNvPr id="5" name="Rounded Rectangle 4"/>
          <p:cNvSpPr/>
          <p:nvPr/>
        </p:nvSpPr>
        <p:spPr>
          <a:xfrm>
            <a:off x="803937" y="3745523"/>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3418184" y="4308237"/>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9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4233712" y="3593612"/>
            <a:ext cx="2275469" cy="369332"/>
          </a:xfrm>
          <a:prstGeom prst="rect">
            <a:avLst/>
          </a:prstGeom>
          <a:noFill/>
        </p:spPr>
        <p:txBody>
          <a:bodyPr wrap="square" rtlCol="0">
            <a:spAutoFit/>
          </a:bodyPr>
          <a:lstStyle/>
          <a:p>
            <a:r>
              <a:rPr lang="en-US" dirty="0" smtClean="0">
                <a:latin typeface="Source Sans Pro Light" panose="020B0403030403020204" pitchFamily="34" charset="0"/>
              </a:rPr>
              <a:t>Total # of documents</a:t>
            </a:r>
          </a:p>
        </p:txBody>
      </p:sp>
      <p:sp>
        <p:nvSpPr>
          <p:cNvPr id="37" name="TextBox 36"/>
          <p:cNvSpPr txBox="1"/>
          <p:nvPr/>
        </p:nvSpPr>
        <p:spPr>
          <a:xfrm>
            <a:off x="3789199" y="4021449"/>
            <a:ext cx="3239240" cy="369332"/>
          </a:xfrm>
          <a:prstGeom prst="rect">
            <a:avLst/>
          </a:prstGeom>
          <a:noFill/>
        </p:spPr>
        <p:txBody>
          <a:bodyPr wrap="square" rtlCol="0">
            <a:spAutoFit/>
          </a:bodyPr>
          <a:lstStyle/>
          <a:p>
            <a:r>
              <a:rPr lang="en-US" dirty="0" smtClean="0">
                <a:latin typeface="Source Sans Pro Light" panose="020B0403030403020204" pitchFamily="34" charset="0"/>
              </a:rPr>
              <a:t># of documents with word X in it</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954179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175657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a:latin typeface="Source Sans Pro Light" panose="020B0403030403020204" pitchFamily="34" charset="0"/>
              </a:rPr>
              <a:t>2</a:t>
            </a:r>
            <a:endParaRPr lang="en-US" dirty="0" smtClean="0">
              <a:latin typeface="Source Sans Pro Light" panose="020B0403030403020204" pitchFamily="34" charset="0"/>
            </a:endParaRP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0.18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722776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1</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0.48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3136208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142898"/>
            <a:ext cx="2998807" cy="1477328"/>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0.3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smtClean="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118095"/>
            <a:ext cx="2701894" cy="1477328"/>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0.14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0.14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077050"/>
            <a:ext cx="2701894" cy="1477328"/>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a:solidFill>
                  <a:schemeClr val="accent4"/>
                </a:solidFill>
                <a:latin typeface="Source Sans Pro Light" panose="020B0403030403020204" pitchFamily="34" charset="0"/>
              </a:rPr>
              <a:t>0.08</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0.16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4010160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764953" cy="369332"/>
          </a:xfrm>
          <a:prstGeom prst="rect">
            <a:avLst/>
          </a:prstGeom>
        </p:spPr>
        <p:txBody>
          <a:bodyPr wrap="none">
            <a:spAutoFit/>
          </a:bodyPr>
          <a:lstStyle/>
          <a:p>
            <a:r>
              <a:rPr lang="en-US" dirty="0">
                <a:latin typeface="Source Sans Pro Light" panose="020B0403030403020204" pitchFamily="34" charset="0"/>
              </a:rPr>
              <a:t>sports</a:t>
            </a:r>
            <a:endParaRPr lang="en-US" dirty="0"/>
          </a:p>
        </p:txBody>
      </p:sp>
    </p:spTree>
    <p:extLst>
      <p:ext uri="{BB962C8B-B14F-4D97-AF65-F5344CB8AC3E}">
        <p14:creationId xmlns:p14="http://schemas.microsoft.com/office/powerpoint/2010/main" val="1416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0"/>
                                        </p:tgtEl>
                                        <p:attrNameLst>
                                          <p:attrName>ppt_x</p:attrName>
                                          <p:attrName>ppt_y</p:attrName>
                                        </p:attrNameLst>
                                      </p:cBhvr>
                                    </p:animMotion>
                                  </p:childTnLst>
                                </p:cTn>
                              </p:par>
                              <p:par>
                                <p:cTn id="12" presetID="64" presetClass="path" presetSubtype="0" accel="50000" decel="50000" fill="hold" grpId="0" nodeType="withEffect">
                                  <p:stCondLst>
                                    <p:cond delay="0"/>
                                  </p:stCondLst>
                                  <p:childTnLst>
                                    <p:animMotion origin="layout" path="M 0 0 L 0 -0.25 E" pathEditMode="relative" ptsTypes="">
                                      <p:cBhvr>
                                        <p:cTn id="13" dur="2000" fill="hold"/>
                                        <p:tgtEl>
                                          <p:spTgt spid="48"/>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50"/>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56"/>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57"/>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58"/>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6" grpId="0"/>
      <p:bldP spid="57" grpId="0"/>
      <p:bldP spid="58" grpId="0"/>
      <p:bldP spid="59"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Today’s Objectives</a:t>
            </a:r>
            <a:endParaRPr lang="en-US" sz="2000" dirty="0">
              <a:solidFill>
                <a:schemeClr val="accent5"/>
              </a:solidFill>
            </a:endParaRPr>
          </a:p>
        </p:txBody>
      </p:sp>
      <p:sp>
        <p:nvSpPr>
          <p:cNvPr id="2" name="TextBox 1"/>
          <p:cNvSpPr txBox="1"/>
          <p:nvPr/>
        </p:nvSpPr>
        <p:spPr>
          <a:xfrm>
            <a:off x="723736" y="1095344"/>
            <a:ext cx="7379208"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ource Sans Pro Light" panose="020B0403030403020204" pitchFamily="34" charset="0"/>
              </a:rPr>
              <a:t>Learn just enough to build simple prototypes/POCs with Spark</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Fast paced, high level overview of all major Spark components</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Hands on with Spark’s programming APIs </a:t>
            </a:r>
            <a:r>
              <a:rPr lang="en-US" sz="1400" i="1" dirty="0" smtClean="0">
                <a:latin typeface="Source Sans Pro Light" panose="020B0403030403020204" pitchFamily="34" charset="0"/>
              </a:rPr>
              <a:t>(DataFrame/SQL, RDD, Datasets)</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Overview of Spark architecture: Core, Streaming, Standalone Mode, DAG</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Mix of beginner + advanced topics</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Not all slides/labs covered </a:t>
            </a:r>
            <a:r>
              <a:rPr lang="en-US" sz="1050" i="1" dirty="0" smtClean="0">
                <a:latin typeface="Source Sans Pro Light" panose="020B0403030403020204" pitchFamily="34" charset="0"/>
              </a:rPr>
              <a:t>(reference &amp; homework material)</a:t>
            </a:r>
          </a:p>
          <a:p>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Lots of ideas, code &amp; datasets to play around with after class</a:t>
            </a:r>
          </a:p>
          <a:p>
            <a:pPr marL="285750" indent="-285750">
              <a:buFont typeface="Arial" panose="020B0604020202020204" pitchFamily="34" charset="0"/>
              <a:buChar char="•"/>
            </a:pPr>
            <a:endParaRPr lang="en-US" sz="1600" dirty="0" smtClean="0">
              <a:latin typeface="Source Sans Pro Light" panose="020B0403030403020204" pitchFamily="34" charset="0"/>
            </a:endParaRPr>
          </a:p>
        </p:txBody>
      </p:sp>
    </p:spTree>
    <p:extLst>
      <p:ext uri="{BB962C8B-B14F-4D97-AF65-F5344CB8AC3E}">
        <p14:creationId xmlns:p14="http://schemas.microsoft.com/office/powerpoint/2010/main" val="3404959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862737" cy="369332"/>
          </a:xfrm>
          <a:prstGeom prst="rect">
            <a:avLst/>
          </a:prstGeom>
        </p:spPr>
        <p:txBody>
          <a:bodyPr wrap="none">
            <a:spAutoFit/>
          </a:bodyPr>
          <a:lstStyle/>
          <a:p>
            <a:r>
              <a:rPr lang="en-US" dirty="0" smtClean="0">
                <a:latin typeface="Source Sans Pro Light" panose="020B0403030403020204" pitchFamily="34" charset="0"/>
              </a:rPr>
              <a:t>politics</a:t>
            </a:r>
            <a:endParaRPr lang="en-US" dirty="0"/>
          </a:p>
        </p:txBody>
      </p:sp>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Tree>
    <p:extLst>
      <p:ext uri="{BB962C8B-B14F-4D97-AF65-F5344CB8AC3E}">
        <p14:creationId xmlns:p14="http://schemas.microsoft.com/office/powerpoint/2010/main" val="249493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8"/>
                                        </p:tgtEl>
                                        <p:attrNameLst>
                                          <p:attrName>ppt_x</p:attrName>
                                          <p:attrName>ppt_y</p:attrName>
                                        </p:attrNameLst>
                                      </p:cBhvr>
                                    </p:animMotion>
                                  </p:childTnLst>
                                </p:cTn>
                              </p:par>
                              <p:par>
                                <p:cTn id="12" presetID="64" presetClass="path" presetSubtype="0" accel="50000" decel="50000" fill="hold" nodeType="withEffect">
                                  <p:stCondLst>
                                    <p:cond delay="0"/>
                                  </p:stCondLst>
                                  <p:childTnLst>
                                    <p:animMotion origin="layout" path="M 0 0 L 0 -0.25 E" pathEditMode="relative" ptsTypes="">
                                      <p:cBhvr>
                                        <p:cTn id="13" dur="2000" fill="hold"/>
                                        <p:tgtEl>
                                          <p:spTgt spid="39"/>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41"/>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42"/>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43"/>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44"/>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45"/>
                                        </p:tgtEl>
                                        <p:attrNameLst>
                                          <p:attrName>ppt_x</p:attrName>
                                          <p:attrName>ppt_y</p:attrName>
                                        </p:attrNameLst>
                                      </p:cBhvr>
                                    </p:animMotion>
                                  </p:childTnLst>
                                </p:cTn>
                              </p:par>
                              <p:par>
                                <p:cTn id="24" presetID="64" presetClass="path" presetSubtype="0" accel="50000" decel="50000" fill="hold" grpId="0" nodeType="withEffect">
                                  <p:stCondLst>
                                    <p:cond delay="0"/>
                                  </p:stCondLst>
                                  <p:childTnLst>
                                    <p:animMotion origin="layout" path="M 0 0 L 0 -0.25 E" pathEditMode="relative" ptsTypes="">
                                      <p:cBhvr>
                                        <p:cTn id="25" dur="2000" fill="hold"/>
                                        <p:tgtEl>
                                          <p:spTgt spid="46"/>
                                        </p:tgtEl>
                                        <p:attrNameLst>
                                          <p:attrName>ppt_x</p:attrName>
                                          <p:attrName>ppt_y</p:attrName>
                                        </p:attrNameLst>
                                      </p:cBhvr>
                                    </p:animMotion>
                                  </p:childTnLst>
                                </p:cTn>
                              </p:par>
                              <p:par>
                                <p:cTn id="26" presetID="64" presetClass="path" presetSubtype="0" accel="50000" decel="50000" fill="hold" grpId="0" nodeType="withEffect">
                                  <p:stCondLst>
                                    <p:cond delay="0"/>
                                  </p:stCondLst>
                                  <p:childTnLst>
                                    <p:animMotion origin="layout" path="M 0 0 L 0 -0.25 E" pathEditMode="relative" ptsTypes="">
                                      <p:cBhvr>
                                        <p:cTn id="27" dur="2000" fill="hold"/>
                                        <p:tgtEl>
                                          <p:spTgt spid="47"/>
                                        </p:tgtEl>
                                        <p:attrNameLst>
                                          <p:attrName>ppt_x</p:attrName>
                                          <p:attrName>ppt_y</p:attrName>
                                        </p:attrNameLst>
                                      </p:cBhvr>
                                    </p:animMotion>
                                  </p:childTnLst>
                                </p:cTn>
                              </p:par>
                              <p:par>
                                <p:cTn id="28" presetID="64" presetClass="path" presetSubtype="0" accel="50000" decel="50000" fill="hold" grpId="0" nodeType="withEffect">
                                  <p:stCondLst>
                                    <p:cond delay="0"/>
                                  </p:stCondLst>
                                  <p:childTnLst>
                                    <p:animMotion origin="layout" path="M 0 0 L 0 -0.25 E" pathEditMode="relative" ptsTypes="">
                                      <p:cBhvr>
                                        <p:cTn id="29" dur="2000" fill="hold"/>
                                        <p:tgtEl>
                                          <p:spTgt spid="49"/>
                                        </p:tgtEl>
                                        <p:attrNameLst>
                                          <p:attrName>ppt_x</p:attrName>
                                          <p:attrName>ppt_y</p:attrName>
                                        </p:attrNameLst>
                                      </p:cBhvr>
                                    </p:animMotion>
                                  </p:childTnLst>
                                </p:cTn>
                              </p:par>
                              <p:par>
                                <p:cTn id="30" presetID="64" presetClass="path" presetSubtype="0" accel="50000" decel="50000" fill="hold" grpId="0" nodeType="withEffect">
                                  <p:stCondLst>
                                    <p:cond delay="0"/>
                                  </p:stCondLst>
                                  <p:childTnLst>
                                    <p:animMotion origin="layout" path="M 0 0 L 0 -0.25 E" pathEditMode="relative" ptsTypes="">
                                      <p:cBhvr>
                                        <p:cTn id="31" dur="2000" fill="hold"/>
                                        <p:tgtEl>
                                          <p:spTgt spid="51"/>
                                        </p:tgtEl>
                                        <p:attrNameLst>
                                          <p:attrName>ppt_x</p:attrName>
                                          <p:attrName>ppt_y</p:attrName>
                                        </p:attrNameLst>
                                      </p:cBhvr>
                                    </p:animMotion>
                                  </p:childTnLst>
                                </p:cTn>
                              </p:par>
                              <p:par>
                                <p:cTn id="32" presetID="64" presetClass="path" presetSubtype="0" accel="50000" decel="50000" fill="hold" grpId="0" nodeType="withEffect">
                                  <p:stCondLst>
                                    <p:cond delay="0"/>
                                  </p:stCondLst>
                                  <p:childTnLst>
                                    <p:animMotion origin="layout" path="M 0 0 L 0 -0.25 E" pathEditMode="relative" ptsTypes="">
                                      <p:cBhvr>
                                        <p:cTn id="33" dur="2000" fill="hold"/>
                                        <p:tgtEl>
                                          <p:spTgt spid="52"/>
                                        </p:tgtEl>
                                        <p:attrNameLst>
                                          <p:attrName>ppt_x</p:attrName>
                                          <p:attrName>ppt_y</p:attrName>
                                        </p:attrNameLst>
                                      </p:cBhvr>
                                    </p:animMotion>
                                  </p:childTnLst>
                                </p:cTn>
                              </p:par>
                              <p:par>
                                <p:cTn id="34" presetID="64" presetClass="path" presetSubtype="0" accel="50000" decel="50000" fill="hold" grpId="0" nodeType="withEffect">
                                  <p:stCondLst>
                                    <p:cond delay="0"/>
                                  </p:stCondLst>
                                  <p:childTnLst>
                                    <p:animMotion origin="layout" path="M 0 0 L 0 -0.25 E" pathEditMode="relative" ptsTypes="">
                                      <p:cBhvr>
                                        <p:cTn id="35" dur="2000" fill="hold"/>
                                        <p:tgtEl>
                                          <p:spTgt spid="53"/>
                                        </p:tgtEl>
                                        <p:attrNameLst>
                                          <p:attrName>ppt_x</p:attrName>
                                          <p:attrName>ppt_y</p:attrName>
                                        </p:attrNameLst>
                                      </p:cBhvr>
                                    </p:animMotion>
                                  </p:childTnLst>
                                </p:cTn>
                              </p:par>
                              <p:par>
                                <p:cTn id="36" presetID="64" presetClass="path" presetSubtype="0" accel="50000" decel="50000" fill="hold" grpId="0" nodeType="withEffect">
                                  <p:stCondLst>
                                    <p:cond delay="0"/>
                                  </p:stCondLst>
                                  <p:childTnLst>
                                    <p:animMotion origin="layout" path="M 0 0 L 0 -0.25 E" pathEditMode="relative" ptsTypes="">
                                      <p:cBhvr>
                                        <p:cTn id="37" dur="2000" fill="hold"/>
                                        <p:tgtEl>
                                          <p:spTgt spid="54"/>
                                        </p:tgtEl>
                                        <p:attrNameLst>
                                          <p:attrName>ppt_x</p:attrName>
                                          <p:attrName>ppt_y</p:attrName>
                                        </p:attrNameLst>
                                      </p:cBhvr>
                                    </p:animMotion>
                                  </p:childTnLst>
                                </p:cTn>
                              </p:par>
                              <p:par>
                                <p:cTn id="38" presetID="64" presetClass="path" presetSubtype="0" accel="50000" decel="50000" fill="hold" grpId="0" nodeType="withEffect">
                                  <p:stCondLst>
                                    <p:cond delay="0"/>
                                  </p:stCondLst>
                                  <p:childTnLst>
                                    <p:animMotion origin="layout" path="M 0 0 L 0 -0.25 E" pathEditMode="relative" ptsTypes="">
                                      <p:cBhvr>
                                        <p:cTn id="39"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P spid="42" grpId="0"/>
      <p:bldP spid="43" grpId="0"/>
      <p:bldP spid="44" grpId="0"/>
      <p:bldP spid="45" grpId="0"/>
      <p:bldP spid="46" grpId="0"/>
      <p:bldP spid="47" grpId="0"/>
      <p:bldP spid="49" grpId="0"/>
      <p:bldP spid="51" grpId="0"/>
      <p:bldP spid="52" grpId="0"/>
      <p:bldP spid="53" grpId="0"/>
      <p:bldP spid="54"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3" name="TextBox 22"/>
          <p:cNvSpPr txBox="1"/>
          <p:nvPr/>
        </p:nvSpPr>
        <p:spPr>
          <a:xfrm>
            <a:off x="1081453" y="1446430"/>
            <a:ext cx="6655778" cy="369332"/>
          </a:xfrm>
          <a:prstGeom prst="rect">
            <a:avLst/>
          </a:prstGeom>
          <a:noFill/>
        </p:spPr>
        <p:txBody>
          <a:bodyPr wrap="square" rtlCol="0">
            <a:spAutoFit/>
          </a:bodyPr>
          <a:lstStyle/>
          <a:p>
            <a:r>
              <a:rPr lang="en-US" dirty="0" smtClean="0">
                <a:latin typeface="Source Sans Pro Light" panose="020B0403030403020204" pitchFamily="34" charset="0"/>
              </a:rPr>
              <a:t>An unsupervised ML algorithm for classifying items into </a:t>
            </a:r>
            <a:r>
              <a:rPr lang="en-US" dirty="0" smtClean="0">
                <a:solidFill>
                  <a:schemeClr val="accent4"/>
                </a:solidFill>
                <a:latin typeface="Source Sans Pro Light" panose="020B0403030403020204" pitchFamily="34" charset="0"/>
              </a:rPr>
              <a:t>k</a:t>
            </a:r>
            <a:r>
              <a:rPr lang="en-US" dirty="0" smtClean="0">
                <a:latin typeface="Source Sans Pro Light" panose="020B0403030403020204" pitchFamily="34" charset="0"/>
              </a:rPr>
              <a:t> groups.</a:t>
            </a:r>
            <a:endParaRPr lang="en-US" dirty="0">
              <a:latin typeface="Source Sans Pro Light" panose="020B0403030403020204" pitchFamily="34" charset="0"/>
            </a:endParaRPr>
          </a:p>
        </p:txBody>
      </p:sp>
      <p:sp>
        <p:nvSpPr>
          <p:cNvPr id="24" name="Title 1"/>
          <p:cNvSpPr txBox="1">
            <a:spLocks/>
          </p:cNvSpPr>
          <p:nvPr/>
        </p:nvSpPr>
        <p:spPr bwMode="auto">
          <a:xfrm>
            <a:off x="2425864" y="2471112"/>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25" name="TextBox 24"/>
          <p:cNvSpPr txBox="1"/>
          <p:nvPr/>
        </p:nvSpPr>
        <p:spPr>
          <a:xfrm>
            <a:off x="3134789" y="2562159"/>
            <a:ext cx="2974018" cy="369332"/>
          </a:xfrm>
          <a:prstGeom prst="rect">
            <a:avLst/>
          </a:prstGeom>
          <a:noFill/>
        </p:spPr>
        <p:txBody>
          <a:bodyPr wrap="square" rtlCol="0">
            <a:spAutoFit/>
          </a:bodyPr>
          <a:lstStyle/>
          <a:p>
            <a:r>
              <a:rPr lang="en-US" dirty="0" smtClean="0">
                <a:latin typeface="Source Sans Pro Light" panose="020B0403030403020204" pitchFamily="34" charset="0"/>
              </a:rPr>
              <a:t>The # of pre-chosen groups</a:t>
            </a:r>
            <a:endParaRPr lang="en-US" dirty="0">
              <a:latin typeface="Source Sans Pro Light" panose="020B0403030403020204" pitchFamily="34" charset="0"/>
            </a:endParaRPr>
          </a:p>
        </p:txBody>
      </p:sp>
      <p:cxnSp>
        <p:nvCxnSpPr>
          <p:cNvPr id="26" name="Straight Connector 25"/>
          <p:cNvCxnSpPr/>
          <p:nvPr/>
        </p:nvCxnSpPr>
        <p:spPr>
          <a:xfrm>
            <a:off x="2425864" y="2188960"/>
            <a:ext cx="3390949"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9389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60" y="8799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9" y="189929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8" y="292197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 y="3941346"/>
            <a:ext cx="837635" cy="847687"/>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3" y="8799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2" y="189929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1" y="292197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0" y="3941346"/>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26477" y="1230547"/>
            <a:ext cx="399483" cy="295617"/>
          </a:xfrm>
          <a:prstGeom prst="rect">
            <a:avLst/>
          </a:prstGeom>
        </p:spPr>
      </p:pic>
      <p:pic>
        <p:nvPicPr>
          <p:cNvPr id="8" name="Picture 7"/>
          <p:cNvPicPr>
            <a:picLocks noChangeAspect="1"/>
          </p:cNvPicPr>
          <p:nvPr/>
        </p:nvPicPr>
        <p:blipFill>
          <a:blip r:embed="rId5"/>
          <a:stretch>
            <a:fillRect/>
          </a:stretch>
        </p:blipFill>
        <p:spPr>
          <a:xfrm>
            <a:off x="1991265" y="3200399"/>
            <a:ext cx="370061" cy="370061"/>
          </a:xfrm>
          <a:prstGeom prst="rect">
            <a:avLst/>
          </a:prstGeom>
        </p:spPr>
      </p:pic>
      <p:pic>
        <p:nvPicPr>
          <p:cNvPr id="67" name="Picture 66"/>
          <p:cNvPicPr>
            <a:picLocks noChangeAspect="1"/>
          </p:cNvPicPr>
          <p:nvPr/>
        </p:nvPicPr>
        <p:blipFill>
          <a:blip r:embed="rId5"/>
          <a:stretch>
            <a:fillRect/>
          </a:stretch>
        </p:blipFill>
        <p:spPr>
          <a:xfrm>
            <a:off x="855899" y="4262180"/>
            <a:ext cx="370061" cy="370061"/>
          </a:xfrm>
          <a:prstGeom prst="rect">
            <a:avLst/>
          </a:prstGeom>
        </p:spPr>
      </p:pic>
      <p:pic>
        <p:nvPicPr>
          <p:cNvPr id="9" name="Picture 8"/>
          <p:cNvPicPr>
            <a:picLocks noChangeAspect="1"/>
          </p:cNvPicPr>
          <p:nvPr/>
        </p:nvPicPr>
        <p:blipFill>
          <a:blip r:embed="rId6"/>
          <a:stretch>
            <a:fillRect/>
          </a:stretch>
        </p:blipFill>
        <p:spPr>
          <a:xfrm>
            <a:off x="847107" y="3251057"/>
            <a:ext cx="339981" cy="344231"/>
          </a:xfrm>
          <a:prstGeom prst="rect">
            <a:avLst/>
          </a:prstGeom>
        </p:spPr>
      </p:pic>
      <p:pic>
        <p:nvPicPr>
          <p:cNvPr id="11" name="Picture 10"/>
          <p:cNvPicPr>
            <a:picLocks noChangeAspect="1"/>
          </p:cNvPicPr>
          <p:nvPr/>
        </p:nvPicPr>
        <p:blipFill>
          <a:blip r:embed="rId7"/>
          <a:stretch>
            <a:fillRect/>
          </a:stretch>
        </p:blipFill>
        <p:spPr>
          <a:xfrm>
            <a:off x="1904859" y="1176872"/>
            <a:ext cx="542871" cy="313659"/>
          </a:xfrm>
          <a:prstGeom prst="rect">
            <a:avLst/>
          </a:prstGeom>
        </p:spPr>
      </p:pic>
      <p:pic>
        <p:nvPicPr>
          <p:cNvPr id="68" name="Picture 67"/>
          <p:cNvPicPr>
            <a:picLocks noChangeAspect="1"/>
          </p:cNvPicPr>
          <p:nvPr/>
        </p:nvPicPr>
        <p:blipFill>
          <a:blip r:embed="rId7"/>
          <a:stretch>
            <a:fillRect/>
          </a:stretch>
        </p:blipFill>
        <p:spPr>
          <a:xfrm>
            <a:off x="769493" y="2231478"/>
            <a:ext cx="542871" cy="313659"/>
          </a:xfrm>
          <a:prstGeom prst="rect">
            <a:avLst/>
          </a:prstGeom>
        </p:spPr>
      </p:pic>
      <p:pic>
        <p:nvPicPr>
          <p:cNvPr id="13" name="Picture 12"/>
          <p:cNvPicPr>
            <a:picLocks noChangeAspect="1"/>
          </p:cNvPicPr>
          <p:nvPr/>
        </p:nvPicPr>
        <p:blipFill>
          <a:blip r:embed="rId8"/>
          <a:stretch>
            <a:fillRect/>
          </a:stretch>
        </p:blipFill>
        <p:spPr>
          <a:xfrm>
            <a:off x="1882877" y="2208976"/>
            <a:ext cx="586833" cy="345579"/>
          </a:xfrm>
          <a:prstGeom prst="rect">
            <a:avLst/>
          </a:prstGeom>
        </p:spPr>
      </p:pic>
      <p:pic>
        <p:nvPicPr>
          <p:cNvPr id="14" name="Picture 13"/>
          <p:cNvPicPr>
            <a:picLocks noChangeAspect="1"/>
          </p:cNvPicPr>
          <p:nvPr/>
        </p:nvPicPr>
        <p:blipFill>
          <a:blip r:embed="rId9"/>
          <a:stretch>
            <a:fillRect/>
          </a:stretch>
        </p:blipFill>
        <p:spPr>
          <a:xfrm>
            <a:off x="1877489" y="4213565"/>
            <a:ext cx="574565" cy="383043"/>
          </a:xfrm>
          <a:prstGeom prst="rect">
            <a:avLst/>
          </a:prstGeom>
        </p:spPr>
      </p:pic>
    </p:spTree>
    <p:extLst>
      <p:ext uri="{BB962C8B-B14F-4D97-AF65-F5344CB8AC3E}">
        <p14:creationId xmlns:p14="http://schemas.microsoft.com/office/powerpoint/2010/main" val="11569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93827E-6 L 0.52899 0.43611 " pathEditMode="relative" rAng="0" ptsTypes="AA">
                                      <p:cBhvr>
                                        <p:cTn id="6" dur="2000" fill="hold"/>
                                        <p:tgtEl>
                                          <p:spTgt spid="38"/>
                                        </p:tgtEl>
                                        <p:attrNameLst>
                                          <p:attrName>ppt_x</p:attrName>
                                          <p:attrName>ppt_y</p:attrName>
                                        </p:attrNameLst>
                                      </p:cBhvr>
                                      <p:rCtr x="26441" y="21790"/>
                                    </p:animMotion>
                                  </p:childTnLst>
                                </p:cTn>
                              </p:par>
                              <p:par>
                                <p:cTn id="7" presetID="42" presetClass="path" presetSubtype="0" accel="50000" decel="50000" fill="hold" nodeType="withEffect">
                                  <p:stCondLst>
                                    <p:cond delay="0"/>
                                  </p:stCondLst>
                                  <p:childTnLst>
                                    <p:animMotion origin="layout" path="M -2.77778E-6 -1.23457E-6 L 0.52917 0.43117 " pathEditMode="relative" rAng="0" ptsTypes="AA">
                                      <p:cBhvr>
                                        <p:cTn id="8" dur="2000" fill="hold"/>
                                        <p:tgtEl>
                                          <p:spTgt spid="7"/>
                                        </p:tgtEl>
                                        <p:attrNameLst>
                                          <p:attrName>ppt_x</p:attrName>
                                          <p:attrName>ppt_y</p:attrName>
                                        </p:attrNameLst>
                                      </p:cBhvr>
                                      <p:rCtr x="26458" y="2154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4.93827E-6 L 0.41545 0.00555 " pathEditMode="relative" rAng="0" ptsTypes="AA">
                                      <p:cBhvr>
                                        <p:cTn id="12" dur="2000" fill="hold"/>
                                        <p:tgtEl>
                                          <p:spTgt spid="63"/>
                                        </p:tgtEl>
                                        <p:attrNameLst>
                                          <p:attrName>ppt_x</p:attrName>
                                          <p:attrName>ppt_y</p:attrName>
                                        </p:attrNameLst>
                                      </p:cBhvr>
                                      <p:rCtr x="20764" y="278"/>
                                    </p:animMotion>
                                  </p:childTnLst>
                                </p:cTn>
                              </p:par>
                              <p:par>
                                <p:cTn id="13" presetID="42" presetClass="path" presetSubtype="0" accel="50000" decel="50000" fill="hold" nodeType="withEffect">
                                  <p:stCondLst>
                                    <p:cond delay="0"/>
                                  </p:stCondLst>
                                  <p:childTnLst>
                                    <p:animMotion origin="layout" path="M -8.33333E-7 7.40741E-7 L 0.41198 0.00339 " pathEditMode="relative" rAng="0" ptsTypes="AA">
                                      <p:cBhvr>
                                        <p:cTn id="14" dur="2000" fill="hold"/>
                                        <p:tgtEl>
                                          <p:spTgt spid="11"/>
                                        </p:tgtEl>
                                        <p:attrNameLst>
                                          <p:attrName>ppt_x</p:attrName>
                                          <p:attrName>ppt_y</p:attrName>
                                        </p:attrNameLst>
                                      </p:cBhvr>
                                      <p:rCtr x="2059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906" y="31234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543" y="41275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738" y="2889545"/>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188" y="3784554"/>
            <a:ext cx="837635" cy="847687"/>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93" y="95943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693" y="63475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471" y="3093659"/>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29" y="134338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569423" y="3474047"/>
            <a:ext cx="399483" cy="295617"/>
          </a:xfrm>
          <a:prstGeom prst="rect">
            <a:avLst/>
          </a:prstGeom>
        </p:spPr>
      </p:pic>
      <p:pic>
        <p:nvPicPr>
          <p:cNvPr id="8" name="Picture 7"/>
          <p:cNvPicPr>
            <a:picLocks noChangeAspect="1"/>
          </p:cNvPicPr>
          <p:nvPr/>
        </p:nvPicPr>
        <p:blipFill>
          <a:blip r:embed="rId5"/>
          <a:stretch>
            <a:fillRect/>
          </a:stretch>
        </p:blipFill>
        <p:spPr>
          <a:xfrm>
            <a:off x="7512885" y="3372081"/>
            <a:ext cx="370061" cy="370061"/>
          </a:xfrm>
          <a:prstGeom prst="rect">
            <a:avLst/>
          </a:prstGeom>
        </p:spPr>
      </p:pic>
      <p:pic>
        <p:nvPicPr>
          <p:cNvPr id="67" name="Picture 66"/>
          <p:cNvPicPr>
            <a:picLocks noChangeAspect="1"/>
          </p:cNvPicPr>
          <p:nvPr/>
        </p:nvPicPr>
        <p:blipFill>
          <a:blip r:embed="rId5"/>
          <a:stretch>
            <a:fillRect/>
          </a:stretch>
        </p:blipFill>
        <p:spPr>
          <a:xfrm>
            <a:off x="6552130" y="4105388"/>
            <a:ext cx="370061" cy="370061"/>
          </a:xfrm>
          <a:prstGeom prst="rect">
            <a:avLst/>
          </a:prstGeom>
        </p:spPr>
      </p:pic>
      <p:pic>
        <p:nvPicPr>
          <p:cNvPr id="9" name="Picture 8"/>
          <p:cNvPicPr>
            <a:picLocks noChangeAspect="1"/>
          </p:cNvPicPr>
          <p:nvPr/>
        </p:nvPicPr>
        <p:blipFill>
          <a:blip r:embed="rId6"/>
          <a:stretch>
            <a:fillRect/>
          </a:stretch>
        </p:blipFill>
        <p:spPr>
          <a:xfrm>
            <a:off x="6521887" y="3218625"/>
            <a:ext cx="339981" cy="344231"/>
          </a:xfrm>
          <a:prstGeom prst="rect">
            <a:avLst/>
          </a:prstGeom>
        </p:spPr>
      </p:pic>
      <p:pic>
        <p:nvPicPr>
          <p:cNvPr id="11" name="Picture 10"/>
          <p:cNvPicPr>
            <a:picLocks noChangeAspect="1"/>
          </p:cNvPicPr>
          <p:nvPr/>
        </p:nvPicPr>
        <p:blipFill>
          <a:blip r:embed="rId7"/>
          <a:stretch>
            <a:fillRect/>
          </a:stretch>
        </p:blipFill>
        <p:spPr>
          <a:xfrm>
            <a:off x="5572399" y="1256385"/>
            <a:ext cx="542871" cy="313659"/>
          </a:xfrm>
          <a:prstGeom prst="rect">
            <a:avLst/>
          </a:prstGeom>
        </p:spPr>
      </p:pic>
      <p:pic>
        <p:nvPicPr>
          <p:cNvPr id="68" name="Picture 67"/>
          <p:cNvPicPr>
            <a:picLocks noChangeAspect="1"/>
          </p:cNvPicPr>
          <p:nvPr/>
        </p:nvPicPr>
        <p:blipFill>
          <a:blip r:embed="rId7"/>
          <a:stretch>
            <a:fillRect/>
          </a:stretch>
        </p:blipFill>
        <p:spPr>
          <a:xfrm>
            <a:off x="6453077" y="744938"/>
            <a:ext cx="542871" cy="313659"/>
          </a:xfrm>
          <a:prstGeom prst="rect">
            <a:avLst/>
          </a:prstGeom>
        </p:spPr>
      </p:pic>
      <p:pic>
        <p:nvPicPr>
          <p:cNvPr id="13" name="Picture 12"/>
          <p:cNvPicPr>
            <a:picLocks noChangeAspect="1"/>
          </p:cNvPicPr>
          <p:nvPr/>
        </p:nvPicPr>
        <p:blipFill>
          <a:blip r:embed="rId8"/>
          <a:stretch>
            <a:fillRect/>
          </a:stretch>
        </p:blipFill>
        <p:spPr>
          <a:xfrm>
            <a:off x="7326718" y="944436"/>
            <a:ext cx="586833" cy="345579"/>
          </a:xfrm>
          <a:prstGeom prst="rect">
            <a:avLst/>
          </a:prstGeom>
        </p:spPr>
      </p:pic>
      <p:pic>
        <p:nvPicPr>
          <p:cNvPr id="14" name="Picture 13"/>
          <p:cNvPicPr>
            <a:picLocks noChangeAspect="1"/>
          </p:cNvPicPr>
          <p:nvPr/>
        </p:nvPicPr>
        <p:blipFill>
          <a:blip r:embed="rId9"/>
          <a:stretch>
            <a:fillRect/>
          </a:stretch>
        </p:blipFill>
        <p:spPr>
          <a:xfrm>
            <a:off x="6431568" y="1615602"/>
            <a:ext cx="574565" cy="383043"/>
          </a:xfrm>
          <a:prstGeom prst="rect">
            <a:avLst/>
          </a:prstGeom>
        </p:spPr>
      </p:pic>
    </p:spTree>
    <p:extLst>
      <p:ext uri="{BB962C8B-B14F-4D97-AF65-F5344CB8AC3E}">
        <p14:creationId xmlns:p14="http://schemas.microsoft.com/office/powerpoint/2010/main" val="102654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2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6"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5"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5"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4"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4"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3"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015957" y="4185972"/>
            <a:ext cx="1922941" cy="369332"/>
          </a:xfrm>
          <a:prstGeom prst="rect">
            <a:avLst/>
          </a:prstGeom>
          <a:noFill/>
        </p:spPr>
        <p:txBody>
          <a:bodyPr wrap="square" rtlCol="0">
            <a:spAutoFit/>
          </a:bodyPr>
          <a:lstStyle/>
          <a:p>
            <a:r>
              <a:rPr lang="en-US" dirty="0" smtClean="0">
                <a:latin typeface="Source Sans Pro" panose="020B0503030403020204" pitchFamily="34" charset="0"/>
              </a:rPr>
              <a:t>5 million articles</a:t>
            </a:r>
            <a:endParaRPr lang="en-US" dirty="0">
              <a:latin typeface="Source Sans Pro" panose="020B0503030403020204" pitchFamily="34" charset="0"/>
            </a:endParaRPr>
          </a:p>
        </p:txBody>
      </p:sp>
      <p:sp>
        <p:nvSpPr>
          <p:cNvPr id="48" name="Cloud 47"/>
          <p:cNvSpPr/>
          <p:nvPr/>
        </p:nvSpPr>
        <p:spPr>
          <a:xfrm>
            <a:off x="5389876" y="1014171"/>
            <a:ext cx="1290176" cy="787830"/>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Cloud 48"/>
          <p:cNvSpPr/>
          <p:nvPr/>
        </p:nvSpPr>
        <p:spPr>
          <a:xfrm>
            <a:off x="5389876" y="1954401"/>
            <a:ext cx="1290176" cy="787830"/>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Cloud 49"/>
          <p:cNvSpPr/>
          <p:nvPr/>
        </p:nvSpPr>
        <p:spPr>
          <a:xfrm>
            <a:off x="5389876" y="2900923"/>
            <a:ext cx="1290176" cy="787830"/>
          </a:xfrm>
          <a:prstGeom prst="cloud">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Cloud 50"/>
          <p:cNvSpPr/>
          <p:nvPr/>
        </p:nvSpPr>
        <p:spPr>
          <a:xfrm>
            <a:off x="6903122" y="1014171"/>
            <a:ext cx="1290176" cy="787830"/>
          </a:xfrm>
          <a:prstGeom prst="cloud">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Cloud 51"/>
          <p:cNvSpPr/>
          <p:nvPr/>
        </p:nvSpPr>
        <p:spPr>
          <a:xfrm>
            <a:off x="6903122" y="1927674"/>
            <a:ext cx="1290176" cy="787830"/>
          </a:xfrm>
          <a:prstGeom prst="cloud">
            <a:avLst/>
          </a:prstGeom>
          <a:ln>
            <a:solidFill>
              <a:srgbClr val="F2ED1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Cloud 52"/>
          <p:cNvSpPr/>
          <p:nvPr/>
        </p:nvSpPr>
        <p:spPr>
          <a:xfrm>
            <a:off x="6903122" y="2867904"/>
            <a:ext cx="1290176" cy="787830"/>
          </a:xfrm>
          <a:prstGeom prst="cloud">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TextBox 53"/>
          <p:cNvSpPr txBox="1"/>
          <p:nvPr/>
        </p:nvSpPr>
        <p:spPr>
          <a:xfrm>
            <a:off x="6167739" y="4185972"/>
            <a:ext cx="1922941" cy="369332"/>
          </a:xfrm>
          <a:prstGeom prst="rect">
            <a:avLst/>
          </a:prstGeom>
          <a:noFill/>
        </p:spPr>
        <p:txBody>
          <a:bodyPr wrap="square" rtlCol="0">
            <a:spAutoFit/>
          </a:bodyPr>
          <a:lstStyle/>
          <a:p>
            <a:r>
              <a:rPr lang="en-US" dirty="0" smtClean="0">
                <a:latin typeface="Source Sans Pro" panose="020B0503030403020204" pitchFamily="34" charset="0"/>
              </a:rPr>
              <a:t>100 clusters</a:t>
            </a:r>
            <a:endParaRPr lang="en-US" dirty="0">
              <a:latin typeface="Source Sans Pro" panose="020B0503030403020204" pitchFamily="34" charset="0"/>
            </a:endParaRPr>
          </a:p>
        </p:txBody>
      </p:sp>
      <p:sp>
        <p:nvSpPr>
          <p:cNvPr id="4" name="Right Arrow 3"/>
          <p:cNvSpPr/>
          <p:nvPr/>
        </p:nvSpPr>
        <p:spPr>
          <a:xfrm>
            <a:off x="3593051" y="2194108"/>
            <a:ext cx="1341783" cy="356411"/>
          </a:xfrm>
          <a:prstGeom prst="rightArrow">
            <a:avLst>
              <a:gd name="adj1" fmla="val 50000"/>
              <a:gd name="adj2" fmla="val 75098"/>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33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extBox 4"/>
          <p:cNvSpPr txBox="1"/>
          <p:nvPr/>
        </p:nvSpPr>
        <p:spPr>
          <a:xfrm>
            <a:off x="5079145" y="2140003"/>
            <a:ext cx="3488551" cy="1323439"/>
          </a:xfrm>
          <a:prstGeom prst="rect">
            <a:avLst/>
          </a:prstGeom>
          <a:noFill/>
        </p:spPr>
        <p:txBody>
          <a:bodyPr wrap="square" rtlCol="0">
            <a:spAutoFit/>
          </a:bodyPr>
          <a:lstStyle/>
          <a:p>
            <a:r>
              <a:rPr lang="en-US" sz="1600" dirty="0" smtClean="0">
                <a:latin typeface="Source Sans Pro Light" panose="020B0403030403020204" pitchFamily="34" charset="0"/>
              </a:rPr>
              <a:t>black dots: Wikipedia Articles (items)</a:t>
            </a:r>
          </a:p>
          <a:p>
            <a:endParaRPr lang="en-US" sz="1600" dirty="0" smtClean="0">
              <a:latin typeface="Source Sans Pro Light" panose="020B0403030403020204" pitchFamily="34" charset="0"/>
            </a:endParaRPr>
          </a:p>
          <a:p>
            <a:r>
              <a:rPr lang="en-US" sz="1600" dirty="0" smtClean="0">
                <a:solidFill>
                  <a:schemeClr val="accent4"/>
                </a:solidFill>
                <a:latin typeface="Source Sans Pro Light" panose="020B0403030403020204" pitchFamily="34" charset="0"/>
              </a:rPr>
              <a:t>red lines: </a:t>
            </a:r>
            <a:r>
              <a:rPr lang="en-US" sz="1600" dirty="0" smtClean="0">
                <a:latin typeface="Source Sans Pro Light" panose="020B0403030403020204" pitchFamily="34" charset="0"/>
              </a:rPr>
              <a:t>Cluster Partitions</a:t>
            </a:r>
          </a:p>
          <a:p>
            <a:endParaRPr lang="en-US" sz="1600" dirty="0">
              <a:latin typeface="Source Sans Pro Light" panose="020B0403030403020204" pitchFamily="34" charset="0"/>
            </a:endParaRPr>
          </a:p>
          <a:p>
            <a:r>
              <a:rPr lang="en-US" sz="1600" dirty="0" smtClean="0">
                <a:solidFill>
                  <a:srgbClr val="1656F6"/>
                </a:solidFill>
                <a:latin typeface="Source Sans Pro Light" panose="020B0403030403020204" pitchFamily="34" charset="0"/>
              </a:rPr>
              <a:t>blue dots: </a:t>
            </a:r>
            <a:r>
              <a:rPr lang="en-US" sz="1600" dirty="0" smtClean="0">
                <a:latin typeface="Source Sans Pro Light" panose="020B0403030403020204" pitchFamily="34" charset="0"/>
              </a:rPr>
              <a:t>Cluster Centroids</a:t>
            </a:r>
            <a:endParaRPr lang="en-US" sz="1600" dirty="0">
              <a:latin typeface="Source Sans Pro Light" panose="020B0403030403020204" pitchFamily="34" charset="0"/>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cxnSp>
        <p:nvCxnSpPr>
          <p:cNvPr id="39" name="Straight Connector 38"/>
          <p:cNvCxnSpPr/>
          <p:nvPr/>
        </p:nvCxnSpPr>
        <p:spPr>
          <a:xfrm>
            <a:off x="1668080" y="1233377"/>
            <a:ext cx="703650" cy="1308203"/>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p:nvCxnSpPr>
        <p:spPr>
          <a:xfrm>
            <a:off x="2369653" y="2541580"/>
            <a:ext cx="2206750" cy="904950"/>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6" name="Straight Connector 45"/>
          <p:cNvCxnSpPr/>
          <p:nvPr/>
        </p:nvCxnSpPr>
        <p:spPr>
          <a:xfrm flipH="1">
            <a:off x="1051668" y="2547844"/>
            <a:ext cx="1314791" cy="1960362"/>
          </a:xfrm>
          <a:prstGeom prst="line">
            <a:avLst/>
          </a:prstGeom>
          <a:ln w="12700"/>
          <a:effectLst/>
        </p:spPr>
        <p:style>
          <a:lnRef idx="2">
            <a:schemeClr val="accent6"/>
          </a:lnRef>
          <a:fillRef idx="0">
            <a:schemeClr val="accent6"/>
          </a:fillRef>
          <a:effectRef idx="1">
            <a:schemeClr val="accent6"/>
          </a:effectRef>
          <a:fontRef idx="minor">
            <a:schemeClr val="tx1"/>
          </a:fontRef>
        </p:style>
      </p:cxnSp>
      <p:sp>
        <p:nvSpPr>
          <p:cNvPr id="48" name="Oval 47"/>
          <p:cNvSpPr/>
          <p:nvPr/>
        </p:nvSpPr>
        <p:spPr>
          <a:xfrm>
            <a:off x="1089820" y="2521037"/>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720806" y="360607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53137" y="205523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811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0169" y="1527510"/>
            <a:ext cx="3488551" cy="553998"/>
          </a:xfrm>
          <a:prstGeom prst="rect">
            <a:avLst/>
          </a:prstGeom>
          <a:noFill/>
        </p:spPr>
        <p:txBody>
          <a:bodyPr wrap="square" rtlCol="0">
            <a:spAutoFit/>
          </a:bodyPr>
          <a:lstStyle/>
          <a:p>
            <a:r>
              <a:rPr lang="en-US" sz="1600" dirty="0" smtClean="0">
                <a:solidFill>
                  <a:schemeClr val="accent3"/>
                </a:solidFill>
                <a:latin typeface="+mj-lt"/>
              </a:rPr>
              <a:t>Approach #1:</a:t>
            </a:r>
            <a:r>
              <a:rPr lang="en-US" sz="1600" dirty="0" smtClean="0">
                <a:latin typeface="+mj-lt"/>
              </a:rPr>
              <a:t> </a:t>
            </a:r>
          </a:p>
          <a:p>
            <a:r>
              <a:rPr lang="en-US" sz="1400" dirty="0" smtClean="0">
                <a:latin typeface="Source Sans Pro Light" panose="020B0403030403020204" pitchFamily="34" charset="0"/>
              </a:rPr>
              <a:t>               Randomly select centroids to start</a:t>
            </a:r>
            <a:endParaRPr lang="en-US" sz="1400" dirty="0">
              <a:latin typeface="Source Sans Pro Light" panose="020B0403030403020204" pitchFamily="34" charset="0"/>
            </a:endParaRPr>
          </a:p>
        </p:txBody>
      </p:sp>
      <p:sp>
        <p:nvSpPr>
          <p:cNvPr id="44" name="Oval 43"/>
          <p:cNvSpPr/>
          <p:nvPr/>
        </p:nvSpPr>
        <p:spPr>
          <a:xfrm>
            <a:off x="936065" y="2838934"/>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1611233" y="221916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0168" y="2546939"/>
            <a:ext cx="3488551" cy="553998"/>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Does not require full iteration</a:t>
            </a:r>
            <a:endParaRPr lang="en-US" sz="1400" dirty="0">
              <a:latin typeface="Source Sans Pro Light" panose="020B0403030403020204" pitchFamily="34" charset="0"/>
            </a:endParaRPr>
          </a:p>
        </p:txBody>
      </p:sp>
      <p:sp>
        <p:nvSpPr>
          <p:cNvPr id="49" name="TextBox 48"/>
          <p:cNvSpPr txBox="1"/>
          <p:nvPr/>
        </p:nvSpPr>
        <p:spPr>
          <a:xfrm>
            <a:off x="5050169" y="3489028"/>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If a cluster is large compared to neighbors, initial centroids will likely end up in large cluster.</a:t>
            </a:r>
            <a:endParaRPr lang="en-US" sz="1400" dirty="0">
              <a:latin typeface="Source Sans Pro Light" panose="020B0403030403020204" pitchFamily="34" charset="0"/>
            </a:endParaRPr>
          </a:p>
        </p:txBody>
      </p:sp>
    </p:spTree>
    <p:extLst>
      <p:ext uri="{BB962C8B-B14F-4D97-AF65-F5344CB8AC3E}">
        <p14:creationId xmlns:p14="http://schemas.microsoft.com/office/powerpoint/2010/main" val="3916439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677887" y="2160331"/>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#2:</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128821" y="170504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2528" y="2377195"/>
            <a:ext cx="3488551" cy="769441"/>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Avoids the poor clusterings found by standard algorithm</a:t>
            </a:r>
            <a:endParaRPr lang="en-US" sz="1400" dirty="0">
              <a:latin typeface="Source Sans Pro Light" panose="020B0403030403020204" pitchFamily="34" charset="0"/>
            </a:endParaRPr>
          </a:p>
        </p:txBody>
      </p:sp>
      <p:sp>
        <p:nvSpPr>
          <p:cNvPr id="49" name="TextBox 48"/>
          <p:cNvSpPr txBox="1"/>
          <p:nvPr/>
        </p:nvSpPr>
        <p:spPr>
          <a:xfrm>
            <a:off x="5052528" y="3476871"/>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Needs k passes over the data, so does not scale well to large data sets</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571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#3:</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405224" y="2147379"/>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48804" y="2087789"/>
            <a:ext cx="3488551" cy="1415772"/>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Also avoids the poor clusterings found by standard algorithm</a:t>
            </a:r>
          </a:p>
          <a:p>
            <a:endParaRPr lang="en-US" sz="1400" dirty="0">
              <a:latin typeface="Source Sans Pro Light" panose="020B0403030403020204" pitchFamily="34" charset="0"/>
            </a:endParaRPr>
          </a:p>
          <a:p>
            <a:r>
              <a:rPr lang="en-US" sz="1400" dirty="0" smtClean="0">
                <a:latin typeface="Source Sans Pro Light" panose="020B0403030403020204" pitchFamily="34" charset="0"/>
              </a:rPr>
              <a:t>	Can select multiple candidate centroids in first iteration</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Content Placeholder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7064317" y="353087"/>
            <a:ext cx="841191" cy="438612"/>
          </a:xfrm>
          <a:prstGeom prst="rect">
            <a:avLst/>
          </a:prstGeom>
        </p:spPr>
      </p:pic>
      <p:pic>
        <p:nvPicPr>
          <p:cNvPr id="2" name="Picture 1"/>
          <p:cNvPicPr>
            <a:picLocks noChangeAspect="1"/>
          </p:cNvPicPr>
          <p:nvPr/>
        </p:nvPicPr>
        <p:blipFill>
          <a:blip r:embed="rId5"/>
          <a:stretch>
            <a:fillRect/>
          </a:stretch>
        </p:blipFill>
        <p:spPr>
          <a:xfrm>
            <a:off x="7905508" y="341869"/>
            <a:ext cx="368838" cy="461047"/>
          </a:xfrm>
          <a:prstGeom prst="rect">
            <a:avLst/>
          </a:prstGeom>
        </p:spPr>
      </p:pic>
    </p:spTree>
    <p:extLst>
      <p:ext uri="{BB962C8B-B14F-4D97-AF65-F5344CB8AC3E}">
        <p14:creationId xmlns:p14="http://schemas.microsoft.com/office/powerpoint/2010/main" val="190451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sp>
        <p:nvSpPr>
          <p:cNvPr id="5" name="TextBox 4"/>
          <p:cNvSpPr txBox="1"/>
          <p:nvPr/>
        </p:nvSpPr>
        <p:spPr>
          <a:xfrm>
            <a:off x="700268" y="4728258"/>
            <a:ext cx="8246962" cy="276999"/>
          </a:xfrm>
          <a:prstGeom prst="rect">
            <a:avLst/>
          </a:prstGeom>
          <a:noFill/>
        </p:spPr>
        <p:txBody>
          <a:bodyPr wrap="square" rtlCol="0">
            <a:spAutoFit/>
          </a:bodyPr>
          <a:lstStyle/>
          <a:p>
            <a:r>
              <a:rPr lang="en-US" sz="1200" dirty="0">
                <a:latin typeface="Source Sans Pro Light" panose="020B0403030403020204" pitchFamily="34" charset="0"/>
              </a:rPr>
              <a:t>Source: https://spark.apache.org/docs/1.6.0/api/scala/index.html#org.apache.spark.ml.clustering.KMeans</a:t>
            </a:r>
          </a:p>
        </p:txBody>
      </p:sp>
      <p:pic>
        <p:nvPicPr>
          <p:cNvPr id="6" name="Picture 5"/>
          <p:cNvPicPr>
            <a:picLocks noChangeAspect="1"/>
          </p:cNvPicPr>
          <p:nvPr/>
        </p:nvPicPr>
        <p:blipFill>
          <a:blip r:embed="rId3"/>
          <a:stretch>
            <a:fillRect/>
          </a:stretch>
        </p:blipFill>
        <p:spPr>
          <a:xfrm>
            <a:off x="818580" y="1108807"/>
            <a:ext cx="7277911" cy="2975036"/>
          </a:xfrm>
          <a:prstGeom prst="rect">
            <a:avLst/>
          </a:prstGeom>
        </p:spPr>
      </p:pic>
    </p:spTree>
    <p:extLst>
      <p:ext uri="{BB962C8B-B14F-4D97-AF65-F5344CB8AC3E}">
        <p14:creationId xmlns:p14="http://schemas.microsoft.com/office/powerpoint/2010/main" val="3318350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345" y="276712"/>
            <a:ext cx="849006" cy="84900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2087736" y="449700"/>
            <a:ext cx="1019332" cy="461665"/>
          </a:xfrm>
          <a:prstGeom prst="rect">
            <a:avLst/>
          </a:prstGeom>
          <a:noFill/>
        </p:spPr>
        <p:txBody>
          <a:bodyPr wrap="square" rtlCol="0">
            <a:spAutoFit/>
          </a:bodyPr>
          <a:lstStyle/>
          <a:p>
            <a:r>
              <a:rPr lang="en-US" sz="2400" dirty="0" smtClean="0">
                <a:latin typeface="+mj-lt"/>
              </a:rPr>
              <a:t>Data</a:t>
            </a:r>
            <a:endParaRPr lang="en-US" sz="2400" dirty="0">
              <a:latin typeface="+mj-lt"/>
            </a:endParaRPr>
          </a:p>
        </p:txBody>
      </p:sp>
      <p:pic>
        <p:nvPicPr>
          <p:cNvPr id="6" name="Content Placeholder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432697" y="276712"/>
            <a:ext cx="1230462" cy="641585"/>
          </a:xfrm>
          <a:prstGeom prst="rect">
            <a:avLst/>
          </a:prstGeom>
        </p:spPr>
      </p:pic>
      <p:sp>
        <p:nvSpPr>
          <p:cNvPr id="7" name="TextBox 6"/>
          <p:cNvSpPr txBox="1"/>
          <p:nvPr/>
        </p:nvSpPr>
        <p:spPr>
          <a:xfrm>
            <a:off x="6671987" y="519585"/>
            <a:ext cx="1522137" cy="461665"/>
          </a:xfrm>
          <a:prstGeom prst="rect">
            <a:avLst/>
          </a:prstGeom>
          <a:noFill/>
        </p:spPr>
        <p:txBody>
          <a:bodyPr wrap="square" rtlCol="0">
            <a:spAutoFit/>
          </a:bodyPr>
          <a:lstStyle/>
          <a:p>
            <a:r>
              <a:rPr lang="en-US" sz="2400" dirty="0" smtClean="0">
                <a:latin typeface="+mj-lt"/>
              </a:rPr>
              <a:t>Analytics</a:t>
            </a:r>
            <a:endParaRPr lang="en-US" sz="2400" dirty="0">
              <a:latin typeface="+mj-lt"/>
            </a:endParaRPr>
          </a:p>
        </p:txBody>
      </p:sp>
      <p:sp>
        <p:nvSpPr>
          <p:cNvPr id="10" name="TextBox 9"/>
          <p:cNvSpPr txBox="1"/>
          <p:nvPr/>
        </p:nvSpPr>
        <p:spPr>
          <a:xfrm>
            <a:off x="628258" y="2115686"/>
            <a:ext cx="3449066" cy="369332"/>
          </a:xfrm>
          <a:prstGeom prst="rect">
            <a:avLst/>
          </a:prstGeom>
          <a:noFill/>
        </p:spPr>
        <p:txBody>
          <a:bodyPr wrap="square" rtlCol="0">
            <a:spAutoFit/>
          </a:bodyPr>
          <a:lstStyle/>
          <a:p>
            <a:r>
              <a:rPr lang="en-US" dirty="0" smtClean="0">
                <a:latin typeface="Source Sans Pro Light" panose="020B0403030403020204" pitchFamily="34" charset="0"/>
              </a:rPr>
              <a:t>Clickstream </a:t>
            </a:r>
            <a:r>
              <a:rPr lang="en-US" sz="1400" dirty="0" smtClean="0">
                <a:latin typeface="Source Sans Pro Light" panose="020B0403030403020204" pitchFamily="34" charset="0"/>
              </a:rPr>
              <a:t>(Feb 2015)  </a:t>
            </a:r>
            <a:r>
              <a:rPr lang="en-US" dirty="0" smtClean="0">
                <a:latin typeface="Source Sans Pro Light" panose="020B0403030403020204" pitchFamily="34" charset="0"/>
              </a:rPr>
              <a:t>- 1.2 GB</a:t>
            </a:r>
            <a:endParaRPr lang="en-US" dirty="0">
              <a:latin typeface="Source Sans Pro Light" panose="020B0403030403020204" pitchFamily="34" charset="0"/>
            </a:endParaRPr>
          </a:p>
        </p:txBody>
      </p:sp>
      <p:sp>
        <p:nvSpPr>
          <p:cNvPr id="11" name="TextBox 10"/>
          <p:cNvSpPr txBox="1"/>
          <p:nvPr/>
        </p:nvSpPr>
        <p:spPr>
          <a:xfrm>
            <a:off x="628258" y="2927645"/>
            <a:ext cx="3449066" cy="369332"/>
          </a:xfrm>
          <a:prstGeom prst="rect">
            <a:avLst/>
          </a:prstGeom>
          <a:noFill/>
        </p:spPr>
        <p:txBody>
          <a:bodyPr wrap="square" rtlCol="0">
            <a:spAutoFit/>
          </a:bodyPr>
          <a:lstStyle/>
          <a:p>
            <a:r>
              <a:rPr lang="en-US" dirty="0" smtClean="0">
                <a:latin typeface="Source Sans Pro Light" panose="020B0403030403020204" pitchFamily="34" charset="0"/>
              </a:rPr>
              <a:t>Pagecounts </a:t>
            </a:r>
            <a:r>
              <a:rPr lang="en-US" sz="1400" dirty="0" smtClean="0">
                <a:latin typeface="Source Sans Pro Light" panose="020B0403030403020204" pitchFamily="34" charset="0"/>
              </a:rPr>
              <a:t>(last hour)  </a:t>
            </a:r>
            <a:r>
              <a:rPr lang="en-US" dirty="0" smtClean="0">
                <a:latin typeface="Source Sans Pro Light" panose="020B0403030403020204" pitchFamily="34" charset="0"/>
              </a:rPr>
              <a:t>- ~500 MB</a:t>
            </a:r>
            <a:endParaRPr lang="en-US" dirty="0">
              <a:latin typeface="Source Sans Pro Light" panose="020B0403030403020204" pitchFamily="34" charset="0"/>
            </a:endParaRPr>
          </a:p>
        </p:txBody>
      </p:sp>
      <p:sp>
        <p:nvSpPr>
          <p:cNvPr id="12" name="TextBox 11"/>
          <p:cNvSpPr txBox="1"/>
          <p:nvPr/>
        </p:nvSpPr>
        <p:spPr>
          <a:xfrm>
            <a:off x="440880" y="3757551"/>
            <a:ext cx="3583978" cy="369332"/>
          </a:xfrm>
          <a:prstGeom prst="rect">
            <a:avLst/>
          </a:prstGeom>
          <a:noFill/>
        </p:spPr>
        <p:txBody>
          <a:bodyPr wrap="square" rtlCol="0">
            <a:spAutoFit/>
          </a:bodyPr>
          <a:lstStyle/>
          <a:p>
            <a:r>
              <a:rPr lang="en-US" dirty="0" smtClean="0">
                <a:latin typeface="Source Sans Pro Light" panose="020B0403030403020204" pitchFamily="34" charset="0"/>
              </a:rPr>
              <a:t>English Wikipedia </a:t>
            </a:r>
            <a:r>
              <a:rPr lang="en-US" sz="1400" dirty="0" smtClean="0">
                <a:latin typeface="Source Sans Pro Light" panose="020B0403030403020204" pitchFamily="34" charset="0"/>
              </a:rPr>
              <a:t>(Mar 5, 2016)  </a:t>
            </a:r>
            <a:r>
              <a:rPr lang="en-US" dirty="0" smtClean="0">
                <a:latin typeface="Source Sans Pro Light" panose="020B0403030403020204" pitchFamily="34" charset="0"/>
              </a:rPr>
              <a:t>- 54 GB</a:t>
            </a:r>
            <a:endParaRPr lang="en-US" dirty="0">
              <a:latin typeface="Source Sans Pro Light" panose="020B0403030403020204" pitchFamily="34" charset="0"/>
            </a:endParaRPr>
          </a:p>
        </p:txBody>
      </p:sp>
      <p:sp>
        <p:nvSpPr>
          <p:cNvPr id="13" name="TextBox 12"/>
          <p:cNvSpPr txBox="1"/>
          <p:nvPr/>
        </p:nvSpPr>
        <p:spPr>
          <a:xfrm>
            <a:off x="628258" y="4519393"/>
            <a:ext cx="3066818" cy="369332"/>
          </a:xfrm>
          <a:prstGeom prst="rect">
            <a:avLst/>
          </a:prstGeom>
          <a:noFill/>
        </p:spPr>
        <p:txBody>
          <a:bodyPr wrap="square" rtlCol="0">
            <a:spAutoFit/>
          </a:bodyPr>
          <a:lstStyle/>
          <a:p>
            <a:r>
              <a:rPr lang="en-US" dirty="0" smtClean="0">
                <a:latin typeface="Source Sans Pro Light" panose="020B0403030403020204" pitchFamily="34" charset="0"/>
              </a:rPr>
              <a:t>6 Lang Wikipedias </a:t>
            </a:r>
            <a:r>
              <a:rPr lang="en-US" sz="1400" dirty="0" smtClean="0">
                <a:latin typeface="Source Sans Pro Light" panose="020B0403030403020204" pitchFamily="34" charset="0"/>
              </a:rPr>
              <a:t>(live streams)</a:t>
            </a:r>
            <a:endParaRPr lang="en-US" dirty="0">
              <a:latin typeface="Source Sans Pro Light" panose="020B0403030403020204" pitchFamily="34" charset="0"/>
            </a:endParaRPr>
          </a:p>
        </p:txBody>
      </p:sp>
      <p:sp>
        <p:nvSpPr>
          <p:cNvPr id="2" name="TextBox 1"/>
          <p:cNvSpPr txBox="1"/>
          <p:nvPr/>
        </p:nvSpPr>
        <p:spPr>
          <a:xfrm>
            <a:off x="5730240" y="2111319"/>
            <a:ext cx="2919307" cy="369332"/>
          </a:xfrm>
          <a:prstGeom prst="rect">
            <a:avLst/>
          </a:prstGeom>
          <a:noFill/>
        </p:spPr>
        <p:txBody>
          <a:bodyPr wrap="square" rtlCol="0">
            <a:spAutoFit/>
          </a:bodyPr>
          <a:lstStyle/>
          <a:p>
            <a:r>
              <a:rPr lang="en-US" dirty="0" smtClean="0">
                <a:solidFill>
                  <a:srgbClr val="FF0000"/>
                </a:solidFill>
                <a:latin typeface="Source Sans Pro Light" panose="020B0403030403020204" pitchFamily="34" charset="0"/>
              </a:rPr>
              <a:t>Dataframes, SQL, GraphX</a:t>
            </a:r>
            <a:endParaRPr lang="en-US" dirty="0">
              <a:solidFill>
                <a:srgbClr val="FF0000"/>
              </a:solidFill>
              <a:latin typeface="Source Sans Pro Light" panose="020B0403030403020204" pitchFamily="34" charset="0"/>
            </a:endParaRPr>
          </a:p>
        </p:txBody>
      </p:sp>
      <p:cxnSp>
        <p:nvCxnSpPr>
          <p:cNvPr id="8" name="Straight Connector 7"/>
          <p:cNvCxnSpPr/>
          <p:nvPr/>
        </p:nvCxnSpPr>
        <p:spPr>
          <a:xfrm>
            <a:off x="3915693" y="2300352"/>
            <a:ext cx="1517004" cy="0"/>
          </a:xfrm>
          <a:prstGeom prst="line">
            <a:avLst/>
          </a:prstGeom>
          <a:ln w="12700">
            <a:tailEnd type="stealth" w="lg" len="lg"/>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730239" y="2893652"/>
            <a:ext cx="2919307" cy="369332"/>
          </a:xfrm>
          <a:prstGeom prst="rect">
            <a:avLst/>
          </a:prstGeom>
          <a:noFill/>
        </p:spPr>
        <p:txBody>
          <a:bodyPr wrap="square" rtlCol="0">
            <a:spAutoFit/>
          </a:bodyPr>
          <a:lstStyle/>
          <a:p>
            <a:r>
              <a:rPr lang="en-US" dirty="0" smtClean="0">
                <a:solidFill>
                  <a:srgbClr val="FF0000"/>
                </a:solidFill>
                <a:latin typeface="Source Sans Pro Light" panose="020B0403030403020204" pitchFamily="34" charset="0"/>
              </a:rPr>
              <a:t>RDD, Datasets, Dataframes</a:t>
            </a:r>
            <a:endParaRPr lang="en-US" dirty="0">
              <a:solidFill>
                <a:srgbClr val="FF0000"/>
              </a:solidFill>
              <a:latin typeface="Source Sans Pro Light" panose="020B0403030403020204" pitchFamily="34" charset="0"/>
            </a:endParaRPr>
          </a:p>
        </p:txBody>
      </p:sp>
      <p:cxnSp>
        <p:nvCxnSpPr>
          <p:cNvPr id="24" name="Straight Connector 23"/>
          <p:cNvCxnSpPr/>
          <p:nvPr/>
        </p:nvCxnSpPr>
        <p:spPr>
          <a:xfrm>
            <a:off x="3915693" y="3062005"/>
            <a:ext cx="1517004" cy="0"/>
          </a:xfrm>
          <a:prstGeom prst="line">
            <a:avLst/>
          </a:prstGeom>
          <a:ln w="12700">
            <a:tailEnd type="stealth" w="lg" len="lg"/>
          </a:ln>
          <a:effectLst/>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3915693" y="3942217"/>
            <a:ext cx="1517004" cy="0"/>
          </a:xfrm>
          <a:prstGeom prst="line">
            <a:avLst/>
          </a:prstGeom>
          <a:ln w="12700">
            <a:tailEnd type="stealth" w="lg" len="lg"/>
          </a:ln>
          <a:effectLst/>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730240" y="3738938"/>
            <a:ext cx="2919307" cy="369332"/>
          </a:xfrm>
          <a:prstGeom prst="rect">
            <a:avLst/>
          </a:prstGeom>
          <a:noFill/>
        </p:spPr>
        <p:txBody>
          <a:bodyPr wrap="square" rtlCol="0">
            <a:spAutoFit/>
          </a:bodyPr>
          <a:lstStyle/>
          <a:p>
            <a:r>
              <a:rPr lang="en-US" dirty="0" smtClean="0">
                <a:solidFill>
                  <a:srgbClr val="FF0000"/>
                </a:solidFill>
                <a:latin typeface="Source Sans Pro Light" panose="020B0403030403020204" pitchFamily="34" charset="0"/>
              </a:rPr>
              <a:t>Dataframes, SQL, ML</a:t>
            </a:r>
            <a:endParaRPr lang="en-US" dirty="0">
              <a:solidFill>
                <a:srgbClr val="FF0000"/>
              </a:solidFill>
              <a:latin typeface="Source Sans Pro Light" panose="020B0403030403020204" pitchFamily="34" charset="0"/>
            </a:endParaRPr>
          </a:p>
        </p:txBody>
      </p:sp>
      <p:cxnSp>
        <p:nvCxnSpPr>
          <p:cNvPr id="29" name="Straight Connector 28"/>
          <p:cNvCxnSpPr/>
          <p:nvPr/>
        </p:nvCxnSpPr>
        <p:spPr>
          <a:xfrm>
            <a:off x="3915693" y="4704059"/>
            <a:ext cx="1517004" cy="0"/>
          </a:xfrm>
          <a:prstGeom prst="line">
            <a:avLst/>
          </a:prstGeom>
          <a:ln w="12700">
            <a:tailEnd type="stealth" w="lg" len="lg"/>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730239" y="4519393"/>
            <a:ext cx="3318933" cy="369332"/>
          </a:xfrm>
          <a:prstGeom prst="rect">
            <a:avLst/>
          </a:prstGeom>
          <a:noFill/>
        </p:spPr>
        <p:txBody>
          <a:bodyPr wrap="square" rtlCol="0">
            <a:spAutoFit/>
          </a:bodyPr>
          <a:lstStyle/>
          <a:p>
            <a:r>
              <a:rPr lang="en-US" dirty="0" smtClean="0">
                <a:solidFill>
                  <a:srgbClr val="FF0000"/>
                </a:solidFill>
                <a:latin typeface="Source Sans Pro Light" panose="020B0403030403020204" pitchFamily="34" charset="0"/>
              </a:rPr>
              <a:t>Streaming, RDD, Dataframes, SQL</a:t>
            </a:r>
            <a:endParaRPr lang="en-US" dirty="0">
              <a:solidFill>
                <a:srgbClr val="FF0000"/>
              </a:solidFill>
              <a:latin typeface="Source Sans Pro Light" panose="020B0403030403020204" pitchFamily="34" charset="0"/>
            </a:endParaRPr>
          </a:p>
        </p:txBody>
      </p:sp>
      <p:sp>
        <p:nvSpPr>
          <p:cNvPr id="18" name="TextBox 17"/>
          <p:cNvSpPr txBox="1"/>
          <p:nvPr/>
        </p:nvSpPr>
        <p:spPr>
          <a:xfrm>
            <a:off x="628258" y="1427155"/>
            <a:ext cx="3449066" cy="369332"/>
          </a:xfrm>
          <a:prstGeom prst="rect">
            <a:avLst/>
          </a:prstGeom>
          <a:noFill/>
        </p:spPr>
        <p:txBody>
          <a:bodyPr wrap="square" rtlCol="0">
            <a:spAutoFit/>
          </a:bodyPr>
          <a:lstStyle/>
          <a:p>
            <a:r>
              <a:rPr lang="en-US" dirty="0" smtClean="0">
                <a:latin typeface="Source Sans Pro Light" panose="020B0403030403020204" pitchFamily="34" charset="0"/>
              </a:rPr>
              <a:t>Pageviews </a:t>
            </a:r>
            <a:r>
              <a:rPr lang="en-US" sz="1400" dirty="0" smtClean="0">
                <a:latin typeface="Source Sans Pro Light" panose="020B0403030403020204" pitchFamily="34" charset="0"/>
              </a:rPr>
              <a:t>(March 2015)  </a:t>
            </a:r>
            <a:r>
              <a:rPr lang="en-US" dirty="0" smtClean="0">
                <a:latin typeface="Source Sans Pro Light" panose="020B0403030403020204" pitchFamily="34" charset="0"/>
              </a:rPr>
              <a:t>- 255 MB</a:t>
            </a:r>
            <a:endParaRPr lang="en-US" dirty="0">
              <a:latin typeface="Source Sans Pro Light" panose="020B0403030403020204" pitchFamily="34" charset="0"/>
            </a:endParaRPr>
          </a:p>
        </p:txBody>
      </p:sp>
      <p:sp>
        <p:nvSpPr>
          <p:cNvPr id="19" name="TextBox 18"/>
          <p:cNvSpPr txBox="1"/>
          <p:nvPr/>
        </p:nvSpPr>
        <p:spPr>
          <a:xfrm>
            <a:off x="5730240" y="1422788"/>
            <a:ext cx="2919307" cy="369332"/>
          </a:xfrm>
          <a:prstGeom prst="rect">
            <a:avLst/>
          </a:prstGeom>
          <a:noFill/>
        </p:spPr>
        <p:txBody>
          <a:bodyPr wrap="square" rtlCol="0">
            <a:spAutoFit/>
          </a:bodyPr>
          <a:lstStyle/>
          <a:p>
            <a:r>
              <a:rPr lang="en-US" dirty="0" smtClean="0">
                <a:solidFill>
                  <a:srgbClr val="FF0000"/>
                </a:solidFill>
                <a:latin typeface="Source Sans Pro Light" panose="020B0403030403020204" pitchFamily="34" charset="0"/>
              </a:rPr>
              <a:t>Dataframes</a:t>
            </a:r>
            <a:endParaRPr lang="en-US" dirty="0">
              <a:solidFill>
                <a:srgbClr val="FF0000"/>
              </a:solidFill>
              <a:latin typeface="Source Sans Pro Light" panose="020B0403030403020204" pitchFamily="34" charset="0"/>
            </a:endParaRPr>
          </a:p>
        </p:txBody>
      </p:sp>
      <p:cxnSp>
        <p:nvCxnSpPr>
          <p:cNvPr id="20" name="Straight Connector 19"/>
          <p:cNvCxnSpPr/>
          <p:nvPr/>
        </p:nvCxnSpPr>
        <p:spPr>
          <a:xfrm>
            <a:off x="3915693" y="1611821"/>
            <a:ext cx="1517004" cy="0"/>
          </a:xfrm>
          <a:prstGeom prst="line">
            <a:avLst/>
          </a:prstGeom>
          <a:ln w="12700">
            <a:tailEnd type="stealth" w="lg" len="lg"/>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74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9929805"/>
              </p:ext>
            </p:extLst>
          </p:nvPr>
        </p:nvGraphicFramePr>
        <p:xfrm>
          <a:off x="1416423" y="1154473"/>
          <a:ext cx="6096000" cy="2992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000" b="0" dirty="0" smtClean="0"/>
                        <a:t>Article</a:t>
                      </a:r>
                      <a:endParaRPr lang="en-US" b="0" dirty="0"/>
                    </a:p>
                  </a:txBody>
                  <a:tcPr/>
                </a:tc>
                <a:tc>
                  <a:txBody>
                    <a:bodyPr/>
                    <a:lstStyle/>
                    <a:p>
                      <a:pPr algn="ctr"/>
                      <a:r>
                        <a:rPr lang="en-US" sz="1800" b="0" dirty="0" smtClean="0"/>
                        <a:t>Word X</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Word Y</a:t>
                      </a:r>
                      <a:endParaRPr lang="en-US" dirty="0" smtClean="0"/>
                    </a:p>
                  </a:txBody>
                  <a:tcPr/>
                </a:tc>
              </a:tr>
              <a:tr h="370840">
                <a:tc>
                  <a:txBody>
                    <a:bodyPr/>
                    <a:lstStyle/>
                    <a:p>
                      <a:pPr algn="ctr"/>
                      <a:r>
                        <a:rPr lang="en-US" dirty="0" smtClean="0"/>
                        <a:t>A</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5.0</a:t>
                      </a:r>
                      <a:endParaRPr lang="en-US" dirty="0"/>
                    </a:p>
                  </a:txBody>
                  <a:tcPr/>
                </a:tc>
                <a:tc>
                  <a:txBody>
                    <a:bodyPr/>
                    <a:lstStyle/>
                    <a:p>
                      <a:pPr algn="ctr"/>
                      <a:r>
                        <a:rPr lang="en-US" dirty="0" smtClean="0"/>
                        <a:t>7.0</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4.5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3.5</a:t>
                      </a:r>
                      <a:endParaRPr lang="en-US" dirty="0"/>
                    </a:p>
                  </a:txBody>
                  <a:tcPr/>
                </a:tc>
                <a:tc>
                  <a:txBody>
                    <a:bodyPr/>
                    <a:lstStyle/>
                    <a:p>
                      <a:pPr algn="ctr"/>
                      <a:r>
                        <a:rPr lang="en-US" dirty="0" smtClean="0"/>
                        <a:t>4.5</a:t>
                      </a:r>
                      <a:endParaRPr lang="en-US" dirty="0"/>
                    </a:p>
                  </a:txBody>
                  <a:tcPr/>
                </a:tc>
              </a:tr>
            </a:tbl>
          </a:graphicData>
        </a:graphic>
      </p:graphicFrame>
      <p:sp>
        <p:nvSpPr>
          <p:cNvPr id="7"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8" name="TextBox 7"/>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
        <p:nvSpPr>
          <p:cNvPr id="6" name="Rounded Rectangle 5"/>
          <p:cNvSpPr/>
          <p:nvPr/>
        </p:nvSpPr>
        <p:spPr>
          <a:xfrm>
            <a:off x="4210850" y="1582911"/>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210850" y="2699545"/>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53898" y="4756417"/>
            <a:ext cx="2328262" cy="276999"/>
          </a:xfrm>
          <a:prstGeom prst="rect">
            <a:avLst/>
          </a:prstGeom>
          <a:noFill/>
        </p:spPr>
        <p:txBody>
          <a:bodyPr wrap="square" rtlCol="0">
            <a:spAutoFit/>
          </a:bodyPr>
          <a:lstStyle/>
          <a:p>
            <a:r>
              <a:rPr lang="en-US" sz="1200" dirty="0">
                <a:latin typeface="Source Sans Pro Light" panose="020B0403030403020204" pitchFamily="34" charset="0"/>
              </a:rPr>
              <a:t>Source: </a:t>
            </a:r>
            <a:r>
              <a:rPr lang="en-US" sz="1200" dirty="0" smtClean="0">
                <a:latin typeface="Source Sans Pro Light" panose="020B0403030403020204" pitchFamily="34" charset="0"/>
              </a:rPr>
              <a:t> http</a:t>
            </a:r>
            <a:r>
              <a:rPr lang="en-US" sz="1200" dirty="0">
                <a:latin typeface="Source Sans Pro Light" panose="020B0403030403020204" pitchFamily="34" charset="0"/>
              </a:rPr>
              <a:t>://</a:t>
            </a:r>
            <a:r>
              <a:rPr lang="en-US" sz="1200" dirty="0" smtClean="0">
                <a:latin typeface="Source Sans Pro Light" panose="020B0403030403020204" pitchFamily="34" charset="0"/>
              </a:rPr>
              <a:t>mnemstudio.org</a:t>
            </a:r>
            <a:endParaRPr lang="en-US" sz="1200" dirty="0">
              <a:latin typeface="Source Sans Pro Light" panose="020B0403030403020204" pitchFamily="34" charset="0"/>
            </a:endParaRPr>
          </a:p>
        </p:txBody>
      </p:sp>
    </p:spTree>
    <p:extLst>
      <p:ext uri="{BB962C8B-B14F-4D97-AF65-F5344CB8AC3E}">
        <p14:creationId xmlns:p14="http://schemas.microsoft.com/office/powerpoint/2010/main" val="88354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68466011"/>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Group 1</a:t>
                      </a:r>
                      <a:endParaRPr lang="en-US" dirty="0"/>
                    </a:p>
                  </a:txBody>
                  <a:tcPr/>
                </a:tc>
                <a:tc>
                  <a:txBody>
                    <a:bodyPr/>
                    <a:lstStyle/>
                    <a:p>
                      <a:pPr algn="ctr"/>
                      <a:r>
                        <a:rPr lang="en-US" dirty="0" smtClean="0"/>
                        <a:t>A</a:t>
                      </a:r>
                      <a:endParaRPr lang="en-US" dirty="0"/>
                    </a:p>
                  </a:txBody>
                  <a:tcPr/>
                </a:tc>
                <a:tc>
                  <a:txBody>
                    <a:bodyPr/>
                    <a:lstStyle/>
                    <a:p>
                      <a:pPr algn="ctr"/>
                      <a:r>
                        <a:rPr lang="en-US" dirty="0" smtClean="0"/>
                        <a:t>(1.0, 1.0)</a:t>
                      </a:r>
                      <a:endParaRPr lang="en-US" dirty="0"/>
                    </a:p>
                  </a:txBody>
                  <a:tcPr/>
                </a:tc>
              </a:tr>
              <a:tr h="370840">
                <a:tc>
                  <a:txBody>
                    <a:bodyPr/>
                    <a:lstStyle/>
                    <a:p>
                      <a:pPr algn="ctr"/>
                      <a:r>
                        <a:rPr lang="en-US" dirty="0" smtClean="0"/>
                        <a:t>Group 2</a:t>
                      </a:r>
                      <a:endParaRPr lang="en-US" dirty="0"/>
                    </a:p>
                  </a:txBody>
                  <a:tcPr/>
                </a:tc>
                <a:tc>
                  <a:txBody>
                    <a:bodyPr/>
                    <a:lstStyle/>
                    <a:p>
                      <a:pPr algn="ctr"/>
                      <a:r>
                        <a:rPr lang="en-US" dirty="0" smtClean="0"/>
                        <a:t>D</a:t>
                      </a:r>
                      <a:endParaRPr lang="en-US" dirty="0"/>
                    </a:p>
                  </a:txBody>
                  <a:tcPr/>
                </a:tc>
                <a:tc>
                  <a:txBody>
                    <a:bodyPr/>
                    <a:lstStyle/>
                    <a:p>
                      <a:pPr algn="ctr"/>
                      <a:r>
                        <a:rPr lang="en-US" dirty="0" smtClean="0"/>
                        <a:t>(5.0, 7.0)</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275190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3169014"/>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 C</a:t>
                      </a:r>
                      <a:endParaRPr lang="en-US" dirty="0"/>
                    </a:p>
                  </a:txBody>
                  <a:tcPr/>
                </a:tc>
                <a:tc>
                  <a:txBody>
                    <a:bodyPr/>
                    <a:lstStyle/>
                    <a:p>
                      <a:pPr algn="ctr"/>
                      <a:r>
                        <a:rPr lang="en-US" dirty="0" smtClean="0"/>
                        <a:t>(1.8, 2.3)</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D, E, F, G</a:t>
                      </a:r>
                      <a:endParaRPr lang="en-US" dirty="0"/>
                    </a:p>
                  </a:txBody>
                  <a:tcPr/>
                </a:tc>
                <a:tc>
                  <a:txBody>
                    <a:bodyPr/>
                    <a:lstStyle/>
                    <a:p>
                      <a:pPr algn="ctr"/>
                      <a:r>
                        <a:rPr lang="en-US" dirty="0" smtClean="0"/>
                        <a:t>(4.1, 5.4)</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398991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95160455"/>
              </p:ext>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53682" cy="1021977"/>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2950444"/>
            <a:ext cx="216541" cy="1439989"/>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Oval 14"/>
          <p:cNvSpPr/>
          <p:nvPr/>
        </p:nvSpPr>
        <p:spPr>
          <a:xfrm>
            <a:off x="4035397" y="2506157"/>
            <a:ext cx="461042" cy="421235"/>
          </a:xfrm>
          <a:prstGeom prst="ellips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6462271" y="2513616"/>
            <a:ext cx="461042" cy="421235"/>
          </a:xfrm>
          <a:prstGeom prst="ellips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305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84478337"/>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a:t>
                      </a:r>
                      <a:endParaRPr lang="en-US" dirty="0"/>
                    </a:p>
                  </a:txBody>
                  <a:tcPr/>
                </a:tc>
                <a:tc>
                  <a:txBody>
                    <a:bodyPr/>
                    <a:lstStyle/>
                    <a:p>
                      <a:pPr algn="ctr"/>
                      <a:r>
                        <a:rPr lang="en-US" dirty="0" smtClean="0"/>
                        <a:t>(1.3, 1.5)</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C,</a:t>
                      </a:r>
                      <a:r>
                        <a:rPr lang="en-US" baseline="0" dirty="0" smtClean="0"/>
                        <a:t> </a:t>
                      </a:r>
                      <a:r>
                        <a:rPr lang="en-US" dirty="0" smtClean="0"/>
                        <a:t>D, E, F, G</a:t>
                      </a:r>
                      <a:endParaRPr lang="en-US" dirty="0"/>
                    </a:p>
                  </a:txBody>
                  <a:tcPr/>
                </a:tc>
                <a:tc>
                  <a:txBody>
                    <a:bodyPr/>
                    <a:lstStyle/>
                    <a:p>
                      <a:pPr algn="ctr"/>
                      <a:r>
                        <a:rPr lang="en-US" dirty="0" smtClean="0"/>
                        <a:t>(3.9, 5.1)</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174053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 name="TextBox 1"/>
          <p:cNvSpPr txBox="1"/>
          <p:nvPr/>
        </p:nvSpPr>
        <p:spPr>
          <a:xfrm>
            <a:off x="2592730" y="4791919"/>
            <a:ext cx="6470248" cy="261610"/>
          </a:xfrm>
          <a:prstGeom prst="rect">
            <a:avLst/>
          </a:prstGeom>
          <a:noFill/>
        </p:spPr>
        <p:txBody>
          <a:bodyPr wrap="square" rtlCol="0">
            <a:spAutoFit/>
          </a:bodyPr>
          <a:lstStyle/>
          <a:p>
            <a:r>
              <a:rPr lang="en-US" sz="1100" dirty="0">
                <a:latin typeface="Source Sans Pro Light" panose="020B0403030403020204" pitchFamily="34" charset="0"/>
              </a:rPr>
              <a:t>Source: </a:t>
            </a:r>
            <a:r>
              <a:rPr lang="en-US" sz="900" dirty="0">
                <a:latin typeface="Source Sans Pro Light" panose="020B0403030403020204" pitchFamily="34" charset="0"/>
              </a:rPr>
              <a:t>https://github.com/apache/spark/blob/master/mllib/src/main/scala/org/apache/spark/ml/clustering/KMeans.scala#L216</a:t>
            </a:r>
          </a:p>
        </p:txBody>
      </p:sp>
      <p:pic>
        <p:nvPicPr>
          <p:cNvPr id="7" name="Picture 6"/>
          <p:cNvPicPr>
            <a:picLocks noChangeAspect="1"/>
          </p:cNvPicPr>
          <p:nvPr/>
        </p:nvPicPr>
        <p:blipFill>
          <a:blip r:embed="rId3"/>
          <a:stretch>
            <a:fillRect/>
          </a:stretch>
        </p:blipFill>
        <p:spPr>
          <a:xfrm>
            <a:off x="1778963" y="787078"/>
            <a:ext cx="5332408" cy="3780217"/>
          </a:xfrm>
          <a:prstGeom prst="rect">
            <a:avLst/>
          </a:prstGeom>
        </p:spPr>
      </p:pic>
      <p:sp>
        <p:nvSpPr>
          <p:cNvPr id="8" name="Rectangle 7"/>
          <p:cNvSpPr/>
          <p:nvPr/>
        </p:nvSpPr>
        <p:spPr>
          <a:xfrm>
            <a:off x="2963119" y="2677186"/>
            <a:ext cx="196770" cy="14124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543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Pipelines</a:t>
            </a:r>
            <a:endParaRPr lang="en-US" sz="2000" dirty="0">
              <a:solidFill>
                <a:schemeClr val="accent5"/>
              </a:solidFill>
            </a:endParaRPr>
          </a:p>
        </p:txBody>
      </p:sp>
      <p:sp>
        <p:nvSpPr>
          <p:cNvPr id="8" name="TextBox 7"/>
          <p:cNvSpPr txBox="1"/>
          <p:nvPr/>
        </p:nvSpPr>
        <p:spPr>
          <a:xfrm>
            <a:off x="781235" y="1125724"/>
            <a:ext cx="7803472" cy="646331"/>
          </a:xfrm>
          <a:prstGeom prst="rect">
            <a:avLst/>
          </a:prstGeom>
          <a:noFill/>
        </p:spPr>
        <p:txBody>
          <a:bodyPr wrap="square" rtlCol="0">
            <a:spAutoFit/>
          </a:bodyPr>
          <a:lstStyle/>
          <a:p>
            <a:r>
              <a:rPr lang="en-US" dirty="0" smtClean="0">
                <a:latin typeface="+mn-lt"/>
              </a:rPr>
              <a:t>DataFrame: </a:t>
            </a:r>
            <a:r>
              <a:rPr lang="en-US" dirty="0" smtClean="0">
                <a:latin typeface="Source Sans Pro Light" panose="020B0403030403020204" pitchFamily="34" charset="0"/>
              </a:rPr>
              <a:t>uses DF from Spark SQL as a ML dataset. Different columns can store </a:t>
            </a:r>
          </a:p>
          <a:p>
            <a:r>
              <a:rPr lang="en-US" dirty="0">
                <a:latin typeface="Source Sans Pro Light" panose="020B0403030403020204" pitchFamily="34" charset="0"/>
              </a:rPr>
              <a:t> </a:t>
            </a:r>
            <a:r>
              <a:rPr lang="en-US" dirty="0" smtClean="0">
                <a:latin typeface="Source Sans Pro Light" panose="020B0403030403020204" pitchFamily="34" charset="0"/>
              </a:rPr>
              <a:t>                        text, feature vectors, true labels and predictions</a:t>
            </a:r>
            <a:endParaRPr lang="en-US" dirty="0">
              <a:latin typeface="+mn-lt"/>
            </a:endParaRPr>
          </a:p>
        </p:txBody>
      </p:sp>
      <p:sp>
        <p:nvSpPr>
          <p:cNvPr id="17" name="TextBox 16"/>
          <p:cNvSpPr txBox="1"/>
          <p:nvPr/>
        </p:nvSpPr>
        <p:spPr>
          <a:xfrm>
            <a:off x="683581" y="2000686"/>
            <a:ext cx="8131945" cy="877163"/>
          </a:xfrm>
          <a:prstGeom prst="rect">
            <a:avLst/>
          </a:prstGeom>
          <a:noFill/>
        </p:spPr>
        <p:txBody>
          <a:bodyPr wrap="square" rtlCol="0">
            <a:spAutoFit/>
          </a:bodyPr>
          <a:lstStyle/>
          <a:p>
            <a:r>
              <a:rPr lang="en-US" dirty="0" smtClean="0">
                <a:latin typeface="+mn-lt"/>
              </a:rPr>
              <a:t>Transformer: </a:t>
            </a:r>
            <a:r>
              <a:rPr lang="en-US" sz="1700" dirty="0" smtClean="0">
                <a:latin typeface="Source Sans Pro Light" panose="020B0403030403020204" pitchFamily="34" charset="0"/>
              </a:rPr>
              <a:t>an algorithm which can transform one DataFrame into another DataFrame </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ML model is a transformer that transforms a DF with features into a DF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with predictions)</a:t>
            </a:r>
            <a:endParaRPr lang="en-US" sz="1600" i="1" dirty="0">
              <a:latin typeface="+mn-lt"/>
            </a:endParaRPr>
          </a:p>
        </p:txBody>
      </p:sp>
      <p:sp>
        <p:nvSpPr>
          <p:cNvPr id="18" name="TextBox 17"/>
          <p:cNvSpPr txBox="1"/>
          <p:nvPr/>
        </p:nvSpPr>
        <p:spPr>
          <a:xfrm>
            <a:off x="781235" y="2975852"/>
            <a:ext cx="7608164" cy="877163"/>
          </a:xfrm>
          <a:prstGeom prst="rect">
            <a:avLst/>
          </a:prstGeom>
          <a:noFill/>
        </p:spPr>
        <p:txBody>
          <a:bodyPr wrap="square" rtlCol="0">
            <a:spAutoFit/>
          </a:bodyPr>
          <a:lstStyle/>
          <a:p>
            <a:r>
              <a:rPr lang="en-US" dirty="0" smtClean="0">
                <a:latin typeface="+mn-lt"/>
              </a:rPr>
              <a:t>Estimator: </a:t>
            </a:r>
            <a:r>
              <a:rPr lang="en-US" sz="1700" dirty="0" smtClean="0">
                <a:latin typeface="Source Sans Pro Light" panose="020B0403030403020204" pitchFamily="34" charset="0"/>
              </a:rPr>
              <a:t>an algorithm which can be fit on a DF to produce a Model</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a learning algorithm is an Estimator which trains on a DF and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produces a model)</a:t>
            </a:r>
            <a:endParaRPr lang="en-US" sz="1600" i="1" dirty="0">
              <a:latin typeface="+mn-lt"/>
            </a:endParaRPr>
          </a:p>
        </p:txBody>
      </p:sp>
      <p:sp>
        <p:nvSpPr>
          <p:cNvPr id="19" name="TextBox 18"/>
          <p:cNvSpPr txBox="1"/>
          <p:nvPr/>
        </p:nvSpPr>
        <p:spPr>
          <a:xfrm>
            <a:off x="781235" y="4289617"/>
            <a:ext cx="8131944" cy="369332"/>
          </a:xfrm>
          <a:prstGeom prst="rect">
            <a:avLst/>
          </a:prstGeom>
          <a:noFill/>
        </p:spPr>
        <p:txBody>
          <a:bodyPr wrap="square" rtlCol="0">
            <a:spAutoFit/>
          </a:bodyPr>
          <a:lstStyle/>
          <a:p>
            <a:r>
              <a:rPr lang="en-US" dirty="0" smtClean="0">
                <a:latin typeface="+mn-lt"/>
              </a:rPr>
              <a:t>Pipeline: </a:t>
            </a:r>
            <a:r>
              <a:rPr lang="en-US" sz="1700" dirty="0" smtClean="0">
                <a:latin typeface="Source Sans Pro Light" panose="020B0403030403020204" pitchFamily="34" charset="0"/>
              </a:rPr>
              <a:t>chains multiple Transformers and Estimators together to specify a ML workflow</a:t>
            </a:r>
            <a:endParaRPr lang="en-US" sz="1600" i="1" dirty="0">
              <a:latin typeface="+mn-lt"/>
            </a:endParaRPr>
          </a:p>
        </p:txBody>
      </p:sp>
    </p:spTree>
    <p:extLst>
      <p:ext uri="{BB962C8B-B14F-4D97-AF65-F5344CB8AC3E}">
        <p14:creationId xmlns:p14="http://schemas.microsoft.com/office/powerpoint/2010/main" val="1760443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36637" y="151882"/>
            <a:ext cx="1207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673777" y="4461842"/>
            <a:ext cx="1207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Tree>
    <p:extLst>
      <p:ext uri="{BB962C8B-B14F-4D97-AF65-F5344CB8AC3E}">
        <p14:creationId xmlns:p14="http://schemas.microsoft.com/office/powerpoint/2010/main" val="10691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36637" y="151882"/>
            <a:ext cx="1207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673777" y="4461842"/>
            <a:ext cx="1207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 name="TextBox 2"/>
          <p:cNvSpPr txBox="1"/>
          <p:nvPr/>
        </p:nvSpPr>
        <p:spPr>
          <a:xfrm>
            <a:off x="2849042" y="772086"/>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lowerText</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29" name="TextBox 28"/>
          <p:cNvSpPr txBox="1"/>
          <p:nvPr/>
        </p:nvSpPr>
        <p:spPr>
          <a:xfrm>
            <a:off x="6613986" y="766500"/>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37" name="Straight Arrow Connector 36"/>
          <p:cNvCxnSpPr>
            <a:stCxn id="3" idx="3"/>
          </p:cNvCxnSpPr>
          <p:nvPr/>
        </p:nvCxnSpPr>
        <p:spPr>
          <a:xfrm>
            <a:off x="3919700" y="925975"/>
            <a:ext cx="62557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3"/>
            <a:endCxn id="29" idx="1"/>
          </p:cNvCxnSpPr>
          <p:nvPr/>
        </p:nvCxnSpPr>
        <p:spPr>
          <a:xfrm>
            <a:off x="5844382" y="917675"/>
            <a:ext cx="769604" cy="2714"/>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01058" y="1394075"/>
            <a:ext cx="705590"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0" name="TextBox 39"/>
          <p:cNvSpPr txBox="1"/>
          <p:nvPr/>
        </p:nvSpPr>
        <p:spPr>
          <a:xfrm>
            <a:off x="6653222" y="1370585"/>
            <a:ext cx="14201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1" name="TextBox 40"/>
          <p:cNvSpPr txBox="1"/>
          <p:nvPr/>
        </p:nvSpPr>
        <p:spPr>
          <a:xfrm>
            <a:off x="2631907" y="1980471"/>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2" name="TextBox 41"/>
          <p:cNvSpPr txBox="1"/>
          <p:nvPr/>
        </p:nvSpPr>
        <p:spPr>
          <a:xfrm>
            <a:off x="6653222" y="1963395"/>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19" name="TextBox 18"/>
          <p:cNvSpPr txBox="1"/>
          <p:nvPr/>
        </p:nvSpPr>
        <p:spPr>
          <a:xfrm>
            <a:off x="7572735" y="1991926"/>
            <a:ext cx="1024359" cy="261610"/>
          </a:xfrm>
          <a:prstGeom prst="rect">
            <a:avLst/>
          </a:prstGeom>
          <a:noFill/>
        </p:spPr>
        <p:txBody>
          <a:bodyPr wrap="square" rtlCol="0">
            <a:spAutoFit/>
          </a:bodyPr>
          <a:lstStyle/>
          <a:p>
            <a:r>
              <a:rPr lang="en-US" sz="1100" dirty="0" smtClean="0">
                <a:latin typeface="Source Sans Pro Light" panose="020B0403030403020204" pitchFamily="34" charset="0"/>
              </a:rPr>
              <a:t>(20k features)</a:t>
            </a:r>
            <a:endParaRPr lang="en-US" sz="1100" dirty="0">
              <a:latin typeface="Source Sans Pro Light" panose="020B0403030403020204" pitchFamily="34" charset="0"/>
            </a:endParaRPr>
          </a:p>
        </p:txBody>
      </p:sp>
      <p:sp>
        <p:nvSpPr>
          <p:cNvPr id="43" name="TextBox 42"/>
          <p:cNvSpPr txBox="1"/>
          <p:nvPr/>
        </p:nvSpPr>
        <p:spPr>
          <a:xfrm>
            <a:off x="2849042" y="2595348"/>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4" name="TextBox 43"/>
          <p:cNvSpPr txBox="1"/>
          <p:nvPr/>
        </p:nvSpPr>
        <p:spPr>
          <a:xfrm>
            <a:off x="6674079" y="2557909"/>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5" name="TextBox 44"/>
          <p:cNvSpPr txBox="1"/>
          <p:nvPr/>
        </p:nvSpPr>
        <p:spPr>
          <a:xfrm>
            <a:off x="3385131" y="3196055"/>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6" name="TextBox 45"/>
          <p:cNvSpPr txBox="1"/>
          <p:nvPr/>
        </p:nvSpPr>
        <p:spPr>
          <a:xfrm>
            <a:off x="6662917" y="3173463"/>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7" name="TextBox 46"/>
          <p:cNvSpPr txBox="1"/>
          <p:nvPr/>
        </p:nvSpPr>
        <p:spPr>
          <a:xfrm>
            <a:off x="2933154" y="3779677"/>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8" name="TextBox 47"/>
          <p:cNvSpPr txBox="1"/>
          <p:nvPr/>
        </p:nvSpPr>
        <p:spPr>
          <a:xfrm>
            <a:off x="6662418" y="3780416"/>
            <a:ext cx="1158992"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prediction</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49" name="Straight Arrow Connector 48"/>
          <p:cNvCxnSpPr/>
          <p:nvPr/>
        </p:nvCxnSpPr>
        <p:spPr>
          <a:xfrm>
            <a:off x="3704336" y="1558724"/>
            <a:ext cx="491486"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856736" y="2133599"/>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856736" y="2760561"/>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856736" y="3358586"/>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878701" y="3950824"/>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6261904" y="1558724"/>
            <a:ext cx="391318"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941271" y="2123070"/>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5952169" y="2734976"/>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952433" y="335049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5941271" y="396323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771268" y="62485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0" name="TextBox 69"/>
          <p:cNvSpPr txBox="1"/>
          <p:nvPr/>
        </p:nvSpPr>
        <p:spPr>
          <a:xfrm>
            <a:off x="6120689" y="123451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1" name="TextBox 70"/>
          <p:cNvSpPr txBox="1"/>
          <p:nvPr/>
        </p:nvSpPr>
        <p:spPr>
          <a:xfrm>
            <a:off x="5768922" y="1839241"/>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2" name="TextBox 71"/>
          <p:cNvSpPr txBox="1"/>
          <p:nvPr/>
        </p:nvSpPr>
        <p:spPr>
          <a:xfrm>
            <a:off x="5775650" y="3056672"/>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3" name="TextBox 72"/>
          <p:cNvSpPr txBox="1"/>
          <p:nvPr/>
        </p:nvSpPr>
        <p:spPr>
          <a:xfrm>
            <a:off x="5771268" y="2447258"/>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
        <p:nvSpPr>
          <p:cNvPr id="74" name="TextBox 73"/>
          <p:cNvSpPr txBox="1"/>
          <p:nvPr/>
        </p:nvSpPr>
        <p:spPr>
          <a:xfrm>
            <a:off x="5778866" y="3675521"/>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Tree>
    <p:extLst>
      <p:ext uri="{BB962C8B-B14F-4D97-AF65-F5344CB8AC3E}">
        <p14:creationId xmlns:p14="http://schemas.microsoft.com/office/powerpoint/2010/main" val="21178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 grpId="0"/>
      <p:bldP spid="29" grpId="0"/>
      <p:bldP spid="39" grpId="0"/>
      <p:bldP spid="40" grpId="0"/>
      <p:bldP spid="41" grpId="0"/>
      <p:bldP spid="42" grpId="0"/>
      <p:bldP spid="19" grpId="0"/>
      <p:bldP spid="43" grpId="0"/>
      <p:bldP spid="44" grpId="0"/>
      <p:bldP spid="45" grpId="0"/>
      <p:bldP spid="46" grpId="0"/>
      <p:bldP spid="47" grpId="0"/>
      <p:bldP spid="48" grpId="0"/>
      <p:bldP spid="69" grpId="0"/>
      <p:bldP spid="70" grpId="0"/>
      <p:bldP spid="71" grpId="0"/>
      <p:bldP spid="72" grpId="0"/>
      <p:bldP spid="73" grpId="0"/>
      <p:bldP spid="7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5316" y="1481904"/>
            <a:ext cx="3557084" cy="1337736"/>
          </a:xfrm>
        </p:spPr>
        <p:txBody>
          <a:bodyPr/>
          <a:lstStyle/>
          <a:p>
            <a:r>
              <a:rPr lang="en-US" sz="4400" dirty="0" smtClean="0"/>
              <a:t>Spark Streaming</a:t>
            </a:r>
            <a:endParaRPr lang="en-US" sz="4400" dirty="0"/>
          </a:p>
        </p:txBody>
      </p:sp>
      <p:pic>
        <p:nvPicPr>
          <p:cNvPr id="10"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265229" y="4701109"/>
            <a:ext cx="1781285" cy="225630"/>
          </a:xfrm>
          <a:prstGeom prst="rect">
            <a:avLst/>
          </a:prstGeom>
        </p:spPr>
      </p:pic>
      <p:pic>
        <p:nvPicPr>
          <p:cNvPr id="7" name="Picture 6"/>
          <p:cNvPicPr>
            <a:picLocks noChangeAspect="1"/>
          </p:cNvPicPr>
          <p:nvPr/>
        </p:nvPicPr>
        <p:blipFill>
          <a:blip r:embed="rId5"/>
          <a:stretch>
            <a:fillRect/>
          </a:stretch>
        </p:blipFill>
        <p:spPr>
          <a:xfrm>
            <a:off x="1571005" y="1346863"/>
            <a:ext cx="2151864" cy="1265296"/>
          </a:xfrm>
          <a:prstGeom prst="rect">
            <a:avLst/>
          </a:prstGeom>
          <a:effectLst>
            <a:glow rad="228600">
              <a:schemeClr val="accent1">
                <a:lumMod val="75000"/>
                <a:alpha val="25000"/>
              </a:schemeClr>
            </a:glow>
          </a:effectLst>
        </p:spPr>
      </p:pic>
      <p:cxnSp>
        <p:nvCxnSpPr>
          <p:cNvPr id="8" name="Straight Connector 7"/>
          <p:cNvCxnSpPr/>
          <p:nvPr/>
        </p:nvCxnSpPr>
        <p:spPr>
          <a:xfrm>
            <a:off x="3921617" y="1629178"/>
            <a:ext cx="0" cy="104318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200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 name="Title 13"/>
          <p:cNvSpPr txBox="1">
            <a:spLocks/>
          </p:cNvSpPr>
          <p:nvPr/>
        </p:nvSpPr>
        <p:spPr>
          <a:xfrm>
            <a:off x="248521" y="241076"/>
            <a:ext cx="3462867"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Large Scale Usage:</a:t>
            </a:r>
            <a:endParaRPr lang="en-US" sz="2000" dirty="0">
              <a:solidFill>
                <a:schemeClr val="accent5"/>
              </a:solidFill>
            </a:endParaRPr>
          </a:p>
        </p:txBody>
      </p:sp>
      <p:grpSp>
        <p:nvGrpSpPr>
          <p:cNvPr id="3" name="Group 2"/>
          <p:cNvGrpSpPr/>
          <p:nvPr/>
        </p:nvGrpSpPr>
        <p:grpSpPr>
          <a:xfrm>
            <a:off x="2537307" y="1238738"/>
            <a:ext cx="5236399" cy="461665"/>
            <a:chOff x="2005150" y="1470177"/>
            <a:chExt cx="5236399" cy="461665"/>
          </a:xfrm>
        </p:grpSpPr>
        <p:pic>
          <p:nvPicPr>
            <p:cNvPr id="4" name="Picture 3" descr="Tencent-can-Now-Officially-Perform-Banking-Oper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99" y="1539625"/>
              <a:ext cx="1561850" cy="384215"/>
            </a:xfrm>
            <a:prstGeom prst="rect">
              <a:avLst/>
            </a:prstGeom>
          </p:spPr>
        </p:pic>
        <p:sp>
          <p:nvSpPr>
            <p:cNvPr id="5" name="TextBox 4"/>
            <p:cNvSpPr txBox="1"/>
            <p:nvPr/>
          </p:nvSpPr>
          <p:spPr>
            <a:xfrm>
              <a:off x="2005150" y="1470177"/>
              <a:ext cx="2058716" cy="461665"/>
            </a:xfrm>
            <a:prstGeom prst="rect">
              <a:avLst/>
            </a:prstGeom>
            <a:noFill/>
          </p:spPr>
          <p:txBody>
            <a:bodyPr wrap="none" rtlCol="0">
              <a:spAutoFit/>
            </a:bodyPr>
            <a:lstStyle/>
            <a:p>
              <a:pPr algn="r"/>
              <a:r>
                <a:rPr lang="en-US" sz="2400" dirty="0" smtClean="0">
                  <a:solidFill>
                    <a:schemeClr val="accent2"/>
                  </a:solidFill>
                  <a:latin typeface="Source Sans Pro Light"/>
                  <a:cs typeface="Source Sans Pro Light"/>
                </a:rPr>
                <a:t>Largest cluster:</a:t>
              </a:r>
              <a:endParaRPr lang="en-US" sz="2400" dirty="0">
                <a:solidFill>
                  <a:schemeClr val="accent2"/>
                </a:solidFill>
                <a:latin typeface="Source Sans Pro Light"/>
                <a:cs typeface="Source Sans Pro Light"/>
              </a:endParaRPr>
            </a:p>
          </p:txBody>
        </p:sp>
        <p:sp>
          <p:nvSpPr>
            <p:cNvPr id="6" name="TextBox 5"/>
            <p:cNvSpPr txBox="1"/>
            <p:nvPr/>
          </p:nvSpPr>
          <p:spPr>
            <a:xfrm>
              <a:off x="4028151" y="1470177"/>
              <a:ext cx="1608133" cy="461665"/>
            </a:xfrm>
            <a:prstGeom prst="rect">
              <a:avLst/>
            </a:prstGeom>
            <a:noFill/>
          </p:spPr>
          <p:txBody>
            <a:bodyPr wrap="none" rtlCol="0">
              <a:spAutoFit/>
            </a:bodyPr>
            <a:lstStyle/>
            <a:p>
              <a:r>
                <a:rPr lang="en-US" sz="2400" dirty="0" smtClean="0">
                  <a:latin typeface="Source Sans Pro Light"/>
                  <a:cs typeface="Source Sans Pro Light"/>
                </a:rPr>
                <a:t>8000 nodes</a:t>
              </a:r>
              <a:endParaRPr lang="en-US" sz="2400" dirty="0">
                <a:latin typeface="Source Sans Pro Light"/>
                <a:cs typeface="Source Sans Pro Light"/>
              </a:endParaRPr>
            </a:p>
          </p:txBody>
        </p:sp>
      </p:grpSp>
      <p:grpSp>
        <p:nvGrpSpPr>
          <p:cNvPr id="7" name="Group 6"/>
          <p:cNvGrpSpPr/>
          <p:nvPr/>
        </p:nvGrpSpPr>
        <p:grpSpPr>
          <a:xfrm>
            <a:off x="2179977" y="1611927"/>
            <a:ext cx="6410188" cy="1233627"/>
            <a:chOff x="1647820" y="1843366"/>
            <a:chExt cx="6410188" cy="1233627"/>
          </a:xfrm>
        </p:grpSpPr>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5484181" y="1843366"/>
              <a:ext cx="1183589" cy="1233627"/>
            </a:xfrm>
            <a:prstGeom prst="rect">
              <a:avLst/>
            </a:prstGeom>
          </p:spPr>
        </p:pic>
        <p:pic>
          <p:nvPicPr>
            <p:cNvPr id="9" name="Picture 8" descr="logo_product_2x.png"/>
            <p:cNvPicPr>
              <a:picLocks noChangeAspect="1"/>
            </p:cNvPicPr>
            <p:nvPr/>
          </p:nvPicPr>
          <p:blipFill rotWithShape="1">
            <a:blip r:embed="rId5">
              <a:extLst>
                <a:ext uri="{28A0092B-C50C-407E-A947-70E740481C1C}">
                  <a14:useLocalDpi xmlns:a14="http://schemas.microsoft.com/office/drawing/2010/main" val="0"/>
                </a:ext>
              </a:extLst>
            </a:blip>
            <a:srcRect l="7110" r="18975"/>
            <a:stretch/>
          </p:blipFill>
          <p:spPr>
            <a:xfrm>
              <a:off x="6661677" y="2346768"/>
              <a:ext cx="1396331" cy="288268"/>
            </a:xfrm>
            <a:prstGeom prst="rect">
              <a:avLst/>
            </a:prstGeom>
          </p:spPr>
        </p:pic>
        <p:sp>
          <p:nvSpPr>
            <p:cNvPr id="10" name="TextBox 9"/>
            <p:cNvSpPr txBox="1"/>
            <p:nvPr/>
          </p:nvSpPr>
          <p:spPr>
            <a:xfrm>
              <a:off x="1647820" y="2229347"/>
              <a:ext cx="2416046" cy="461665"/>
            </a:xfrm>
            <a:prstGeom prst="rect">
              <a:avLst/>
            </a:prstGeom>
            <a:noFill/>
          </p:spPr>
          <p:txBody>
            <a:bodyPr wrap="none" rtlCol="0">
              <a:spAutoFit/>
            </a:bodyPr>
            <a:lstStyle/>
            <a:p>
              <a:pPr algn="r"/>
              <a:r>
                <a:rPr lang="en-US" sz="2400" dirty="0" smtClean="0">
                  <a:solidFill>
                    <a:srgbClr val="EC541B"/>
                  </a:solidFill>
                  <a:latin typeface="Source Sans Pro Light"/>
                  <a:cs typeface="Source Sans Pro Light"/>
                </a:rPr>
                <a:t>Largest single job:</a:t>
              </a:r>
              <a:endParaRPr lang="en-US" sz="2400" dirty="0">
                <a:solidFill>
                  <a:srgbClr val="EC541B"/>
                </a:solidFill>
                <a:latin typeface="Source Sans Pro Light"/>
                <a:cs typeface="Source Sans Pro Light"/>
              </a:endParaRPr>
            </a:p>
          </p:txBody>
        </p:sp>
        <p:sp>
          <p:nvSpPr>
            <p:cNvPr id="11" name="TextBox 10"/>
            <p:cNvSpPr txBox="1"/>
            <p:nvPr/>
          </p:nvSpPr>
          <p:spPr>
            <a:xfrm>
              <a:off x="4028151" y="2229347"/>
              <a:ext cx="1492716" cy="461665"/>
            </a:xfrm>
            <a:prstGeom prst="rect">
              <a:avLst/>
            </a:prstGeom>
            <a:noFill/>
          </p:spPr>
          <p:txBody>
            <a:bodyPr wrap="none" rtlCol="0">
              <a:spAutoFit/>
            </a:bodyPr>
            <a:lstStyle/>
            <a:p>
              <a:r>
                <a:rPr lang="en-US" sz="2400" dirty="0" smtClean="0">
                  <a:latin typeface="Source Sans Pro Light"/>
                  <a:cs typeface="Source Sans Pro Light"/>
                </a:rPr>
                <a:t>1 petabyte</a:t>
              </a:r>
              <a:endParaRPr lang="en-US" sz="2400" dirty="0">
                <a:latin typeface="Source Sans Pro Light"/>
                <a:cs typeface="Source Sans Pro Light"/>
              </a:endParaRPr>
            </a:p>
          </p:txBody>
        </p:sp>
      </p:grpSp>
      <p:grpSp>
        <p:nvGrpSpPr>
          <p:cNvPr id="12" name="Group 11"/>
          <p:cNvGrpSpPr/>
          <p:nvPr/>
        </p:nvGrpSpPr>
        <p:grpSpPr>
          <a:xfrm>
            <a:off x="1734626" y="2790662"/>
            <a:ext cx="5506923" cy="462878"/>
            <a:chOff x="1202469" y="2996949"/>
            <a:chExt cx="5506923" cy="462878"/>
          </a:xfrm>
        </p:grpSpPr>
        <p:pic>
          <p:nvPicPr>
            <p:cNvPr id="13" name="Picture 12"/>
            <p:cNvPicPr>
              <a:picLocks noChangeAspect="1"/>
            </p:cNvPicPr>
            <p:nvPr/>
          </p:nvPicPr>
          <p:blipFill>
            <a:blip r:embed="rId6"/>
            <a:stretch>
              <a:fillRect/>
            </a:stretch>
          </p:blipFill>
          <p:spPr>
            <a:xfrm>
              <a:off x="5574106" y="3069715"/>
              <a:ext cx="1135286" cy="379951"/>
            </a:xfrm>
            <a:prstGeom prst="rect">
              <a:avLst/>
            </a:prstGeom>
          </p:spPr>
        </p:pic>
        <p:sp>
          <p:nvSpPr>
            <p:cNvPr id="14" name="TextBox 13"/>
            <p:cNvSpPr txBox="1"/>
            <p:nvPr/>
          </p:nvSpPr>
          <p:spPr>
            <a:xfrm>
              <a:off x="1202469" y="2998162"/>
              <a:ext cx="2861397" cy="461665"/>
            </a:xfrm>
            <a:prstGeom prst="rect">
              <a:avLst/>
            </a:prstGeom>
            <a:noFill/>
          </p:spPr>
          <p:txBody>
            <a:bodyPr wrap="none" rtlCol="0">
              <a:spAutoFit/>
            </a:bodyPr>
            <a:lstStyle/>
            <a:p>
              <a:pPr algn="r"/>
              <a:r>
                <a:rPr lang="en-US" sz="2400" dirty="0" smtClean="0">
                  <a:solidFill>
                    <a:srgbClr val="EC541B"/>
                  </a:solidFill>
                  <a:latin typeface="Source Sans Pro Light"/>
                  <a:cs typeface="Source Sans Pro Light"/>
                </a:rPr>
                <a:t>Top streaming intake:</a:t>
              </a:r>
              <a:endParaRPr lang="en-US" sz="2400" dirty="0">
                <a:solidFill>
                  <a:srgbClr val="EC541B"/>
                </a:solidFill>
                <a:latin typeface="Source Sans Pro Light"/>
                <a:cs typeface="Source Sans Pro Light"/>
              </a:endParaRPr>
            </a:p>
          </p:txBody>
        </p:sp>
        <p:sp>
          <p:nvSpPr>
            <p:cNvPr id="15" name="TextBox 14"/>
            <p:cNvSpPr txBox="1"/>
            <p:nvPr/>
          </p:nvSpPr>
          <p:spPr>
            <a:xfrm>
              <a:off x="4028151" y="2996949"/>
              <a:ext cx="1429929" cy="461665"/>
            </a:xfrm>
            <a:prstGeom prst="rect">
              <a:avLst/>
            </a:prstGeom>
            <a:noFill/>
          </p:spPr>
          <p:txBody>
            <a:bodyPr wrap="none" rtlCol="0">
              <a:spAutoFit/>
            </a:bodyPr>
            <a:lstStyle/>
            <a:p>
              <a:r>
                <a:rPr lang="en-US" sz="2400" dirty="0" smtClean="0">
                  <a:latin typeface="Source Sans Pro Light"/>
                  <a:cs typeface="Source Sans Pro Light"/>
                </a:rPr>
                <a:t>1 TB/hour</a:t>
              </a:r>
              <a:endParaRPr lang="en-US" sz="2400" dirty="0">
                <a:latin typeface="Source Sans Pro Light"/>
                <a:cs typeface="Source Sans Pro Light"/>
              </a:endParaRPr>
            </a:p>
          </p:txBody>
        </p:sp>
      </p:grpSp>
      <p:grpSp>
        <p:nvGrpSpPr>
          <p:cNvPr id="17" name="Group 16"/>
          <p:cNvGrpSpPr/>
          <p:nvPr/>
        </p:nvGrpSpPr>
        <p:grpSpPr>
          <a:xfrm>
            <a:off x="476679" y="3533663"/>
            <a:ext cx="7905322" cy="848730"/>
            <a:chOff x="1202470" y="2998162"/>
            <a:chExt cx="2956242" cy="848730"/>
          </a:xfrm>
        </p:grpSpPr>
        <p:sp>
          <p:nvSpPr>
            <p:cNvPr id="19" name="TextBox 18"/>
            <p:cNvSpPr txBox="1"/>
            <p:nvPr/>
          </p:nvSpPr>
          <p:spPr>
            <a:xfrm>
              <a:off x="1202470" y="2998162"/>
              <a:ext cx="2956242" cy="461665"/>
            </a:xfrm>
            <a:prstGeom prst="rect">
              <a:avLst/>
            </a:prstGeom>
            <a:noFill/>
          </p:spPr>
          <p:txBody>
            <a:bodyPr wrap="square" rtlCol="0">
              <a:spAutoFit/>
            </a:bodyPr>
            <a:lstStyle/>
            <a:p>
              <a:r>
                <a:rPr lang="en-US" sz="2400" dirty="0">
                  <a:solidFill>
                    <a:srgbClr val="EC541B"/>
                  </a:solidFill>
                  <a:latin typeface="Source Sans Pro Light"/>
                  <a:cs typeface="Source Sans Pro Light"/>
                </a:rPr>
                <a:t>2014 on-disk 100 TB sort record:</a:t>
              </a:r>
            </a:p>
          </p:txBody>
        </p:sp>
        <p:sp>
          <p:nvSpPr>
            <p:cNvPr id="20" name="TextBox 19"/>
            <p:cNvSpPr txBox="1"/>
            <p:nvPr/>
          </p:nvSpPr>
          <p:spPr>
            <a:xfrm>
              <a:off x="2742923" y="3015895"/>
              <a:ext cx="748660" cy="830997"/>
            </a:xfrm>
            <a:prstGeom prst="rect">
              <a:avLst/>
            </a:prstGeom>
            <a:noFill/>
          </p:spPr>
          <p:txBody>
            <a:bodyPr wrap="square" rtlCol="0">
              <a:spAutoFit/>
            </a:bodyPr>
            <a:lstStyle/>
            <a:p>
              <a:r>
                <a:rPr lang="en-US" sz="2400" dirty="0" smtClean="0">
                  <a:latin typeface="Source Sans Pro Light"/>
                  <a:cs typeface="Source Sans Pro Light"/>
                </a:rPr>
                <a:t>23 mins /</a:t>
              </a:r>
            </a:p>
            <a:p>
              <a:r>
                <a:rPr lang="en-US" sz="2400" dirty="0" smtClean="0">
                  <a:latin typeface="Source Sans Pro Light"/>
                  <a:cs typeface="Source Sans Pro Light"/>
                </a:rPr>
                <a:t>207 EC2 nodes</a:t>
              </a:r>
              <a:endParaRPr lang="en-US" sz="2400" dirty="0">
                <a:latin typeface="Source Sans Pro Light"/>
                <a:cs typeface="Source Sans Pro Light"/>
              </a:endParaRPr>
            </a:p>
          </p:txBody>
        </p:sp>
      </p:grpSp>
      <p:pic>
        <p:nvPicPr>
          <p:cNvPr id="25" name="Picture 24" descr="logo_product_2x.png"/>
          <p:cNvPicPr>
            <a:picLocks noChangeAspect="1"/>
          </p:cNvPicPr>
          <p:nvPr/>
        </p:nvPicPr>
        <p:blipFill rotWithShape="1">
          <a:blip r:embed="rId5">
            <a:extLst>
              <a:ext uri="{28A0092B-C50C-407E-A947-70E740481C1C}">
                <a14:useLocalDpi xmlns:a14="http://schemas.microsoft.com/office/drawing/2010/main" val="0"/>
              </a:ext>
            </a:extLst>
          </a:blip>
          <a:srcRect l="7110" r="18975"/>
          <a:stretch/>
        </p:blipFill>
        <p:spPr>
          <a:xfrm>
            <a:off x="6106263" y="3687352"/>
            <a:ext cx="1396331" cy="288268"/>
          </a:xfrm>
          <a:prstGeom prst="rect">
            <a:avLst/>
          </a:prstGeom>
        </p:spPr>
      </p:pic>
    </p:spTree>
    <p:extLst>
      <p:ext uri="{BB962C8B-B14F-4D97-AF65-F5344CB8AC3E}">
        <p14:creationId xmlns:p14="http://schemas.microsoft.com/office/powerpoint/2010/main" val="227951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387350" y="1312863"/>
            <a:ext cx="8074025" cy="3394075"/>
          </a:xfrm>
        </p:spPr>
        <p:txBody>
          <a:bodyPr>
            <a:normAutofit/>
          </a:bodyPr>
          <a:lstStyle/>
          <a:p>
            <a:pPr marL="0" indent="0">
              <a:buNone/>
            </a:pPr>
            <a:endParaRPr lang="en-US" sz="2000" b="1" dirty="0" smtClean="0"/>
          </a:p>
          <a:p>
            <a:pPr marL="0" indent="0">
              <a:buNone/>
            </a:pPr>
            <a:r>
              <a:rPr lang="en-US" sz="2000" b="1" dirty="0" smtClean="0"/>
              <a:t>Stability condition for any streaming app </a:t>
            </a:r>
          </a:p>
          <a:p>
            <a:pPr marL="0" indent="0">
              <a:buNone/>
            </a:pPr>
            <a:r>
              <a:rPr lang="en-US" sz="2000" dirty="0"/>
              <a:t>	</a:t>
            </a:r>
            <a:r>
              <a:rPr lang="en-US" sz="2000" dirty="0" smtClean="0"/>
              <a:t>Receive data only as fast as the system can process it</a:t>
            </a:r>
          </a:p>
          <a:p>
            <a:pPr marL="0" indent="0">
              <a:buNone/>
            </a:pPr>
            <a:endParaRPr lang="en-US" sz="2000" dirty="0"/>
          </a:p>
          <a:p>
            <a:pPr marL="0" indent="0">
              <a:buNone/>
            </a:pPr>
            <a:r>
              <a:rPr lang="en-US" sz="2000" b="1" dirty="0" smtClean="0"/>
              <a:t>Stability condition for Spark Streaming’s “micro-batch” model</a:t>
            </a:r>
          </a:p>
          <a:p>
            <a:pPr marL="0" indent="0">
              <a:buNone/>
            </a:pPr>
            <a:r>
              <a:rPr lang="en-US" sz="2000" dirty="0"/>
              <a:t>	</a:t>
            </a:r>
            <a:r>
              <a:rPr lang="en-US" sz="2000" dirty="0" smtClean="0"/>
              <a:t>Finish processing previous batch before next one arrives</a:t>
            </a:r>
            <a:endParaRPr lang="en-US" sz="2000"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40</a:t>
            </a:fld>
            <a:endParaRPr lang="en-US" dirty="0"/>
          </a:p>
        </p:txBody>
      </p:sp>
    </p:spTree>
    <p:extLst>
      <p:ext uri="{BB962C8B-B14F-4D97-AF65-F5344CB8AC3E}">
        <p14:creationId xmlns:p14="http://schemas.microsoft.com/office/powerpoint/2010/main" val="168094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micro-batch operation</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41</a:t>
            </a:fld>
            <a:endParaRPr lang="en-US" dirty="0"/>
          </a:p>
        </p:txBody>
      </p:sp>
      <p:grpSp>
        <p:nvGrpSpPr>
          <p:cNvPr id="31" name="Group 30"/>
          <p:cNvGrpSpPr/>
          <p:nvPr/>
        </p:nvGrpSpPr>
        <p:grpSpPr>
          <a:xfrm>
            <a:off x="1509510" y="2164865"/>
            <a:ext cx="5318760" cy="811530"/>
            <a:chOff x="988695" y="1383030"/>
            <a:chExt cx="5318760" cy="651510"/>
          </a:xfrm>
        </p:grpSpPr>
        <p:cxnSp>
          <p:nvCxnSpPr>
            <p:cNvPr id="6" name="Straight Connector 5"/>
            <p:cNvCxnSpPr/>
            <p:nvPr/>
          </p:nvCxnSpPr>
          <p:spPr>
            <a:xfrm>
              <a:off x="98869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1838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4807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7776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30745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1206615" y="2164865"/>
            <a:ext cx="6063615" cy="0"/>
          </a:xfrm>
          <a:prstGeom prst="line">
            <a:avLst/>
          </a:prstGeom>
          <a:ln w="1905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25948" y="3284924"/>
            <a:ext cx="1473480" cy="369332"/>
          </a:xfrm>
          <a:prstGeom prst="rect">
            <a:avLst/>
          </a:prstGeom>
        </p:spPr>
        <p:txBody>
          <a:bodyPr wrap="none">
            <a:spAutoFit/>
          </a:bodyPr>
          <a:lstStyle/>
          <a:p>
            <a:pPr lvl="0">
              <a:spcBef>
                <a:spcPct val="20000"/>
              </a:spcBef>
              <a:buSzPct val="90000"/>
            </a:pPr>
            <a:r>
              <a:rPr lang="en-US" dirty="0">
                <a:solidFill>
                  <a:prstClr val="black">
                    <a:lumMod val="75000"/>
                    <a:lumOff val="25000"/>
                  </a:prstClr>
                </a:solidFill>
                <a:latin typeface="Source Sans Pro Light"/>
                <a:cs typeface="Source Sans Pro"/>
              </a:rPr>
              <a:t>batch interval</a:t>
            </a:r>
          </a:p>
        </p:txBody>
      </p:sp>
      <p:sp>
        <p:nvSpPr>
          <p:cNvPr id="35" name="Right Brace 34"/>
          <p:cNvSpPr/>
          <p:nvPr/>
        </p:nvSpPr>
        <p:spPr>
          <a:xfrm rot="5400000">
            <a:off x="4696613" y="2542967"/>
            <a:ext cx="274244" cy="1329690"/>
          </a:xfrm>
          <a:prstGeom prst="rightBrace">
            <a:avLst>
              <a:gd name="adj1" fmla="val 24865"/>
              <a:gd name="adj2" fmla="val 22493"/>
            </a:avLst>
          </a:prstGeom>
          <a:noFill/>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 name="Group 2"/>
          <p:cNvGrpSpPr/>
          <p:nvPr/>
        </p:nvGrpSpPr>
        <p:grpSpPr>
          <a:xfrm>
            <a:off x="1552056" y="2330600"/>
            <a:ext cx="5505448" cy="1323656"/>
            <a:chOff x="1552056" y="2330600"/>
            <a:chExt cx="5505448" cy="1323656"/>
          </a:xfrm>
        </p:grpSpPr>
        <p:sp>
          <p:nvSpPr>
            <p:cNvPr id="11" name="Rounded Rectangle 10"/>
            <p:cNvSpPr/>
            <p:nvPr/>
          </p:nvSpPr>
          <p:spPr>
            <a:xfrm>
              <a:off x="1552056" y="2330601"/>
              <a:ext cx="662940" cy="4857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Source Sans Pro Light" charset="0"/>
                  <a:ea typeface="Source Sans Pro Light" charset="0"/>
                  <a:cs typeface="Source Sans Pro Light" charset="0"/>
                </a:rPr>
                <a:t>1s</a:t>
              </a:r>
              <a:endParaRPr lang="en-US" dirty="0">
                <a:latin typeface="Source Sans Pro Light" charset="0"/>
                <a:ea typeface="Source Sans Pro Light" charset="0"/>
                <a:cs typeface="Source Sans Pro Light" charset="0"/>
              </a:endParaRPr>
            </a:p>
          </p:txBody>
        </p:sp>
        <p:sp>
          <p:nvSpPr>
            <p:cNvPr id="12" name="Rounded Rectangle 11"/>
            <p:cNvSpPr/>
            <p:nvPr/>
          </p:nvSpPr>
          <p:spPr>
            <a:xfrm>
              <a:off x="2881745" y="2330601"/>
              <a:ext cx="662940" cy="4857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Source Sans Pro Light" charset="0"/>
                  <a:ea typeface="Source Sans Pro Light" charset="0"/>
                  <a:cs typeface="Source Sans Pro Light" charset="0"/>
                </a:rPr>
                <a:t>1s</a:t>
              </a:r>
            </a:p>
          </p:txBody>
        </p:sp>
        <p:sp>
          <p:nvSpPr>
            <p:cNvPr id="13" name="Rounded Rectangle 12"/>
            <p:cNvSpPr/>
            <p:nvPr/>
          </p:nvSpPr>
          <p:spPr>
            <a:xfrm>
              <a:off x="4211434" y="2330601"/>
              <a:ext cx="662940" cy="4857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Source Sans Pro Light" charset="0"/>
                  <a:ea typeface="Source Sans Pro Light" charset="0"/>
                  <a:cs typeface="Source Sans Pro Light" charset="0"/>
                </a:rPr>
                <a:t>1s</a:t>
              </a:r>
            </a:p>
          </p:txBody>
        </p:sp>
        <p:sp>
          <p:nvSpPr>
            <p:cNvPr id="14" name="Rounded Rectangle 13"/>
            <p:cNvSpPr/>
            <p:nvPr/>
          </p:nvSpPr>
          <p:spPr>
            <a:xfrm>
              <a:off x="5541123" y="2330600"/>
              <a:ext cx="662940" cy="4857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Source Sans Pro Light" charset="0"/>
                  <a:ea typeface="Source Sans Pro Light" charset="0"/>
                  <a:cs typeface="Source Sans Pro Light" charset="0"/>
                </a:rPr>
                <a:t>1s</a:t>
              </a:r>
              <a:endParaRPr lang="en-US" dirty="0">
                <a:latin typeface="Source Sans Pro Light" charset="0"/>
                <a:ea typeface="Source Sans Pro Light" charset="0"/>
                <a:cs typeface="Source Sans Pro Light" charset="0"/>
              </a:endParaRPr>
            </a:p>
          </p:txBody>
        </p:sp>
        <p:sp>
          <p:nvSpPr>
            <p:cNvPr id="32" name="Rectangle 31"/>
            <p:cNvSpPr/>
            <p:nvPr/>
          </p:nvSpPr>
          <p:spPr>
            <a:xfrm>
              <a:off x="2485504" y="3284924"/>
              <a:ext cx="4572000" cy="369332"/>
            </a:xfrm>
            <a:prstGeom prst="rect">
              <a:avLst/>
            </a:prstGeom>
          </p:spPr>
          <p:txBody>
            <a:bodyPr>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batch processing  time &lt;=</a:t>
              </a:r>
              <a:endParaRPr lang="en-US" dirty="0">
                <a:solidFill>
                  <a:prstClr val="black">
                    <a:lumMod val="75000"/>
                    <a:lumOff val="25000"/>
                  </a:prstClr>
                </a:solidFill>
                <a:latin typeface="Source Sans Pro Light"/>
                <a:cs typeface="Source Sans Pro"/>
              </a:endParaRPr>
            </a:p>
          </p:txBody>
        </p:sp>
        <p:sp>
          <p:nvSpPr>
            <p:cNvPr id="37" name="Right Brace 36"/>
            <p:cNvSpPr/>
            <p:nvPr/>
          </p:nvSpPr>
          <p:spPr>
            <a:xfrm rot="5400000">
              <a:off x="4473568" y="2781253"/>
              <a:ext cx="165659" cy="635952"/>
            </a:xfrm>
            <a:prstGeom prst="rightBrace">
              <a:avLst>
                <a:gd name="adj1" fmla="val 40699"/>
                <a:gd name="adj2" fmla="val 58947"/>
              </a:avLst>
            </a:prstGeom>
            <a:noFill/>
            <a:ln w="28575">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9" name="Straight Arrow Connector 38"/>
            <p:cNvCxnSpPr>
              <a:stCxn id="37" idx="1"/>
            </p:cNvCxnSpPr>
            <p:nvPr/>
          </p:nvCxnSpPr>
          <p:spPr>
            <a:xfrm flipH="1">
              <a:off x="4498455" y="3182059"/>
              <a:ext cx="1044" cy="162875"/>
            </a:xfrm>
            <a:prstGeom prst="straightConnector1">
              <a:avLst/>
            </a:prstGeom>
            <a:ln w="28575">
              <a:solidFill>
                <a:schemeClr val="accent3"/>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4" name="Rectangle 43"/>
          <p:cNvSpPr/>
          <p:nvPr/>
        </p:nvSpPr>
        <p:spPr>
          <a:xfrm>
            <a:off x="1076327" y="4047122"/>
            <a:ext cx="7280910" cy="400110"/>
          </a:xfrm>
          <a:prstGeom prst="rect">
            <a:avLst/>
          </a:prstGeom>
        </p:spPr>
        <p:txBody>
          <a:bodyPr wrap="square">
            <a:spAutoFit/>
          </a:bodyPr>
          <a:lstStyle/>
          <a:p>
            <a:r>
              <a:rPr lang="en-US" sz="2000" dirty="0">
                <a:solidFill>
                  <a:prstClr val="black">
                    <a:lumMod val="75000"/>
                    <a:lumOff val="25000"/>
                  </a:prstClr>
                </a:solidFill>
                <a:latin typeface="Source Sans Pro Light"/>
                <a:cs typeface="Source Sans Pro"/>
              </a:rPr>
              <a:t>P</a:t>
            </a:r>
            <a:r>
              <a:rPr lang="en-US" sz="2000" dirty="0" smtClean="0">
                <a:solidFill>
                  <a:prstClr val="black">
                    <a:lumMod val="75000"/>
                    <a:lumOff val="25000"/>
                  </a:prstClr>
                </a:solidFill>
                <a:latin typeface="Source Sans Pro Light"/>
                <a:cs typeface="Source Sans Pro"/>
              </a:rPr>
              <a:t>revious </a:t>
            </a:r>
            <a:r>
              <a:rPr lang="en-US" sz="2000" dirty="0">
                <a:solidFill>
                  <a:prstClr val="black">
                    <a:lumMod val="75000"/>
                    <a:lumOff val="25000"/>
                  </a:prstClr>
                </a:solidFill>
                <a:latin typeface="Source Sans Pro Light"/>
                <a:cs typeface="Source Sans Pro"/>
              </a:rPr>
              <a:t>batch </a:t>
            </a:r>
            <a:r>
              <a:rPr lang="en-US" sz="2000" dirty="0" smtClean="0">
                <a:solidFill>
                  <a:prstClr val="black">
                    <a:lumMod val="75000"/>
                    <a:lumOff val="25000"/>
                  </a:prstClr>
                </a:solidFill>
                <a:latin typeface="Source Sans Pro Light"/>
                <a:cs typeface="Source Sans Pro"/>
              </a:rPr>
              <a:t>is processed before next </a:t>
            </a:r>
            <a:r>
              <a:rPr lang="en-US" sz="2000" dirty="0">
                <a:solidFill>
                  <a:prstClr val="black">
                    <a:lumMod val="75000"/>
                    <a:lumOff val="25000"/>
                  </a:prstClr>
                </a:solidFill>
                <a:latin typeface="Source Sans Pro Light"/>
                <a:cs typeface="Source Sans Pro"/>
              </a:rPr>
              <a:t>one </a:t>
            </a:r>
            <a:r>
              <a:rPr lang="en-US" sz="2000" dirty="0" smtClean="0">
                <a:solidFill>
                  <a:prstClr val="black">
                    <a:lumMod val="75000"/>
                    <a:lumOff val="25000"/>
                  </a:prstClr>
                </a:solidFill>
                <a:latin typeface="Source Sans Pro Light"/>
                <a:cs typeface="Source Sans Pro"/>
              </a:rPr>
              <a:t>arrives =&gt; </a:t>
            </a:r>
            <a:r>
              <a:rPr lang="en-US" sz="2000" b="1" dirty="0" smtClean="0">
                <a:solidFill>
                  <a:schemeClr val="accent3"/>
                </a:solidFill>
                <a:latin typeface="Source Sans Pro Light"/>
                <a:cs typeface="Source Sans Pro"/>
              </a:rPr>
              <a:t>stable</a:t>
            </a:r>
            <a:endParaRPr lang="en-US" b="1" dirty="0">
              <a:solidFill>
                <a:schemeClr val="accent3"/>
              </a:solidFill>
            </a:endParaRPr>
          </a:p>
        </p:txBody>
      </p:sp>
      <p:sp>
        <p:nvSpPr>
          <p:cNvPr id="21" name="Rectangle 20"/>
          <p:cNvSpPr/>
          <p:nvPr/>
        </p:nvSpPr>
        <p:spPr>
          <a:xfrm>
            <a:off x="1076327" y="1236083"/>
            <a:ext cx="7280910" cy="400110"/>
          </a:xfrm>
          <a:prstGeom prst="rect">
            <a:avLst/>
          </a:prstGeom>
        </p:spPr>
        <p:txBody>
          <a:bodyPr wrap="square">
            <a:spAutoFit/>
          </a:bodyPr>
          <a:lstStyle/>
          <a:p>
            <a:r>
              <a:rPr lang="en-US" sz="2000" dirty="0" smtClean="0">
                <a:solidFill>
                  <a:prstClr val="black">
                    <a:lumMod val="75000"/>
                    <a:lumOff val="25000"/>
                  </a:prstClr>
                </a:solidFill>
                <a:latin typeface="Source Sans Pro Light"/>
                <a:cs typeface="Source Sans Pro"/>
              </a:rPr>
              <a:t>Spark Streaming runs micro-batches at fixed </a:t>
            </a:r>
            <a:r>
              <a:rPr lang="en-US" sz="2000" i="1" dirty="0" smtClean="0">
                <a:solidFill>
                  <a:prstClr val="black">
                    <a:lumMod val="75000"/>
                    <a:lumOff val="25000"/>
                  </a:prstClr>
                </a:solidFill>
                <a:latin typeface="Source Sans Pro Light"/>
                <a:cs typeface="Source Sans Pro"/>
              </a:rPr>
              <a:t>batch intervals</a:t>
            </a:r>
            <a:endParaRPr lang="en-US" b="1" i="1" dirty="0">
              <a:solidFill>
                <a:schemeClr val="accent3"/>
              </a:solidFill>
            </a:endParaRPr>
          </a:p>
        </p:txBody>
      </p:sp>
      <p:sp>
        <p:nvSpPr>
          <p:cNvPr id="22" name="Rectangle 21"/>
          <p:cNvSpPr/>
          <p:nvPr/>
        </p:nvSpPr>
        <p:spPr>
          <a:xfrm>
            <a:off x="7333062" y="1982035"/>
            <a:ext cx="561372" cy="338554"/>
          </a:xfrm>
          <a:prstGeom prst="rect">
            <a:avLst/>
          </a:prstGeom>
        </p:spPr>
        <p:txBody>
          <a:bodyPr wrap="none">
            <a:spAutoFit/>
          </a:bodyPr>
          <a:lstStyle/>
          <a:p>
            <a:r>
              <a:rPr lang="en-US" sz="1600" smtClean="0">
                <a:solidFill>
                  <a:prstClr val="black"/>
                </a:solidFill>
                <a:latin typeface="Source Sans Pro Light"/>
                <a:cs typeface="Source Sans Pro"/>
              </a:rPr>
              <a:t>time</a:t>
            </a:r>
            <a:endParaRPr lang="en-US" sz="1600" dirty="0"/>
          </a:p>
        </p:txBody>
      </p:sp>
      <p:sp>
        <p:nvSpPr>
          <p:cNvPr id="25" name="Rectangle 24"/>
          <p:cNvSpPr/>
          <p:nvPr/>
        </p:nvSpPr>
        <p:spPr>
          <a:xfrm>
            <a:off x="1379809" y="1803150"/>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0s</a:t>
            </a:r>
            <a:endParaRPr lang="en-US" dirty="0">
              <a:solidFill>
                <a:prstClr val="black">
                  <a:lumMod val="75000"/>
                  <a:lumOff val="25000"/>
                </a:prstClr>
              </a:solidFill>
              <a:latin typeface="Source Sans Pro Light"/>
              <a:cs typeface="Source Sans Pro"/>
            </a:endParaRPr>
          </a:p>
        </p:txBody>
      </p:sp>
      <p:sp>
        <p:nvSpPr>
          <p:cNvPr id="27" name="Rectangle 26"/>
          <p:cNvSpPr/>
          <p:nvPr/>
        </p:nvSpPr>
        <p:spPr>
          <a:xfrm>
            <a:off x="2725380" y="1803150"/>
            <a:ext cx="388248" cy="369332"/>
          </a:xfrm>
          <a:prstGeom prst="rect">
            <a:avLst/>
          </a:prstGeom>
        </p:spPr>
        <p:txBody>
          <a:bodyPr wrap="none">
            <a:spAutoFit/>
          </a:bodyPr>
          <a:lstStyle/>
          <a:p>
            <a:pPr lvl="0">
              <a:spcBef>
                <a:spcPct val="20000"/>
              </a:spcBef>
              <a:buSzPct val="90000"/>
            </a:pPr>
            <a:r>
              <a:rPr lang="en-US" dirty="0">
                <a:solidFill>
                  <a:prstClr val="black">
                    <a:lumMod val="75000"/>
                    <a:lumOff val="25000"/>
                  </a:prstClr>
                </a:solidFill>
                <a:latin typeface="Source Sans Pro Light"/>
                <a:cs typeface="Source Sans Pro"/>
              </a:rPr>
              <a:t>2</a:t>
            </a:r>
            <a:r>
              <a:rPr lang="en-US" dirty="0" smtClean="0">
                <a:solidFill>
                  <a:prstClr val="black">
                    <a:lumMod val="75000"/>
                    <a:lumOff val="25000"/>
                  </a:prstClr>
                </a:solidFill>
                <a:latin typeface="Source Sans Pro Light"/>
                <a:cs typeface="Source Sans Pro"/>
              </a:rPr>
              <a:t>s</a:t>
            </a:r>
            <a:endParaRPr lang="en-US" dirty="0">
              <a:solidFill>
                <a:prstClr val="black">
                  <a:lumMod val="75000"/>
                  <a:lumOff val="25000"/>
                </a:prstClr>
              </a:solidFill>
              <a:latin typeface="Source Sans Pro Light"/>
              <a:cs typeface="Source Sans Pro"/>
            </a:endParaRPr>
          </a:p>
        </p:txBody>
      </p:sp>
      <p:sp>
        <p:nvSpPr>
          <p:cNvPr id="28" name="Rectangle 27"/>
          <p:cNvSpPr/>
          <p:nvPr/>
        </p:nvSpPr>
        <p:spPr>
          <a:xfrm>
            <a:off x="4044055" y="1802138"/>
            <a:ext cx="388248" cy="369332"/>
          </a:xfrm>
          <a:prstGeom prst="rect">
            <a:avLst/>
          </a:prstGeom>
        </p:spPr>
        <p:txBody>
          <a:bodyPr wrap="none">
            <a:spAutoFit/>
          </a:bodyPr>
          <a:lstStyle/>
          <a:p>
            <a:pPr lvl="0">
              <a:spcBef>
                <a:spcPct val="20000"/>
              </a:spcBef>
              <a:buSzPct val="90000"/>
            </a:pPr>
            <a:r>
              <a:rPr lang="en-US" dirty="0">
                <a:solidFill>
                  <a:prstClr val="black">
                    <a:lumMod val="75000"/>
                    <a:lumOff val="25000"/>
                  </a:prstClr>
                </a:solidFill>
                <a:latin typeface="Source Sans Pro Light"/>
                <a:cs typeface="Source Sans Pro"/>
              </a:rPr>
              <a:t>4</a:t>
            </a:r>
            <a:r>
              <a:rPr lang="en-US" dirty="0" smtClean="0">
                <a:solidFill>
                  <a:prstClr val="black">
                    <a:lumMod val="75000"/>
                    <a:lumOff val="25000"/>
                  </a:prstClr>
                </a:solidFill>
                <a:latin typeface="Source Sans Pro Light"/>
                <a:cs typeface="Source Sans Pro"/>
              </a:rPr>
              <a:t>s</a:t>
            </a:r>
            <a:endParaRPr lang="en-US" dirty="0">
              <a:solidFill>
                <a:prstClr val="black">
                  <a:lumMod val="75000"/>
                  <a:lumOff val="25000"/>
                </a:prstClr>
              </a:solidFill>
              <a:latin typeface="Source Sans Pro Light"/>
              <a:cs typeface="Source Sans Pro"/>
            </a:endParaRPr>
          </a:p>
        </p:txBody>
      </p:sp>
      <p:sp>
        <p:nvSpPr>
          <p:cNvPr id="29" name="Rectangle 28"/>
          <p:cNvSpPr/>
          <p:nvPr/>
        </p:nvSpPr>
        <p:spPr>
          <a:xfrm>
            <a:off x="5362729" y="1817420"/>
            <a:ext cx="388248" cy="369332"/>
          </a:xfrm>
          <a:prstGeom prst="rect">
            <a:avLst/>
          </a:prstGeom>
        </p:spPr>
        <p:txBody>
          <a:bodyPr wrap="none">
            <a:spAutoFit/>
          </a:bodyPr>
          <a:lstStyle/>
          <a:p>
            <a:pPr lvl="0">
              <a:spcBef>
                <a:spcPct val="20000"/>
              </a:spcBef>
              <a:buSzPct val="90000"/>
            </a:pPr>
            <a:r>
              <a:rPr lang="en-US">
                <a:solidFill>
                  <a:prstClr val="black">
                    <a:lumMod val="75000"/>
                    <a:lumOff val="25000"/>
                  </a:prstClr>
                </a:solidFill>
                <a:latin typeface="Source Sans Pro Light"/>
                <a:cs typeface="Source Sans Pro"/>
              </a:rPr>
              <a:t>6</a:t>
            </a:r>
            <a:r>
              <a:rPr lang="en-US" smtClean="0">
                <a:solidFill>
                  <a:prstClr val="black">
                    <a:lumMod val="75000"/>
                    <a:lumOff val="25000"/>
                  </a:prstClr>
                </a:solidFill>
                <a:latin typeface="Source Sans Pro Light"/>
                <a:cs typeface="Source Sans Pro"/>
              </a:rPr>
              <a:t>s</a:t>
            </a:r>
            <a:endParaRPr lang="en-US" dirty="0">
              <a:solidFill>
                <a:prstClr val="black">
                  <a:lumMod val="75000"/>
                  <a:lumOff val="25000"/>
                </a:prstClr>
              </a:solidFill>
              <a:latin typeface="Source Sans Pro Light"/>
              <a:cs typeface="Source Sans Pro"/>
            </a:endParaRPr>
          </a:p>
        </p:txBody>
      </p:sp>
      <p:sp>
        <p:nvSpPr>
          <p:cNvPr id="34" name="Rectangle 33"/>
          <p:cNvSpPr/>
          <p:nvPr/>
        </p:nvSpPr>
        <p:spPr>
          <a:xfrm>
            <a:off x="6634146" y="1808651"/>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8s</a:t>
            </a:r>
            <a:endParaRPr lang="en-US" dirty="0">
              <a:solidFill>
                <a:prstClr val="black">
                  <a:lumMod val="75000"/>
                  <a:lumOff val="25000"/>
                </a:prstClr>
              </a:solidFill>
              <a:latin typeface="Source Sans Pro Light"/>
              <a:cs typeface="Source Sans Pro"/>
            </a:endParaRPr>
          </a:p>
        </p:txBody>
      </p:sp>
    </p:spTree>
    <p:extLst>
      <p:ext uri="{BB962C8B-B14F-4D97-AF65-F5344CB8AC3E}">
        <p14:creationId xmlns:p14="http://schemas.microsoft.com/office/powerpoint/2010/main" val="2689738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Unstable micro-batch operation</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42</a:t>
            </a:fld>
            <a:endParaRPr lang="en-US" dirty="0"/>
          </a:p>
        </p:txBody>
      </p:sp>
      <p:grpSp>
        <p:nvGrpSpPr>
          <p:cNvPr id="21" name="Group 20"/>
          <p:cNvGrpSpPr/>
          <p:nvPr/>
        </p:nvGrpSpPr>
        <p:grpSpPr>
          <a:xfrm>
            <a:off x="1509510" y="2164865"/>
            <a:ext cx="5318760" cy="811530"/>
            <a:chOff x="988695" y="1383030"/>
            <a:chExt cx="5318760" cy="651510"/>
          </a:xfrm>
        </p:grpSpPr>
        <p:cxnSp>
          <p:nvCxnSpPr>
            <p:cNvPr id="22" name="Straight Connector 21"/>
            <p:cNvCxnSpPr/>
            <p:nvPr/>
          </p:nvCxnSpPr>
          <p:spPr>
            <a:xfrm>
              <a:off x="98869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31838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4807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7776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07455" y="1383030"/>
              <a:ext cx="0" cy="65151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1206615" y="2164865"/>
            <a:ext cx="6063615" cy="0"/>
          </a:xfrm>
          <a:prstGeom prst="line">
            <a:avLst/>
          </a:prstGeom>
          <a:ln w="1905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206615" y="3272823"/>
            <a:ext cx="4572000" cy="369332"/>
          </a:xfrm>
          <a:prstGeom prst="rect">
            <a:avLst/>
          </a:prstGeom>
        </p:spPr>
        <p:txBody>
          <a:bodyPr>
            <a:spAutoFit/>
          </a:bodyPr>
          <a:lstStyle/>
          <a:p>
            <a:pPr>
              <a:spcBef>
                <a:spcPct val="20000"/>
              </a:spcBef>
              <a:buSzPct val="90000"/>
            </a:pPr>
            <a:r>
              <a:rPr lang="en-US" dirty="0" smtClean="0">
                <a:solidFill>
                  <a:prstClr val="black">
                    <a:lumMod val="75000"/>
                    <a:lumOff val="25000"/>
                  </a:prstClr>
                </a:solidFill>
                <a:latin typeface="Source Sans Pro Light"/>
                <a:cs typeface="Source Sans Pro"/>
              </a:rPr>
              <a:t>batch processing  time </a:t>
            </a:r>
            <a:r>
              <a:rPr lang="en-US" b="1" dirty="0" smtClean="0">
                <a:solidFill>
                  <a:schemeClr val="accent4"/>
                </a:solidFill>
                <a:latin typeface="Source Sans Pro Light"/>
                <a:cs typeface="Source Sans Pro"/>
              </a:rPr>
              <a:t>&gt;</a:t>
            </a:r>
            <a:r>
              <a:rPr lang="en-US" dirty="0" smtClean="0">
                <a:solidFill>
                  <a:prstClr val="black">
                    <a:lumMod val="75000"/>
                    <a:lumOff val="25000"/>
                  </a:prstClr>
                </a:solidFill>
                <a:latin typeface="Source Sans Pro Light"/>
                <a:cs typeface="Source Sans Pro"/>
              </a:rPr>
              <a:t> </a:t>
            </a:r>
            <a:r>
              <a:rPr lang="en-US" dirty="0">
                <a:solidFill>
                  <a:prstClr val="black">
                    <a:lumMod val="75000"/>
                    <a:lumOff val="25000"/>
                  </a:prstClr>
                </a:solidFill>
                <a:latin typeface="Source Sans Pro Light"/>
                <a:cs typeface="Source Sans Pro"/>
              </a:rPr>
              <a:t>batch </a:t>
            </a:r>
            <a:r>
              <a:rPr lang="en-US" dirty="0" smtClean="0">
                <a:solidFill>
                  <a:prstClr val="black">
                    <a:lumMod val="75000"/>
                    <a:lumOff val="25000"/>
                  </a:prstClr>
                </a:solidFill>
                <a:latin typeface="Source Sans Pro Light"/>
                <a:cs typeface="Source Sans Pro"/>
              </a:rPr>
              <a:t>interval</a:t>
            </a:r>
            <a:endParaRPr lang="en-US" dirty="0">
              <a:solidFill>
                <a:prstClr val="black">
                  <a:lumMod val="75000"/>
                  <a:lumOff val="25000"/>
                </a:prstClr>
              </a:solidFill>
              <a:latin typeface="Source Sans Pro Light"/>
              <a:cs typeface="Source Sans Pro"/>
            </a:endParaRPr>
          </a:p>
        </p:txBody>
      </p:sp>
      <p:sp>
        <p:nvSpPr>
          <p:cNvPr id="27" name="Rounded Rectangle 26"/>
          <p:cNvSpPr/>
          <p:nvPr/>
        </p:nvSpPr>
        <p:spPr>
          <a:xfrm>
            <a:off x="1552056" y="2330601"/>
            <a:ext cx="1508198" cy="4857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Source Sans Pro Light" charset="0"/>
                <a:ea typeface="Source Sans Pro Light" charset="0"/>
                <a:cs typeface="Source Sans Pro Light" charset="0"/>
              </a:rPr>
              <a:t>2.1s</a:t>
            </a:r>
            <a:endParaRPr lang="en-US" dirty="0">
              <a:latin typeface="Source Sans Pro Light" charset="0"/>
              <a:ea typeface="Source Sans Pro Light" charset="0"/>
              <a:cs typeface="Source Sans Pro Light" charset="0"/>
            </a:endParaRPr>
          </a:p>
        </p:txBody>
      </p:sp>
      <p:sp>
        <p:nvSpPr>
          <p:cNvPr id="46" name="Rounded Rectangle 45"/>
          <p:cNvSpPr/>
          <p:nvPr/>
        </p:nvSpPr>
        <p:spPr>
          <a:xfrm>
            <a:off x="3102796" y="2330600"/>
            <a:ext cx="1508198" cy="4857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Source Sans Pro Light" charset="0"/>
                <a:ea typeface="Source Sans Pro Light" charset="0"/>
                <a:cs typeface="Source Sans Pro Light" charset="0"/>
              </a:rPr>
              <a:t>2.1s</a:t>
            </a:r>
          </a:p>
        </p:txBody>
      </p:sp>
      <p:sp>
        <p:nvSpPr>
          <p:cNvPr id="47" name="Rounded Rectangle 46"/>
          <p:cNvSpPr/>
          <p:nvPr/>
        </p:nvSpPr>
        <p:spPr>
          <a:xfrm>
            <a:off x="4653536" y="2334904"/>
            <a:ext cx="1508198" cy="4857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Source Sans Pro Light" charset="0"/>
                <a:ea typeface="Source Sans Pro Light" charset="0"/>
                <a:cs typeface="Source Sans Pro Light" charset="0"/>
              </a:rPr>
              <a:t>2.1s</a:t>
            </a:r>
          </a:p>
        </p:txBody>
      </p:sp>
      <p:sp>
        <p:nvSpPr>
          <p:cNvPr id="48" name="Rounded Rectangle 47"/>
          <p:cNvSpPr/>
          <p:nvPr/>
        </p:nvSpPr>
        <p:spPr>
          <a:xfrm>
            <a:off x="6202182" y="2324750"/>
            <a:ext cx="1508198" cy="4857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Source Sans Pro Light" charset="0"/>
                <a:ea typeface="Source Sans Pro Light" charset="0"/>
                <a:cs typeface="Source Sans Pro Light" charset="0"/>
              </a:rPr>
              <a:t>2.1s</a:t>
            </a:r>
          </a:p>
        </p:txBody>
      </p:sp>
      <p:sp>
        <p:nvSpPr>
          <p:cNvPr id="49" name="Right Brace 48"/>
          <p:cNvSpPr/>
          <p:nvPr/>
        </p:nvSpPr>
        <p:spPr>
          <a:xfrm rot="5400000">
            <a:off x="5702166" y="2807978"/>
            <a:ext cx="296430" cy="703602"/>
          </a:xfrm>
          <a:prstGeom prst="rightBrace">
            <a:avLst>
              <a:gd name="adj1" fmla="val 32790"/>
              <a:gd name="adj2" fmla="val 58947"/>
            </a:avLst>
          </a:prstGeom>
          <a:noFill/>
          <a:ln w="28575">
            <a:solidFill>
              <a:schemeClr val="accent4"/>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50" name="Rectangle 49"/>
          <p:cNvSpPr/>
          <p:nvPr/>
        </p:nvSpPr>
        <p:spPr>
          <a:xfrm>
            <a:off x="5407634" y="3272823"/>
            <a:ext cx="2848859" cy="369332"/>
          </a:xfrm>
          <a:prstGeom prst="rect">
            <a:avLst/>
          </a:prstGeom>
        </p:spPr>
        <p:txBody>
          <a:bodyPr wrap="square">
            <a:spAutoFit/>
          </a:bodyPr>
          <a:lstStyle/>
          <a:p>
            <a:pPr>
              <a:spcBef>
                <a:spcPct val="20000"/>
              </a:spcBef>
              <a:buSzPct val="90000"/>
            </a:pPr>
            <a:r>
              <a:rPr lang="en-US" dirty="0" smtClean="0">
                <a:solidFill>
                  <a:prstClr val="black">
                    <a:lumMod val="75000"/>
                    <a:lumOff val="25000"/>
                  </a:prstClr>
                </a:solidFill>
                <a:latin typeface="Source Sans Pro Light"/>
                <a:cs typeface="Source Sans Pro"/>
              </a:rPr>
              <a:t>scheduling </a:t>
            </a:r>
            <a:r>
              <a:rPr lang="en-US" smtClean="0">
                <a:solidFill>
                  <a:prstClr val="black">
                    <a:lumMod val="75000"/>
                    <a:lumOff val="25000"/>
                  </a:prstClr>
                </a:solidFill>
                <a:latin typeface="Source Sans Pro Light"/>
                <a:cs typeface="Source Sans Pro"/>
              </a:rPr>
              <a:t>delay builds up </a:t>
            </a:r>
            <a:endParaRPr lang="en-US" dirty="0">
              <a:solidFill>
                <a:prstClr val="black">
                  <a:lumMod val="75000"/>
                  <a:lumOff val="25000"/>
                </a:prstClr>
              </a:solidFill>
              <a:latin typeface="Source Sans Pro Light"/>
              <a:cs typeface="Source Sans Pro"/>
            </a:endParaRPr>
          </a:p>
        </p:txBody>
      </p:sp>
      <p:sp>
        <p:nvSpPr>
          <p:cNvPr id="51" name="Rectangle 50"/>
          <p:cNvSpPr/>
          <p:nvPr/>
        </p:nvSpPr>
        <p:spPr>
          <a:xfrm>
            <a:off x="1076327" y="4047122"/>
            <a:ext cx="7280910" cy="400110"/>
          </a:xfrm>
          <a:prstGeom prst="rect">
            <a:avLst/>
          </a:prstGeom>
        </p:spPr>
        <p:txBody>
          <a:bodyPr wrap="square">
            <a:spAutoFit/>
          </a:bodyPr>
          <a:lstStyle/>
          <a:p>
            <a:r>
              <a:rPr lang="en-US" sz="2000" dirty="0" smtClean="0">
                <a:solidFill>
                  <a:prstClr val="black">
                    <a:lumMod val="75000"/>
                    <a:lumOff val="25000"/>
                  </a:prstClr>
                </a:solidFill>
                <a:latin typeface="Source Sans Pro Light"/>
                <a:cs typeface="Source Sans Pro"/>
              </a:rPr>
              <a:t>Batches continuously gets delayed and backlogged  =&gt; </a:t>
            </a:r>
            <a:r>
              <a:rPr lang="en-US" sz="2000" b="1" dirty="0" smtClean="0">
                <a:solidFill>
                  <a:schemeClr val="accent4"/>
                </a:solidFill>
                <a:latin typeface="Source Sans Pro Light"/>
                <a:cs typeface="Source Sans Pro"/>
              </a:rPr>
              <a:t>unstable</a:t>
            </a:r>
            <a:endParaRPr lang="en-US" b="1" dirty="0">
              <a:solidFill>
                <a:schemeClr val="accent4"/>
              </a:solidFill>
            </a:endParaRPr>
          </a:p>
        </p:txBody>
      </p:sp>
      <p:sp>
        <p:nvSpPr>
          <p:cNvPr id="30" name="Rectangle 29"/>
          <p:cNvSpPr/>
          <p:nvPr/>
        </p:nvSpPr>
        <p:spPr>
          <a:xfrm>
            <a:off x="7333062" y="1982035"/>
            <a:ext cx="561372" cy="338554"/>
          </a:xfrm>
          <a:prstGeom prst="rect">
            <a:avLst/>
          </a:prstGeom>
        </p:spPr>
        <p:txBody>
          <a:bodyPr wrap="none">
            <a:spAutoFit/>
          </a:bodyPr>
          <a:lstStyle/>
          <a:p>
            <a:r>
              <a:rPr lang="en-US" sz="1600" smtClean="0">
                <a:solidFill>
                  <a:prstClr val="black"/>
                </a:solidFill>
                <a:latin typeface="Source Sans Pro Light"/>
                <a:cs typeface="Source Sans Pro"/>
              </a:rPr>
              <a:t>time</a:t>
            </a:r>
            <a:endParaRPr lang="en-US" sz="1600" dirty="0"/>
          </a:p>
        </p:txBody>
      </p:sp>
      <p:sp>
        <p:nvSpPr>
          <p:cNvPr id="32" name="Rectangle 31"/>
          <p:cNvSpPr/>
          <p:nvPr/>
        </p:nvSpPr>
        <p:spPr>
          <a:xfrm>
            <a:off x="1076327" y="1236083"/>
            <a:ext cx="7280910" cy="400110"/>
          </a:xfrm>
          <a:prstGeom prst="rect">
            <a:avLst/>
          </a:prstGeom>
        </p:spPr>
        <p:txBody>
          <a:bodyPr wrap="square">
            <a:spAutoFit/>
          </a:bodyPr>
          <a:lstStyle/>
          <a:p>
            <a:r>
              <a:rPr lang="en-US" sz="2000" dirty="0" smtClean="0">
                <a:solidFill>
                  <a:prstClr val="black">
                    <a:lumMod val="75000"/>
                    <a:lumOff val="25000"/>
                  </a:prstClr>
                </a:solidFill>
                <a:latin typeface="Source Sans Pro Light"/>
                <a:cs typeface="Source Sans Pro"/>
              </a:rPr>
              <a:t>Spark Streaming runs micro-batches at fixed </a:t>
            </a:r>
            <a:r>
              <a:rPr lang="en-US" sz="2000" i="1" dirty="0" smtClean="0">
                <a:solidFill>
                  <a:prstClr val="black">
                    <a:lumMod val="75000"/>
                    <a:lumOff val="25000"/>
                  </a:prstClr>
                </a:solidFill>
                <a:latin typeface="Source Sans Pro Light"/>
                <a:cs typeface="Source Sans Pro"/>
              </a:rPr>
              <a:t>batch intervals</a:t>
            </a:r>
            <a:endParaRPr lang="en-US" b="1" i="1" dirty="0">
              <a:solidFill>
                <a:schemeClr val="accent3"/>
              </a:solidFill>
            </a:endParaRPr>
          </a:p>
        </p:txBody>
      </p:sp>
      <p:sp>
        <p:nvSpPr>
          <p:cNvPr id="33" name="Rectangle 32"/>
          <p:cNvSpPr/>
          <p:nvPr/>
        </p:nvSpPr>
        <p:spPr>
          <a:xfrm>
            <a:off x="1379809" y="1803150"/>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0s</a:t>
            </a:r>
            <a:endParaRPr lang="en-US" dirty="0">
              <a:solidFill>
                <a:prstClr val="black">
                  <a:lumMod val="75000"/>
                  <a:lumOff val="25000"/>
                </a:prstClr>
              </a:solidFill>
              <a:latin typeface="Source Sans Pro Light"/>
              <a:cs typeface="Source Sans Pro"/>
            </a:endParaRPr>
          </a:p>
        </p:txBody>
      </p:sp>
      <p:sp>
        <p:nvSpPr>
          <p:cNvPr id="35" name="Rectangle 34"/>
          <p:cNvSpPr/>
          <p:nvPr/>
        </p:nvSpPr>
        <p:spPr>
          <a:xfrm>
            <a:off x="2725380" y="1803150"/>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2s</a:t>
            </a:r>
            <a:endParaRPr lang="en-US" dirty="0">
              <a:solidFill>
                <a:prstClr val="black">
                  <a:lumMod val="75000"/>
                  <a:lumOff val="25000"/>
                </a:prstClr>
              </a:solidFill>
              <a:latin typeface="Source Sans Pro Light"/>
              <a:cs typeface="Source Sans Pro"/>
            </a:endParaRPr>
          </a:p>
        </p:txBody>
      </p:sp>
      <p:sp>
        <p:nvSpPr>
          <p:cNvPr id="37" name="Rectangle 36"/>
          <p:cNvSpPr/>
          <p:nvPr/>
        </p:nvSpPr>
        <p:spPr>
          <a:xfrm>
            <a:off x="4044055" y="1802138"/>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4s</a:t>
            </a:r>
            <a:endParaRPr lang="en-US" dirty="0">
              <a:solidFill>
                <a:prstClr val="black">
                  <a:lumMod val="75000"/>
                  <a:lumOff val="25000"/>
                </a:prstClr>
              </a:solidFill>
              <a:latin typeface="Source Sans Pro Light"/>
              <a:cs typeface="Source Sans Pro"/>
            </a:endParaRPr>
          </a:p>
        </p:txBody>
      </p:sp>
      <p:sp>
        <p:nvSpPr>
          <p:cNvPr id="38" name="Rectangle 37"/>
          <p:cNvSpPr/>
          <p:nvPr/>
        </p:nvSpPr>
        <p:spPr>
          <a:xfrm>
            <a:off x="5362729" y="1817420"/>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6s</a:t>
            </a:r>
            <a:endParaRPr lang="en-US" dirty="0">
              <a:solidFill>
                <a:prstClr val="black">
                  <a:lumMod val="75000"/>
                  <a:lumOff val="25000"/>
                </a:prstClr>
              </a:solidFill>
              <a:latin typeface="Source Sans Pro Light"/>
              <a:cs typeface="Source Sans Pro"/>
            </a:endParaRPr>
          </a:p>
        </p:txBody>
      </p:sp>
      <p:sp>
        <p:nvSpPr>
          <p:cNvPr id="39" name="Rectangle 38"/>
          <p:cNvSpPr/>
          <p:nvPr/>
        </p:nvSpPr>
        <p:spPr>
          <a:xfrm>
            <a:off x="6634146" y="1808651"/>
            <a:ext cx="388248" cy="369332"/>
          </a:xfrm>
          <a:prstGeom prst="rect">
            <a:avLst/>
          </a:prstGeom>
        </p:spPr>
        <p:txBody>
          <a:bodyPr wrap="none">
            <a:spAutoFit/>
          </a:bodyPr>
          <a:lstStyle/>
          <a:p>
            <a:pPr lvl="0">
              <a:spcBef>
                <a:spcPct val="20000"/>
              </a:spcBef>
              <a:buSzPct val="90000"/>
            </a:pPr>
            <a:r>
              <a:rPr lang="en-US" dirty="0" smtClean="0">
                <a:solidFill>
                  <a:prstClr val="black">
                    <a:lumMod val="75000"/>
                    <a:lumOff val="25000"/>
                  </a:prstClr>
                </a:solidFill>
                <a:latin typeface="Source Sans Pro Light"/>
                <a:cs typeface="Source Sans Pro"/>
              </a:rPr>
              <a:t>8s</a:t>
            </a:r>
            <a:endParaRPr lang="en-US" dirty="0">
              <a:solidFill>
                <a:prstClr val="black">
                  <a:lumMod val="75000"/>
                  <a:lumOff val="25000"/>
                </a:prstClr>
              </a:solidFill>
              <a:latin typeface="Source Sans Pro Light"/>
              <a:cs typeface="Source Sans Pro"/>
            </a:endParaRPr>
          </a:p>
        </p:txBody>
      </p:sp>
    </p:spTree>
    <p:extLst>
      <p:ext uri="{BB962C8B-B14F-4D97-AF65-F5344CB8AC3E}">
        <p14:creationId xmlns:p14="http://schemas.microsoft.com/office/powerpoint/2010/main" val="18185506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7"/>
                                        </p:tgtEl>
                                        <p:attrNameLst>
                                          <p:attrName>style.opacity</p:attrName>
                                        </p:attrNameLst>
                                      </p:cBhvr>
                                      <p:to>
                                        <p:strVal val="0.25"/>
                                      </p:to>
                                    </p:set>
                                    <p:animEffect filter="image" prLst="opacity: 0.25">
                                      <p:cBhvr rctx="IE">
                                        <p:cTn id="7" dur="indefinite"/>
                                        <p:tgtEl>
                                          <p:spTgt spid="27"/>
                                        </p:tgtEl>
                                      </p:cBhvr>
                                    </p:animEffect>
                                  </p:childTnLst>
                                </p:cTn>
                              </p:par>
                              <p:par>
                                <p:cTn id="8" presetID="9" presetClass="emph" presetSubtype="0" grpId="0" nodeType="withEffect">
                                  <p:stCondLst>
                                    <p:cond delay="0"/>
                                  </p:stCondLst>
                                  <p:childTnLst>
                                    <p:set>
                                      <p:cBhvr rctx="PPT">
                                        <p:cTn id="9" dur="indefinite"/>
                                        <p:tgtEl>
                                          <p:spTgt spid="46"/>
                                        </p:tgtEl>
                                        <p:attrNameLst>
                                          <p:attrName>style.opacity</p:attrName>
                                        </p:attrNameLst>
                                      </p:cBhvr>
                                      <p:to>
                                        <p:strVal val="0.25"/>
                                      </p:to>
                                    </p:set>
                                    <p:animEffect filter="image" prLst="opacity: 0.25">
                                      <p:cBhvr rctx="IE">
                                        <p:cTn id="10" dur="indefinite"/>
                                        <p:tgtEl>
                                          <p:spTgt spid="46"/>
                                        </p:tgtEl>
                                      </p:cBhvr>
                                    </p:animEffect>
                                  </p:childTnLst>
                                </p:cTn>
                              </p:par>
                              <p:par>
                                <p:cTn id="11" presetID="9" presetClass="emph" presetSubtype="0" grpId="0" nodeType="withEffect">
                                  <p:stCondLst>
                                    <p:cond delay="0"/>
                                  </p:stCondLst>
                                  <p:childTnLst>
                                    <p:set>
                                      <p:cBhvr rctx="PPT">
                                        <p:cTn id="12" dur="indefinite"/>
                                        <p:tgtEl>
                                          <p:spTgt spid="47"/>
                                        </p:tgtEl>
                                        <p:attrNameLst>
                                          <p:attrName>style.opacity</p:attrName>
                                        </p:attrNameLst>
                                      </p:cBhvr>
                                      <p:to>
                                        <p:strVal val="0.25"/>
                                      </p:to>
                                    </p:set>
                                    <p:animEffect filter="image" prLst="opacity: 0.25">
                                      <p:cBhvr rctx="IE">
                                        <p:cTn id="13" dur="indefinite"/>
                                        <p:tgtEl>
                                          <p:spTgt spid="47"/>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6" grpId="0" animBg="1"/>
      <p:bldP spid="47" grpId="0" animBg="1"/>
      <p:bldP spid="49" grpId="0" animBg="1"/>
      <p:bldP spid="50" grpId="0"/>
      <p:bldP spid="5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158" y="545916"/>
            <a:ext cx="606542" cy="606542"/>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158" y="1304858"/>
            <a:ext cx="606542" cy="606542"/>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158" y="2063800"/>
            <a:ext cx="606542" cy="606542"/>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158" y="2822742"/>
            <a:ext cx="606542" cy="606542"/>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158" y="3581684"/>
            <a:ext cx="606542" cy="606542"/>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158" y="4340626"/>
            <a:ext cx="606542" cy="60654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4737100" y="1462504"/>
            <a:ext cx="2266950" cy="338554"/>
          </a:xfrm>
          <a:prstGeom prst="rect">
            <a:avLst/>
          </a:prstGeom>
          <a:noFill/>
        </p:spPr>
        <p:txBody>
          <a:bodyPr wrap="square" rtlCol="0">
            <a:spAutoFit/>
          </a:bodyPr>
          <a:lstStyle/>
          <a:p>
            <a:r>
              <a:rPr lang="en-US" sz="1600" dirty="0" smtClean="0">
                <a:latin typeface="Source Sans Pro Light" panose="020B0403030403020204" pitchFamily="34" charset="0"/>
              </a:rPr>
              <a:t>54.68.10.240:</a:t>
            </a:r>
            <a:r>
              <a:rPr lang="en-US" sz="1600" dirty="0" smtClean="0">
                <a:solidFill>
                  <a:schemeClr val="accent4"/>
                </a:solidFill>
                <a:latin typeface="Source Sans Pro Light" panose="020B0403030403020204" pitchFamily="34" charset="0"/>
              </a:rPr>
              <a:t>9003</a:t>
            </a:r>
            <a:endParaRPr lang="en-US" sz="1600" dirty="0">
              <a:solidFill>
                <a:schemeClr val="accent4"/>
              </a:solidFill>
              <a:latin typeface="Source Sans Pro Light" panose="020B0403030403020204" pitchFamily="34" charset="0"/>
            </a:endParaRPr>
          </a:p>
        </p:txBody>
      </p:sp>
      <p:sp>
        <p:nvSpPr>
          <p:cNvPr id="48" name="Title 13"/>
          <p:cNvSpPr txBox="1">
            <a:spLocks/>
          </p:cNvSpPr>
          <p:nvPr/>
        </p:nvSpPr>
        <p:spPr>
          <a:xfrm>
            <a:off x="187661" y="200507"/>
            <a:ext cx="5207948"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6 Edit Streams:</a:t>
            </a:r>
            <a:endParaRPr lang="en-US" sz="2000" dirty="0">
              <a:solidFill>
                <a:schemeClr val="accent5"/>
              </a:solidFill>
            </a:endParaRPr>
          </a:p>
        </p:txBody>
      </p:sp>
      <p:sp>
        <p:nvSpPr>
          <p:cNvPr id="49" name="TextBox 48"/>
          <p:cNvSpPr txBox="1"/>
          <p:nvPr/>
        </p:nvSpPr>
        <p:spPr>
          <a:xfrm>
            <a:off x="2638308" y="1416727"/>
            <a:ext cx="1339850" cy="338554"/>
          </a:xfrm>
          <a:prstGeom prst="rect">
            <a:avLst/>
          </a:prstGeom>
          <a:noFill/>
        </p:spPr>
        <p:txBody>
          <a:bodyPr wrap="square" rtlCol="0">
            <a:spAutoFit/>
          </a:bodyPr>
          <a:lstStyle/>
          <a:p>
            <a:r>
              <a:rPr lang="en-US" sz="1600" dirty="0" smtClean="0">
                <a:latin typeface="Source Sans Pro Light" panose="020B0403030403020204" pitchFamily="34" charset="0"/>
              </a:rPr>
              <a:t>German : de</a:t>
            </a:r>
            <a:endParaRPr lang="en-US" sz="1600" dirty="0">
              <a:solidFill>
                <a:schemeClr val="accent4"/>
              </a:solidFill>
              <a:latin typeface="Source Sans Pro Light" panose="020B0403030403020204" pitchFamily="34" charset="0"/>
            </a:endParaRPr>
          </a:p>
        </p:txBody>
      </p:sp>
      <p:sp>
        <p:nvSpPr>
          <p:cNvPr id="50" name="TextBox 49"/>
          <p:cNvSpPr txBox="1"/>
          <p:nvPr/>
        </p:nvSpPr>
        <p:spPr>
          <a:xfrm>
            <a:off x="2701808" y="630412"/>
            <a:ext cx="1339850" cy="338554"/>
          </a:xfrm>
          <a:prstGeom prst="rect">
            <a:avLst/>
          </a:prstGeom>
          <a:noFill/>
        </p:spPr>
        <p:txBody>
          <a:bodyPr wrap="square" rtlCol="0">
            <a:spAutoFit/>
          </a:bodyPr>
          <a:lstStyle/>
          <a:p>
            <a:r>
              <a:rPr lang="en-US" sz="1600" dirty="0" smtClean="0">
                <a:latin typeface="Source Sans Pro Light" panose="020B0403030403020204" pitchFamily="34" charset="0"/>
              </a:rPr>
              <a:t>English : en</a:t>
            </a:r>
            <a:endParaRPr lang="en-US" sz="1600" dirty="0">
              <a:solidFill>
                <a:schemeClr val="accent4"/>
              </a:solidFill>
              <a:latin typeface="Source Sans Pro Light" panose="020B0403030403020204" pitchFamily="34" charset="0"/>
            </a:endParaRPr>
          </a:p>
        </p:txBody>
      </p:sp>
      <p:sp>
        <p:nvSpPr>
          <p:cNvPr id="51" name="TextBox 50"/>
          <p:cNvSpPr txBox="1"/>
          <p:nvPr/>
        </p:nvSpPr>
        <p:spPr>
          <a:xfrm>
            <a:off x="2791635" y="2189884"/>
            <a:ext cx="1339850" cy="338554"/>
          </a:xfrm>
          <a:prstGeom prst="rect">
            <a:avLst/>
          </a:prstGeom>
          <a:noFill/>
        </p:spPr>
        <p:txBody>
          <a:bodyPr wrap="square" rtlCol="0">
            <a:spAutoFit/>
          </a:bodyPr>
          <a:lstStyle/>
          <a:p>
            <a:r>
              <a:rPr lang="en-US" sz="1600" dirty="0" smtClean="0">
                <a:latin typeface="Source Sans Pro Light" panose="020B0403030403020204" pitchFamily="34" charset="0"/>
              </a:rPr>
              <a:t>French : </a:t>
            </a:r>
            <a:r>
              <a:rPr lang="en-US" sz="1600" dirty="0" err="1" smtClean="0">
                <a:latin typeface="Source Sans Pro Light" panose="020B0403030403020204" pitchFamily="34" charset="0"/>
              </a:rPr>
              <a:t>fr</a:t>
            </a:r>
            <a:endParaRPr lang="en-US" sz="1600" dirty="0">
              <a:solidFill>
                <a:schemeClr val="accent4"/>
              </a:solidFill>
              <a:latin typeface="Source Sans Pro Light" panose="020B0403030403020204" pitchFamily="34" charset="0"/>
            </a:endParaRPr>
          </a:p>
        </p:txBody>
      </p:sp>
      <p:sp>
        <p:nvSpPr>
          <p:cNvPr id="52" name="TextBox 51"/>
          <p:cNvSpPr txBox="1"/>
          <p:nvPr/>
        </p:nvSpPr>
        <p:spPr>
          <a:xfrm>
            <a:off x="2733441" y="2946448"/>
            <a:ext cx="1339850" cy="338554"/>
          </a:xfrm>
          <a:prstGeom prst="rect">
            <a:avLst/>
          </a:prstGeom>
          <a:noFill/>
        </p:spPr>
        <p:txBody>
          <a:bodyPr wrap="square" rtlCol="0">
            <a:spAutoFit/>
          </a:bodyPr>
          <a:lstStyle/>
          <a:p>
            <a:r>
              <a:rPr lang="en-US" sz="1600" dirty="0" smtClean="0">
                <a:latin typeface="Source Sans Pro Light" panose="020B0403030403020204" pitchFamily="34" charset="0"/>
              </a:rPr>
              <a:t>Russian : </a:t>
            </a:r>
            <a:r>
              <a:rPr lang="en-US" sz="1600" dirty="0" err="1" smtClean="0">
                <a:latin typeface="Source Sans Pro Light" panose="020B0403030403020204" pitchFamily="34" charset="0"/>
              </a:rPr>
              <a:t>ru</a:t>
            </a:r>
            <a:endParaRPr lang="en-US" sz="1600" dirty="0">
              <a:solidFill>
                <a:schemeClr val="accent4"/>
              </a:solidFill>
              <a:latin typeface="Source Sans Pro Light" panose="020B0403030403020204" pitchFamily="34" charset="0"/>
            </a:endParaRPr>
          </a:p>
        </p:txBody>
      </p:sp>
      <p:sp>
        <p:nvSpPr>
          <p:cNvPr id="54" name="TextBox 53"/>
          <p:cNvSpPr txBox="1"/>
          <p:nvPr/>
        </p:nvSpPr>
        <p:spPr>
          <a:xfrm>
            <a:off x="2903362" y="3669494"/>
            <a:ext cx="1339850" cy="338554"/>
          </a:xfrm>
          <a:prstGeom prst="rect">
            <a:avLst/>
          </a:prstGeom>
          <a:noFill/>
        </p:spPr>
        <p:txBody>
          <a:bodyPr wrap="square" rtlCol="0">
            <a:spAutoFit/>
          </a:bodyPr>
          <a:lstStyle/>
          <a:p>
            <a:r>
              <a:rPr lang="en-US" sz="1600" dirty="0" smtClean="0">
                <a:latin typeface="Source Sans Pro Light" panose="020B0403030403020204" pitchFamily="34" charset="0"/>
              </a:rPr>
              <a:t>Italian : it</a:t>
            </a:r>
            <a:endParaRPr lang="en-US" sz="1600" dirty="0">
              <a:solidFill>
                <a:schemeClr val="accent4"/>
              </a:solidFill>
              <a:latin typeface="Source Sans Pro Light" panose="020B0403030403020204" pitchFamily="34" charset="0"/>
            </a:endParaRPr>
          </a:p>
        </p:txBody>
      </p:sp>
      <p:sp>
        <p:nvSpPr>
          <p:cNvPr id="55" name="TextBox 54"/>
          <p:cNvSpPr txBox="1"/>
          <p:nvPr/>
        </p:nvSpPr>
        <p:spPr>
          <a:xfrm>
            <a:off x="2791635" y="4453710"/>
            <a:ext cx="1339850" cy="338554"/>
          </a:xfrm>
          <a:prstGeom prst="rect">
            <a:avLst/>
          </a:prstGeom>
          <a:noFill/>
        </p:spPr>
        <p:txBody>
          <a:bodyPr wrap="square" rtlCol="0">
            <a:spAutoFit/>
          </a:bodyPr>
          <a:lstStyle/>
          <a:p>
            <a:r>
              <a:rPr lang="en-US" sz="1600" dirty="0" smtClean="0">
                <a:latin typeface="Source Sans Pro Light" panose="020B0403030403020204" pitchFamily="34" charset="0"/>
              </a:rPr>
              <a:t>Spanish : </a:t>
            </a:r>
            <a:r>
              <a:rPr lang="en-US" sz="1600" dirty="0" err="1" smtClean="0">
                <a:latin typeface="Source Sans Pro Light" panose="020B0403030403020204" pitchFamily="34" charset="0"/>
              </a:rPr>
              <a:t>es</a:t>
            </a:r>
            <a:endParaRPr lang="en-US" sz="1600" dirty="0">
              <a:solidFill>
                <a:schemeClr val="accent4"/>
              </a:solidFill>
              <a:latin typeface="Source Sans Pro Light" panose="020B0403030403020204" pitchFamily="34" charset="0"/>
            </a:endParaRPr>
          </a:p>
        </p:txBody>
      </p:sp>
      <p:sp>
        <p:nvSpPr>
          <p:cNvPr id="56" name="TextBox 55"/>
          <p:cNvSpPr txBox="1"/>
          <p:nvPr/>
        </p:nvSpPr>
        <p:spPr>
          <a:xfrm>
            <a:off x="4737100" y="657785"/>
            <a:ext cx="2266950" cy="338554"/>
          </a:xfrm>
          <a:prstGeom prst="rect">
            <a:avLst/>
          </a:prstGeom>
          <a:noFill/>
        </p:spPr>
        <p:txBody>
          <a:bodyPr wrap="square" rtlCol="0">
            <a:spAutoFit/>
          </a:bodyPr>
          <a:lstStyle/>
          <a:p>
            <a:r>
              <a:rPr lang="en-US" sz="1600" dirty="0">
                <a:latin typeface="Source Sans Pro Light" panose="020B0403030403020204" pitchFamily="34" charset="0"/>
              </a:rPr>
              <a:t>52.89.53.194:</a:t>
            </a:r>
            <a:r>
              <a:rPr lang="en-US" sz="1600" dirty="0" smtClean="0">
                <a:solidFill>
                  <a:schemeClr val="accent4"/>
                </a:solidFill>
                <a:latin typeface="Source Sans Pro Light" panose="020B0403030403020204" pitchFamily="34" charset="0"/>
              </a:rPr>
              <a:t>9002</a:t>
            </a:r>
            <a:endParaRPr lang="en-US" sz="1600" dirty="0">
              <a:solidFill>
                <a:schemeClr val="accent4"/>
              </a:solidFill>
              <a:latin typeface="Source Sans Pro Light" panose="020B0403030403020204" pitchFamily="34" charset="0"/>
            </a:endParaRPr>
          </a:p>
        </p:txBody>
      </p:sp>
      <p:sp>
        <p:nvSpPr>
          <p:cNvPr id="57" name="TextBox 56"/>
          <p:cNvSpPr txBox="1"/>
          <p:nvPr/>
        </p:nvSpPr>
        <p:spPr>
          <a:xfrm>
            <a:off x="4747909" y="2189884"/>
            <a:ext cx="2266950" cy="338554"/>
          </a:xfrm>
          <a:prstGeom prst="rect">
            <a:avLst/>
          </a:prstGeom>
          <a:noFill/>
        </p:spPr>
        <p:txBody>
          <a:bodyPr wrap="square" rtlCol="0">
            <a:spAutoFit/>
          </a:bodyPr>
          <a:lstStyle/>
          <a:p>
            <a:r>
              <a:rPr lang="en-US" sz="1600" dirty="0" smtClean="0">
                <a:latin typeface="Source Sans Pro Light" panose="020B0403030403020204" pitchFamily="34" charset="0"/>
              </a:rPr>
              <a:t>54.68.10.240:</a:t>
            </a:r>
            <a:r>
              <a:rPr lang="en-US" sz="1600" dirty="0" smtClean="0">
                <a:solidFill>
                  <a:schemeClr val="accent4"/>
                </a:solidFill>
                <a:latin typeface="Source Sans Pro Light" panose="020B0403030403020204" pitchFamily="34" charset="0"/>
              </a:rPr>
              <a:t>9004</a:t>
            </a:r>
            <a:endParaRPr lang="en-US" sz="1600" dirty="0">
              <a:solidFill>
                <a:schemeClr val="accent4"/>
              </a:solidFill>
              <a:latin typeface="Source Sans Pro Light" panose="020B0403030403020204" pitchFamily="34" charset="0"/>
            </a:endParaRPr>
          </a:p>
        </p:txBody>
      </p:sp>
      <p:sp>
        <p:nvSpPr>
          <p:cNvPr id="58" name="TextBox 57"/>
          <p:cNvSpPr txBox="1"/>
          <p:nvPr/>
        </p:nvSpPr>
        <p:spPr>
          <a:xfrm>
            <a:off x="4737100" y="2920454"/>
            <a:ext cx="2266950" cy="338554"/>
          </a:xfrm>
          <a:prstGeom prst="rect">
            <a:avLst/>
          </a:prstGeom>
          <a:noFill/>
        </p:spPr>
        <p:txBody>
          <a:bodyPr wrap="square" rtlCol="0">
            <a:spAutoFit/>
          </a:bodyPr>
          <a:lstStyle/>
          <a:p>
            <a:r>
              <a:rPr lang="en-US" sz="1600" dirty="0" smtClean="0">
                <a:latin typeface="Source Sans Pro Light" panose="020B0403030403020204" pitchFamily="34" charset="0"/>
              </a:rPr>
              <a:t>54.68.10.240:</a:t>
            </a:r>
            <a:r>
              <a:rPr lang="en-US" sz="1600" dirty="0" smtClean="0">
                <a:solidFill>
                  <a:schemeClr val="accent4"/>
                </a:solidFill>
                <a:latin typeface="Source Sans Pro Light" panose="020B0403030403020204" pitchFamily="34" charset="0"/>
              </a:rPr>
              <a:t>9005</a:t>
            </a:r>
            <a:endParaRPr lang="en-US" sz="1600" dirty="0">
              <a:solidFill>
                <a:schemeClr val="accent4"/>
              </a:solidFill>
              <a:latin typeface="Source Sans Pro Light" panose="020B0403030403020204" pitchFamily="34" charset="0"/>
            </a:endParaRPr>
          </a:p>
        </p:txBody>
      </p:sp>
      <p:sp>
        <p:nvSpPr>
          <p:cNvPr id="59" name="TextBox 58"/>
          <p:cNvSpPr txBox="1"/>
          <p:nvPr/>
        </p:nvSpPr>
        <p:spPr>
          <a:xfrm>
            <a:off x="4747909" y="3721983"/>
            <a:ext cx="2266950" cy="338554"/>
          </a:xfrm>
          <a:prstGeom prst="rect">
            <a:avLst/>
          </a:prstGeom>
          <a:noFill/>
        </p:spPr>
        <p:txBody>
          <a:bodyPr wrap="square" rtlCol="0">
            <a:spAutoFit/>
          </a:bodyPr>
          <a:lstStyle/>
          <a:p>
            <a:r>
              <a:rPr lang="en-US" sz="1600" dirty="0" smtClean="0">
                <a:latin typeface="Source Sans Pro Light" panose="020B0403030403020204" pitchFamily="34" charset="0"/>
              </a:rPr>
              <a:t>54.68.10.240:</a:t>
            </a:r>
            <a:r>
              <a:rPr lang="en-US" sz="1600" dirty="0" smtClean="0">
                <a:solidFill>
                  <a:schemeClr val="accent4"/>
                </a:solidFill>
                <a:latin typeface="Source Sans Pro Light" panose="020B0403030403020204" pitchFamily="34" charset="0"/>
              </a:rPr>
              <a:t>9006</a:t>
            </a:r>
            <a:endParaRPr lang="en-US" sz="1600" dirty="0">
              <a:solidFill>
                <a:schemeClr val="accent4"/>
              </a:solidFill>
              <a:latin typeface="Source Sans Pro Light" panose="020B0403030403020204" pitchFamily="34" charset="0"/>
            </a:endParaRPr>
          </a:p>
        </p:txBody>
      </p:sp>
      <p:sp>
        <p:nvSpPr>
          <p:cNvPr id="60" name="TextBox 59"/>
          <p:cNvSpPr txBox="1"/>
          <p:nvPr/>
        </p:nvSpPr>
        <p:spPr>
          <a:xfrm>
            <a:off x="4737100" y="4451148"/>
            <a:ext cx="2266950" cy="338554"/>
          </a:xfrm>
          <a:prstGeom prst="rect">
            <a:avLst/>
          </a:prstGeom>
          <a:noFill/>
        </p:spPr>
        <p:txBody>
          <a:bodyPr wrap="square" rtlCol="0">
            <a:spAutoFit/>
          </a:bodyPr>
          <a:lstStyle/>
          <a:p>
            <a:r>
              <a:rPr lang="en-US" sz="1600" dirty="0" smtClean="0">
                <a:latin typeface="Source Sans Pro Light" panose="020B0403030403020204" pitchFamily="34" charset="0"/>
              </a:rPr>
              <a:t>54.68.10.240:</a:t>
            </a:r>
            <a:r>
              <a:rPr lang="en-US" sz="1600" dirty="0" smtClean="0">
                <a:solidFill>
                  <a:schemeClr val="accent4"/>
                </a:solidFill>
                <a:latin typeface="Source Sans Pro Light" panose="020B0403030403020204" pitchFamily="34" charset="0"/>
              </a:rPr>
              <a:t>9007</a:t>
            </a:r>
            <a:endParaRPr lang="en-US" sz="1600" dirty="0">
              <a:solidFill>
                <a:schemeClr val="accent4"/>
              </a:solidFill>
              <a:latin typeface="Source Sans Pro Light" panose="020B0403030403020204" pitchFamily="34" charset="0"/>
            </a:endParaRPr>
          </a:p>
        </p:txBody>
      </p:sp>
      <p:cxnSp>
        <p:nvCxnSpPr>
          <p:cNvPr id="6" name="Straight Arrow Connector 5"/>
          <p:cNvCxnSpPr/>
          <p:nvPr/>
        </p:nvCxnSpPr>
        <p:spPr>
          <a:xfrm>
            <a:off x="6456059" y="827062"/>
            <a:ext cx="800100" cy="0"/>
          </a:xfrm>
          <a:prstGeom prst="straightConnector1">
            <a:avLst/>
          </a:prstGeom>
          <a:ln w="12700">
            <a:solidFill>
              <a:schemeClr val="tx2"/>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6463922" y="1631781"/>
            <a:ext cx="800100" cy="0"/>
          </a:xfrm>
          <a:prstGeom prst="straightConnector1">
            <a:avLst/>
          </a:prstGeom>
          <a:ln w="12700">
            <a:solidFill>
              <a:schemeClr val="tx2"/>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6463922" y="2358433"/>
            <a:ext cx="800100" cy="0"/>
          </a:xfrm>
          <a:prstGeom prst="straightConnector1">
            <a:avLst/>
          </a:prstGeom>
          <a:ln w="12700">
            <a:solidFill>
              <a:schemeClr val="tx2"/>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6456059" y="3076820"/>
            <a:ext cx="800100" cy="0"/>
          </a:xfrm>
          <a:prstGeom prst="straightConnector1">
            <a:avLst/>
          </a:prstGeom>
          <a:ln w="12700">
            <a:solidFill>
              <a:schemeClr val="tx2"/>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463922" y="3884955"/>
            <a:ext cx="800100" cy="0"/>
          </a:xfrm>
          <a:prstGeom prst="straightConnector1">
            <a:avLst/>
          </a:prstGeom>
          <a:ln w="12700">
            <a:solidFill>
              <a:schemeClr val="tx2"/>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6463922" y="4636582"/>
            <a:ext cx="800100" cy="0"/>
          </a:xfrm>
          <a:prstGeom prst="straightConnector1">
            <a:avLst/>
          </a:prstGeom>
          <a:ln w="12700">
            <a:solidFill>
              <a:schemeClr val="tx2"/>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pic>
        <p:nvPicPr>
          <p:cNvPr id="27" name="Picture 2" descr="https://nodejs.org/static/images/logos/nodej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563" y="881837"/>
            <a:ext cx="1068344" cy="5744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92525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707076" y="1891345"/>
            <a:ext cx="3810774" cy="2727361"/>
          </a:xfrm>
          <a:prstGeom prst="rect">
            <a:avLst/>
          </a:prstGeom>
          <a:solidFill>
            <a:schemeClr val="accent1">
              <a:lumMod val="60000"/>
              <a:lumOff val="40000"/>
            </a:schemeClr>
          </a:soli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a typeface="Anonymous Pro" panose="02060609030202000504" pitchFamily="49" charset="0"/>
            </a:endParaRPr>
          </a:p>
        </p:txBody>
      </p:sp>
      <p:sp>
        <p:nvSpPr>
          <p:cNvPr id="18" name="Oval 17"/>
          <p:cNvSpPr/>
          <p:nvPr/>
        </p:nvSpPr>
        <p:spPr>
          <a:xfrm>
            <a:off x="2819797" y="2772015"/>
            <a:ext cx="601562" cy="539513"/>
          </a:xfrm>
          <a:prstGeom prst="ellipse">
            <a:avLst/>
          </a:prstGeom>
          <a:solidFill>
            <a:schemeClr val="accent1">
              <a:lumMod val="7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mj-lt"/>
              </a:rPr>
              <a:t>S</a:t>
            </a:r>
            <a:endParaRPr lang="en-US" sz="2800" dirty="0">
              <a:latin typeface="+mj-lt"/>
            </a:endParaRPr>
          </a:p>
        </p:txBody>
      </p:sp>
      <p:sp>
        <p:nvSpPr>
          <p:cNvPr id="19" name="Oval 18"/>
          <p:cNvSpPr/>
          <p:nvPr/>
        </p:nvSpPr>
        <p:spPr>
          <a:xfrm>
            <a:off x="3619092" y="2772015"/>
            <a:ext cx="601562" cy="539513"/>
          </a:xfrm>
          <a:prstGeom prst="ellipse">
            <a:avLst/>
          </a:prstGeom>
          <a:solidFill>
            <a:schemeClr val="accent1">
              <a:lumMod val="7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mj-lt"/>
              </a:rPr>
              <a:t>S</a:t>
            </a:r>
            <a:endParaRPr lang="en-US" sz="2800" dirty="0">
              <a:latin typeface="+mj-lt"/>
            </a:endParaRPr>
          </a:p>
        </p:txBody>
      </p:sp>
      <p:sp>
        <p:nvSpPr>
          <p:cNvPr id="53" name="Oval 52"/>
          <p:cNvSpPr/>
          <p:nvPr/>
        </p:nvSpPr>
        <p:spPr>
          <a:xfrm>
            <a:off x="2817490" y="2110748"/>
            <a:ext cx="601562" cy="539513"/>
          </a:xfrm>
          <a:prstGeom prst="ellipse">
            <a:avLst/>
          </a:prstGeom>
          <a:solidFill>
            <a:schemeClr val="accent1">
              <a:lumMod val="7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mj-lt"/>
              </a:rPr>
              <a:t>S</a:t>
            </a:r>
            <a:endParaRPr lang="en-US" sz="2800" dirty="0">
              <a:latin typeface="+mj-lt"/>
            </a:endParaRPr>
          </a:p>
        </p:txBody>
      </p:sp>
      <p:sp>
        <p:nvSpPr>
          <p:cNvPr id="28" name="TextBox 27"/>
          <p:cNvSpPr txBox="1"/>
          <p:nvPr/>
        </p:nvSpPr>
        <p:spPr>
          <a:xfrm>
            <a:off x="867227" y="1982199"/>
            <a:ext cx="560441" cy="307777"/>
          </a:xfrm>
          <a:prstGeom prst="rect">
            <a:avLst/>
          </a:prstGeom>
          <a:noFill/>
        </p:spPr>
        <p:txBody>
          <a:bodyPr wrap="square" rtlCol="0">
            <a:spAutoFit/>
          </a:bodyPr>
          <a:lstStyle/>
          <a:p>
            <a:r>
              <a:rPr lang="en-US" sz="1400" dirty="0" smtClean="0">
                <a:latin typeface="+mn-lt"/>
              </a:rPr>
              <a:t>RDD</a:t>
            </a:r>
            <a:endParaRPr lang="en-US" sz="1400" dirty="0">
              <a:latin typeface="+mn-lt"/>
            </a:endParaRPr>
          </a:p>
        </p:txBody>
      </p:sp>
      <p:sp>
        <p:nvSpPr>
          <p:cNvPr id="46" name="TextBox 45"/>
          <p:cNvSpPr txBox="1"/>
          <p:nvPr/>
        </p:nvSpPr>
        <p:spPr>
          <a:xfrm>
            <a:off x="4085467" y="4618706"/>
            <a:ext cx="621640" cy="307777"/>
          </a:xfrm>
          <a:prstGeom prst="rect">
            <a:avLst/>
          </a:prstGeom>
          <a:noFill/>
        </p:spPr>
        <p:txBody>
          <a:bodyPr wrap="square" rtlCol="0">
            <a:spAutoFit/>
          </a:bodyPr>
          <a:lstStyle/>
          <a:p>
            <a:r>
              <a:rPr lang="en-US" sz="1400" dirty="0" smtClean="0">
                <a:latin typeface="+mn-lt"/>
              </a:rPr>
              <a:t>JVM</a:t>
            </a:r>
            <a:endParaRPr lang="en-US" sz="1400" dirty="0">
              <a:latin typeface="+mn-lt"/>
            </a:endParaRPr>
          </a:p>
        </p:txBody>
      </p:sp>
      <p:sp>
        <p:nvSpPr>
          <p:cNvPr id="23" name="Oval 22"/>
          <p:cNvSpPr/>
          <p:nvPr/>
        </p:nvSpPr>
        <p:spPr>
          <a:xfrm>
            <a:off x="3619092" y="2113086"/>
            <a:ext cx="601562" cy="539513"/>
          </a:xfrm>
          <a:prstGeom prst="ellipse">
            <a:avLst/>
          </a:prstGeom>
          <a:solidFill>
            <a:schemeClr val="accent4"/>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R</a:t>
            </a:r>
          </a:p>
        </p:txBody>
      </p:sp>
      <p:pic>
        <p:nvPicPr>
          <p:cNvPr id="20"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708" y="304616"/>
            <a:ext cx="1213034" cy="1213034"/>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950659" y="2234317"/>
            <a:ext cx="332967" cy="375026"/>
          </a:xfrm>
          <a:prstGeom prst="rect">
            <a:avLst/>
          </a:prstGeom>
        </p:spPr>
      </p:pic>
      <p:cxnSp>
        <p:nvCxnSpPr>
          <p:cNvPr id="22" name="Straight Arrow Connector 21"/>
          <p:cNvCxnSpPr/>
          <p:nvPr/>
        </p:nvCxnSpPr>
        <p:spPr>
          <a:xfrm flipH="1">
            <a:off x="4220654" y="1133061"/>
            <a:ext cx="3345014" cy="1156915"/>
          </a:xfrm>
          <a:prstGeom prst="straightConnector1">
            <a:avLst/>
          </a:prstGeom>
          <a:ln w="15875">
            <a:solidFill>
              <a:schemeClr val="tx1">
                <a:lumMod val="65000"/>
                <a:lumOff val="35000"/>
              </a:schemeClr>
            </a:solidFill>
            <a:tailEnd type="arrow" w="med" len="med"/>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5"/>
          <a:stretch>
            <a:fillRect/>
          </a:stretch>
        </p:blipFill>
        <p:spPr>
          <a:xfrm>
            <a:off x="1274277" y="2234317"/>
            <a:ext cx="351998" cy="375026"/>
          </a:xfrm>
          <a:prstGeom prst="rect">
            <a:avLst/>
          </a:prstGeom>
        </p:spPr>
      </p:pic>
      <p:pic>
        <p:nvPicPr>
          <p:cNvPr id="31" name="Picture 30"/>
          <p:cNvPicPr>
            <a:picLocks noChangeAspect="1"/>
          </p:cNvPicPr>
          <p:nvPr/>
        </p:nvPicPr>
        <p:blipFill>
          <a:blip r:embed="rId5"/>
          <a:stretch>
            <a:fillRect/>
          </a:stretch>
        </p:blipFill>
        <p:spPr>
          <a:xfrm>
            <a:off x="1616925" y="2234418"/>
            <a:ext cx="351998" cy="375026"/>
          </a:xfrm>
          <a:prstGeom prst="rect">
            <a:avLst/>
          </a:prstGeom>
        </p:spPr>
      </p:pic>
      <p:sp>
        <p:nvSpPr>
          <p:cNvPr id="34" name="TextBox 33"/>
          <p:cNvSpPr txBox="1"/>
          <p:nvPr/>
        </p:nvSpPr>
        <p:spPr>
          <a:xfrm>
            <a:off x="610559" y="224496"/>
            <a:ext cx="2698750" cy="369332"/>
          </a:xfrm>
          <a:prstGeom prst="rect">
            <a:avLst/>
          </a:prstGeom>
          <a:noFill/>
        </p:spPr>
        <p:txBody>
          <a:bodyPr wrap="square" rtlCol="0">
            <a:spAutoFit/>
          </a:bodyPr>
          <a:lstStyle/>
          <a:p>
            <a:r>
              <a:rPr lang="en-US" dirty="0" smtClean="0">
                <a:latin typeface="+mj-lt"/>
              </a:rPr>
              <a:t>Batch Interval:</a:t>
            </a:r>
            <a:r>
              <a:rPr lang="en-US" sz="1600" dirty="0" smtClean="0">
                <a:latin typeface="+mj-lt"/>
              </a:rPr>
              <a:t> </a:t>
            </a:r>
            <a:r>
              <a:rPr lang="en-US" sz="1400" dirty="0" smtClean="0">
                <a:latin typeface="Source Sans Pro Light" panose="020B0403030403020204" pitchFamily="34" charset="0"/>
              </a:rPr>
              <a:t>600 ms</a:t>
            </a:r>
            <a:endParaRPr lang="en-US" sz="1600" dirty="0">
              <a:solidFill>
                <a:prstClr val="black"/>
              </a:solidFill>
              <a:latin typeface="Source Sans Pro Light" panose="020B0403030403020204" pitchFamily="34" charset="0"/>
            </a:endParaRPr>
          </a:p>
        </p:txBody>
      </p:sp>
      <p:sp>
        <p:nvSpPr>
          <p:cNvPr id="35" name="Rectangle 34"/>
          <p:cNvSpPr/>
          <p:nvPr/>
        </p:nvSpPr>
        <p:spPr>
          <a:xfrm>
            <a:off x="715120" y="629246"/>
            <a:ext cx="2006086" cy="236940"/>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434" y="62924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398097" y="62924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041597" y="62924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4599" y="893375"/>
            <a:ext cx="1996607" cy="276999"/>
          </a:xfrm>
          <a:prstGeom prst="rect">
            <a:avLst/>
          </a:prstGeom>
          <a:noFill/>
        </p:spPr>
        <p:txBody>
          <a:bodyPr wrap="square" rtlCol="0">
            <a:spAutoFit/>
          </a:bodyPr>
          <a:lstStyle/>
          <a:p>
            <a:r>
              <a:rPr lang="en-US" sz="1200" dirty="0" smtClean="0">
                <a:latin typeface="Source Sans Pro Light" panose="020B0403030403020204" pitchFamily="34" charset="0"/>
              </a:rPr>
              <a:t>“Batch Ready for processing!”</a:t>
            </a:r>
            <a:endParaRPr lang="en-US" sz="1200" dirty="0">
              <a:latin typeface="Source Sans Pro Light" panose="020B0403030403020204" pitchFamily="34" charset="0"/>
            </a:endParaRPr>
          </a:p>
        </p:txBody>
      </p:sp>
      <p:sp>
        <p:nvSpPr>
          <p:cNvPr id="40" name="Rectangle 39"/>
          <p:cNvSpPr/>
          <p:nvPr/>
        </p:nvSpPr>
        <p:spPr>
          <a:xfrm>
            <a:off x="2721206" y="86618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722175" y="629246"/>
            <a:ext cx="1198472" cy="233656"/>
          </a:xfrm>
          <a:prstGeom prst="rect">
            <a:avLst/>
          </a:prstGeom>
          <a:solidFill>
            <a:srgbClr val="A86ED4"/>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400815" y="86618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080424" y="866186"/>
            <a:ext cx="679609" cy="236939"/>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0032" y="866032"/>
            <a:ext cx="816409" cy="233656"/>
          </a:xfrm>
          <a:prstGeom prst="rect">
            <a:avLst/>
          </a:prstGeom>
          <a:solidFill>
            <a:srgbClr val="A86ED4"/>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59064" y="1099688"/>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stretch>
            <a:fillRect/>
          </a:stretch>
        </p:blipFill>
        <p:spPr>
          <a:xfrm>
            <a:off x="950659" y="2770563"/>
            <a:ext cx="332967" cy="375026"/>
          </a:xfrm>
          <a:prstGeom prst="rect">
            <a:avLst/>
          </a:prstGeom>
        </p:spPr>
      </p:pic>
      <p:pic>
        <p:nvPicPr>
          <p:cNvPr id="30" name="Picture 29"/>
          <p:cNvPicPr>
            <a:picLocks noChangeAspect="1"/>
          </p:cNvPicPr>
          <p:nvPr/>
        </p:nvPicPr>
        <p:blipFill>
          <a:blip r:embed="rId5"/>
          <a:stretch>
            <a:fillRect/>
          </a:stretch>
        </p:blipFill>
        <p:spPr>
          <a:xfrm>
            <a:off x="1274277" y="2770563"/>
            <a:ext cx="351998" cy="375026"/>
          </a:xfrm>
          <a:prstGeom prst="rect">
            <a:avLst/>
          </a:prstGeom>
        </p:spPr>
      </p:pic>
      <p:pic>
        <p:nvPicPr>
          <p:cNvPr id="32" name="Picture 31"/>
          <p:cNvPicPr>
            <a:picLocks noChangeAspect="1"/>
          </p:cNvPicPr>
          <p:nvPr/>
        </p:nvPicPr>
        <p:blipFill>
          <a:blip r:embed="rId5"/>
          <a:stretch>
            <a:fillRect/>
          </a:stretch>
        </p:blipFill>
        <p:spPr>
          <a:xfrm>
            <a:off x="1616925" y="2770370"/>
            <a:ext cx="351998" cy="375026"/>
          </a:xfrm>
          <a:prstGeom prst="rect">
            <a:avLst/>
          </a:prstGeom>
        </p:spPr>
      </p:pic>
      <p:pic>
        <p:nvPicPr>
          <p:cNvPr id="33" name="Picture 32"/>
          <p:cNvPicPr>
            <a:picLocks noChangeAspect="1"/>
          </p:cNvPicPr>
          <p:nvPr/>
        </p:nvPicPr>
        <p:blipFill>
          <a:blip r:embed="rId4"/>
          <a:stretch>
            <a:fillRect/>
          </a:stretch>
        </p:blipFill>
        <p:spPr>
          <a:xfrm>
            <a:off x="950659" y="3275027"/>
            <a:ext cx="332967" cy="375026"/>
          </a:xfrm>
          <a:prstGeom prst="rect">
            <a:avLst/>
          </a:prstGeom>
        </p:spPr>
      </p:pic>
      <p:sp>
        <p:nvSpPr>
          <p:cNvPr id="37" name="TextBox 36"/>
          <p:cNvSpPr txBox="1"/>
          <p:nvPr/>
        </p:nvSpPr>
        <p:spPr>
          <a:xfrm>
            <a:off x="2702776" y="1139423"/>
            <a:ext cx="1996607" cy="276999"/>
          </a:xfrm>
          <a:prstGeom prst="rect">
            <a:avLst/>
          </a:prstGeom>
          <a:noFill/>
        </p:spPr>
        <p:txBody>
          <a:bodyPr wrap="square" rtlCol="0">
            <a:spAutoFit/>
          </a:bodyPr>
          <a:lstStyle/>
          <a:p>
            <a:r>
              <a:rPr lang="en-US" sz="1200" dirty="0" smtClean="0">
                <a:latin typeface="Source Sans Pro Light" panose="020B0403030403020204" pitchFamily="34" charset="0"/>
              </a:rPr>
              <a:t>“Batch Ready for processing!”</a:t>
            </a:r>
            <a:endParaRPr lang="en-US" sz="1200" dirty="0">
              <a:latin typeface="Source Sans Pro Light" panose="020B0403030403020204" pitchFamily="34" charset="0"/>
            </a:endParaRPr>
          </a:p>
        </p:txBody>
      </p:sp>
      <p:sp>
        <p:nvSpPr>
          <p:cNvPr id="3" name="Rectangle 2"/>
          <p:cNvSpPr/>
          <p:nvPr/>
        </p:nvSpPr>
        <p:spPr>
          <a:xfrm>
            <a:off x="7089862" y="1277922"/>
            <a:ext cx="678391" cy="369332"/>
          </a:xfrm>
          <a:prstGeom prst="rect">
            <a:avLst/>
          </a:prstGeom>
        </p:spPr>
        <p:txBody>
          <a:bodyPr wrap="none">
            <a:spAutoFit/>
          </a:bodyPr>
          <a:lstStyle/>
          <a:p>
            <a:r>
              <a:rPr lang="en-US" dirty="0">
                <a:latin typeface="Source Sans Pro Light" panose="020B0403030403020204" pitchFamily="34" charset="0"/>
              </a:rPr>
              <a:t>:</a:t>
            </a:r>
            <a:r>
              <a:rPr lang="en-US" dirty="0">
                <a:solidFill>
                  <a:schemeClr val="accent4"/>
                </a:solidFill>
                <a:latin typeface="Source Sans Pro Light" panose="020B0403030403020204" pitchFamily="34" charset="0"/>
              </a:rPr>
              <a:t>9002</a:t>
            </a:r>
          </a:p>
        </p:txBody>
      </p:sp>
      <p:sp>
        <p:nvSpPr>
          <p:cNvPr id="42" name="TextBox 41"/>
          <p:cNvSpPr txBox="1"/>
          <p:nvPr/>
        </p:nvSpPr>
        <p:spPr>
          <a:xfrm>
            <a:off x="7542852" y="1589392"/>
            <a:ext cx="1385291" cy="338554"/>
          </a:xfrm>
          <a:prstGeom prst="rect">
            <a:avLst/>
          </a:prstGeom>
          <a:noFill/>
        </p:spPr>
        <p:txBody>
          <a:bodyPr wrap="square" rtlCol="0">
            <a:spAutoFit/>
          </a:bodyPr>
          <a:lstStyle/>
          <a:p>
            <a:r>
              <a:rPr lang="en-US" sz="1600" dirty="0" smtClean="0">
                <a:latin typeface="Source Sans Pro Light" panose="020B0403030403020204" pitchFamily="34" charset="0"/>
              </a:rPr>
              <a:t>English Edits</a:t>
            </a:r>
            <a:endParaRPr lang="en-US" sz="1600" dirty="0">
              <a:latin typeface="Source Sans Pro Light" panose="020B0403030403020204" pitchFamily="34" charset="0"/>
            </a:endParaRPr>
          </a:p>
        </p:txBody>
      </p:sp>
      <p:sp>
        <p:nvSpPr>
          <p:cNvPr id="4" name="TextBox 3"/>
          <p:cNvSpPr txBox="1"/>
          <p:nvPr/>
        </p:nvSpPr>
        <p:spPr>
          <a:xfrm>
            <a:off x="774040" y="607620"/>
            <a:ext cx="1123950"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
        <p:nvSpPr>
          <p:cNvPr id="44" name="TextBox 43"/>
          <p:cNvSpPr txBox="1"/>
          <p:nvPr/>
        </p:nvSpPr>
        <p:spPr>
          <a:xfrm>
            <a:off x="1427668" y="614100"/>
            <a:ext cx="686333"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
        <p:nvSpPr>
          <p:cNvPr id="45" name="TextBox 44"/>
          <p:cNvSpPr txBox="1"/>
          <p:nvPr/>
        </p:nvSpPr>
        <p:spPr>
          <a:xfrm>
            <a:off x="2092479" y="607620"/>
            <a:ext cx="686333"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
        <p:nvSpPr>
          <p:cNvPr id="48" name="TextBox 47"/>
          <p:cNvSpPr txBox="1"/>
          <p:nvPr/>
        </p:nvSpPr>
        <p:spPr>
          <a:xfrm>
            <a:off x="2754156" y="855359"/>
            <a:ext cx="686333"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
        <p:nvSpPr>
          <p:cNvPr id="49" name="TextBox 48"/>
          <p:cNvSpPr txBox="1"/>
          <p:nvPr/>
        </p:nvSpPr>
        <p:spPr>
          <a:xfrm>
            <a:off x="3447078" y="862902"/>
            <a:ext cx="686333"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
        <p:nvSpPr>
          <p:cNvPr id="50" name="TextBox 49"/>
          <p:cNvSpPr txBox="1"/>
          <p:nvPr/>
        </p:nvSpPr>
        <p:spPr>
          <a:xfrm>
            <a:off x="4114059" y="849530"/>
            <a:ext cx="686333"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
        <p:nvSpPr>
          <p:cNvPr id="51" name="TextBox 50"/>
          <p:cNvSpPr txBox="1"/>
          <p:nvPr/>
        </p:nvSpPr>
        <p:spPr>
          <a:xfrm>
            <a:off x="4805574" y="1087353"/>
            <a:ext cx="686333" cy="261610"/>
          </a:xfrm>
          <a:prstGeom prst="rect">
            <a:avLst/>
          </a:prstGeom>
          <a:noFill/>
        </p:spPr>
        <p:txBody>
          <a:bodyPr wrap="square" rtlCol="0">
            <a:spAutoFit/>
          </a:bodyPr>
          <a:lstStyle/>
          <a:p>
            <a:r>
              <a:rPr lang="en-US" sz="1100" dirty="0" smtClean="0">
                <a:latin typeface="Source Sans Pro Light" panose="020B0403030403020204" pitchFamily="34" charset="0"/>
              </a:rPr>
              <a:t>200 ms</a:t>
            </a:r>
            <a:endParaRPr lang="en-US" sz="1100" dirty="0">
              <a:latin typeface="Source Sans Pro Light" panose="020B0403030403020204" pitchFamily="34" charset="0"/>
            </a:endParaRPr>
          </a:p>
        </p:txBody>
      </p:sp>
    </p:spTree>
    <p:extLst>
      <p:ext uri="{BB962C8B-B14F-4D97-AF65-F5344CB8AC3E}">
        <p14:creationId xmlns:p14="http://schemas.microsoft.com/office/powerpoint/2010/main" val="338964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animBg="1"/>
      <p:bldP spid="38" grpId="0" animBg="1"/>
      <p:bldP spid="39" grpId="0" animBg="1"/>
      <p:bldP spid="10" grpId="0"/>
      <p:bldP spid="40" grpId="0" animBg="1"/>
      <p:bldP spid="47" grpId="0" animBg="1"/>
      <p:bldP spid="24" grpId="0" animBg="1"/>
      <p:bldP spid="25" grpId="0" animBg="1"/>
      <p:bldP spid="26" grpId="0" animBg="1"/>
      <p:bldP spid="27" grpId="0" animBg="1"/>
      <p:bldP spid="37" grpId="0"/>
      <p:bldP spid="4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9" name="Straight Connector 78"/>
          <p:cNvCxnSpPr/>
          <p:nvPr/>
        </p:nvCxnSpPr>
        <p:spPr>
          <a:xfrm>
            <a:off x="255211" y="4608770"/>
            <a:ext cx="8668824" cy="23923"/>
          </a:xfrm>
          <a:prstGeom prst="line">
            <a:avLst/>
          </a:prstGeom>
          <a:ln w="44450">
            <a:solidFill>
              <a:schemeClr val="tx2"/>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7648" y="3255493"/>
            <a:ext cx="8668824" cy="23923"/>
          </a:xfrm>
          <a:prstGeom prst="line">
            <a:avLst/>
          </a:prstGeom>
          <a:ln w="44450">
            <a:solidFill>
              <a:schemeClr val="tx2"/>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27648" y="1933256"/>
            <a:ext cx="8668824" cy="23923"/>
          </a:xfrm>
          <a:prstGeom prst="line">
            <a:avLst/>
          </a:prstGeom>
          <a:ln w="44450">
            <a:solidFill>
              <a:schemeClr val="tx2"/>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102334" y="2382307"/>
            <a:ext cx="0" cy="418628"/>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84" name="Rounded Rectangle 83"/>
          <p:cNvSpPr/>
          <p:nvPr/>
        </p:nvSpPr>
        <p:spPr>
          <a:xfrm>
            <a:off x="502554" y="1603928"/>
            <a:ext cx="3199560" cy="68450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p:cNvSpPr/>
          <p:nvPr/>
        </p:nvSpPr>
        <p:spPr>
          <a:xfrm>
            <a:off x="698197" y="1776379"/>
            <a:ext cx="71045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TextBox 85"/>
          <p:cNvSpPr txBox="1"/>
          <p:nvPr/>
        </p:nvSpPr>
        <p:spPr>
          <a:xfrm>
            <a:off x="698197" y="1813737"/>
            <a:ext cx="710451" cy="276999"/>
          </a:xfrm>
          <a:prstGeom prst="rect">
            <a:avLst/>
          </a:prstGeom>
          <a:noFill/>
        </p:spPr>
        <p:txBody>
          <a:bodyPr wrap="none" rtlCol="0">
            <a:spAutoFit/>
          </a:bodyPr>
          <a:lstStyle/>
          <a:p>
            <a:r>
              <a:rPr lang="en-US" sz="1200" dirty="0" smtClean="0">
                <a:latin typeface="Source Sans Pro Light" panose="020B0403030403020204" pitchFamily="34" charset="0"/>
              </a:rPr>
              <a:t>Block #1</a:t>
            </a:r>
            <a:endParaRPr lang="en-US" sz="1200" dirty="0">
              <a:latin typeface="Source Sans Pro Light" panose="020B0403030403020204" pitchFamily="34" charset="0"/>
            </a:endParaRPr>
          </a:p>
        </p:txBody>
      </p:sp>
      <p:sp>
        <p:nvSpPr>
          <p:cNvPr id="87" name="Rectangle 86"/>
          <p:cNvSpPr/>
          <p:nvPr/>
        </p:nvSpPr>
        <p:spPr>
          <a:xfrm>
            <a:off x="1503965" y="1777028"/>
            <a:ext cx="73042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TextBox 87"/>
          <p:cNvSpPr txBox="1"/>
          <p:nvPr/>
        </p:nvSpPr>
        <p:spPr>
          <a:xfrm>
            <a:off x="1503965" y="1814386"/>
            <a:ext cx="710451" cy="276999"/>
          </a:xfrm>
          <a:prstGeom prst="rect">
            <a:avLst/>
          </a:prstGeom>
          <a:noFill/>
        </p:spPr>
        <p:txBody>
          <a:bodyPr wrap="none" rtlCol="0">
            <a:spAutoFit/>
          </a:bodyPr>
          <a:lstStyle/>
          <a:p>
            <a:r>
              <a:rPr lang="en-US" sz="1200" dirty="0" smtClean="0">
                <a:latin typeface="Source Sans Pro Light" panose="020B0403030403020204" pitchFamily="34" charset="0"/>
              </a:rPr>
              <a:t>Block #2</a:t>
            </a:r>
            <a:endParaRPr lang="en-US" sz="1200" dirty="0">
              <a:latin typeface="Source Sans Pro Light" panose="020B0403030403020204" pitchFamily="34" charset="0"/>
            </a:endParaRPr>
          </a:p>
        </p:txBody>
      </p:sp>
      <p:sp>
        <p:nvSpPr>
          <p:cNvPr id="89" name="Rectangle 88"/>
          <p:cNvSpPr/>
          <p:nvPr/>
        </p:nvSpPr>
        <p:spPr>
          <a:xfrm>
            <a:off x="2327479" y="1776379"/>
            <a:ext cx="71045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TextBox 89"/>
          <p:cNvSpPr txBox="1"/>
          <p:nvPr/>
        </p:nvSpPr>
        <p:spPr>
          <a:xfrm>
            <a:off x="2327479" y="1813737"/>
            <a:ext cx="710451" cy="276999"/>
          </a:xfrm>
          <a:prstGeom prst="rect">
            <a:avLst/>
          </a:prstGeom>
          <a:noFill/>
        </p:spPr>
        <p:txBody>
          <a:bodyPr wrap="none" rtlCol="0">
            <a:spAutoFit/>
          </a:bodyPr>
          <a:lstStyle/>
          <a:p>
            <a:r>
              <a:rPr lang="en-US" sz="1200" dirty="0" smtClean="0">
                <a:latin typeface="Source Sans Pro Light" panose="020B0403030403020204" pitchFamily="34" charset="0"/>
              </a:rPr>
              <a:t>Block #3</a:t>
            </a:r>
            <a:endParaRPr lang="en-US" sz="1200" dirty="0">
              <a:latin typeface="Source Sans Pro Light" panose="020B0403030403020204" pitchFamily="34" charset="0"/>
            </a:endParaRPr>
          </a:p>
        </p:txBody>
      </p:sp>
      <p:sp>
        <p:nvSpPr>
          <p:cNvPr id="91" name="Rounded Rectangle 90"/>
          <p:cNvSpPr/>
          <p:nvPr/>
        </p:nvSpPr>
        <p:spPr>
          <a:xfrm>
            <a:off x="486893" y="2914162"/>
            <a:ext cx="3199560" cy="672699"/>
          </a:xfrm>
          <a:prstGeom prst="roundRect">
            <a:avLst/>
          </a:prstGeom>
          <a:solidFill>
            <a:schemeClr val="bg1"/>
          </a:solidFill>
          <a:ln>
            <a:solidFill>
              <a:srgbClr val="A86E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453230" y="4266805"/>
            <a:ext cx="3199560" cy="656993"/>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a:off x="2102334" y="3723562"/>
            <a:ext cx="0" cy="418628"/>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1903559" y="1183901"/>
            <a:ext cx="700999" cy="276999"/>
          </a:xfrm>
          <a:prstGeom prst="rect">
            <a:avLst/>
          </a:prstGeom>
          <a:noFill/>
        </p:spPr>
        <p:txBody>
          <a:bodyPr wrap="square" rtlCol="0">
            <a:spAutoFit/>
          </a:bodyPr>
          <a:lstStyle/>
          <a:p>
            <a:r>
              <a:rPr lang="en-US" sz="1200" dirty="0" smtClean="0">
                <a:latin typeface="Source Sans Pro Light" panose="020B0403030403020204" pitchFamily="34" charset="0"/>
              </a:rPr>
              <a:t>0.6 </a:t>
            </a:r>
            <a:r>
              <a:rPr lang="en-US" sz="1200" dirty="0">
                <a:latin typeface="Source Sans Pro Light" panose="020B0403030403020204" pitchFamily="34" charset="0"/>
              </a:rPr>
              <a:t>sec</a:t>
            </a:r>
          </a:p>
        </p:txBody>
      </p:sp>
      <p:sp>
        <p:nvSpPr>
          <p:cNvPr id="109" name="TextBox 108"/>
          <p:cNvSpPr txBox="1"/>
          <p:nvPr/>
        </p:nvSpPr>
        <p:spPr>
          <a:xfrm>
            <a:off x="1209524" y="3771749"/>
            <a:ext cx="1029581" cy="276999"/>
          </a:xfrm>
          <a:prstGeom prst="rect">
            <a:avLst/>
          </a:prstGeom>
          <a:noFill/>
        </p:spPr>
        <p:txBody>
          <a:bodyPr wrap="square" rtlCol="0">
            <a:spAutoFit/>
          </a:bodyPr>
          <a:lstStyle/>
          <a:p>
            <a:r>
              <a:rPr lang="en-US" sz="1200" dirty="0" smtClean="0">
                <a:latin typeface="Consolas" panose="020B0609020204030204" pitchFamily="49" charset="0"/>
                <a:ea typeface="Anonymous Pro" panose="02060609030202000504" pitchFamily="49" charset="0"/>
                <a:cs typeface="Consolas" panose="020B0609020204030204" pitchFamily="49" charset="0"/>
              </a:rPr>
              <a:t>filter()</a:t>
            </a:r>
            <a:endParaRPr lang="en-US" sz="12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10" name="Rounded Rectangle 109"/>
          <p:cNvSpPr/>
          <p:nvPr/>
        </p:nvSpPr>
        <p:spPr>
          <a:xfrm>
            <a:off x="4243083" y="1676725"/>
            <a:ext cx="1542388" cy="56090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TextBox 110"/>
          <p:cNvSpPr txBox="1"/>
          <p:nvPr/>
        </p:nvSpPr>
        <p:spPr>
          <a:xfrm>
            <a:off x="7616805" y="2819379"/>
            <a:ext cx="1285916" cy="276999"/>
          </a:xfrm>
          <a:prstGeom prst="rect">
            <a:avLst/>
          </a:prstGeom>
          <a:noFill/>
        </p:spPr>
        <p:txBody>
          <a:bodyPr wrap="square" rtlCol="0">
            <a:spAutoFit/>
          </a:bodyPr>
          <a:lstStyle/>
          <a:p>
            <a:r>
              <a:rPr lang="en-US" sz="1200" dirty="0" smtClean="0">
                <a:solidFill>
                  <a:srgbClr val="A86ED4"/>
                </a:solidFill>
                <a:latin typeface="Consolas" panose="020B0609020204030204" pitchFamily="49" charset="0"/>
                <a:ea typeface="Anonymous Pro" panose="02060609030202000504" pitchFamily="49" charset="0"/>
                <a:cs typeface="Consolas" panose="020B0609020204030204" pitchFamily="49" charset="0"/>
              </a:rPr>
              <a:t>editsDStream</a:t>
            </a:r>
            <a:endParaRPr lang="en-US" sz="1200" dirty="0">
              <a:solidFill>
                <a:srgbClr val="A86ED4"/>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112" name="TextBox 111"/>
          <p:cNvSpPr txBox="1"/>
          <p:nvPr/>
        </p:nvSpPr>
        <p:spPr>
          <a:xfrm>
            <a:off x="7429941" y="4172656"/>
            <a:ext cx="1500343" cy="276999"/>
          </a:xfrm>
          <a:prstGeom prst="rect">
            <a:avLst/>
          </a:prstGeom>
          <a:noFill/>
        </p:spPr>
        <p:txBody>
          <a:bodyPr wrap="square" rtlCol="0">
            <a:spAutoFit/>
          </a:bodyPr>
          <a:lstStyle/>
          <a:p>
            <a:r>
              <a:rPr lang="en-US" sz="1200" dirty="0" smtClean="0">
                <a:solidFill>
                  <a:schemeClr val="accent2"/>
                </a:solidFill>
                <a:latin typeface="Consolas" panose="020B0609020204030204" pitchFamily="49" charset="0"/>
                <a:ea typeface="Anonymous Pro" panose="02060609030202000504" pitchFamily="49" charset="0"/>
                <a:cs typeface="Consolas" panose="020B0609020204030204" pitchFamily="49" charset="0"/>
              </a:rPr>
              <a:t>filteredDStream</a:t>
            </a:r>
            <a:endParaRPr lang="en-US" sz="1200" dirty="0">
              <a:solidFill>
                <a:schemeClr val="accent2"/>
              </a:solidFill>
              <a:latin typeface="Consolas" panose="020B0609020204030204" pitchFamily="49" charset="0"/>
              <a:ea typeface="Anonymous Pro" panose="02060609030202000504" pitchFamily="49" charset="0"/>
              <a:cs typeface="Consolas" panose="020B0609020204030204" pitchFamily="49" charset="0"/>
            </a:endParaRPr>
          </a:p>
        </p:txBody>
      </p:sp>
      <p:sp>
        <p:nvSpPr>
          <p:cNvPr id="113" name="Rounded Rectangle 112"/>
          <p:cNvSpPr/>
          <p:nvPr/>
        </p:nvSpPr>
        <p:spPr>
          <a:xfrm>
            <a:off x="6069606" y="1685496"/>
            <a:ext cx="1542388" cy="56090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9" name="Straight Arrow Connector 118"/>
          <p:cNvCxnSpPr/>
          <p:nvPr/>
        </p:nvCxnSpPr>
        <p:spPr>
          <a:xfrm>
            <a:off x="792957" y="616540"/>
            <a:ext cx="833134" cy="534998"/>
          </a:xfrm>
          <a:prstGeom prst="straightConnector1">
            <a:avLst/>
          </a:prstGeom>
          <a:ln>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826659" y="440739"/>
            <a:ext cx="3735401" cy="746526"/>
          </a:xfrm>
          <a:prstGeom prst="straightConnector1">
            <a:avLst/>
          </a:prstGeom>
          <a:ln>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55979" y="309551"/>
            <a:ext cx="5444809" cy="858807"/>
          </a:xfrm>
          <a:prstGeom prst="straightConnector1">
            <a:avLst/>
          </a:prstGeom>
          <a:ln>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45"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58" y="213270"/>
            <a:ext cx="695442" cy="695442"/>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TextBox 45"/>
          <p:cNvSpPr txBox="1"/>
          <p:nvPr/>
        </p:nvSpPr>
        <p:spPr>
          <a:xfrm>
            <a:off x="6464893" y="191659"/>
            <a:ext cx="2698750" cy="369332"/>
          </a:xfrm>
          <a:prstGeom prst="rect">
            <a:avLst/>
          </a:prstGeom>
          <a:noFill/>
        </p:spPr>
        <p:txBody>
          <a:bodyPr wrap="square" rtlCol="0">
            <a:spAutoFit/>
          </a:bodyPr>
          <a:lstStyle/>
          <a:p>
            <a:r>
              <a:rPr lang="en-US" dirty="0" smtClean="0">
                <a:latin typeface="+mj-lt"/>
              </a:rPr>
              <a:t>Batch Interval:</a:t>
            </a:r>
            <a:r>
              <a:rPr lang="en-US" sz="1600" dirty="0" smtClean="0">
                <a:latin typeface="+mj-lt"/>
              </a:rPr>
              <a:t> </a:t>
            </a:r>
            <a:r>
              <a:rPr lang="en-US" sz="1400" dirty="0" smtClean="0">
                <a:latin typeface="Source Sans Pro Light" panose="020B0403030403020204" pitchFamily="34" charset="0"/>
              </a:rPr>
              <a:t>0.6 seconds</a:t>
            </a:r>
            <a:endParaRPr lang="en-US" sz="1600" dirty="0">
              <a:solidFill>
                <a:prstClr val="black"/>
              </a:solidFill>
              <a:latin typeface="Source Sans Pro Light" panose="020B0403030403020204" pitchFamily="34" charset="0"/>
            </a:endParaRPr>
          </a:p>
        </p:txBody>
      </p:sp>
      <p:pic>
        <p:nvPicPr>
          <p:cNvPr id="2" name="Picture 1"/>
          <p:cNvPicPr>
            <a:picLocks noChangeAspect="1"/>
          </p:cNvPicPr>
          <p:nvPr/>
        </p:nvPicPr>
        <p:blipFill>
          <a:blip r:embed="rId4"/>
          <a:stretch>
            <a:fillRect/>
          </a:stretch>
        </p:blipFill>
        <p:spPr>
          <a:xfrm>
            <a:off x="1688219" y="1192136"/>
            <a:ext cx="249599" cy="249599"/>
          </a:xfrm>
          <a:prstGeom prst="rect">
            <a:avLst/>
          </a:prstGeom>
        </p:spPr>
      </p:pic>
      <p:sp>
        <p:nvSpPr>
          <p:cNvPr id="48" name="TextBox 47"/>
          <p:cNvSpPr txBox="1"/>
          <p:nvPr/>
        </p:nvSpPr>
        <p:spPr>
          <a:xfrm>
            <a:off x="4900759" y="1228743"/>
            <a:ext cx="630091" cy="276999"/>
          </a:xfrm>
          <a:prstGeom prst="rect">
            <a:avLst/>
          </a:prstGeom>
          <a:noFill/>
        </p:spPr>
        <p:txBody>
          <a:bodyPr wrap="square" rtlCol="0">
            <a:spAutoFit/>
          </a:bodyPr>
          <a:lstStyle/>
          <a:p>
            <a:r>
              <a:rPr lang="en-US" sz="1200" dirty="0" smtClean="0">
                <a:latin typeface="Source Sans Pro Light" panose="020B0403030403020204" pitchFamily="34" charset="0"/>
              </a:rPr>
              <a:t>0.6 </a:t>
            </a:r>
            <a:r>
              <a:rPr lang="en-US" sz="1200" dirty="0">
                <a:latin typeface="Source Sans Pro Light" panose="020B0403030403020204" pitchFamily="34" charset="0"/>
              </a:rPr>
              <a:t>sec</a:t>
            </a:r>
          </a:p>
        </p:txBody>
      </p:sp>
      <p:pic>
        <p:nvPicPr>
          <p:cNvPr id="49" name="Picture 48"/>
          <p:cNvPicPr>
            <a:picLocks noChangeAspect="1"/>
          </p:cNvPicPr>
          <p:nvPr/>
        </p:nvPicPr>
        <p:blipFill>
          <a:blip r:embed="rId4"/>
          <a:stretch>
            <a:fillRect/>
          </a:stretch>
        </p:blipFill>
        <p:spPr>
          <a:xfrm>
            <a:off x="4685419" y="1236978"/>
            <a:ext cx="249599" cy="249599"/>
          </a:xfrm>
          <a:prstGeom prst="rect">
            <a:avLst/>
          </a:prstGeom>
        </p:spPr>
      </p:pic>
      <p:sp>
        <p:nvSpPr>
          <p:cNvPr id="50" name="TextBox 49"/>
          <p:cNvSpPr txBox="1"/>
          <p:nvPr/>
        </p:nvSpPr>
        <p:spPr>
          <a:xfrm>
            <a:off x="6692460" y="1247213"/>
            <a:ext cx="737481" cy="276999"/>
          </a:xfrm>
          <a:prstGeom prst="rect">
            <a:avLst/>
          </a:prstGeom>
          <a:noFill/>
        </p:spPr>
        <p:txBody>
          <a:bodyPr wrap="square" rtlCol="0">
            <a:spAutoFit/>
          </a:bodyPr>
          <a:lstStyle/>
          <a:p>
            <a:r>
              <a:rPr lang="en-US" sz="1200" dirty="0" smtClean="0">
                <a:latin typeface="Source Sans Pro Light" panose="020B0403030403020204" pitchFamily="34" charset="0"/>
              </a:rPr>
              <a:t>0.6 </a:t>
            </a:r>
            <a:r>
              <a:rPr lang="en-US" sz="1200" dirty="0">
                <a:latin typeface="Source Sans Pro Light" panose="020B0403030403020204" pitchFamily="34" charset="0"/>
              </a:rPr>
              <a:t>sec</a:t>
            </a:r>
          </a:p>
        </p:txBody>
      </p:sp>
      <p:pic>
        <p:nvPicPr>
          <p:cNvPr id="51" name="Picture 50"/>
          <p:cNvPicPr>
            <a:picLocks noChangeAspect="1"/>
          </p:cNvPicPr>
          <p:nvPr/>
        </p:nvPicPr>
        <p:blipFill>
          <a:blip r:embed="rId4"/>
          <a:stretch>
            <a:fillRect/>
          </a:stretch>
        </p:blipFill>
        <p:spPr>
          <a:xfrm>
            <a:off x="6477120" y="1255448"/>
            <a:ext cx="249599" cy="249599"/>
          </a:xfrm>
          <a:prstGeom prst="rect">
            <a:avLst/>
          </a:prstGeom>
        </p:spPr>
      </p:pic>
      <p:sp>
        <p:nvSpPr>
          <p:cNvPr id="3" name="TextBox 2"/>
          <p:cNvSpPr txBox="1"/>
          <p:nvPr/>
        </p:nvSpPr>
        <p:spPr>
          <a:xfrm>
            <a:off x="3098981" y="1620748"/>
            <a:ext cx="649679" cy="461665"/>
          </a:xfrm>
          <a:prstGeom prst="rect">
            <a:avLst/>
          </a:prstGeom>
          <a:noFill/>
        </p:spPr>
        <p:txBody>
          <a:bodyPr wrap="square" rtlCol="0">
            <a:spAutoFit/>
          </a:bodyPr>
          <a:lstStyle/>
          <a:p>
            <a:r>
              <a:rPr lang="en-US" sz="2400" dirty="0" smtClean="0"/>
              <a:t>. . .</a:t>
            </a:r>
            <a:endParaRPr lang="en-US" sz="2400" dirty="0"/>
          </a:p>
        </p:txBody>
      </p:sp>
      <p:sp>
        <p:nvSpPr>
          <p:cNvPr id="62" name="Rectangle 61"/>
          <p:cNvSpPr/>
          <p:nvPr/>
        </p:nvSpPr>
        <p:spPr>
          <a:xfrm>
            <a:off x="698197" y="3083963"/>
            <a:ext cx="71045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p:cNvSpPr txBox="1"/>
          <p:nvPr/>
        </p:nvSpPr>
        <p:spPr>
          <a:xfrm>
            <a:off x="698197" y="3121321"/>
            <a:ext cx="614912" cy="276999"/>
          </a:xfrm>
          <a:prstGeom prst="rect">
            <a:avLst/>
          </a:prstGeom>
          <a:noFill/>
        </p:spPr>
        <p:txBody>
          <a:bodyPr wrap="none" rtlCol="0">
            <a:spAutoFit/>
          </a:bodyPr>
          <a:lstStyle/>
          <a:p>
            <a:r>
              <a:rPr lang="en-US" sz="1200" dirty="0" smtClean="0">
                <a:latin typeface="Source Sans Pro Light" panose="020B0403030403020204" pitchFamily="34" charset="0"/>
              </a:rPr>
              <a:t>Part #1</a:t>
            </a:r>
            <a:endParaRPr lang="en-US" sz="1200" dirty="0">
              <a:latin typeface="Source Sans Pro Light" panose="020B0403030403020204" pitchFamily="34" charset="0"/>
            </a:endParaRPr>
          </a:p>
        </p:txBody>
      </p:sp>
      <p:sp>
        <p:nvSpPr>
          <p:cNvPr id="64" name="Rectangle 63"/>
          <p:cNvSpPr/>
          <p:nvPr/>
        </p:nvSpPr>
        <p:spPr>
          <a:xfrm>
            <a:off x="1503965" y="3084612"/>
            <a:ext cx="73042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503965" y="3121970"/>
            <a:ext cx="614912" cy="276999"/>
          </a:xfrm>
          <a:prstGeom prst="rect">
            <a:avLst/>
          </a:prstGeom>
          <a:noFill/>
        </p:spPr>
        <p:txBody>
          <a:bodyPr wrap="none" rtlCol="0">
            <a:spAutoFit/>
          </a:bodyPr>
          <a:lstStyle/>
          <a:p>
            <a:r>
              <a:rPr lang="en-US" sz="1200" dirty="0" smtClean="0">
                <a:latin typeface="Source Sans Pro Light" panose="020B0403030403020204" pitchFamily="34" charset="0"/>
              </a:rPr>
              <a:t>Part #2</a:t>
            </a:r>
            <a:endParaRPr lang="en-US" sz="1200" dirty="0">
              <a:latin typeface="Source Sans Pro Light" panose="020B0403030403020204" pitchFamily="34" charset="0"/>
            </a:endParaRPr>
          </a:p>
        </p:txBody>
      </p:sp>
      <p:sp>
        <p:nvSpPr>
          <p:cNvPr id="66" name="Rectangle 65"/>
          <p:cNvSpPr/>
          <p:nvPr/>
        </p:nvSpPr>
        <p:spPr>
          <a:xfrm>
            <a:off x="2327479" y="3083963"/>
            <a:ext cx="71045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TextBox 66"/>
          <p:cNvSpPr txBox="1"/>
          <p:nvPr/>
        </p:nvSpPr>
        <p:spPr>
          <a:xfrm>
            <a:off x="2327479" y="3121321"/>
            <a:ext cx="614912" cy="276999"/>
          </a:xfrm>
          <a:prstGeom prst="rect">
            <a:avLst/>
          </a:prstGeom>
          <a:noFill/>
        </p:spPr>
        <p:txBody>
          <a:bodyPr wrap="none" rtlCol="0">
            <a:spAutoFit/>
          </a:bodyPr>
          <a:lstStyle/>
          <a:p>
            <a:r>
              <a:rPr lang="en-US" sz="1200" dirty="0" smtClean="0">
                <a:latin typeface="Source Sans Pro Light" panose="020B0403030403020204" pitchFamily="34" charset="0"/>
              </a:rPr>
              <a:t>Part #3</a:t>
            </a:r>
            <a:endParaRPr lang="en-US" sz="1200" dirty="0">
              <a:latin typeface="Source Sans Pro Light" panose="020B0403030403020204" pitchFamily="34" charset="0"/>
            </a:endParaRPr>
          </a:p>
        </p:txBody>
      </p:sp>
      <p:sp>
        <p:nvSpPr>
          <p:cNvPr id="68" name="TextBox 67"/>
          <p:cNvSpPr txBox="1"/>
          <p:nvPr/>
        </p:nvSpPr>
        <p:spPr>
          <a:xfrm>
            <a:off x="3083320" y="2957491"/>
            <a:ext cx="649679" cy="461665"/>
          </a:xfrm>
          <a:prstGeom prst="rect">
            <a:avLst/>
          </a:prstGeom>
          <a:noFill/>
        </p:spPr>
        <p:txBody>
          <a:bodyPr wrap="square" rtlCol="0">
            <a:spAutoFit/>
          </a:bodyPr>
          <a:lstStyle/>
          <a:p>
            <a:r>
              <a:rPr lang="en-US" sz="2400" dirty="0" smtClean="0"/>
              <a:t>. . .</a:t>
            </a:r>
            <a:endParaRPr lang="en-US" sz="2400" dirty="0"/>
          </a:p>
        </p:txBody>
      </p:sp>
      <p:sp>
        <p:nvSpPr>
          <p:cNvPr id="69" name="Rectangle 68"/>
          <p:cNvSpPr/>
          <p:nvPr/>
        </p:nvSpPr>
        <p:spPr>
          <a:xfrm>
            <a:off x="614268" y="4425473"/>
            <a:ext cx="71045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a:off x="614268" y="4462831"/>
            <a:ext cx="614912" cy="276999"/>
          </a:xfrm>
          <a:prstGeom prst="rect">
            <a:avLst/>
          </a:prstGeom>
          <a:noFill/>
        </p:spPr>
        <p:txBody>
          <a:bodyPr wrap="none" rtlCol="0">
            <a:spAutoFit/>
          </a:bodyPr>
          <a:lstStyle/>
          <a:p>
            <a:r>
              <a:rPr lang="en-US" sz="1200" dirty="0" smtClean="0">
                <a:latin typeface="Source Sans Pro Light" panose="020B0403030403020204" pitchFamily="34" charset="0"/>
              </a:rPr>
              <a:t>Part #1</a:t>
            </a:r>
            <a:endParaRPr lang="en-US" sz="1200" dirty="0">
              <a:latin typeface="Source Sans Pro Light" panose="020B0403030403020204" pitchFamily="34" charset="0"/>
            </a:endParaRPr>
          </a:p>
        </p:txBody>
      </p:sp>
      <p:sp>
        <p:nvSpPr>
          <p:cNvPr id="71" name="Rectangle 70"/>
          <p:cNvSpPr/>
          <p:nvPr/>
        </p:nvSpPr>
        <p:spPr>
          <a:xfrm>
            <a:off x="1420036" y="4426122"/>
            <a:ext cx="73042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TextBox 71"/>
          <p:cNvSpPr txBox="1"/>
          <p:nvPr/>
        </p:nvSpPr>
        <p:spPr>
          <a:xfrm>
            <a:off x="1420036" y="4463480"/>
            <a:ext cx="614912" cy="276999"/>
          </a:xfrm>
          <a:prstGeom prst="rect">
            <a:avLst/>
          </a:prstGeom>
          <a:noFill/>
        </p:spPr>
        <p:txBody>
          <a:bodyPr wrap="none" rtlCol="0">
            <a:spAutoFit/>
          </a:bodyPr>
          <a:lstStyle/>
          <a:p>
            <a:r>
              <a:rPr lang="en-US" sz="1200" dirty="0" smtClean="0">
                <a:latin typeface="Source Sans Pro Light" panose="020B0403030403020204" pitchFamily="34" charset="0"/>
              </a:rPr>
              <a:t>Part #2</a:t>
            </a:r>
            <a:endParaRPr lang="en-US" sz="1200" dirty="0">
              <a:latin typeface="Source Sans Pro Light" panose="020B0403030403020204" pitchFamily="34" charset="0"/>
            </a:endParaRPr>
          </a:p>
        </p:txBody>
      </p:sp>
      <p:sp>
        <p:nvSpPr>
          <p:cNvPr id="73" name="Rectangle 72"/>
          <p:cNvSpPr/>
          <p:nvPr/>
        </p:nvSpPr>
        <p:spPr>
          <a:xfrm>
            <a:off x="2243550" y="4425473"/>
            <a:ext cx="710451" cy="357553"/>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2243550" y="4462831"/>
            <a:ext cx="614912" cy="276999"/>
          </a:xfrm>
          <a:prstGeom prst="rect">
            <a:avLst/>
          </a:prstGeom>
          <a:noFill/>
        </p:spPr>
        <p:txBody>
          <a:bodyPr wrap="none" rtlCol="0">
            <a:spAutoFit/>
          </a:bodyPr>
          <a:lstStyle/>
          <a:p>
            <a:r>
              <a:rPr lang="en-US" sz="1200" dirty="0" smtClean="0">
                <a:latin typeface="Source Sans Pro Light" panose="020B0403030403020204" pitchFamily="34" charset="0"/>
              </a:rPr>
              <a:t>Part #3</a:t>
            </a:r>
            <a:endParaRPr lang="en-US" sz="1200" dirty="0">
              <a:latin typeface="Source Sans Pro Light" panose="020B0403030403020204" pitchFamily="34" charset="0"/>
            </a:endParaRPr>
          </a:p>
        </p:txBody>
      </p:sp>
      <p:sp>
        <p:nvSpPr>
          <p:cNvPr id="75" name="TextBox 74"/>
          <p:cNvSpPr txBox="1"/>
          <p:nvPr/>
        </p:nvSpPr>
        <p:spPr>
          <a:xfrm>
            <a:off x="2999391" y="4299001"/>
            <a:ext cx="649679" cy="461665"/>
          </a:xfrm>
          <a:prstGeom prst="rect">
            <a:avLst/>
          </a:prstGeom>
          <a:noFill/>
        </p:spPr>
        <p:txBody>
          <a:bodyPr wrap="square" rtlCol="0">
            <a:spAutoFit/>
          </a:bodyPr>
          <a:lstStyle/>
          <a:p>
            <a:r>
              <a:rPr lang="en-US" sz="2400" dirty="0" smtClean="0"/>
              <a:t>. . .</a:t>
            </a:r>
            <a:endParaRPr lang="en-US" sz="2400" dirty="0"/>
          </a:p>
        </p:txBody>
      </p:sp>
      <p:sp>
        <p:nvSpPr>
          <p:cNvPr id="76" name="Title 13"/>
          <p:cNvSpPr txBox="1">
            <a:spLocks/>
          </p:cNvSpPr>
          <p:nvPr/>
        </p:nvSpPr>
        <p:spPr>
          <a:xfrm>
            <a:off x="4801371" y="85496"/>
            <a:ext cx="2503005"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DStreams:</a:t>
            </a:r>
            <a:endParaRPr lang="en-US" sz="2000" dirty="0">
              <a:solidFill>
                <a:schemeClr val="accent5"/>
              </a:solidFill>
            </a:endParaRPr>
          </a:p>
        </p:txBody>
      </p:sp>
    </p:spTree>
    <p:extLst>
      <p:ext uri="{BB962C8B-B14F-4D97-AF65-F5344CB8AC3E}">
        <p14:creationId xmlns:p14="http://schemas.microsoft.com/office/powerpoint/2010/main" val="31866834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p:bldP spid="87" grpId="0" animBg="1"/>
      <p:bldP spid="88" grpId="0"/>
      <p:bldP spid="89" grpId="0" animBg="1"/>
      <p:bldP spid="90" grpId="0"/>
      <p:bldP spid="91" grpId="0" animBg="1"/>
      <p:bldP spid="98" grpId="0" animBg="1"/>
      <p:bldP spid="109" grpId="0"/>
      <p:bldP spid="110" grpId="0" animBg="1"/>
      <p:bldP spid="111" grpId="0"/>
      <p:bldP spid="112" grpId="0"/>
      <p:bldP spid="113" grpId="0" animBg="1"/>
      <p:bldP spid="48" grpId="0"/>
      <p:bldP spid="50" grpId="0"/>
      <p:bldP spid="3" grpId="0"/>
      <p:bldP spid="62" grpId="0" animBg="1"/>
      <p:bldP spid="63" grpId="0"/>
      <p:bldP spid="64" grpId="0" animBg="1"/>
      <p:bldP spid="65" grpId="0"/>
      <p:bldP spid="66" grpId="0" animBg="1"/>
      <p:bldP spid="67" grpId="0"/>
      <p:bldP spid="68" grpId="0"/>
      <p:bldP spid="69" grpId="0" animBg="1"/>
      <p:bldP spid="70" grpId="0"/>
      <p:bldP spid="71" grpId="0" animBg="1"/>
      <p:bldP spid="72" grpId="0"/>
      <p:bldP spid="73" grpId="0" animBg="1"/>
      <p:bldP spid="74" grpId="0"/>
      <p:bldP spid="7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707076" y="1891345"/>
            <a:ext cx="3810774" cy="2727361"/>
          </a:xfrm>
          <a:prstGeom prst="rect">
            <a:avLst/>
          </a:prstGeom>
          <a:solidFill>
            <a:schemeClr val="accent1">
              <a:lumMod val="60000"/>
              <a:lumOff val="40000"/>
            </a:schemeClr>
          </a:soli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a typeface="Anonymous Pro" panose="02060609030202000504" pitchFamily="49" charset="0"/>
            </a:endParaRPr>
          </a:p>
        </p:txBody>
      </p:sp>
      <p:sp>
        <p:nvSpPr>
          <p:cNvPr id="18" name="Oval 17"/>
          <p:cNvSpPr/>
          <p:nvPr/>
        </p:nvSpPr>
        <p:spPr>
          <a:xfrm>
            <a:off x="2819797" y="2772015"/>
            <a:ext cx="601562" cy="539513"/>
          </a:xfrm>
          <a:prstGeom prst="ellipse">
            <a:avLst/>
          </a:prstGeom>
          <a:solidFill>
            <a:schemeClr val="accent1">
              <a:lumMod val="7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mj-lt"/>
              </a:rPr>
              <a:t>S</a:t>
            </a:r>
            <a:endParaRPr lang="en-US" sz="2800" dirty="0">
              <a:latin typeface="+mj-lt"/>
            </a:endParaRPr>
          </a:p>
        </p:txBody>
      </p:sp>
      <p:sp>
        <p:nvSpPr>
          <p:cNvPr id="53" name="Oval 52"/>
          <p:cNvSpPr/>
          <p:nvPr/>
        </p:nvSpPr>
        <p:spPr>
          <a:xfrm>
            <a:off x="2817490" y="2110748"/>
            <a:ext cx="601562" cy="539513"/>
          </a:xfrm>
          <a:prstGeom prst="ellipse">
            <a:avLst/>
          </a:prstGeom>
          <a:solidFill>
            <a:schemeClr val="accent1">
              <a:lumMod val="7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mj-lt"/>
              </a:rPr>
              <a:t>S</a:t>
            </a:r>
            <a:endParaRPr lang="en-US" sz="2800" dirty="0">
              <a:latin typeface="+mj-lt"/>
            </a:endParaRPr>
          </a:p>
        </p:txBody>
      </p:sp>
      <p:sp>
        <p:nvSpPr>
          <p:cNvPr id="28" name="TextBox 27"/>
          <p:cNvSpPr txBox="1"/>
          <p:nvPr/>
        </p:nvSpPr>
        <p:spPr>
          <a:xfrm>
            <a:off x="867227" y="1982199"/>
            <a:ext cx="560441" cy="307777"/>
          </a:xfrm>
          <a:prstGeom prst="rect">
            <a:avLst/>
          </a:prstGeom>
          <a:noFill/>
        </p:spPr>
        <p:txBody>
          <a:bodyPr wrap="square" rtlCol="0">
            <a:spAutoFit/>
          </a:bodyPr>
          <a:lstStyle/>
          <a:p>
            <a:r>
              <a:rPr lang="en-US" sz="1400" dirty="0" smtClean="0">
                <a:latin typeface="+mn-lt"/>
              </a:rPr>
              <a:t>RDD</a:t>
            </a:r>
            <a:endParaRPr lang="en-US" sz="1400" dirty="0">
              <a:latin typeface="+mn-lt"/>
            </a:endParaRPr>
          </a:p>
        </p:txBody>
      </p:sp>
      <p:sp>
        <p:nvSpPr>
          <p:cNvPr id="46" name="TextBox 45"/>
          <p:cNvSpPr txBox="1"/>
          <p:nvPr/>
        </p:nvSpPr>
        <p:spPr>
          <a:xfrm>
            <a:off x="4085467" y="4618706"/>
            <a:ext cx="621640" cy="307777"/>
          </a:xfrm>
          <a:prstGeom prst="rect">
            <a:avLst/>
          </a:prstGeom>
          <a:noFill/>
        </p:spPr>
        <p:txBody>
          <a:bodyPr wrap="square" rtlCol="0">
            <a:spAutoFit/>
          </a:bodyPr>
          <a:lstStyle/>
          <a:p>
            <a:r>
              <a:rPr lang="en-US" sz="1400" dirty="0" smtClean="0">
                <a:latin typeface="+mn-lt"/>
              </a:rPr>
              <a:t>JVM</a:t>
            </a:r>
            <a:endParaRPr lang="en-US" sz="1400" dirty="0">
              <a:latin typeface="+mn-lt"/>
            </a:endParaRPr>
          </a:p>
        </p:txBody>
      </p:sp>
      <p:sp>
        <p:nvSpPr>
          <p:cNvPr id="23" name="Oval 22"/>
          <p:cNvSpPr/>
          <p:nvPr/>
        </p:nvSpPr>
        <p:spPr>
          <a:xfrm>
            <a:off x="3619092" y="2113086"/>
            <a:ext cx="601562" cy="539513"/>
          </a:xfrm>
          <a:prstGeom prst="ellipse">
            <a:avLst/>
          </a:prstGeom>
          <a:solidFill>
            <a:schemeClr val="accent4"/>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R</a:t>
            </a:r>
          </a:p>
        </p:txBody>
      </p:sp>
      <p:pic>
        <p:nvPicPr>
          <p:cNvPr id="20"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523" y="635749"/>
            <a:ext cx="888404" cy="888404"/>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950659" y="2234317"/>
            <a:ext cx="332967" cy="375026"/>
          </a:xfrm>
          <a:prstGeom prst="rect">
            <a:avLst/>
          </a:prstGeom>
        </p:spPr>
      </p:pic>
      <p:cxnSp>
        <p:nvCxnSpPr>
          <p:cNvPr id="22" name="Straight Arrow Connector 21"/>
          <p:cNvCxnSpPr/>
          <p:nvPr/>
        </p:nvCxnSpPr>
        <p:spPr>
          <a:xfrm flipH="1">
            <a:off x="4220654" y="1133061"/>
            <a:ext cx="3345014" cy="1156915"/>
          </a:xfrm>
          <a:prstGeom prst="straightConnector1">
            <a:avLst/>
          </a:prstGeom>
          <a:ln w="15875">
            <a:solidFill>
              <a:schemeClr val="tx1">
                <a:lumMod val="65000"/>
                <a:lumOff val="35000"/>
              </a:schemeClr>
            </a:solidFill>
            <a:tailEnd type="arrow" w="med" len="med"/>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5"/>
          <a:stretch>
            <a:fillRect/>
          </a:stretch>
        </p:blipFill>
        <p:spPr>
          <a:xfrm>
            <a:off x="1274277" y="2234317"/>
            <a:ext cx="351998" cy="375026"/>
          </a:xfrm>
          <a:prstGeom prst="rect">
            <a:avLst/>
          </a:prstGeom>
        </p:spPr>
      </p:pic>
      <p:pic>
        <p:nvPicPr>
          <p:cNvPr id="31" name="Picture 30"/>
          <p:cNvPicPr>
            <a:picLocks noChangeAspect="1"/>
          </p:cNvPicPr>
          <p:nvPr/>
        </p:nvPicPr>
        <p:blipFill>
          <a:blip r:embed="rId5"/>
          <a:stretch>
            <a:fillRect/>
          </a:stretch>
        </p:blipFill>
        <p:spPr>
          <a:xfrm>
            <a:off x="1616925" y="2234418"/>
            <a:ext cx="351998" cy="375026"/>
          </a:xfrm>
          <a:prstGeom prst="rect">
            <a:avLst/>
          </a:prstGeom>
        </p:spPr>
      </p:pic>
      <p:sp>
        <p:nvSpPr>
          <p:cNvPr id="34" name="TextBox 33"/>
          <p:cNvSpPr txBox="1"/>
          <p:nvPr/>
        </p:nvSpPr>
        <p:spPr>
          <a:xfrm>
            <a:off x="610559" y="224496"/>
            <a:ext cx="2698750" cy="369332"/>
          </a:xfrm>
          <a:prstGeom prst="rect">
            <a:avLst/>
          </a:prstGeom>
          <a:noFill/>
        </p:spPr>
        <p:txBody>
          <a:bodyPr wrap="square" rtlCol="0">
            <a:spAutoFit/>
          </a:bodyPr>
          <a:lstStyle/>
          <a:p>
            <a:r>
              <a:rPr lang="en-US" dirty="0" smtClean="0">
                <a:latin typeface="+mj-lt"/>
              </a:rPr>
              <a:t>Batch Interval:</a:t>
            </a:r>
            <a:r>
              <a:rPr lang="en-US" sz="1600" dirty="0" smtClean="0">
                <a:latin typeface="+mj-lt"/>
              </a:rPr>
              <a:t> </a:t>
            </a:r>
            <a:r>
              <a:rPr lang="en-US" sz="1400" dirty="0" smtClean="0">
                <a:solidFill>
                  <a:schemeClr val="accent4"/>
                </a:solidFill>
                <a:latin typeface="+mn-lt"/>
              </a:rPr>
              <a:t>3 sec</a:t>
            </a:r>
            <a:endParaRPr lang="en-US" sz="1600" dirty="0">
              <a:solidFill>
                <a:schemeClr val="accent4"/>
              </a:solidFill>
              <a:latin typeface="+mn-lt"/>
            </a:endParaRPr>
          </a:p>
        </p:txBody>
      </p:sp>
      <p:sp>
        <p:nvSpPr>
          <p:cNvPr id="35" name="Rectangle 34"/>
          <p:cNvSpPr/>
          <p:nvPr/>
        </p:nvSpPr>
        <p:spPr>
          <a:xfrm>
            <a:off x="715120" y="629246"/>
            <a:ext cx="2006086" cy="236940"/>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434" y="62924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398097" y="62924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041597" y="629246"/>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4599" y="893375"/>
            <a:ext cx="2487728" cy="276999"/>
          </a:xfrm>
          <a:prstGeom prst="rect">
            <a:avLst/>
          </a:prstGeom>
          <a:noFill/>
        </p:spPr>
        <p:txBody>
          <a:bodyPr wrap="square" rtlCol="0">
            <a:spAutoFit/>
          </a:bodyPr>
          <a:lstStyle/>
          <a:p>
            <a:r>
              <a:rPr lang="en-US" sz="1200" dirty="0" smtClean="0">
                <a:latin typeface="Source Sans Pro Light" panose="020B0403030403020204" pitchFamily="34" charset="0"/>
              </a:rPr>
              <a:t>“English Batch Ready for processing!”</a:t>
            </a:r>
            <a:endParaRPr lang="en-US" sz="1200" dirty="0">
              <a:latin typeface="Source Sans Pro Light" panose="020B0403030403020204" pitchFamily="34" charset="0"/>
            </a:endParaRPr>
          </a:p>
        </p:txBody>
      </p:sp>
      <p:sp>
        <p:nvSpPr>
          <p:cNvPr id="40" name="Rectangle 39"/>
          <p:cNvSpPr/>
          <p:nvPr/>
        </p:nvSpPr>
        <p:spPr>
          <a:xfrm>
            <a:off x="708697" y="1201261"/>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722175" y="629246"/>
            <a:ext cx="1198472" cy="233656"/>
          </a:xfrm>
          <a:prstGeom prst="rect">
            <a:avLst/>
          </a:prstGeom>
          <a:solidFill>
            <a:srgbClr val="A86ED4"/>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88306" y="1201261"/>
            <a:ext cx="679609" cy="236940"/>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067915" y="1201261"/>
            <a:ext cx="679609" cy="236939"/>
          </a:xfrm>
          <a:prstGeom prst="rect">
            <a:avLst/>
          </a:prstGeom>
          <a:solidFill>
            <a:schemeClr val="accent3">
              <a:lumMod val="60000"/>
              <a:lumOff val="4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747523" y="1201107"/>
            <a:ext cx="816409" cy="233656"/>
          </a:xfrm>
          <a:prstGeom prst="rect">
            <a:avLst/>
          </a:prstGeom>
          <a:solidFill>
            <a:srgbClr val="A86ED4"/>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stretch>
            <a:fillRect/>
          </a:stretch>
        </p:blipFill>
        <p:spPr>
          <a:xfrm>
            <a:off x="950659" y="2770563"/>
            <a:ext cx="332967" cy="375026"/>
          </a:xfrm>
          <a:prstGeom prst="rect">
            <a:avLst/>
          </a:prstGeom>
        </p:spPr>
      </p:pic>
      <p:pic>
        <p:nvPicPr>
          <p:cNvPr id="30" name="Picture 29"/>
          <p:cNvPicPr>
            <a:picLocks noChangeAspect="1"/>
          </p:cNvPicPr>
          <p:nvPr/>
        </p:nvPicPr>
        <p:blipFill>
          <a:blip r:embed="rId5"/>
          <a:stretch>
            <a:fillRect/>
          </a:stretch>
        </p:blipFill>
        <p:spPr>
          <a:xfrm>
            <a:off x="1274277" y="2770563"/>
            <a:ext cx="351998" cy="375026"/>
          </a:xfrm>
          <a:prstGeom prst="rect">
            <a:avLst/>
          </a:prstGeom>
        </p:spPr>
      </p:pic>
      <p:pic>
        <p:nvPicPr>
          <p:cNvPr id="32" name="Picture 31"/>
          <p:cNvPicPr>
            <a:picLocks noChangeAspect="1"/>
          </p:cNvPicPr>
          <p:nvPr/>
        </p:nvPicPr>
        <p:blipFill>
          <a:blip r:embed="rId5"/>
          <a:stretch>
            <a:fillRect/>
          </a:stretch>
        </p:blipFill>
        <p:spPr>
          <a:xfrm>
            <a:off x="1616925" y="2770370"/>
            <a:ext cx="351998" cy="375026"/>
          </a:xfrm>
          <a:prstGeom prst="rect">
            <a:avLst/>
          </a:prstGeom>
        </p:spPr>
      </p:pic>
      <p:sp>
        <p:nvSpPr>
          <p:cNvPr id="37" name="TextBox 36"/>
          <p:cNvSpPr txBox="1"/>
          <p:nvPr/>
        </p:nvSpPr>
        <p:spPr>
          <a:xfrm>
            <a:off x="690267" y="1474498"/>
            <a:ext cx="2522060" cy="276999"/>
          </a:xfrm>
          <a:prstGeom prst="rect">
            <a:avLst/>
          </a:prstGeom>
          <a:noFill/>
        </p:spPr>
        <p:txBody>
          <a:bodyPr wrap="square" rtlCol="0">
            <a:spAutoFit/>
          </a:bodyPr>
          <a:lstStyle/>
          <a:p>
            <a:r>
              <a:rPr lang="en-US" sz="1200" dirty="0" smtClean="0">
                <a:latin typeface="Source Sans Pro Light" panose="020B0403030403020204" pitchFamily="34" charset="0"/>
              </a:rPr>
              <a:t>“Spanish Batch Ready for processing!”</a:t>
            </a:r>
            <a:endParaRPr lang="en-US" sz="1200" dirty="0">
              <a:latin typeface="Source Sans Pro Light" panose="020B0403030403020204" pitchFamily="34" charset="0"/>
            </a:endParaRPr>
          </a:p>
        </p:txBody>
      </p:sp>
      <p:pic>
        <p:nvPicPr>
          <p:cNvPr id="41" name="Picture 2" descr="https://4.bp.blogspot.com/-OwSRaXrVNqs/T7xrI3Qo44I/AAAAAAAAG5U/5UsJU73WsCI/s1600/Wikipedi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535" y="1784905"/>
            <a:ext cx="888404" cy="88840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2" name="Straight Arrow Connector 41"/>
          <p:cNvCxnSpPr>
            <a:stCxn id="41" idx="1"/>
          </p:cNvCxnSpPr>
          <p:nvPr/>
        </p:nvCxnSpPr>
        <p:spPr>
          <a:xfrm flipH="1">
            <a:off x="4220654" y="2229107"/>
            <a:ext cx="3331881" cy="785932"/>
          </a:xfrm>
          <a:prstGeom prst="straightConnector1">
            <a:avLst/>
          </a:prstGeom>
          <a:ln w="15875">
            <a:solidFill>
              <a:schemeClr val="tx1">
                <a:lumMod val="65000"/>
                <a:lumOff val="35000"/>
              </a:schemeClr>
            </a:solidFill>
            <a:tailEnd type="arrow" w="med" len="med"/>
          </a:ln>
          <a:effectLst/>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619866" y="2750332"/>
            <a:ext cx="601562" cy="539513"/>
          </a:xfrm>
          <a:prstGeom prst="ellipse">
            <a:avLst/>
          </a:prstGeom>
          <a:solidFill>
            <a:schemeClr val="accent4"/>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R</a:t>
            </a:r>
          </a:p>
        </p:txBody>
      </p:sp>
      <p:sp>
        <p:nvSpPr>
          <p:cNvPr id="45" name="TextBox 44"/>
          <p:cNvSpPr txBox="1"/>
          <p:nvPr/>
        </p:nvSpPr>
        <p:spPr>
          <a:xfrm>
            <a:off x="7460266" y="342063"/>
            <a:ext cx="1022917" cy="276999"/>
          </a:xfrm>
          <a:prstGeom prst="rect">
            <a:avLst/>
          </a:prstGeom>
          <a:noFill/>
        </p:spPr>
        <p:txBody>
          <a:bodyPr wrap="square" rtlCol="0">
            <a:spAutoFit/>
          </a:bodyPr>
          <a:lstStyle/>
          <a:p>
            <a:r>
              <a:rPr lang="en-US" sz="1200" dirty="0" smtClean="0">
                <a:latin typeface="Source Sans Pro Light" panose="020B0403030403020204" pitchFamily="34" charset="0"/>
              </a:rPr>
              <a:t>English Edits</a:t>
            </a:r>
            <a:endParaRPr lang="en-US" sz="1200" dirty="0">
              <a:latin typeface="Source Sans Pro Light" panose="020B0403030403020204" pitchFamily="34" charset="0"/>
            </a:endParaRPr>
          </a:p>
        </p:txBody>
      </p:sp>
      <p:sp>
        <p:nvSpPr>
          <p:cNvPr id="48" name="TextBox 47"/>
          <p:cNvSpPr txBox="1"/>
          <p:nvPr/>
        </p:nvSpPr>
        <p:spPr>
          <a:xfrm>
            <a:off x="7519969" y="2648788"/>
            <a:ext cx="1022917" cy="276999"/>
          </a:xfrm>
          <a:prstGeom prst="rect">
            <a:avLst/>
          </a:prstGeom>
          <a:noFill/>
        </p:spPr>
        <p:txBody>
          <a:bodyPr wrap="square" rtlCol="0">
            <a:spAutoFit/>
          </a:bodyPr>
          <a:lstStyle/>
          <a:p>
            <a:r>
              <a:rPr lang="en-US" sz="1200" dirty="0" smtClean="0">
                <a:latin typeface="Source Sans Pro Light" panose="020B0403030403020204" pitchFamily="34" charset="0"/>
              </a:rPr>
              <a:t>Spanish Edits</a:t>
            </a:r>
            <a:endParaRPr lang="en-US" sz="1200" dirty="0">
              <a:latin typeface="Source Sans Pro Light" panose="020B0403030403020204" pitchFamily="34" charset="0"/>
            </a:endParaRPr>
          </a:p>
        </p:txBody>
      </p:sp>
      <p:sp>
        <p:nvSpPr>
          <p:cNvPr id="43" name="Oval 42"/>
          <p:cNvSpPr/>
          <p:nvPr/>
        </p:nvSpPr>
        <p:spPr>
          <a:xfrm>
            <a:off x="2814945" y="2103992"/>
            <a:ext cx="601562" cy="539513"/>
          </a:xfrm>
          <a:prstGeom prst="ellipse">
            <a:avLst/>
          </a:prstGeom>
          <a:solidFill>
            <a:srgbClr val="A86ED4"/>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T</a:t>
            </a:r>
          </a:p>
        </p:txBody>
      </p:sp>
      <p:sp>
        <p:nvSpPr>
          <p:cNvPr id="49" name="Oval 48"/>
          <p:cNvSpPr/>
          <p:nvPr/>
        </p:nvSpPr>
        <p:spPr>
          <a:xfrm>
            <a:off x="2819797" y="2778771"/>
            <a:ext cx="601562" cy="539513"/>
          </a:xfrm>
          <a:prstGeom prst="ellipse">
            <a:avLst/>
          </a:prstGeom>
          <a:solidFill>
            <a:srgbClr val="A86ED4"/>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T</a:t>
            </a:r>
          </a:p>
        </p:txBody>
      </p:sp>
    </p:spTree>
    <p:extLst>
      <p:ext uri="{BB962C8B-B14F-4D97-AF65-F5344CB8AC3E}">
        <p14:creationId xmlns:p14="http://schemas.microsoft.com/office/powerpoint/2010/main" val="3398786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Title 13"/>
          <p:cNvSpPr txBox="1">
            <a:spLocks/>
          </p:cNvSpPr>
          <p:nvPr/>
        </p:nvSpPr>
        <p:spPr>
          <a:xfrm>
            <a:off x="187661" y="200507"/>
            <a:ext cx="5207948"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Transformations on </a:t>
            </a:r>
            <a:r>
              <a:rPr lang="en-US" sz="2800" dirty="0" err="1" smtClean="0">
                <a:solidFill>
                  <a:schemeClr val="accent5"/>
                </a:solidFill>
              </a:rPr>
              <a:t>DStreams</a:t>
            </a:r>
            <a:r>
              <a:rPr lang="en-US" sz="2800" dirty="0" smtClean="0">
                <a:solidFill>
                  <a:schemeClr val="accent5"/>
                </a:solidFill>
              </a:rPr>
              <a:t>:</a:t>
            </a:r>
            <a:endParaRPr lang="en-US" sz="2000" dirty="0">
              <a:solidFill>
                <a:schemeClr val="accent5"/>
              </a:solidFill>
            </a:endParaRPr>
          </a:p>
        </p:txBody>
      </p:sp>
      <p:sp>
        <p:nvSpPr>
          <p:cNvPr id="3" name="TextBox 2"/>
          <p:cNvSpPr txBox="1"/>
          <p:nvPr/>
        </p:nvSpPr>
        <p:spPr>
          <a:xfrm>
            <a:off x="972766" y="1524000"/>
            <a:ext cx="810638" cy="369332"/>
          </a:xfrm>
          <a:prstGeom prst="rect">
            <a:avLst/>
          </a:prstGeom>
          <a:noFill/>
        </p:spPr>
        <p:txBody>
          <a:bodyPr wrap="square" rtlCol="0">
            <a:spAutoFit/>
          </a:bodyPr>
          <a:lstStyle/>
          <a:p>
            <a:r>
              <a:rPr lang="en-US" dirty="0">
                <a:solidFill>
                  <a:schemeClr val="tx1">
                    <a:lumMod val="65000"/>
                    <a:lumOff val="35000"/>
                  </a:schemeClr>
                </a:solidFill>
                <a:latin typeface="Consolas" panose="020B0609020204030204" pitchFamily="49" charset="0"/>
                <a:cs typeface="Consolas" panose="020B0609020204030204" pitchFamily="49" charset="0"/>
              </a:rPr>
              <a:t>m</a:t>
            </a:r>
            <a:r>
              <a:rPr lang="en-US" dirty="0" smtClean="0">
                <a:solidFill>
                  <a:schemeClr val="tx1">
                    <a:lumMod val="65000"/>
                    <a:lumOff val="35000"/>
                  </a:schemeClr>
                </a:solidFill>
                <a:latin typeface="Consolas" panose="020B0609020204030204" pitchFamily="49" charset="0"/>
                <a:cs typeface="Consolas" panose="020B0609020204030204" pitchFamily="49" charset="0"/>
              </a:rPr>
              <a:t>ap()</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9" name="TextBox 48"/>
          <p:cNvSpPr txBox="1"/>
          <p:nvPr/>
        </p:nvSpPr>
        <p:spPr>
          <a:xfrm>
            <a:off x="1527242" y="2197893"/>
            <a:ext cx="1384571" cy="369332"/>
          </a:xfrm>
          <a:prstGeom prst="rect">
            <a:avLst/>
          </a:prstGeom>
          <a:noFill/>
        </p:spPr>
        <p:txBody>
          <a:bodyPr wrap="square" rtlCol="0">
            <a:spAutoFit/>
          </a:bodyPr>
          <a:lstStyle/>
          <a:p>
            <a:r>
              <a:rPr lang="en-US" dirty="0" err="1" smtClean="0">
                <a:solidFill>
                  <a:schemeClr val="tx1">
                    <a:lumMod val="65000"/>
                    <a:lumOff val="35000"/>
                  </a:schemeClr>
                </a:solidFill>
                <a:latin typeface="Consolas" panose="020B0609020204030204" pitchFamily="49" charset="0"/>
                <a:cs typeface="Consolas" panose="020B0609020204030204" pitchFamily="49" charset="0"/>
              </a:rPr>
              <a:t>flatMap</a:t>
            </a:r>
            <a:r>
              <a:rPr lang="en-US" dirty="0" smtClean="0">
                <a:solidFill>
                  <a:schemeClr val="tx1">
                    <a:lumMod val="65000"/>
                    <a:lumOff val="35000"/>
                  </a:schemeClr>
                </a:solidFill>
                <a:latin typeface="Consolas" panose="020B0609020204030204" pitchFamily="49" charset="0"/>
                <a:cs typeface="Consolas" panose="020B0609020204030204" pitchFamily="49" charset="0"/>
              </a:rPr>
              <a:t>()</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0" name="TextBox 49"/>
          <p:cNvSpPr txBox="1"/>
          <p:nvPr/>
        </p:nvSpPr>
        <p:spPr>
          <a:xfrm>
            <a:off x="3064213" y="1154668"/>
            <a:ext cx="1384571"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filter()</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1" name="TextBox 50"/>
          <p:cNvSpPr txBox="1"/>
          <p:nvPr/>
        </p:nvSpPr>
        <p:spPr>
          <a:xfrm>
            <a:off x="4390417" y="1809976"/>
            <a:ext cx="1841770"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repartition()</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2" name="TextBox 51"/>
          <p:cNvSpPr txBox="1"/>
          <p:nvPr/>
        </p:nvSpPr>
        <p:spPr>
          <a:xfrm>
            <a:off x="3343073" y="3025223"/>
            <a:ext cx="1841770"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union()</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4" name="TextBox 53"/>
          <p:cNvSpPr txBox="1"/>
          <p:nvPr/>
        </p:nvSpPr>
        <p:spPr>
          <a:xfrm>
            <a:off x="1601822" y="3559527"/>
            <a:ext cx="1841770"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count()</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5" name="TextBox 54"/>
          <p:cNvSpPr txBox="1"/>
          <p:nvPr/>
        </p:nvSpPr>
        <p:spPr>
          <a:xfrm>
            <a:off x="6050604" y="874699"/>
            <a:ext cx="1841770"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reduce()</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6" name="TextBox 55"/>
          <p:cNvSpPr txBox="1"/>
          <p:nvPr/>
        </p:nvSpPr>
        <p:spPr>
          <a:xfrm>
            <a:off x="5311302" y="2861675"/>
            <a:ext cx="2081719" cy="369332"/>
          </a:xfrm>
          <a:prstGeom prst="rect">
            <a:avLst/>
          </a:prstGeom>
          <a:noFill/>
        </p:spPr>
        <p:txBody>
          <a:bodyPr wrap="square" rtlCol="0">
            <a:spAutoFit/>
          </a:bodyPr>
          <a:lstStyle/>
          <a:p>
            <a:r>
              <a:rPr lang="en-US" dirty="0" err="1" smtClean="0">
                <a:solidFill>
                  <a:schemeClr val="tx1">
                    <a:lumMod val="65000"/>
                    <a:lumOff val="35000"/>
                  </a:schemeClr>
                </a:solidFill>
                <a:latin typeface="Consolas" panose="020B0609020204030204" pitchFamily="49" charset="0"/>
                <a:cs typeface="Consolas" panose="020B0609020204030204" pitchFamily="49" charset="0"/>
              </a:rPr>
              <a:t>countByValue</a:t>
            </a:r>
            <a:r>
              <a:rPr lang="en-US" dirty="0" smtClean="0">
                <a:solidFill>
                  <a:schemeClr val="tx1">
                    <a:lumMod val="65000"/>
                    <a:lumOff val="35000"/>
                  </a:schemeClr>
                </a:solidFill>
                <a:latin typeface="Consolas" panose="020B0609020204030204" pitchFamily="49" charset="0"/>
                <a:cs typeface="Consolas" panose="020B0609020204030204" pitchFamily="49" charset="0"/>
              </a:rPr>
              <a:t>()</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7" name="TextBox 56"/>
          <p:cNvSpPr txBox="1"/>
          <p:nvPr/>
        </p:nvSpPr>
        <p:spPr>
          <a:xfrm>
            <a:off x="4390417" y="3896050"/>
            <a:ext cx="2081719" cy="369332"/>
          </a:xfrm>
          <a:prstGeom prst="rect">
            <a:avLst/>
          </a:prstGeom>
          <a:noFill/>
        </p:spPr>
        <p:txBody>
          <a:bodyPr wrap="square" rtlCol="0">
            <a:spAutoFit/>
          </a:bodyPr>
          <a:lstStyle/>
          <a:p>
            <a:r>
              <a:rPr lang="en-US" dirty="0" err="1">
                <a:solidFill>
                  <a:schemeClr val="tx1">
                    <a:lumMod val="65000"/>
                    <a:lumOff val="35000"/>
                  </a:schemeClr>
                </a:solidFill>
                <a:latin typeface="Consolas" panose="020B0609020204030204" pitchFamily="49" charset="0"/>
                <a:cs typeface="Consolas" panose="020B0609020204030204" pitchFamily="49" charset="0"/>
              </a:rPr>
              <a:t>r</a:t>
            </a:r>
            <a:r>
              <a:rPr lang="en-US" dirty="0" err="1" smtClean="0">
                <a:solidFill>
                  <a:schemeClr val="tx1">
                    <a:lumMod val="65000"/>
                    <a:lumOff val="35000"/>
                  </a:schemeClr>
                </a:solidFill>
                <a:latin typeface="Consolas" panose="020B0609020204030204" pitchFamily="49" charset="0"/>
                <a:cs typeface="Consolas" panose="020B0609020204030204" pitchFamily="49" charset="0"/>
              </a:rPr>
              <a:t>educeByKey</a:t>
            </a:r>
            <a:r>
              <a:rPr lang="en-US" dirty="0" smtClean="0">
                <a:solidFill>
                  <a:schemeClr val="tx1">
                    <a:lumMod val="65000"/>
                    <a:lumOff val="35000"/>
                  </a:schemeClr>
                </a:solidFill>
                <a:latin typeface="Consolas" panose="020B0609020204030204" pitchFamily="49" charset="0"/>
                <a:cs typeface="Consolas" panose="020B0609020204030204" pitchFamily="49" charset="0"/>
              </a:rPr>
              <a:t>()</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8" name="TextBox 57"/>
          <p:cNvSpPr txBox="1"/>
          <p:nvPr/>
        </p:nvSpPr>
        <p:spPr>
          <a:xfrm>
            <a:off x="437746" y="3107709"/>
            <a:ext cx="1702340"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join()</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9" name="TextBox 58"/>
          <p:cNvSpPr txBox="1"/>
          <p:nvPr/>
        </p:nvSpPr>
        <p:spPr>
          <a:xfrm>
            <a:off x="517187" y="4265382"/>
            <a:ext cx="1702340" cy="369332"/>
          </a:xfrm>
          <a:prstGeom prst="rect">
            <a:avLst/>
          </a:prstGeom>
          <a:noFill/>
        </p:spPr>
        <p:txBody>
          <a:bodyPr wrap="square" rtlCol="0">
            <a:spAutoFit/>
          </a:bodyPr>
          <a:lstStyle/>
          <a:p>
            <a:r>
              <a:rPr lang="en-US" dirty="0" err="1" smtClean="0">
                <a:solidFill>
                  <a:schemeClr val="tx1">
                    <a:lumMod val="65000"/>
                    <a:lumOff val="35000"/>
                  </a:schemeClr>
                </a:solidFill>
                <a:latin typeface="Consolas" panose="020B0609020204030204" pitchFamily="49" charset="0"/>
                <a:cs typeface="Consolas" panose="020B0609020204030204" pitchFamily="49" charset="0"/>
              </a:rPr>
              <a:t>cogroup</a:t>
            </a:r>
            <a:r>
              <a:rPr lang="en-US" dirty="0" smtClean="0">
                <a:solidFill>
                  <a:schemeClr val="tx1">
                    <a:lumMod val="65000"/>
                    <a:lumOff val="35000"/>
                  </a:schemeClr>
                </a:solidFill>
                <a:latin typeface="Consolas" panose="020B0609020204030204" pitchFamily="49" charset="0"/>
                <a:cs typeface="Consolas" panose="020B0609020204030204" pitchFamily="49" charset="0"/>
              </a:rPr>
              <a:t>()</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0" name="TextBox 59"/>
          <p:cNvSpPr txBox="1"/>
          <p:nvPr/>
        </p:nvSpPr>
        <p:spPr>
          <a:xfrm>
            <a:off x="7153072" y="3744193"/>
            <a:ext cx="1702340" cy="369332"/>
          </a:xfrm>
          <a:prstGeom prst="rect">
            <a:avLst/>
          </a:prstGeom>
          <a:noFill/>
        </p:spPr>
        <p:txBody>
          <a:bodyPr wrap="square" rtlCol="0">
            <a:spAutoFit/>
          </a:bodyPr>
          <a:lstStyle/>
          <a:p>
            <a:r>
              <a:rPr lang="en-US" dirty="0" smtClean="0">
                <a:solidFill>
                  <a:schemeClr val="tx1">
                    <a:lumMod val="65000"/>
                    <a:lumOff val="35000"/>
                  </a:schemeClr>
                </a:solidFill>
                <a:latin typeface="Consolas" panose="020B0609020204030204" pitchFamily="49" charset="0"/>
                <a:cs typeface="Consolas" panose="020B0609020204030204" pitchFamily="49" charset="0"/>
              </a:rPr>
              <a:t>transform()</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1" name="TextBox 60"/>
          <p:cNvSpPr txBox="1"/>
          <p:nvPr/>
        </p:nvSpPr>
        <p:spPr>
          <a:xfrm>
            <a:off x="6524017" y="2196632"/>
            <a:ext cx="2483795" cy="369332"/>
          </a:xfrm>
          <a:prstGeom prst="rect">
            <a:avLst/>
          </a:prstGeom>
          <a:noFill/>
        </p:spPr>
        <p:txBody>
          <a:bodyPr wrap="square" rtlCol="0">
            <a:spAutoFit/>
          </a:bodyPr>
          <a:lstStyle/>
          <a:p>
            <a:r>
              <a:rPr lang="en-US" dirty="0" err="1" smtClean="0">
                <a:solidFill>
                  <a:schemeClr val="tx1">
                    <a:lumMod val="65000"/>
                    <a:lumOff val="35000"/>
                  </a:schemeClr>
                </a:solidFill>
                <a:latin typeface="Consolas" panose="020B0609020204030204" pitchFamily="49" charset="0"/>
                <a:cs typeface="Consolas" panose="020B0609020204030204" pitchFamily="49" charset="0"/>
              </a:rPr>
              <a:t>updateStateByKey</a:t>
            </a:r>
            <a:r>
              <a:rPr lang="en-US" dirty="0" smtClean="0">
                <a:solidFill>
                  <a:schemeClr val="tx1">
                    <a:lumMod val="65000"/>
                    <a:lumOff val="35000"/>
                  </a:schemeClr>
                </a:solidFill>
                <a:latin typeface="Consolas" panose="020B0609020204030204" pitchFamily="49" charset="0"/>
                <a:cs typeface="Consolas" panose="020B0609020204030204" pitchFamily="49" charset="0"/>
              </a:rPr>
              <a:t>()</a:t>
            </a:r>
            <a:endParaRPr lang="en-US" dirty="0">
              <a:solidFill>
                <a:schemeClr val="tx1">
                  <a:lumMod val="65000"/>
                  <a:lumOff val="3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77622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Title 13"/>
          <p:cNvSpPr txBox="1">
            <a:spLocks/>
          </p:cNvSpPr>
          <p:nvPr/>
        </p:nvSpPr>
        <p:spPr>
          <a:xfrm>
            <a:off x="187661" y="200507"/>
            <a:ext cx="5207948"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Kafka:</a:t>
            </a:r>
            <a:endParaRPr lang="en-US" sz="2000" dirty="0">
              <a:solidFill>
                <a:schemeClr val="accent5"/>
              </a:solidFill>
            </a:endParaRPr>
          </a:p>
        </p:txBody>
      </p:sp>
      <p:sp>
        <p:nvSpPr>
          <p:cNvPr id="3" name="TextBox 2"/>
          <p:cNvSpPr txBox="1"/>
          <p:nvPr/>
        </p:nvSpPr>
        <p:spPr>
          <a:xfrm>
            <a:off x="972766" y="1185446"/>
            <a:ext cx="4507772" cy="677108"/>
          </a:xfrm>
          <a:prstGeom prst="rect">
            <a:avLst/>
          </a:prstGeom>
          <a:noFill/>
        </p:spPr>
        <p:txBody>
          <a:bodyPr wrap="square" rtlCol="0">
            <a:spAutoFit/>
          </a:bodyPr>
          <a:lstStyle/>
          <a:p>
            <a:r>
              <a:rPr lang="en-US" sz="1600" dirty="0">
                <a:solidFill>
                  <a:schemeClr val="tx1">
                    <a:lumMod val="65000"/>
                    <a:lumOff val="35000"/>
                  </a:schemeClr>
                </a:solidFill>
                <a:latin typeface="+mn-lt"/>
                <a:cs typeface="Consolas" panose="020B0609020204030204" pitchFamily="49" charset="0"/>
              </a:rPr>
              <a:t>Approach 1: </a:t>
            </a:r>
            <a:r>
              <a:rPr lang="en-US" sz="1600" dirty="0">
                <a:solidFill>
                  <a:schemeClr val="accent1"/>
                </a:solidFill>
                <a:latin typeface="Source Sans Pro Light" panose="020B0403030403020204" pitchFamily="34" charset="0"/>
                <a:cs typeface="Consolas" panose="020B0609020204030204" pitchFamily="49" charset="0"/>
              </a:rPr>
              <a:t>Receiver-based </a:t>
            </a:r>
            <a:r>
              <a:rPr lang="en-US" sz="1600" dirty="0" smtClean="0">
                <a:solidFill>
                  <a:schemeClr val="accent1"/>
                </a:solidFill>
                <a:latin typeface="Source Sans Pro Light" panose="020B0403030403020204" pitchFamily="34" charset="0"/>
                <a:cs typeface="Consolas" panose="020B0609020204030204" pitchFamily="49" charset="0"/>
              </a:rPr>
              <a:t>Approach</a:t>
            </a:r>
          </a:p>
          <a:p>
            <a:endPar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endParaRPr>
          </a:p>
          <a:p>
            <a:r>
              <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rPr>
              <a:t>This </a:t>
            </a:r>
            <a:r>
              <a:rPr lang="en-US" sz="1100" dirty="0">
                <a:solidFill>
                  <a:schemeClr val="tx1">
                    <a:lumMod val="65000"/>
                    <a:lumOff val="35000"/>
                  </a:schemeClr>
                </a:solidFill>
                <a:latin typeface="Source Sans Pro Light" panose="020B0403030403020204" pitchFamily="34" charset="0"/>
                <a:cs typeface="Consolas" panose="020B0609020204030204" pitchFamily="49" charset="0"/>
              </a:rPr>
              <a:t>approach uses a Receiver to receive the data. </a:t>
            </a:r>
          </a:p>
        </p:txBody>
      </p:sp>
      <p:sp>
        <p:nvSpPr>
          <p:cNvPr id="16" name="TextBox 15"/>
          <p:cNvSpPr txBox="1"/>
          <p:nvPr/>
        </p:nvSpPr>
        <p:spPr>
          <a:xfrm>
            <a:off x="2971551" y="2631831"/>
            <a:ext cx="4507772" cy="1261884"/>
          </a:xfrm>
          <a:prstGeom prst="rect">
            <a:avLst/>
          </a:prstGeom>
          <a:noFill/>
        </p:spPr>
        <p:txBody>
          <a:bodyPr wrap="square" rtlCol="0">
            <a:spAutoFit/>
          </a:bodyPr>
          <a:lstStyle/>
          <a:p>
            <a:r>
              <a:rPr lang="en-US" sz="1600" dirty="0">
                <a:solidFill>
                  <a:schemeClr val="tx1">
                    <a:lumMod val="65000"/>
                    <a:lumOff val="35000"/>
                  </a:schemeClr>
                </a:solidFill>
                <a:latin typeface="+mn-lt"/>
                <a:cs typeface="Consolas" panose="020B0609020204030204" pitchFamily="49" charset="0"/>
              </a:rPr>
              <a:t>Approach </a:t>
            </a:r>
            <a:r>
              <a:rPr lang="en-US" sz="1600" dirty="0" smtClean="0">
                <a:solidFill>
                  <a:schemeClr val="tx1">
                    <a:lumMod val="65000"/>
                    <a:lumOff val="35000"/>
                  </a:schemeClr>
                </a:solidFill>
                <a:latin typeface="+mn-lt"/>
                <a:cs typeface="Consolas" panose="020B0609020204030204" pitchFamily="49" charset="0"/>
              </a:rPr>
              <a:t>2: </a:t>
            </a:r>
            <a:r>
              <a:rPr lang="en-US" sz="1600" dirty="0">
                <a:solidFill>
                  <a:schemeClr val="accent3"/>
                </a:solidFill>
                <a:latin typeface="Source Sans Pro Light" panose="020B0403030403020204" pitchFamily="34" charset="0"/>
                <a:cs typeface="Consolas" panose="020B0609020204030204" pitchFamily="49" charset="0"/>
              </a:rPr>
              <a:t>Direct Approach (No Receivers</a:t>
            </a:r>
            <a:r>
              <a:rPr lang="en-US" sz="1600" dirty="0" smtClean="0">
                <a:solidFill>
                  <a:schemeClr val="accent3"/>
                </a:solidFill>
                <a:latin typeface="Source Sans Pro Light" panose="020B0403030403020204" pitchFamily="34" charset="0"/>
                <a:cs typeface="Consolas" panose="020B0609020204030204" pitchFamily="49" charset="0"/>
              </a:rPr>
              <a:t>)</a:t>
            </a:r>
          </a:p>
          <a:p>
            <a:endParaRPr lang="en-US" sz="1600" dirty="0">
              <a:solidFill>
                <a:schemeClr val="tx1">
                  <a:lumMod val="65000"/>
                  <a:lumOff val="35000"/>
                </a:schemeClr>
              </a:solidFill>
              <a:latin typeface="Source Sans Pro Light" panose="020B0403030403020204" pitchFamily="34" charset="0"/>
              <a:cs typeface="Consolas" panose="020B0609020204030204" pitchFamily="49" charset="0"/>
            </a:endParaRPr>
          </a:p>
          <a:p>
            <a:r>
              <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rPr>
              <a:t>New receiver-less </a:t>
            </a:r>
            <a:r>
              <a:rPr lang="en-US" sz="1100" dirty="0">
                <a:solidFill>
                  <a:schemeClr val="tx1">
                    <a:lumMod val="65000"/>
                    <a:lumOff val="35000"/>
                  </a:schemeClr>
                </a:solidFill>
                <a:latin typeface="Source Sans Pro Light" panose="020B0403030403020204" pitchFamily="34" charset="0"/>
                <a:cs typeface="Consolas" panose="020B0609020204030204" pitchFamily="49" charset="0"/>
              </a:rPr>
              <a:t>“direct” approach </a:t>
            </a:r>
            <a:r>
              <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rPr>
              <a:t>since Spark 1.3</a:t>
            </a:r>
          </a:p>
          <a:p>
            <a:endParaRPr lang="en-US" sz="1100" dirty="0">
              <a:solidFill>
                <a:schemeClr val="tx1">
                  <a:lumMod val="65000"/>
                  <a:lumOff val="35000"/>
                </a:schemeClr>
              </a:solidFill>
              <a:latin typeface="Source Sans Pro Light" panose="020B0403030403020204" pitchFamily="34" charset="0"/>
              <a:cs typeface="Consolas" panose="020B0609020204030204" pitchFamily="49" charset="0"/>
            </a:endParaRPr>
          </a:p>
          <a:p>
            <a:r>
              <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rPr>
              <a:t>Periodically </a:t>
            </a:r>
            <a:r>
              <a:rPr lang="en-US" sz="1100" dirty="0">
                <a:solidFill>
                  <a:schemeClr val="tx1">
                    <a:lumMod val="65000"/>
                    <a:lumOff val="35000"/>
                  </a:schemeClr>
                </a:solidFill>
                <a:latin typeface="Source Sans Pro Light" panose="020B0403030403020204" pitchFamily="34" charset="0"/>
                <a:cs typeface="Consolas" panose="020B0609020204030204" pitchFamily="49" charset="0"/>
              </a:rPr>
              <a:t>queries Kafka for the latest offsets in each </a:t>
            </a:r>
            <a:r>
              <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rPr>
              <a:t>topic + partition</a:t>
            </a:r>
            <a:endParaRPr lang="en-US" sz="1100" dirty="0">
              <a:solidFill>
                <a:schemeClr val="tx1">
                  <a:lumMod val="65000"/>
                  <a:lumOff val="35000"/>
                </a:schemeClr>
              </a:solidFill>
              <a:latin typeface="Source Sans Pro Light" panose="020B0403030403020204" pitchFamily="34" charset="0"/>
              <a:cs typeface="Consolas" panose="020B0609020204030204" pitchFamily="49" charset="0"/>
            </a:endParaRPr>
          </a:p>
          <a:p>
            <a:r>
              <a:rPr lang="en-US" sz="1100" dirty="0">
                <a:solidFill>
                  <a:schemeClr val="tx1">
                    <a:lumMod val="65000"/>
                    <a:lumOff val="35000"/>
                  </a:schemeClr>
                </a:solidFill>
                <a:latin typeface="Source Sans Pro Light" panose="020B0403030403020204" pitchFamily="34" charset="0"/>
                <a:cs typeface="Consolas" panose="020B0609020204030204" pitchFamily="49" charset="0"/>
              </a:rPr>
              <a:t> and accordingly defines the offset ranges to process in each </a:t>
            </a:r>
            <a:r>
              <a:rPr lang="en-US" sz="1100" dirty="0" smtClean="0">
                <a:solidFill>
                  <a:schemeClr val="tx1">
                    <a:lumMod val="65000"/>
                    <a:lumOff val="35000"/>
                  </a:schemeClr>
                </a:solidFill>
                <a:latin typeface="Source Sans Pro Light" panose="020B0403030403020204" pitchFamily="34" charset="0"/>
                <a:cs typeface="Consolas" panose="020B0609020204030204" pitchFamily="49" charset="0"/>
              </a:rPr>
              <a:t>batch</a:t>
            </a:r>
            <a:endParaRPr lang="en-US" sz="1600" dirty="0">
              <a:solidFill>
                <a:schemeClr val="tx1">
                  <a:lumMod val="65000"/>
                  <a:lumOff val="35000"/>
                </a:schemeClr>
              </a:solidFill>
              <a:latin typeface="Source Sans Pro Light" panose="020B0403030403020204" pitchFamily="34" charset="0"/>
              <a:cs typeface="Consolas" panose="020B0609020204030204" pitchFamily="49" charset="0"/>
            </a:endParaRPr>
          </a:p>
        </p:txBody>
      </p:sp>
      <p:sp>
        <p:nvSpPr>
          <p:cNvPr id="2" name="TextBox 1"/>
          <p:cNvSpPr txBox="1"/>
          <p:nvPr/>
        </p:nvSpPr>
        <p:spPr>
          <a:xfrm>
            <a:off x="3100629" y="3985847"/>
            <a:ext cx="4249616" cy="415498"/>
          </a:xfrm>
          <a:prstGeom prst="rect">
            <a:avLst/>
          </a:prstGeom>
          <a:noFill/>
        </p:spPr>
        <p:txBody>
          <a:bodyPr wrap="square" rtlCol="0">
            <a:spAutoFit/>
          </a:bodyPr>
          <a:lstStyle/>
          <a:p>
            <a:r>
              <a:rPr lang="en-US" sz="700" dirty="0" err="1" smtClean="0">
                <a:latin typeface="Consolas" panose="020B0609020204030204" pitchFamily="49" charset="0"/>
                <a:cs typeface="Consolas" panose="020B0609020204030204" pitchFamily="49" charset="0"/>
              </a:rPr>
              <a:t>val</a:t>
            </a:r>
            <a:r>
              <a:rPr lang="en-US" sz="700" dirty="0" smtClean="0">
                <a:latin typeface="Consolas" panose="020B0609020204030204" pitchFamily="49" charset="0"/>
                <a:cs typeface="Consolas" panose="020B0609020204030204" pitchFamily="49" charset="0"/>
              </a:rPr>
              <a:t> </a:t>
            </a:r>
            <a:r>
              <a:rPr lang="en-US" sz="700" dirty="0" err="1">
                <a:latin typeface="Consolas" panose="020B0609020204030204" pitchFamily="49" charset="0"/>
                <a:cs typeface="Consolas" panose="020B0609020204030204" pitchFamily="49" charset="0"/>
              </a:rPr>
              <a:t>directKafkaStream</a:t>
            </a:r>
            <a:r>
              <a:rPr lang="en-US" sz="700" dirty="0">
                <a:latin typeface="Consolas" panose="020B0609020204030204" pitchFamily="49" charset="0"/>
                <a:cs typeface="Consolas" panose="020B0609020204030204" pitchFamily="49" charset="0"/>
              </a:rPr>
              <a:t> = </a:t>
            </a:r>
            <a:r>
              <a:rPr lang="en-US" sz="700" dirty="0" err="1">
                <a:solidFill>
                  <a:schemeClr val="accent3"/>
                </a:solidFill>
                <a:latin typeface="Consolas" panose="020B0609020204030204" pitchFamily="49" charset="0"/>
                <a:cs typeface="Consolas" panose="020B0609020204030204" pitchFamily="49" charset="0"/>
              </a:rPr>
              <a:t>KafkaUtils.createDirectStream</a:t>
            </a:r>
            <a:r>
              <a:rPr lang="en-US" sz="700" dirty="0">
                <a:solidFill>
                  <a:srgbClr val="A86ED4"/>
                </a:solidFill>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[key class], [value class], [key decoder class], [value decoder class] </a:t>
            </a:r>
            <a:r>
              <a:rPr lang="en-US" sz="700" dirty="0">
                <a:solidFill>
                  <a:srgbClr val="A86ED4"/>
                </a:solidFill>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err="1">
                <a:solidFill>
                  <a:schemeClr val="accent3"/>
                </a:solidFill>
                <a:latin typeface="Consolas" panose="020B0609020204030204" pitchFamily="49" charset="0"/>
                <a:cs typeface="Consolas" panose="020B0609020204030204" pitchFamily="49" charset="0"/>
              </a:rPr>
              <a:t>streamingContext</a:t>
            </a:r>
            <a:r>
              <a:rPr lang="en-US" sz="700" dirty="0">
                <a:latin typeface="Consolas" panose="020B0609020204030204" pitchFamily="49" charset="0"/>
                <a:cs typeface="Consolas" panose="020B0609020204030204" pitchFamily="49" charset="0"/>
              </a:rPr>
              <a:t>, [map of Kafka parameters], [set of topics to consume</a:t>
            </a:r>
            <a:r>
              <a:rPr lang="en-US" sz="700" dirty="0" smtClean="0">
                <a:latin typeface="Consolas" panose="020B0609020204030204" pitchFamily="49" charset="0"/>
                <a:cs typeface="Consolas" panose="020B0609020204030204" pitchFamily="49" charset="0"/>
              </a:rPr>
              <a:t>]</a:t>
            </a:r>
            <a:r>
              <a:rPr lang="en-US" sz="700" dirty="0" smtClean="0">
                <a:solidFill>
                  <a:srgbClr val="A86ED4"/>
                </a:solidFill>
                <a:latin typeface="Consolas" panose="020B0609020204030204" pitchFamily="49" charset="0"/>
                <a:cs typeface="Consolas" panose="020B0609020204030204" pitchFamily="49" charset="0"/>
              </a:rPr>
              <a:t>)</a:t>
            </a:r>
            <a:endParaRPr lang="en-US" sz="700" dirty="0">
              <a:solidFill>
                <a:srgbClr val="A86ED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55592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Title 13"/>
          <p:cNvSpPr txBox="1">
            <a:spLocks/>
          </p:cNvSpPr>
          <p:nvPr/>
        </p:nvSpPr>
        <p:spPr>
          <a:xfrm>
            <a:off x="187661" y="200507"/>
            <a:ext cx="6738072"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MLlib Operations on </a:t>
            </a:r>
            <a:r>
              <a:rPr lang="en-US" sz="2800" dirty="0" err="1" smtClean="0">
                <a:solidFill>
                  <a:schemeClr val="accent5"/>
                </a:solidFill>
              </a:rPr>
              <a:t>DStreams</a:t>
            </a:r>
            <a:r>
              <a:rPr lang="en-US" sz="2800" dirty="0" smtClean="0">
                <a:solidFill>
                  <a:schemeClr val="accent5"/>
                </a:solidFill>
              </a:rPr>
              <a:t>:</a:t>
            </a:r>
            <a:endParaRPr lang="en-US" sz="2000" dirty="0">
              <a:solidFill>
                <a:schemeClr val="accent5"/>
              </a:solidFill>
            </a:endParaRPr>
          </a:p>
        </p:txBody>
      </p:sp>
      <p:sp>
        <p:nvSpPr>
          <p:cNvPr id="3" name="TextBox 2"/>
          <p:cNvSpPr txBox="1"/>
          <p:nvPr/>
        </p:nvSpPr>
        <p:spPr>
          <a:xfrm>
            <a:off x="591766" y="1252233"/>
            <a:ext cx="3277501" cy="369332"/>
          </a:xfrm>
          <a:prstGeom prst="rect">
            <a:avLst/>
          </a:prstGeom>
          <a:noFill/>
        </p:spPr>
        <p:txBody>
          <a:bodyPr wrap="square" rtlCol="0">
            <a:spAutoFit/>
          </a:bodyPr>
          <a:lstStyle/>
          <a:p>
            <a:r>
              <a:rPr lang="en-US" dirty="0" smtClean="0">
                <a:latin typeface="+mn-lt"/>
                <a:cs typeface="Consolas" panose="020B0609020204030204" pitchFamily="49" charset="0"/>
              </a:rPr>
              <a:t>Streaming Linear Regression</a:t>
            </a:r>
            <a:endParaRPr lang="en-US" dirty="0">
              <a:latin typeface="+mn-lt"/>
              <a:cs typeface="Consolas" panose="020B0609020204030204" pitchFamily="49" charset="0"/>
            </a:endParaRPr>
          </a:p>
        </p:txBody>
      </p:sp>
      <p:sp>
        <p:nvSpPr>
          <p:cNvPr id="16" name="TextBox 15"/>
          <p:cNvSpPr txBox="1"/>
          <p:nvPr/>
        </p:nvSpPr>
        <p:spPr>
          <a:xfrm>
            <a:off x="1709367" y="2142418"/>
            <a:ext cx="3277501" cy="369332"/>
          </a:xfrm>
          <a:prstGeom prst="rect">
            <a:avLst/>
          </a:prstGeom>
          <a:noFill/>
        </p:spPr>
        <p:txBody>
          <a:bodyPr wrap="square" rtlCol="0">
            <a:spAutoFit/>
          </a:bodyPr>
          <a:lstStyle/>
          <a:p>
            <a:r>
              <a:rPr lang="en-US" dirty="0" smtClean="0">
                <a:latin typeface="+mn-lt"/>
                <a:cs typeface="Consolas" panose="020B0609020204030204" pitchFamily="49" charset="0"/>
              </a:rPr>
              <a:t>Streaming Logistic Regression</a:t>
            </a:r>
            <a:endParaRPr lang="en-US" dirty="0">
              <a:latin typeface="+mn-lt"/>
              <a:cs typeface="Consolas" panose="020B0609020204030204" pitchFamily="49" charset="0"/>
            </a:endParaRPr>
          </a:p>
        </p:txBody>
      </p:sp>
      <p:sp>
        <p:nvSpPr>
          <p:cNvPr id="17" name="TextBox 16"/>
          <p:cNvSpPr txBox="1"/>
          <p:nvPr/>
        </p:nvSpPr>
        <p:spPr>
          <a:xfrm>
            <a:off x="2903167" y="3076163"/>
            <a:ext cx="3277501" cy="369332"/>
          </a:xfrm>
          <a:prstGeom prst="rect">
            <a:avLst/>
          </a:prstGeom>
          <a:noFill/>
        </p:spPr>
        <p:txBody>
          <a:bodyPr wrap="square" rtlCol="0">
            <a:spAutoFit/>
          </a:bodyPr>
          <a:lstStyle/>
          <a:p>
            <a:r>
              <a:rPr lang="en-US" dirty="0" smtClean="0">
                <a:latin typeface="+mn-lt"/>
                <a:cs typeface="Consolas" panose="020B0609020204030204" pitchFamily="49" charset="0"/>
              </a:rPr>
              <a:t>Streaming </a:t>
            </a:r>
            <a:r>
              <a:rPr lang="en-US" dirty="0" err="1" smtClean="0">
                <a:latin typeface="+mn-lt"/>
                <a:cs typeface="Consolas" panose="020B0609020204030204" pitchFamily="49" charset="0"/>
              </a:rPr>
              <a:t>KMeans</a:t>
            </a:r>
            <a:endParaRPr lang="en-US" dirty="0">
              <a:latin typeface="+mn-lt"/>
              <a:cs typeface="Consolas" panose="020B0609020204030204" pitchFamily="49" charset="0"/>
            </a:endParaRPr>
          </a:p>
        </p:txBody>
      </p:sp>
      <p:sp>
        <p:nvSpPr>
          <p:cNvPr id="18" name="TextBox 17"/>
          <p:cNvSpPr txBox="1"/>
          <p:nvPr/>
        </p:nvSpPr>
        <p:spPr>
          <a:xfrm>
            <a:off x="4630367" y="4009908"/>
            <a:ext cx="4073366" cy="369332"/>
          </a:xfrm>
          <a:prstGeom prst="rect">
            <a:avLst/>
          </a:prstGeom>
          <a:noFill/>
        </p:spPr>
        <p:txBody>
          <a:bodyPr wrap="square" rtlCol="0">
            <a:spAutoFit/>
          </a:bodyPr>
          <a:lstStyle/>
          <a:p>
            <a:r>
              <a:rPr lang="en-US" dirty="0" smtClean="0">
                <a:latin typeface="+mn-lt"/>
                <a:cs typeface="Consolas" panose="020B0609020204030204" pitchFamily="49" charset="0"/>
              </a:rPr>
              <a:t>Online hypothesis testing (A/B testing)</a:t>
            </a:r>
            <a:endParaRPr lang="en-US" dirty="0">
              <a:latin typeface="+mn-lt"/>
              <a:cs typeface="Consolas" panose="020B0609020204030204" pitchFamily="49" charset="0"/>
            </a:endParaRPr>
          </a:p>
        </p:txBody>
      </p:sp>
      <p:pic>
        <p:nvPicPr>
          <p:cNvPr id="19" name="Picture 2" descr="http://www.laminaresearchcenter.com/images/comingso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066" y="3673574"/>
            <a:ext cx="740110" cy="3363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03574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265229" y="4701109"/>
            <a:ext cx="1781285" cy="225630"/>
          </a:xfrm>
          <a:prstGeom prst="rect">
            <a:avLst/>
          </a:prstGeom>
        </p:spPr>
      </p:pic>
      <p:sp>
        <p:nvSpPr>
          <p:cNvPr id="13" name="Title 1"/>
          <p:cNvSpPr>
            <a:spLocks noGrp="1"/>
          </p:cNvSpPr>
          <p:nvPr>
            <p:ph type="ctrTitle"/>
          </p:nvPr>
        </p:nvSpPr>
        <p:spPr>
          <a:xfrm>
            <a:off x="3570545" y="1888625"/>
            <a:ext cx="4764561" cy="759788"/>
          </a:xfrm>
        </p:spPr>
        <p:txBody>
          <a:bodyPr/>
          <a:lstStyle/>
          <a:p>
            <a:r>
              <a:rPr lang="en-US" sz="4400" dirty="0" smtClean="0"/>
              <a:t>Machine Learning</a:t>
            </a:r>
            <a:endParaRPr lang="en-US" sz="4400" dirty="0"/>
          </a:p>
        </p:txBody>
      </p:sp>
      <p:pic>
        <p:nvPicPr>
          <p:cNvPr id="14" name="Picture 13"/>
          <p:cNvPicPr>
            <a:picLocks noChangeAspect="1"/>
          </p:cNvPicPr>
          <p:nvPr/>
        </p:nvPicPr>
        <p:blipFill>
          <a:blip r:embed="rId5"/>
          <a:stretch>
            <a:fillRect/>
          </a:stretch>
        </p:blipFill>
        <p:spPr>
          <a:xfrm>
            <a:off x="926235" y="1408704"/>
            <a:ext cx="2151864" cy="1265296"/>
          </a:xfrm>
          <a:prstGeom prst="rect">
            <a:avLst/>
          </a:prstGeom>
          <a:effectLst>
            <a:glow rad="228600">
              <a:schemeClr val="accent1">
                <a:lumMod val="75000"/>
                <a:alpha val="25000"/>
              </a:schemeClr>
            </a:glow>
          </a:effectLst>
        </p:spPr>
      </p:pic>
      <p:cxnSp>
        <p:nvCxnSpPr>
          <p:cNvPr id="15" name="Straight Connector 14"/>
          <p:cNvCxnSpPr/>
          <p:nvPr/>
        </p:nvCxnSpPr>
        <p:spPr>
          <a:xfrm>
            <a:off x="3276847" y="1691019"/>
            <a:ext cx="0" cy="104318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6353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327078" y="245865"/>
            <a:ext cx="8254428" cy="501388"/>
          </a:xfrm>
        </p:spPr>
        <p:txBody>
          <a:bodyPr>
            <a:normAutofit fontScale="90000"/>
          </a:bodyPr>
          <a:lstStyle/>
          <a:p>
            <a:r>
              <a:rPr lang="en-US" dirty="0" smtClean="0"/>
              <a:t>Streaming DataFrames</a:t>
            </a:r>
            <a:endParaRPr lang="en-US" dirty="0"/>
          </a:p>
        </p:txBody>
      </p:sp>
      <p:pic>
        <p:nvPicPr>
          <p:cNvPr id="1026" name="Picture 2" descr="http://www.laminaresearchcenter.com/images/comingso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819" y="173425"/>
            <a:ext cx="1422126" cy="6462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446888" y="1333725"/>
            <a:ext cx="4228241" cy="646331"/>
          </a:xfrm>
          <a:prstGeom prst="rect">
            <a:avLst/>
          </a:prstGeom>
          <a:noFill/>
        </p:spPr>
        <p:txBody>
          <a:bodyPr wrap="square" rtlCol="0">
            <a:spAutoFit/>
          </a:bodyPr>
          <a:lstStyle/>
          <a:p>
            <a:r>
              <a:rPr lang="en-US" dirty="0">
                <a:latin typeface="Source Sans Pro" panose="020B0503030403020204" pitchFamily="34" charset="0"/>
              </a:rPr>
              <a:t>Umbrella ticket to track what's needed to make streaming DataFrame a </a:t>
            </a:r>
            <a:r>
              <a:rPr lang="en-US" dirty="0" smtClean="0">
                <a:latin typeface="Source Sans Pro" panose="020B0503030403020204" pitchFamily="34" charset="0"/>
              </a:rPr>
              <a:t>reality:</a:t>
            </a:r>
            <a:endParaRPr lang="en-US" dirty="0">
              <a:latin typeface="Source Sans Pro" panose="020B0503030403020204" pitchFamily="34" charset="0"/>
            </a:endParaRPr>
          </a:p>
        </p:txBody>
      </p:sp>
      <p:sp>
        <p:nvSpPr>
          <p:cNvPr id="6" name="TextBox 5"/>
          <p:cNvSpPr txBox="1"/>
          <p:nvPr/>
        </p:nvSpPr>
        <p:spPr>
          <a:xfrm>
            <a:off x="2399441" y="2103808"/>
            <a:ext cx="5287019" cy="584775"/>
          </a:xfrm>
          <a:prstGeom prst="rect">
            <a:avLst/>
          </a:prstGeom>
          <a:noFill/>
        </p:spPr>
        <p:txBody>
          <a:bodyPr wrap="square" rtlCol="0">
            <a:spAutoFit/>
          </a:bodyPr>
          <a:lstStyle/>
          <a:p>
            <a:r>
              <a:rPr lang="en-US" sz="1600" dirty="0">
                <a:hlinkClick r:id="rId4"/>
              </a:rPr>
              <a:t>https://</a:t>
            </a:r>
            <a:r>
              <a:rPr lang="en-US" sz="1600" dirty="0" smtClean="0">
                <a:hlinkClick r:id="rId4"/>
              </a:rPr>
              <a:t>issues.apache.org/jira/browse/SPARK-8360</a:t>
            </a:r>
            <a:endParaRPr lang="en-US" sz="1600" dirty="0" smtClean="0"/>
          </a:p>
          <a:p>
            <a:endParaRPr lang="en-US" sz="1600" dirty="0"/>
          </a:p>
        </p:txBody>
      </p:sp>
    </p:spTree>
    <p:extLst>
      <p:ext uri="{BB962C8B-B14F-4D97-AF65-F5344CB8AC3E}">
        <p14:creationId xmlns:p14="http://schemas.microsoft.com/office/powerpoint/2010/main" val="21025379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DataFrames</a:t>
            </a:r>
            <a:endParaRPr lang="en-US" dirty="0"/>
          </a:p>
        </p:txBody>
      </p:sp>
      <p:sp>
        <p:nvSpPr>
          <p:cNvPr id="3" name="Content Placeholder 2"/>
          <p:cNvSpPr>
            <a:spLocks noGrp="1"/>
          </p:cNvSpPr>
          <p:nvPr>
            <p:ph idx="1"/>
          </p:nvPr>
        </p:nvSpPr>
        <p:spPr/>
        <p:txBody>
          <a:bodyPr/>
          <a:lstStyle/>
          <a:p>
            <a:r>
              <a:rPr lang="en-US" dirty="0" smtClean="0"/>
              <a:t>Easier-to-use APIs (batch, streaming, and interactive)</a:t>
            </a:r>
          </a:p>
          <a:p>
            <a:endParaRPr lang="en-US" dirty="0" smtClean="0"/>
          </a:p>
          <a:p>
            <a:endParaRPr lang="en-US" dirty="0" smtClean="0"/>
          </a:p>
          <a:p>
            <a:r>
              <a:rPr lang="en-US" dirty="0" smtClean="0"/>
              <a:t>And optimizations:</a:t>
            </a:r>
          </a:p>
          <a:p>
            <a:r>
              <a:rPr lang="en-US" dirty="0" smtClean="0"/>
              <a:t>- Tungsten </a:t>
            </a:r>
            <a:r>
              <a:rPr lang="en-US" dirty="0" err="1" smtClean="0"/>
              <a:t>backends</a:t>
            </a:r>
            <a:endParaRPr lang="en-US" dirty="0" smtClean="0"/>
          </a:p>
          <a:p>
            <a:r>
              <a:rPr lang="en-US" dirty="0" smtClean="0"/>
              <a:t>- native support for out-of-order data</a:t>
            </a:r>
          </a:p>
          <a:p>
            <a:r>
              <a:rPr lang="en-US" dirty="0" smtClean="0"/>
              <a:t>- data sources and sinks</a:t>
            </a:r>
            <a:endParaRPr lang="en-US" dirty="0"/>
          </a:p>
        </p:txBody>
      </p:sp>
      <p:sp>
        <p:nvSpPr>
          <p:cNvPr id="7" name="Rectangle 6"/>
          <p:cNvSpPr/>
          <p:nvPr/>
        </p:nvSpPr>
        <p:spPr>
          <a:xfrm>
            <a:off x="4890499" y="1984232"/>
            <a:ext cx="4253501" cy="1200329"/>
          </a:xfrm>
          <a:prstGeom prst="rect">
            <a:avLst/>
          </a:prstGeom>
        </p:spPr>
        <p:txBody>
          <a:bodyPr wrap="square">
            <a:spAutoFit/>
          </a:bodyPr>
          <a:lstStyle/>
          <a:p>
            <a:pPr marL="0" marR="0">
              <a:spcBef>
                <a:spcPts val="0"/>
              </a:spcBef>
              <a:spcAft>
                <a:spcPts val="0"/>
              </a:spcAft>
            </a:pPr>
            <a:r>
              <a:rPr lang="en-US" dirty="0" err="1" smtClean="0">
                <a:solidFill>
                  <a:srgbClr val="A71D5D"/>
                </a:solidFill>
                <a:latin typeface="Consolas" charset="0"/>
                <a:ea typeface="Times New Roman" charset="0"/>
                <a:cs typeface="Times New Roman" charset="0"/>
              </a:rPr>
              <a:t>val</a:t>
            </a:r>
            <a:r>
              <a:rPr lang="en-US" dirty="0" smtClean="0">
                <a:solidFill>
                  <a:srgbClr val="333333"/>
                </a:solidFill>
                <a:latin typeface="Consolas" charset="0"/>
                <a:ea typeface="Times New Roman" charset="0"/>
                <a:cs typeface="Times New Roman" charset="0"/>
              </a:rPr>
              <a:t> </a:t>
            </a:r>
            <a:r>
              <a:rPr lang="en-US" dirty="0">
                <a:solidFill>
                  <a:srgbClr val="795DA3"/>
                </a:solidFill>
                <a:latin typeface="Consolas" charset="0"/>
                <a:ea typeface="Times New Roman" charset="0"/>
                <a:cs typeface="Times New Roman" charset="0"/>
              </a:rPr>
              <a:t>stream</a:t>
            </a:r>
            <a:r>
              <a:rPr lang="en-US" dirty="0">
                <a:solidFill>
                  <a:srgbClr val="333333"/>
                </a:solidFill>
                <a:latin typeface="Consolas" charset="0"/>
                <a:ea typeface="Times New Roman" charset="0"/>
                <a:cs typeface="Times New Roman" charset="0"/>
              </a:rPr>
              <a:t> </a:t>
            </a:r>
            <a:r>
              <a:rPr lang="en-US" dirty="0">
                <a:solidFill>
                  <a:srgbClr val="A71D5D"/>
                </a:solidFill>
                <a:latin typeface="Consolas" charset="0"/>
                <a:ea typeface="Times New Roman" charset="0"/>
                <a:cs typeface="Times New Roman" charset="0"/>
              </a:rPr>
              <a:t>= </a:t>
            </a:r>
            <a:r>
              <a:rPr lang="en-US" dirty="0" err="1">
                <a:solidFill>
                  <a:srgbClr val="333333"/>
                </a:solidFill>
                <a:latin typeface="Consolas" charset="0"/>
                <a:ea typeface="Times New Roman" charset="0"/>
                <a:cs typeface="Times New Roman" charset="0"/>
              </a:rPr>
              <a:t>read.kafka</a:t>
            </a:r>
            <a:r>
              <a:rPr lang="en-US" dirty="0">
                <a:solidFill>
                  <a:srgbClr val="333333"/>
                </a:solidFill>
                <a:latin typeface="Consolas" charset="0"/>
                <a:ea typeface="Times New Roman" charset="0"/>
                <a:cs typeface="Times New Roman" charset="0"/>
              </a:rPr>
              <a:t>(</a:t>
            </a:r>
            <a:r>
              <a:rPr lang="en-US" dirty="0">
                <a:solidFill>
                  <a:srgbClr val="183691"/>
                </a:solidFill>
                <a:latin typeface="Consolas" charset="0"/>
                <a:ea typeface="Times New Roman" charset="0"/>
                <a:cs typeface="Times New Roman" charset="0"/>
              </a:rPr>
              <a:t>"..."</a:t>
            </a:r>
            <a:r>
              <a:rPr lang="en-US" dirty="0">
                <a:solidFill>
                  <a:srgbClr val="333333"/>
                </a:solidFill>
                <a:latin typeface="Consolas" charset="0"/>
                <a:ea typeface="Times New Roman" charset="0"/>
                <a:cs typeface="Times New Roman" charset="0"/>
              </a:rPr>
              <a:t>)</a:t>
            </a:r>
            <a:endParaRPr lang="en-US" dirty="0">
              <a:latin typeface="Calibri" charset="0"/>
              <a:ea typeface="Calibri" charset="0"/>
              <a:cs typeface="Times New Roman" charset="0"/>
            </a:endParaRPr>
          </a:p>
          <a:p>
            <a:pPr marL="0" marR="0">
              <a:spcBef>
                <a:spcPts val="0"/>
              </a:spcBef>
              <a:spcAft>
                <a:spcPts val="0"/>
              </a:spcAft>
            </a:pPr>
            <a:r>
              <a:rPr lang="en-US" dirty="0" err="1">
                <a:solidFill>
                  <a:srgbClr val="333333"/>
                </a:solidFill>
                <a:latin typeface="Consolas" charset="0"/>
                <a:ea typeface="Times New Roman" charset="0"/>
                <a:cs typeface="Times New Roman" charset="0"/>
              </a:rPr>
              <a:t>stream.window</a:t>
            </a:r>
            <a:r>
              <a:rPr lang="en-US" dirty="0">
                <a:solidFill>
                  <a:srgbClr val="333333"/>
                </a:solidFill>
                <a:latin typeface="Consolas" charset="0"/>
                <a:ea typeface="Times New Roman" charset="0"/>
                <a:cs typeface="Times New Roman" charset="0"/>
              </a:rPr>
              <a:t>(</a:t>
            </a:r>
            <a:r>
              <a:rPr lang="en-US" dirty="0">
                <a:solidFill>
                  <a:srgbClr val="0086B3"/>
                </a:solidFill>
                <a:latin typeface="Consolas" charset="0"/>
                <a:ea typeface="Times New Roman" charset="0"/>
                <a:cs typeface="Times New Roman" charset="0"/>
              </a:rPr>
              <a:t>5</a:t>
            </a:r>
            <a:r>
              <a:rPr lang="en-US" dirty="0">
                <a:solidFill>
                  <a:srgbClr val="333333"/>
                </a:solidFill>
                <a:latin typeface="Consolas" charset="0"/>
                <a:ea typeface="Times New Roman" charset="0"/>
                <a:cs typeface="Times New Roman" charset="0"/>
              </a:rPr>
              <a:t> </a:t>
            </a:r>
            <a:r>
              <a:rPr lang="en-US" dirty="0" err="1" smtClean="0">
                <a:solidFill>
                  <a:srgbClr val="333333"/>
                </a:solidFill>
                <a:latin typeface="Consolas" charset="0"/>
                <a:ea typeface="Times New Roman" charset="0"/>
                <a:cs typeface="Times New Roman" charset="0"/>
              </a:rPr>
              <a:t>mins</a:t>
            </a:r>
            <a:r>
              <a:rPr lang="en-US" dirty="0" smtClean="0">
                <a:solidFill>
                  <a:srgbClr val="333333"/>
                </a:solidFill>
                <a:latin typeface="Consolas" charset="0"/>
                <a:ea typeface="Times New Roman" charset="0"/>
                <a:cs typeface="Times New Roman" charset="0"/>
              </a:rPr>
              <a:t>, </a:t>
            </a:r>
            <a:r>
              <a:rPr lang="en-US" dirty="0">
                <a:solidFill>
                  <a:srgbClr val="0086B3"/>
                </a:solidFill>
                <a:latin typeface="Consolas" charset="0"/>
                <a:ea typeface="Times New Roman" charset="0"/>
                <a:cs typeface="Times New Roman" charset="0"/>
              </a:rPr>
              <a:t>10</a:t>
            </a:r>
            <a:r>
              <a:rPr lang="en-US" dirty="0">
                <a:solidFill>
                  <a:srgbClr val="333333"/>
                </a:solidFill>
                <a:latin typeface="Consolas" charset="0"/>
                <a:ea typeface="Times New Roman" charset="0"/>
                <a:cs typeface="Times New Roman" charset="0"/>
              </a:rPr>
              <a:t> </a:t>
            </a:r>
            <a:r>
              <a:rPr lang="en-US" dirty="0" err="1" smtClean="0">
                <a:solidFill>
                  <a:srgbClr val="333333"/>
                </a:solidFill>
                <a:latin typeface="Consolas" charset="0"/>
                <a:ea typeface="Times New Roman" charset="0"/>
                <a:cs typeface="Times New Roman" charset="0"/>
              </a:rPr>
              <a:t>secs</a:t>
            </a:r>
            <a:r>
              <a:rPr lang="en-US" dirty="0" smtClean="0">
                <a:solidFill>
                  <a:srgbClr val="333333"/>
                </a:solidFill>
                <a:latin typeface="Consolas" charset="0"/>
                <a:ea typeface="Times New Roman" charset="0"/>
                <a:cs typeface="Times New Roman" charset="0"/>
              </a:rPr>
              <a:t>)</a:t>
            </a:r>
            <a:endParaRPr lang="en-US" dirty="0">
              <a:latin typeface="Calibri" charset="0"/>
              <a:ea typeface="Calibri" charset="0"/>
              <a:cs typeface="Times New Roman" charset="0"/>
            </a:endParaRPr>
          </a:p>
          <a:p>
            <a:pPr marL="0" marR="0">
              <a:spcBef>
                <a:spcPts val="0"/>
              </a:spcBef>
              <a:spcAft>
                <a:spcPts val="0"/>
              </a:spcAft>
            </a:pPr>
            <a:r>
              <a:rPr lang="en-US" dirty="0">
                <a:solidFill>
                  <a:srgbClr val="333333"/>
                </a:solidFill>
                <a:latin typeface="Consolas" charset="0"/>
                <a:ea typeface="Times New Roman" charset="0"/>
                <a:cs typeface="Times New Roman" charset="0"/>
              </a:rPr>
              <a:t>  .</a:t>
            </a:r>
            <a:r>
              <a:rPr lang="en-US" dirty="0" err="1">
                <a:solidFill>
                  <a:srgbClr val="333333"/>
                </a:solidFill>
                <a:latin typeface="Consolas" charset="0"/>
                <a:ea typeface="Times New Roman" charset="0"/>
                <a:cs typeface="Times New Roman" charset="0"/>
              </a:rPr>
              <a:t>agg</a:t>
            </a:r>
            <a:r>
              <a:rPr lang="en-US" dirty="0">
                <a:solidFill>
                  <a:srgbClr val="333333"/>
                </a:solidFill>
                <a:latin typeface="Consolas" charset="0"/>
                <a:ea typeface="Times New Roman" charset="0"/>
                <a:cs typeface="Times New Roman" charset="0"/>
              </a:rPr>
              <a:t>(sum(</a:t>
            </a:r>
            <a:r>
              <a:rPr lang="en-US" dirty="0">
                <a:solidFill>
                  <a:srgbClr val="183691"/>
                </a:solidFill>
                <a:latin typeface="Consolas" charset="0"/>
                <a:ea typeface="Times New Roman" charset="0"/>
                <a:cs typeface="Times New Roman" charset="0"/>
              </a:rPr>
              <a:t>"sales"</a:t>
            </a:r>
            <a:r>
              <a:rPr lang="en-US" dirty="0">
                <a:solidFill>
                  <a:srgbClr val="333333"/>
                </a:solidFill>
                <a:latin typeface="Consolas" charset="0"/>
                <a:ea typeface="Times New Roman" charset="0"/>
                <a:cs typeface="Times New Roman" charset="0"/>
              </a:rPr>
              <a:t>))</a:t>
            </a:r>
            <a:endParaRPr lang="en-US" dirty="0">
              <a:latin typeface="Calibri" charset="0"/>
              <a:ea typeface="Calibri" charset="0"/>
              <a:cs typeface="Times New Roman" charset="0"/>
            </a:endParaRPr>
          </a:p>
          <a:p>
            <a:pPr marL="0" marR="0">
              <a:spcBef>
                <a:spcPts val="0"/>
              </a:spcBef>
              <a:spcAft>
                <a:spcPts val="0"/>
              </a:spcAft>
            </a:pPr>
            <a:r>
              <a:rPr lang="en-US" dirty="0">
                <a:solidFill>
                  <a:srgbClr val="333333"/>
                </a:solidFill>
                <a:latin typeface="Consolas" charset="0"/>
                <a:ea typeface="Times New Roman" charset="0"/>
                <a:cs typeface="Times New Roman" charset="0"/>
              </a:rPr>
              <a:t>  .</a:t>
            </a:r>
            <a:r>
              <a:rPr lang="en-US" dirty="0" err="1">
                <a:solidFill>
                  <a:srgbClr val="333333"/>
                </a:solidFill>
                <a:latin typeface="Consolas" charset="0"/>
                <a:ea typeface="Times New Roman" charset="0"/>
                <a:cs typeface="Times New Roman" charset="0"/>
              </a:rPr>
              <a:t>write.jdbc</a:t>
            </a:r>
            <a:r>
              <a:rPr lang="en-US" dirty="0">
                <a:solidFill>
                  <a:srgbClr val="333333"/>
                </a:solidFill>
                <a:latin typeface="Consolas" charset="0"/>
                <a:ea typeface="Times New Roman" charset="0"/>
                <a:cs typeface="Times New Roman" charset="0"/>
              </a:rPr>
              <a:t>(</a:t>
            </a:r>
            <a:r>
              <a:rPr lang="en-US" dirty="0">
                <a:solidFill>
                  <a:srgbClr val="183691"/>
                </a:solidFill>
                <a:latin typeface="Consolas" charset="0"/>
                <a:ea typeface="Times New Roman" charset="0"/>
                <a:cs typeface="Times New Roman" charset="0"/>
              </a:rPr>
              <a:t>"</a:t>
            </a:r>
            <a:r>
              <a:rPr lang="en-US" dirty="0" err="1">
                <a:solidFill>
                  <a:srgbClr val="183691"/>
                </a:solidFill>
                <a:latin typeface="Consolas" charset="0"/>
                <a:ea typeface="Times New Roman" charset="0"/>
                <a:cs typeface="Times New Roman" charset="0"/>
              </a:rPr>
              <a:t>mysql</a:t>
            </a:r>
            <a:r>
              <a:rPr lang="en-US" dirty="0">
                <a:solidFill>
                  <a:srgbClr val="183691"/>
                </a:solidFill>
                <a:latin typeface="Consolas" charset="0"/>
                <a:ea typeface="Times New Roman" charset="0"/>
                <a:cs typeface="Times New Roman" charset="0"/>
              </a:rPr>
              <a:t>://..."</a:t>
            </a:r>
            <a:r>
              <a:rPr lang="en-US" dirty="0">
                <a:solidFill>
                  <a:srgbClr val="333333"/>
                </a:solidFill>
                <a:latin typeface="Consolas" charset="0"/>
                <a:ea typeface="Times New Roman" charset="0"/>
                <a:cs typeface="Times New Roman" charset="0"/>
              </a:rPr>
              <a:t>)</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419815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98178" y="780935"/>
            <a:ext cx="3185487" cy="830997"/>
          </a:xfrm>
          <a:prstGeom prst="rect">
            <a:avLst/>
          </a:prstGeom>
          <a:noFill/>
        </p:spPr>
        <p:txBody>
          <a:bodyPr wrap="none" rtlCol="0">
            <a:spAutoFit/>
          </a:bodyPr>
          <a:lstStyle/>
          <a:p>
            <a:pPr algn="ctr"/>
            <a:r>
              <a:rPr lang="en-US" sz="2400" dirty="0" smtClean="0">
                <a:latin typeface="Source Sans Pro Light" charset="0"/>
                <a:ea typeface="Source Sans Pro Light" charset="0"/>
                <a:cs typeface="Source Sans Pro Light" charset="0"/>
              </a:rPr>
              <a:t>Spark 2.0</a:t>
            </a:r>
          </a:p>
          <a:p>
            <a:pPr algn="ctr"/>
            <a:r>
              <a:rPr lang="en-US" sz="2400" dirty="0" smtClean="0">
                <a:latin typeface="Source Sans Pro Light" charset="0"/>
                <a:ea typeface="Source Sans Pro Light" charset="0"/>
                <a:cs typeface="Source Sans Pro Light" charset="0"/>
              </a:rPr>
              <a:t>Continuous DataFrames</a:t>
            </a:r>
            <a:endParaRPr lang="en-US" sz="2400" dirty="0">
              <a:latin typeface="Source Sans Pro Light" charset="0"/>
              <a:ea typeface="Source Sans Pro Light" charset="0"/>
              <a:cs typeface="Source Sans Pro Light" charset="0"/>
            </a:endParaRPr>
          </a:p>
        </p:txBody>
      </p:sp>
      <p:grpSp>
        <p:nvGrpSpPr>
          <p:cNvPr id="58" name="Group 57"/>
          <p:cNvGrpSpPr/>
          <p:nvPr/>
        </p:nvGrpSpPr>
        <p:grpSpPr>
          <a:xfrm>
            <a:off x="4886960" y="1778000"/>
            <a:ext cx="2428240" cy="2123440"/>
            <a:chOff x="4693920" y="1960880"/>
            <a:chExt cx="2428240" cy="2123440"/>
          </a:xfrm>
        </p:grpSpPr>
        <p:sp>
          <p:nvSpPr>
            <p:cNvPr id="32" name="Rectangle 31"/>
            <p:cNvSpPr/>
            <p:nvPr/>
          </p:nvSpPr>
          <p:spPr>
            <a:xfrm>
              <a:off x="4693920" y="1960880"/>
              <a:ext cx="2428240" cy="2113280"/>
            </a:xfrm>
            <a:prstGeom prst="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4" name="Group 33"/>
            <p:cNvGrpSpPr/>
            <p:nvPr/>
          </p:nvGrpSpPr>
          <p:grpSpPr>
            <a:xfrm>
              <a:off x="4693920" y="2184400"/>
              <a:ext cx="2428240" cy="1899920"/>
              <a:chOff x="1168400" y="2448560"/>
              <a:chExt cx="2428240" cy="1452880"/>
            </a:xfrm>
          </p:grpSpPr>
          <p:cxnSp>
            <p:nvCxnSpPr>
              <p:cNvPr id="42" name="Straight Connector 41"/>
              <p:cNvCxnSpPr/>
              <p:nvPr/>
            </p:nvCxnSpPr>
            <p:spPr>
              <a:xfrm>
                <a:off x="1654048"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39696"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625344"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110992"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59664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16840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33" name="Rectangle 32"/>
            <p:cNvSpPr/>
            <p:nvPr/>
          </p:nvSpPr>
          <p:spPr>
            <a:xfrm>
              <a:off x="4693920" y="1960880"/>
              <a:ext cx="2428240" cy="254000"/>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p:cNvGrpSpPr/>
            <p:nvPr/>
          </p:nvGrpSpPr>
          <p:grpSpPr>
            <a:xfrm rot="16200000">
              <a:off x="5359400" y="1722120"/>
              <a:ext cx="1097280" cy="2407920"/>
              <a:chOff x="1168400" y="2448560"/>
              <a:chExt cx="2428240" cy="1452880"/>
            </a:xfrm>
          </p:grpSpPr>
          <p:cxnSp>
            <p:nvCxnSpPr>
              <p:cNvPr id="36" name="Straight Connector 35"/>
              <p:cNvCxnSpPr/>
              <p:nvPr/>
            </p:nvCxnSpPr>
            <p:spPr>
              <a:xfrm>
                <a:off x="1654048"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139696"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625344"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110992"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9664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16840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rot="16200000">
              <a:off x="5897880" y="2709672"/>
              <a:ext cx="0" cy="240792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16200000">
              <a:off x="5897880" y="2490216"/>
              <a:ext cx="0" cy="240792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16200000">
              <a:off x="5897880" y="2270760"/>
              <a:ext cx="0" cy="240792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56" name="Down Arrow 55"/>
          <p:cNvSpPr/>
          <p:nvPr/>
        </p:nvSpPr>
        <p:spPr>
          <a:xfrm>
            <a:off x="7406640" y="2875280"/>
            <a:ext cx="304800" cy="89408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78480" y="4216400"/>
            <a:ext cx="4277360" cy="927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500701" y="833931"/>
            <a:ext cx="2454518" cy="830997"/>
          </a:xfrm>
          <a:prstGeom prst="rect">
            <a:avLst/>
          </a:prstGeom>
          <a:noFill/>
        </p:spPr>
        <p:txBody>
          <a:bodyPr wrap="none" rtlCol="0">
            <a:spAutoFit/>
          </a:bodyPr>
          <a:lstStyle/>
          <a:p>
            <a:pPr algn="ctr"/>
            <a:r>
              <a:rPr lang="en-US" sz="2400" dirty="0" smtClean="0">
                <a:latin typeface="Source Sans Pro Light" charset="0"/>
                <a:ea typeface="Source Sans Pro Light" charset="0"/>
                <a:cs typeface="Source Sans Pro Light" charset="0"/>
              </a:rPr>
              <a:t>Spark 1.3</a:t>
            </a:r>
          </a:p>
          <a:p>
            <a:pPr algn="ctr"/>
            <a:r>
              <a:rPr lang="en-US" sz="2400" dirty="0" smtClean="0">
                <a:latin typeface="Source Sans Pro Light" charset="0"/>
                <a:ea typeface="Source Sans Pro Light" charset="0"/>
                <a:cs typeface="Source Sans Pro Light" charset="0"/>
              </a:rPr>
              <a:t>Static DataFrames</a:t>
            </a:r>
            <a:endParaRPr lang="en-US" sz="2400" dirty="0">
              <a:latin typeface="Source Sans Pro Light" charset="0"/>
              <a:ea typeface="Source Sans Pro Light" charset="0"/>
              <a:cs typeface="Source Sans Pro Light" charset="0"/>
            </a:endParaRPr>
          </a:p>
        </p:txBody>
      </p:sp>
      <p:grpSp>
        <p:nvGrpSpPr>
          <p:cNvPr id="29" name="Group 28"/>
          <p:cNvGrpSpPr/>
          <p:nvPr/>
        </p:nvGrpSpPr>
        <p:grpSpPr>
          <a:xfrm>
            <a:off x="1513840" y="1778000"/>
            <a:ext cx="2428240" cy="1686560"/>
            <a:chOff x="1168400" y="2235200"/>
            <a:chExt cx="2428240" cy="1686560"/>
          </a:xfrm>
        </p:grpSpPr>
        <p:sp>
          <p:nvSpPr>
            <p:cNvPr id="2" name="Rectangle 1"/>
            <p:cNvSpPr/>
            <p:nvPr/>
          </p:nvSpPr>
          <p:spPr>
            <a:xfrm>
              <a:off x="1168400" y="2235200"/>
              <a:ext cx="2428240" cy="1686560"/>
            </a:xfrm>
            <a:prstGeom prst="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1168400" y="2235200"/>
              <a:ext cx="2428240" cy="254000"/>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1" name="Group 20"/>
            <p:cNvGrpSpPr/>
            <p:nvPr/>
          </p:nvGrpSpPr>
          <p:grpSpPr>
            <a:xfrm>
              <a:off x="1168400" y="2458720"/>
              <a:ext cx="2428240" cy="1452880"/>
              <a:chOff x="1168400" y="2448560"/>
              <a:chExt cx="2428240" cy="1452880"/>
            </a:xfrm>
          </p:grpSpPr>
          <p:cxnSp>
            <p:nvCxnSpPr>
              <p:cNvPr id="13" name="Straight Connector 12"/>
              <p:cNvCxnSpPr/>
              <p:nvPr/>
            </p:nvCxnSpPr>
            <p:spPr>
              <a:xfrm>
                <a:off x="1654048"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139696"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625344"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110992"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59664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16840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rot="16200000">
              <a:off x="1833880" y="1996440"/>
              <a:ext cx="1097280" cy="2407920"/>
              <a:chOff x="1168400" y="2448560"/>
              <a:chExt cx="2428240" cy="1452880"/>
            </a:xfrm>
          </p:grpSpPr>
          <p:cxnSp>
            <p:nvCxnSpPr>
              <p:cNvPr id="23" name="Straight Connector 22"/>
              <p:cNvCxnSpPr/>
              <p:nvPr/>
            </p:nvCxnSpPr>
            <p:spPr>
              <a:xfrm>
                <a:off x="1654048"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39696"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625344"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110992"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59664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68400" y="2448560"/>
                <a:ext cx="0" cy="145288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grpSp>
      <p:grpSp>
        <p:nvGrpSpPr>
          <p:cNvPr id="86" name="Group 85"/>
          <p:cNvGrpSpPr/>
          <p:nvPr/>
        </p:nvGrpSpPr>
        <p:grpSpPr>
          <a:xfrm>
            <a:off x="701040" y="3628390"/>
            <a:ext cx="7548880" cy="1340535"/>
            <a:chOff x="701040" y="3628390"/>
            <a:chExt cx="7548880" cy="1340535"/>
          </a:xfrm>
        </p:grpSpPr>
        <p:sp>
          <p:nvSpPr>
            <p:cNvPr id="11" name="TextBox 10"/>
            <p:cNvSpPr txBox="1"/>
            <p:nvPr/>
          </p:nvSpPr>
          <p:spPr>
            <a:xfrm>
              <a:off x="1889760" y="4199484"/>
              <a:ext cx="5435600" cy="769441"/>
            </a:xfrm>
            <a:prstGeom prst="rect">
              <a:avLst/>
            </a:prstGeom>
            <a:noFill/>
          </p:spPr>
          <p:txBody>
            <a:bodyPr wrap="square" rtlCol="0">
              <a:spAutoFit/>
            </a:bodyPr>
            <a:lstStyle/>
            <a:p>
              <a:pPr algn="ctr"/>
              <a:r>
                <a:rPr lang="en-US" sz="4400" dirty="0" smtClean="0">
                  <a:solidFill>
                    <a:schemeClr val="accent2"/>
                  </a:solidFill>
                  <a:latin typeface="Source Sans Pro Light" charset="0"/>
                  <a:ea typeface="Source Sans Pro Light" charset="0"/>
                  <a:cs typeface="Source Sans Pro Light" charset="0"/>
                </a:rPr>
                <a:t>Single API !</a:t>
              </a:r>
              <a:endParaRPr lang="en-US" sz="4400" dirty="0">
                <a:solidFill>
                  <a:schemeClr val="accent2"/>
                </a:solidFill>
                <a:latin typeface="Source Sans Pro Light" charset="0"/>
                <a:ea typeface="Source Sans Pro Light" charset="0"/>
                <a:cs typeface="Source Sans Pro Light" charset="0"/>
              </a:endParaRPr>
            </a:p>
          </p:txBody>
        </p:sp>
        <p:sp>
          <p:nvSpPr>
            <p:cNvPr id="30" name="Left Brace 29"/>
            <p:cNvSpPr/>
            <p:nvPr/>
          </p:nvSpPr>
          <p:spPr>
            <a:xfrm rot="16200000">
              <a:off x="4211320" y="118110"/>
              <a:ext cx="528320" cy="7548880"/>
            </a:xfrm>
            <a:prstGeom prst="leftBrace">
              <a:avLst>
                <a:gd name="adj1" fmla="val 58333"/>
                <a:gd name="adj2" fmla="val 50000"/>
              </a:avLst>
            </a:prstGeom>
            <a:ln w="28575"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730684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6981" y="2892158"/>
            <a:ext cx="4674042" cy="759788"/>
          </a:xfrm>
        </p:spPr>
        <p:txBody>
          <a:bodyPr/>
          <a:lstStyle/>
          <a:p>
            <a:r>
              <a:rPr lang="en-US" sz="4400" dirty="0" smtClean="0"/>
              <a:t>Closing Remarks</a:t>
            </a:r>
            <a:endParaRPr lang="en-US" sz="4400" dirty="0"/>
          </a:p>
        </p:txBody>
      </p:sp>
      <p:pic>
        <p:nvPicPr>
          <p:cNvPr id="10"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265229" y="4701109"/>
            <a:ext cx="1781285" cy="225630"/>
          </a:xfrm>
          <a:prstGeom prst="rect">
            <a:avLst/>
          </a:prstGeom>
        </p:spPr>
      </p:pic>
      <p:pic>
        <p:nvPicPr>
          <p:cNvPr id="7" name="Picture 6"/>
          <p:cNvPicPr>
            <a:picLocks noChangeAspect="1"/>
          </p:cNvPicPr>
          <p:nvPr/>
        </p:nvPicPr>
        <p:blipFill>
          <a:blip r:embed="rId5"/>
          <a:stretch>
            <a:fillRect/>
          </a:stretch>
        </p:blipFill>
        <p:spPr>
          <a:xfrm>
            <a:off x="2091865" y="1080646"/>
            <a:ext cx="2151864" cy="1265296"/>
          </a:xfrm>
          <a:prstGeom prst="rect">
            <a:avLst/>
          </a:prstGeom>
          <a:effectLst>
            <a:glow rad="228600">
              <a:schemeClr val="accent1">
                <a:lumMod val="75000"/>
                <a:alpha val="25000"/>
              </a:schemeClr>
            </a:glow>
          </a:effectLst>
        </p:spPr>
      </p:pic>
      <p:pic>
        <p:nvPicPr>
          <p:cNvPr id="9" name="Picture 2" descr="https://4.bp.blogspot.com/-OwSRaXrVNqs/T7xrI3Qo44I/AAAAAAAAG5U/5UsJU73WsCI/s1600/Wikipedia-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036" y="1267697"/>
            <a:ext cx="1153481" cy="1153481"/>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itle 1"/>
          <p:cNvSpPr txBox="1">
            <a:spLocks/>
          </p:cNvSpPr>
          <p:nvPr/>
        </p:nvSpPr>
        <p:spPr bwMode="auto">
          <a:xfrm>
            <a:off x="4350352" y="1518310"/>
            <a:ext cx="673061" cy="75978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1" fontAlgn="base" hangingPunct="1">
              <a:lnSpc>
                <a:spcPct val="90000"/>
              </a:lnSpc>
              <a:spcBef>
                <a:spcPct val="0"/>
              </a:spcBef>
              <a:spcAft>
                <a:spcPct val="0"/>
              </a:spcAft>
              <a:defRPr sz="5400" b="0" i="0" kern="1200" baseline="0">
                <a:solidFill>
                  <a:schemeClr val="bg1"/>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4400" dirty="0" smtClean="0"/>
              <a:t>+</a:t>
            </a:r>
            <a:endParaRPr lang="en-US" sz="4400" dirty="0"/>
          </a:p>
        </p:txBody>
      </p:sp>
    </p:spTree>
    <p:extLst>
      <p:ext uri="{BB962C8B-B14F-4D97-AF65-F5344CB8AC3E}">
        <p14:creationId xmlns:p14="http://schemas.microsoft.com/office/powerpoint/2010/main" val="1308519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Picture 2" descr="http://ampcamp.berkeley.edu/6/exercises/img/bdas-stack-11-20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556" y="862724"/>
            <a:ext cx="6759864" cy="382453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216858" y="215074"/>
            <a:ext cx="3034341" cy="369332"/>
          </a:xfrm>
          <a:prstGeom prst="rect">
            <a:avLst/>
          </a:prstGeom>
          <a:noFill/>
        </p:spPr>
        <p:txBody>
          <a:bodyPr wrap="square" rtlCol="0">
            <a:spAutoFit/>
          </a:bodyPr>
          <a:lstStyle/>
          <a:p>
            <a:r>
              <a:rPr lang="en-US" dirty="0" smtClean="0">
                <a:latin typeface="+mj-lt"/>
              </a:rPr>
              <a:t>BDAS:</a:t>
            </a:r>
            <a:r>
              <a:rPr lang="en-US" sz="1600" dirty="0" smtClean="0">
                <a:latin typeface="+mj-lt"/>
              </a:rPr>
              <a:t> </a:t>
            </a:r>
            <a:r>
              <a:rPr lang="en-US" sz="1400" dirty="0" smtClean="0">
                <a:latin typeface="Source Sans Pro Light" panose="020B0403030403020204" pitchFamily="34" charset="0"/>
              </a:rPr>
              <a:t>Berkeley Data Analytics Stack</a:t>
            </a:r>
            <a:endParaRPr lang="en-US" sz="1600" dirty="0">
              <a:solidFill>
                <a:prstClr val="black"/>
              </a:solidFill>
              <a:latin typeface="Source Sans Pro Light" panose="020B0403030403020204" pitchFamily="34" charset="0"/>
            </a:endParaRPr>
          </a:p>
        </p:txBody>
      </p:sp>
      <p:pic>
        <p:nvPicPr>
          <p:cNvPr id="5" name="Picture 2" descr="http://cloud.berkeley.edu/amplab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892" y="280570"/>
            <a:ext cx="1613892" cy="3737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483594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Trends</a:t>
            </a:r>
            <a:endParaRPr lang="en-US" dirty="0"/>
          </a:p>
        </p:txBody>
      </p:sp>
      <p:graphicFrame>
        <p:nvGraphicFramePr>
          <p:cNvPr id="8" name="Table 7"/>
          <p:cNvGraphicFramePr>
            <a:graphicFrameLocks noGrp="1"/>
          </p:cNvGraphicFramePr>
          <p:nvPr>
            <p:extLst/>
          </p:nvPr>
        </p:nvGraphicFramePr>
        <p:xfrm>
          <a:off x="889949" y="1232865"/>
          <a:ext cx="7633470" cy="3513200"/>
        </p:xfrm>
        <a:graphic>
          <a:graphicData uri="http://schemas.openxmlformats.org/drawingml/2006/table">
            <a:tbl>
              <a:tblPr firstRow="1" bandRow="1">
                <a:tableStyleId>{2D5ABB26-0587-4C30-8999-92F81FD0307C}</a:tableStyleId>
              </a:tblPr>
              <a:tblGrid>
                <a:gridCol w="1476444"/>
                <a:gridCol w="2075140"/>
                <a:gridCol w="2040943"/>
                <a:gridCol w="2040943"/>
              </a:tblGrid>
              <a:tr h="858955">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2010</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2015</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endParaRPr lang="en-US" sz="2400" dirty="0">
                        <a:solidFill>
                          <a:schemeClr val="tx2">
                            <a:lumMod val="75000"/>
                            <a:lumOff val="25000"/>
                          </a:schemeClr>
                        </a:solidFill>
                        <a:latin typeface="Source Sans Pro Light"/>
                        <a:cs typeface="Source Sans Pro Light"/>
                      </a:endParaRPr>
                    </a:p>
                  </a:txBody>
                  <a:tcPr anchor="ctr"/>
                </a:tc>
              </a:tr>
              <a:tr h="936335">
                <a:tc>
                  <a:txBody>
                    <a:bodyPr/>
                    <a:lstStyle/>
                    <a:p>
                      <a:pPr algn="ctr"/>
                      <a:r>
                        <a:rPr lang="en-US" sz="2400" dirty="0" smtClean="0">
                          <a:solidFill>
                            <a:schemeClr val="tx2">
                              <a:lumMod val="75000"/>
                              <a:lumOff val="25000"/>
                            </a:schemeClr>
                          </a:solidFill>
                          <a:latin typeface="Source Sans Pro Light"/>
                          <a:cs typeface="Source Sans Pro Light"/>
                        </a:rPr>
                        <a:t>Storage</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50+MB/s</a:t>
                      </a:r>
                    </a:p>
                    <a:p>
                      <a:pPr algn="ctr"/>
                      <a:r>
                        <a:rPr lang="en-US" sz="2400" dirty="0" smtClean="0">
                          <a:solidFill>
                            <a:schemeClr val="tx2">
                              <a:lumMod val="50000"/>
                              <a:lumOff val="50000"/>
                            </a:schemeClr>
                          </a:solidFill>
                          <a:latin typeface="Source Sans Pro Light"/>
                          <a:cs typeface="Source Sans Pro Light"/>
                        </a:rPr>
                        <a:t>(HDD)</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500+MB/s</a:t>
                      </a:r>
                      <a:endParaRPr lang="en-US" sz="2400" baseline="0" dirty="0" smtClean="0">
                        <a:solidFill>
                          <a:schemeClr val="tx2">
                            <a:lumMod val="75000"/>
                            <a:lumOff val="25000"/>
                          </a:schemeClr>
                        </a:solidFill>
                        <a:latin typeface="Source Sans Pro Light"/>
                        <a:cs typeface="Source Sans Pro Light"/>
                      </a:endParaRPr>
                    </a:p>
                    <a:p>
                      <a:pPr algn="ctr"/>
                      <a:r>
                        <a:rPr lang="en-US" sz="2400" baseline="0" dirty="0" smtClean="0">
                          <a:solidFill>
                            <a:schemeClr val="tx2">
                              <a:lumMod val="75000"/>
                              <a:lumOff val="25000"/>
                            </a:schemeClr>
                          </a:solidFill>
                          <a:latin typeface="Source Sans Pro Light"/>
                          <a:cs typeface="Source Sans Pro Light"/>
                        </a:rPr>
                        <a:t>(SSD)</a:t>
                      </a:r>
                      <a:endParaRPr lang="en-US" sz="2400" dirty="0" smtClean="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10X</a:t>
                      </a: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Network</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1Gbps</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10Gbps</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10X</a:t>
                      </a:r>
                      <a:endParaRPr lang="en-US" sz="2400" dirty="0">
                        <a:solidFill>
                          <a:schemeClr val="tx2">
                            <a:lumMod val="75000"/>
                            <a:lumOff val="25000"/>
                          </a:schemeClr>
                        </a:solidFill>
                        <a:latin typeface="Source Sans Pro Light"/>
                        <a:cs typeface="Source Sans Pro Light"/>
                      </a:endParaRPr>
                    </a:p>
                  </a:txBody>
                  <a:tcPr anchor="ctr"/>
                </a:tc>
              </a:tr>
              <a:tr h="858955">
                <a:tc>
                  <a:txBody>
                    <a:bodyPr/>
                    <a:lstStyle/>
                    <a:p>
                      <a:pPr algn="ctr"/>
                      <a:r>
                        <a:rPr lang="en-US" sz="2400" dirty="0" smtClean="0">
                          <a:solidFill>
                            <a:schemeClr val="tx2">
                              <a:lumMod val="75000"/>
                              <a:lumOff val="25000"/>
                            </a:schemeClr>
                          </a:solidFill>
                          <a:latin typeface="Source Sans Pro Light"/>
                          <a:cs typeface="Source Sans Pro Light"/>
                        </a:rPr>
                        <a:t>CPU</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50000"/>
                              <a:lumOff val="50000"/>
                            </a:schemeClr>
                          </a:solidFill>
                          <a:latin typeface="Source Sans Pro Light"/>
                          <a:cs typeface="Source Sans Pro Light"/>
                        </a:rPr>
                        <a:t>~3GHz</a:t>
                      </a:r>
                      <a:endParaRPr lang="en-US" sz="2400" dirty="0">
                        <a:solidFill>
                          <a:schemeClr val="tx2">
                            <a:lumMod val="50000"/>
                            <a:lumOff val="50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rPr>
                        <a:t>~3GHz</a:t>
                      </a:r>
                      <a:endParaRPr lang="en-US" sz="2400" dirty="0">
                        <a:solidFill>
                          <a:schemeClr val="tx2">
                            <a:lumMod val="75000"/>
                            <a:lumOff val="25000"/>
                          </a:schemeClr>
                        </a:solidFill>
                        <a:latin typeface="Source Sans Pro Light"/>
                        <a:cs typeface="Source Sans Pro Light"/>
                      </a:endParaRPr>
                    </a:p>
                  </a:txBody>
                  <a:tcPr anchor="ctr"/>
                </a:tc>
                <a:tc>
                  <a:txBody>
                    <a:bodyPr/>
                    <a:lstStyle/>
                    <a:p>
                      <a:pPr algn="ctr"/>
                      <a:r>
                        <a:rPr lang="en-US" sz="2400" dirty="0" smtClean="0">
                          <a:solidFill>
                            <a:schemeClr val="tx2">
                              <a:lumMod val="75000"/>
                              <a:lumOff val="25000"/>
                            </a:schemeClr>
                          </a:solidFill>
                          <a:latin typeface="Source Sans Pro Light"/>
                          <a:cs typeface="Source Sans Pro Light"/>
                          <a:sym typeface="Wingdings"/>
                        </a:rPr>
                        <a:t></a:t>
                      </a:r>
                      <a:endParaRPr lang="en-US" sz="2400" dirty="0">
                        <a:solidFill>
                          <a:schemeClr val="tx2">
                            <a:lumMod val="75000"/>
                            <a:lumOff val="25000"/>
                          </a:schemeClr>
                        </a:solidFill>
                        <a:latin typeface="Source Sans Pro Light"/>
                        <a:cs typeface="Source Sans Pro Light"/>
                      </a:endParaRPr>
                    </a:p>
                  </a:txBody>
                  <a:tcPr anchor="ctr"/>
                </a:tc>
              </a:tr>
            </a:tbl>
          </a:graphicData>
        </a:graphic>
      </p:graphicFrame>
    </p:spTree>
    <p:extLst>
      <p:ext uri="{BB962C8B-B14F-4D97-AF65-F5344CB8AC3E}">
        <p14:creationId xmlns:p14="http://schemas.microsoft.com/office/powerpoint/2010/main" val="27926617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Tungsten</a:t>
            </a:r>
            <a:endParaRPr lang="en-US" dirty="0"/>
          </a:p>
        </p:txBody>
      </p:sp>
      <p:sp>
        <p:nvSpPr>
          <p:cNvPr id="3" name="Content Placeholder 2"/>
          <p:cNvSpPr>
            <a:spLocks noGrp="1"/>
          </p:cNvSpPr>
          <p:nvPr>
            <p:ph idx="1"/>
          </p:nvPr>
        </p:nvSpPr>
        <p:spPr/>
        <p:txBody>
          <a:bodyPr/>
          <a:lstStyle/>
          <a:p>
            <a:r>
              <a:rPr lang="en-US" dirty="0" smtClean="0"/>
              <a:t>Substantially speed up execution by optimizing CPU efficiency, via:</a:t>
            </a:r>
          </a:p>
          <a:p>
            <a:endParaRPr lang="en-US" dirty="0"/>
          </a:p>
          <a:p>
            <a:pPr marL="457200" indent="-457200">
              <a:buAutoNum type="arabicParenBoth"/>
            </a:pPr>
            <a:r>
              <a:rPr lang="en-US" dirty="0" smtClean="0"/>
              <a:t>Runtime code generation</a:t>
            </a:r>
          </a:p>
          <a:p>
            <a:pPr marL="457200" indent="-457200">
              <a:buAutoNum type="arabicParenBoth"/>
            </a:pPr>
            <a:r>
              <a:rPr lang="en-US" dirty="0" smtClean="0"/>
              <a:t>Exploiting cache locality</a:t>
            </a:r>
          </a:p>
          <a:p>
            <a:pPr marL="457200" indent="-457200">
              <a:buAutoNum type="arabicParenBoth"/>
            </a:pPr>
            <a:r>
              <a:rPr lang="en-US" dirty="0" smtClean="0"/>
              <a:t>Off-heap memory management</a:t>
            </a:r>
          </a:p>
        </p:txBody>
      </p:sp>
    </p:spTree>
    <p:extLst>
      <p:ext uri="{BB962C8B-B14F-4D97-AF65-F5344CB8AC3E}">
        <p14:creationId xmlns:p14="http://schemas.microsoft.com/office/powerpoint/2010/main" val="26978473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Data Representation</a:t>
            </a:r>
            <a:endParaRPr lang="en-US" dirty="0"/>
          </a:p>
        </p:txBody>
      </p:sp>
      <p:sp>
        <p:nvSpPr>
          <p:cNvPr id="4" name="Content Placeholder 2"/>
          <p:cNvSpPr>
            <a:spLocks noGrp="1"/>
          </p:cNvSpPr>
          <p:nvPr>
            <p:ph idx="1"/>
          </p:nvPr>
        </p:nvSpPr>
        <p:spPr>
          <a:xfrm>
            <a:off x="351302" y="1316514"/>
            <a:ext cx="8254428" cy="4516888"/>
          </a:xfrm>
        </p:spPr>
        <p:txBody>
          <a:bodyPr>
            <a:normAutofit/>
          </a:bodyPr>
          <a:lstStyle/>
          <a:p>
            <a:r>
              <a:rPr lang="en-US" dirty="0" smtClean="0">
                <a:cs typeface="Source Sans Pro Light"/>
              </a:rPr>
              <a:t>Java objects often many times larger than underlying fields</a:t>
            </a:r>
          </a:p>
          <a:p>
            <a:endParaRPr lang="en-US" sz="1600" dirty="0" smtClean="0">
              <a:latin typeface="Lucida Console"/>
              <a:cs typeface="Lucida Console"/>
            </a:endParaRPr>
          </a:p>
          <a:p>
            <a:r>
              <a:rPr lang="en-US" sz="1500" dirty="0" smtClean="0">
                <a:latin typeface="Lucida Console"/>
                <a:cs typeface="Lucida Console"/>
              </a:rPr>
              <a:t>class User(name: String, friends: Array[</a:t>
            </a:r>
            <a:r>
              <a:rPr lang="en-US" sz="1500" dirty="0" err="1" smtClean="0">
                <a:latin typeface="Lucida Console"/>
                <a:cs typeface="Lucida Console"/>
              </a:rPr>
              <a:t>Int</a:t>
            </a:r>
            <a:r>
              <a:rPr lang="en-US" sz="1500" dirty="0" smtClean="0">
                <a:latin typeface="Lucida Console"/>
                <a:cs typeface="Lucida Console"/>
              </a:rPr>
              <a:t>])</a:t>
            </a:r>
          </a:p>
          <a:p>
            <a:r>
              <a:rPr lang="en-US" sz="1500" dirty="0" smtClean="0">
                <a:latin typeface="Lucida Console"/>
                <a:cs typeface="Lucida Console"/>
              </a:rPr>
              <a:t>User(“Bobby”, Array(1, 2))</a:t>
            </a:r>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p:txBody>
      </p:sp>
      <p:grpSp>
        <p:nvGrpSpPr>
          <p:cNvPr id="31" name="Group 30"/>
          <p:cNvGrpSpPr/>
          <p:nvPr/>
        </p:nvGrpSpPr>
        <p:grpSpPr>
          <a:xfrm>
            <a:off x="1775768" y="2809844"/>
            <a:ext cx="5520522" cy="1850714"/>
            <a:chOff x="1403444" y="2751959"/>
            <a:chExt cx="5765227" cy="1974994"/>
          </a:xfrm>
        </p:grpSpPr>
        <p:sp>
          <p:nvSpPr>
            <p:cNvPr id="5" name="Rectangle 4"/>
            <p:cNvSpPr/>
            <p:nvPr/>
          </p:nvSpPr>
          <p:spPr>
            <a:xfrm>
              <a:off x="1403444" y="2751959"/>
              <a:ext cx="1165308" cy="336634"/>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User</a:t>
              </a:r>
              <a:endParaRPr lang="en-US" sz="1500" dirty="0">
                <a:latin typeface="Lucida Console"/>
                <a:cs typeface="Lucida Console"/>
              </a:endParaRPr>
            </a:p>
          </p:txBody>
        </p:sp>
        <p:sp>
          <p:nvSpPr>
            <p:cNvPr id="6" name="Rectangle 5"/>
            <p:cNvSpPr/>
            <p:nvPr/>
          </p:nvSpPr>
          <p:spPr>
            <a:xfrm>
              <a:off x="2568752" y="2751959"/>
              <a:ext cx="572760" cy="336634"/>
            </a:xfrm>
            <a:prstGeom prst="rect">
              <a:avLst/>
            </a:prstGeom>
            <a:solidFill>
              <a:schemeClr val="accent1">
                <a:lumMod val="40000"/>
                <a:lumOff val="60000"/>
              </a:schemeClr>
            </a:solidFill>
            <a:ln w="9525" cmpd="sng">
              <a:solidFill>
                <a:schemeClr val="accent1">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0x…</a:t>
              </a:r>
              <a:endParaRPr lang="en-US" sz="1500" dirty="0">
                <a:latin typeface="Lucida Console"/>
                <a:cs typeface="Lucida Console"/>
              </a:endParaRPr>
            </a:p>
          </p:txBody>
        </p:sp>
        <p:sp>
          <p:nvSpPr>
            <p:cNvPr id="7" name="Rectangle 6"/>
            <p:cNvSpPr/>
            <p:nvPr/>
          </p:nvSpPr>
          <p:spPr>
            <a:xfrm>
              <a:off x="3141512" y="2751959"/>
              <a:ext cx="572760" cy="336634"/>
            </a:xfrm>
            <a:prstGeom prst="rect">
              <a:avLst/>
            </a:prstGeom>
            <a:solidFill>
              <a:schemeClr val="accent1">
                <a:lumMod val="40000"/>
                <a:lumOff val="60000"/>
              </a:schemeClr>
            </a:solidFill>
            <a:ln w="9525" cmpd="sng">
              <a:solidFill>
                <a:schemeClr val="accent1">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0x…</a:t>
              </a:r>
              <a:endParaRPr lang="en-US" sz="1500" dirty="0">
                <a:latin typeface="Lucida Console"/>
                <a:cs typeface="Lucida Console"/>
              </a:endParaRPr>
            </a:p>
          </p:txBody>
        </p:sp>
        <p:sp>
          <p:nvSpPr>
            <p:cNvPr id="8" name="Rectangle 7"/>
            <p:cNvSpPr/>
            <p:nvPr/>
          </p:nvSpPr>
          <p:spPr>
            <a:xfrm>
              <a:off x="2380054" y="3771927"/>
              <a:ext cx="1165308" cy="336633"/>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String</a:t>
              </a:r>
              <a:endParaRPr lang="en-US" sz="1500" dirty="0">
                <a:latin typeface="Lucida Console"/>
                <a:cs typeface="Lucida Console"/>
              </a:endParaRPr>
            </a:p>
          </p:txBody>
        </p:sp>
        <p:sp>
          <p:nvSpPr>
            <p:cNvPr id="9" name="Rectangle 8"/>
            <p:cNvSpPr/>
            <p:nvPr/>
          </p:nvSpPr>
          <p:spPr>
            <a:xfrm>
              <a:off x="4271109" y="3183293"/>
              <a:ext cx="2295546" cy="336634"/>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500">
                <a:latin typeface="Lucida Console"/>
                <a:cs typeface="Lucida Console"/>
              </a:endParaRPr>
            </a:p>
          </p:txBody>
        </p:sp>
        <p:sp>
          <p:nvSpPr>
            <p:cNvPr id="10" name="Rectangle 9"/>
            <p:cNvSpPr/>
            <p:nvPr/>
          </p:nvSpPr>
          <p:spPr>
            <a:xfrm>
              <a:off x="5436417" y="3185182"/>
              <a:ext cx="276863" cy="336634"/>
            </a:xfrm>
            <a:prstGeom prst="rect">
              <a:avLst/>
            </a:prstGeom>
            <a:solidFill>
              <a:schemeClr val="accent3">
                <a:lumMod val="40000"/>
                <a:lumOff val="60000"/>
              </a:schemeClr>
            </a:solidFill>
            <a:ln w="9525" cmpd="sng">
              <a:solidFill>
                <a:schemeClr val="accent3">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3</a:t>
              </a:r>
              <a:endParaRPr lang="en-US" sz="1500" dirty="0">
                <a:latin typeface="Lucida Console"/>
                <a:cs typeface="Lucida Console"/>
              </a:endParaRPr>
            </a:p>
          </p:txBody>
        </p:sp>
        <p:sp>
          <p:nvSpPr>
            <p:cNvPr id="11" name="Rectangle 10"/>
            <p:cNvSpPr/>
            <p:nvPr/>
          </p:nvSpPr>
          <p:spPr>
            <a:xfrm>
              <a:off x="3545362" y="3778277"/>
              <a:ext cx="286974" cy="330283"/>
            </a:xfrm>
            <a:prstGeom prst="rect">
              <a:avLst/>
            </a:prstGeom>
            <a:solidFill>
              <a:schemeClr val="accent3">
                <a:lumMod val="40000"/>
                <a:lumOff val="60000"/>
              </a:schemeClr>
            </a:solidFill>
            <a:ln w="9525" cmpd="sng">
              <a:solidFill>
                <a:schemeClr val="accent3">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0</a:t>
              </a:r>
              <a:endParaRPr lang="en-US" sz="1500" dirty="0">
                <a:latin typeface="Lucida Console"/>
                <a:cs typeface="Lucida Console"/>
              </a:endParaRPr>
            </a:p>
          </p:txBody>
        </p:sp>
        <p:sp>
          <p:nvSpPr>
            <p:cNvPr id="12" name="Rectangle 11"/>
            <p:cNvSpPr/>
            <p:nvPr/>
          </p:nvSpPr>
          <p:spPr>
            <a:xfrm>
              <a:off x="6006711" y="3183293"/>
              <a:ext cx="286957"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1</a:t>
              </a:r>
              <a:endParaRPr lang="en-US" sz="1500" dirty="0">
                <a:latin typeface="Lucida Console"/>
                <a:cs typeface="Lucida Console"/>
              </a:endParaRPr>
            </a:p>
          </p:txBody>
        </p:sp>
        <p:sp>
          <p:nvSpPr>
            <p:cNvPr id="13" name="Rectangle 12"/>
            <p:cNvSpPr/>
            <p:nvPr/>
          </p:nvSpPr>
          <p:spPr>
            <a:xfrm>
              <a:off x="6292514" y="3183293"/>
              <a:ext cx="286957"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2</a:t>
              </a:r>
              <a:endParaRPr lang="en-US" sz="1500" dirty="0">
                <a:latin typeface="Lucida Console"/>
                <a:cs typeface="Lucida Console"/>
              </a:endParaRPr>
            </a:p>
          </p:txBody>
        </p:sp>
        <p:sp>
          <p:nvSpPr>
            <p:cNvPr id="14" name="Rectangle 13"/>
            <p:cNvSpPr/>
            <p:nvPr/>
          </p:nvSpPr>
          <p:spPr>
            <a:xfrm>
              <a:off x="6589528" y="4390320"/>
              <a:ext cx="579143" cy="334744"/>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500">
                <a:latin typeface="Lucida Console"/>
                <a:cs typeface="Lucida Console"/>
              </a:endParaRPr>
            </a:p>
          </p:txBody>
        </p:sp>
        <p:sp>
          <p:nvSpPr>
            <p:cNvPr id="15" name="Rectangle 14"/>
            <p:cNvSpPr/>
            <p:nvPr/>
          </p:nvSpPr>
          <p:spPr>
            <a:xfrm>
              <a:off x="4278700" y="4389375"/>
              <a:ext cx="2310828" cy="336634"/>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500">
                <a:latin typeface="Lucida Console"/>
                <a:cs typeface="Lucida Console"/>
              </a:endParaRPr>
            </a:p>
          </p:txBody>
        </p:sp>
        <p:sp>
          <p:nvSpPr>
            <p:cNvPr id="16" name="Rectangle 15"/>
            <p:cNvSpPr/>
            <p:nvPr/>
          </p:nvSpPr>
          <p:spPr>
            <a:xfrm>
              <a:off x="6014303" y="4389375"/>
              <a:ext cx="141131"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500" dirty="0" smtClean="0">
                  <a:latin typeface="Lucida Console"/>
                  <a:cs typeface="Lucida Console"/>
                </a:rPr>
                <a:t>B</a:t>
              </a:r>
              <a:endParaRPr lang="en-US" sz="1500" dirty="0">
                <a:latin typeface="Lucida Console"/>
                <a:cs typeface="Lucida Console"/>
              </a:endParaRPr>
            </a:p>
          </p:txBody>
        </p:sp>
        <p:sp>
          <p:nvSpPr>
            <p:cNvPr id="17" name="Rectangle 16"/>
            <p:cNvSpPr/>
            <p:nvPr/>
          </p:nvSpPr>
          <p:spPr>
            <a:xfrm>
              <a:off x="6154867" y="4389375"/>
              <a:ext cx="141131"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500" dirty="0" smtClean="0">
                  <a:latin typeface="Lucida Console"/>
                  <a:cs typeface="Lucida Console"/>
                </a:rPr>
                <a:t>o</a:t>
              </a:r>
              <a:endParaRPr lang="en-US" sz="1500" dirty="0">
                <a:latin typeface="Lucida Console"/>
                <a:cs typeface="Lucida Console"/>
              </a:endParaRPr>
            </a:p>
          </p:txBody>
        </p:sp>
        <p:sp>
          <p:nvSpPr>
            <p:cNvPr id="18" name="Rectangle 17"/>
            <p:cNvSpPr/>
            <p:nvPr/>
          </p:nvSpPr>
          <p:spPr>
            <a:xfrm>
              <a:off x="6295998" y="4389375"/>
              <a:ext cx="141131"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500" dirty="0" smtClean="0">
                  <a:latin typeface="Lucida Console"/>
                  <a:cs typeface="Lucida Console"/>
                </a:rPr>
                <a:t>b</a:t>
              </a:r>
              <a:endParaRPr lang="en-US" sz="1500" dirty="0">
                <a:latin typeface="Lucida Console"/>
                <a:cs typeface="Lucida Console"/>
              </a:endParaRPr>
            </a:p>
          </p:txBody>
        </p:sp>
        <p:sp>
          <p:nvSpPr>
            <p:cNvPr id="19" name="Rectangle 18"/>
            <p:cNvSpPr/>
            <p:nvPr/>
          </p:nvSpPr>
          <p:spPr>
            <a:xfrm>
              <a:off x="6437128" y="4389375"/>
              <a:ext cx="141131"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500" dirty="0" smtClean="0">
                  <a:latin typeface="Lucida Console"/>
                  <a:cs typeface="Lucida Console"/>
                </a:rPr>
                <a:t>b</a:t>
              </a:r>
              <a:endParaRPr lang="en-US" sz="1500" dirty="0">
                <a:latin typeface="Lucida Console"/>
                <a:cs typeface="Lucida Console"/>
              </a:endParaRPr>
            </a:p>
          </p:txBody>
        </p:sp>
        <p:sp>
          <p:nvSpPr>
            <p:cNvPr id="20" name="Rectangle 19"/>
            <p:cNvSpPr/>
            <p:nvPr/>
          </p:nvSpPr>
          <p:spPr>
            <a:xfrm>
              <a:off x="6578259" y="4389375"/>
              <a:ext cx="141131" cy="336634"/>
            </a:xfrm>
            <a:prstGeom prst="rect">
              <a:avLst/>
            </a:prstGeom>
            <a:solidFill>
              <a:schemeClr val="accent4">
                <a:lumMod val="40000"/>
                <a:lumOff val="60000"/>
              </a:schemeClr>
            </a:solidFill>
            <a:ln w="9525" cmpd="sng">
              <a:solidFill>
                <a:schemeClr val="accent4">
                  <a:lumMod val="75000"/>
                </a:schemeClr>
              </a:solidFill>
            </a:ln>
            <a:effectLst/>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500" dirty="0" smtClean="0">
                  <a:latin typeface="Lucida Console"/>
                  <a:cs typeface="Lucida Console"/>
                </a:rPr>
                <a:t>y</a:t>
              </a:r>
              <a:endParaRPr lang="en-US" sz="1500" dirty="0">
                <a:latin typeface="Lucida Console"/>
                <a:cs typeface="Lucida Console"/>
              </a:endParaRPr>
            </a:p>
          </p:txBody>
        </p:sp>
        <p:cxnSp>
          <p:nvCxnSpPr>
            <p:cNvPr id="21" name="Curved Connector 20"/>
            <p:cNvCxnSpPr>
              <a:stCxn id="7" idx="2"/>
              <a:endCxn id="9" idx="1"/>
            </p:cNvCxnSpPr>
            <p:nvPr/>
          </p:nvCxnSpPr>
          <p:spPr>
            <a:xfrm rot="16200000" flipH="1">
              <a:off x="3717992" y="2798492"/>
              <a:ext cx="263017" cy="843217"/>
            </a:xfrm>
            <a:prstGeom prst="curved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6" idx="2"/>
            </p:cNvCxnSpPr>
            <p:nvPr/>
          </p:nvCxnSpPr>
          <p:spPr>
            <a:xfrm rot="16200000" flipH="1">
              <a:off x="2513464" y="3430260"/>
              <a:ext cx="683336" cy="1"/>
            </a:xfrm>
            <a:prstGeom prst="curved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25" idx="2"/>
              <a:endCxn id="27" idx="1"/>
            </p:cNvCxnSpPr>
            <p:nvPr/>
          </p:nvCxnSpPr>
          <p:spPr>
            <a:xfrm rot="5400000">
              <a:off x="4112439" y="4266574"/>
              <a:ext cx="450076" cy="134050"/>
            </a:xfrm>
            <a:prstGeom prst="curvedConnector4">
              <a:avLst>
                <a:gd name="adj1" fmla="val 31301"/>
                <a:gd name="adj2" fmla="val 270533"/>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3831148" y="3778278"/>
              <a:ext cx="286974" cy="330283"/>
            </a:xfrm>
            <a:prstGeom prst="rect">
              <a:avLst/>
            </a:prstGeom>
            <a:solidFill>
              <a:schemeClr val="accent3">
                <a:lumMod val="40000"/>
                <a:lumOff val="60000"/>
              </a:schemeClr>
            </a:solidFill>
            <a:ln w="9525" cmpd="sng">
              <a:solidFill>
                <a:schemeClr val="accent3">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5</a:t>
              </a:r>
              <a:endParaRPr lang="en-US" sz="1500" dirty="0">
                <a:latin typeface="Lucida Console"/>
                <a:cs typeface="Lucida Console"/>
              </a:endParaRPr>
            </a:p>
          </p:txBody>
        </p:sp>
        <p:sp>
          <p:nvSpPr>
            <p:cNvPr id="25" name="Rectangle 24"/>
            <p:cNvSpPr/>
            <p:nvPr/>
          </p:nvSpPr>
          <p:spPr>
            <a:xfrm>
              <a:off x="4118122" y="3771927"/>
              <a:ext cx="572760" cy="336634"/>
            </a:xfrm>
            <a:prstGeom prst="rect">
              <a:avLst/>
            </a:prstGeom>
            <a:solidFill>
              <a:schemeClr val="accent1">
                <a:lumMod val="40000"/>
                <a:lumOff val="60000"/>
              </a:schemeClr>
            </a:solidFill>
            <a:ln w="9525" cmpd="sng">
              <a:solidFill>
                <a:schemeClr val="accent1">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0x…</a:t>
              </a:r>
              <a:endParaRPr lang="en-US" sz="1500" dirty="0">
                <a:latin typeface="Lucida Console"/>
                <a:cs typeface="Lucida Console"/>
              </a:endParaRPr>
            </a:p>
          </p:txBody>
        </p:sp>
        <p:sp>
          <p:nvSpPr>
            <p:cNvPr id="26" name="Rectangle 25"/>
            <p:cNvSpPr/>
            <p:nvPr/>
          </p:nvSpPr>
          <p:spPr>
            <a:xfrm>
              <a:off x="4271109" y="3183293"/>
              <a:ext cx="1165308" cy="336634"/>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err="1" smtClean="0">
                  <a:latin typeface="Lucida Console"/>
                  <a:cs typeface="Lucida Console"/>
                </a:rPr>
                <a:t>int</a:t>
              </a:r>
              <a:r>
                <a:rPr lang="en-US" sz="1500" dirty="0" smtClean="0">
                  <a:latin typeface="Lucida Console"/>
                  <a:cs typeface="Lucida Console"/>
                </a:rPr>
                <a:t>[]</a:t>
              </a:r>
              <a:endParaRPr lang="en-US" sz="1500" dirty="0">
                <a:latin typeface="Lucida Console"/>
                <a:cs typeface="Lucida Console"/>
              </a:endParaRPr>
            </a:p>
          </p:txBody>
        </p:sp>
        <p:sp>
          <p:nvSpPr>
            <p:cNvPr id="27" name="Rectangle 26"/>
            <p:cNvSpPr/>
            <p:nvPr/>
          </p:nvSpPr>
          <p:spPr>
            <a:xfrm>
              <a:off x="4270452" y="4390320"/>
              <a:ext cx="1165308" cy="336633"/>
            </a:xfrm>
            <a:prstGeom prst="rect">
              <a:avLst/>
            </a:prstGeom>
            <a:solidFill>
              <a:schemeClr val="bg2">
                <a:lumMod val="90000"/>
              </a:schemeClr>
            </a:solidFill>
            <a:ln w="9525" cmpd="sng">
              <a:solidFill>
                <a:schemeClr val="bg2">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latin typeface="Lucida Console"/>
                  <a:cs typeface="Lucida Console"/>
                </a:rPr>
                <a:t>char[]</a:t>
              </a:r>
              <a:endParaRPr lang="en-US" sz="1500" dirty="0">
                <a:latin typeface="Lucida Console"/>
                <a:cs typeface="Lucida Console"/>
              </a:endParaRPr>
            </a:p>
          </p:txBody>
        </p:sp>
        <p:sp>
          <p:nvSpPr>
            <p:cNvPr id="28" name="Rectangle 27"/>
            <p:cNvSpPr/>
            <p:nvPr/>
          </p:nvSpPr>
          <p:spPr>
            <a:xfrm>
              <a:off x="5437658" y="4389375"/>
              <a:ext cx="276863" cy="336634"/>
            </a:xfrm>
            <a:prstGeom prst="rect">
              <a:avLst/>
            </a:prstGeom>
            <a:solidFill>
              <a:schemeClr val="accent3">
                <a:lumMod val="40000"/>
                <a:lumOff val="60000"/>
              </a:schemeClr>
            </a:solidFill>
            <a:ln w="9525" cmpd="sng">
              <a:solidFill>
                <a:schemeClr val="accent3">
                  <a:lumMod val="75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a:latin typeface="Lucida Console"/>
                  <a:cs typeface="Lucida Console"/>
                </a:rPr>
                <a:t>5</a:t>
              </a:r>
            </a:p>
          </p:txBody>
        </p:sp>
      </p:grpSp>
    </p:spTree>
    <p:extLst>
      <p:ext uri="{BB962C8B-B14F-4D97-AF65-F5344CB8AC3E}">
        <p14:creationId xmlns:p14="http://schemas.microsoft.com/office/powerpoint/2010/main" val="39114346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0" name="Elbow Connector 69"/>
          <p:cNvCxnSpPr>
            <a:endCxn id="28" idx="0"/>
          </p:cNvCxnSpPr>
          <p:nvPr/>
        </p:nvCxnSpPr>
        <p:spPr>
          <a:xfrm>
            <a:off x="5750093" y="1422952"/>
            <a:ext cx="2592296" cy="1638738"/>
          </a:xfrm>
          <a:prstGeom prst="bentConnector2">
            <a:avLst/>
          </a:prstGeom>
          <a:ln>
            <a:solidFill>
              <a:srgbClr val="1B909F"/>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726558" y="3061690"/>
            <a:ext cx="1078633" cy="305274"/>
          </a:xfrm>
          <a:prstGeom prst="rect">
            <a:avLst/>
          </a:prstGeom>
          <a:solidFill>
            <a:srgbClr val="1B909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6</a:t>
            </a:r>
            <a:endParaRPr lang="en-US" dirty="0">
              <a:latin typeface="Source Sans Pro Light"/>
              <a:cs typeface="Source Sans Pro Light"/>
            </a:endParaRPr>
          </a:p>
        </p:txBody>
      </p:sp>
      <p:sp>
        <p:nvSpPr>
          <p:cNvPr id="28" name="Rectangle 27"/>
          <p:cNvSpPr/>
          <p:nvPr/>
        </p:nvSpPr>
        <p:spPr>
          <a:xfrm>
            <a:off x="7803072" y="3061690"/>
            <a:ext cx="1078633" cy="305274"/>
          </a:xfrm>
          <a:prstGeom prst="rect">
            <a:avLst/>
          </a:prstGeom>
          <a:solidFill>
            <a:srgbClr val="1B909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“bricks”</a:t>
            </a:r>
            <a:endParaRPr lang="en-US" dirty="0">
              <a:latin typeface="Source Sans Pro Light"/>
              <a:cs typeface="Source Sans Pro Light"/>
            </a:endParaRPr>
          </a:p>
        </p:txBody>
      </p:sp>
      <p:sp>
        <p:nvSpPr>
          <p:cNvPr id="2" name="Title 1"/>
          <p:cNvSpPr>
            <a:spLocks noGrp="1"/>
          </p:cNvSpPr>
          <p:nvPr>
            <p:ph type="title"/>
          </p:nvPr>
        </p:nvSpPr>
        <p:spPr/>
        <p:txBody>
          <a:bodyPr>
            <a:normAutofit/>
          </a:bodyPr>
          <a:lstStyle/>
          <a:p>
            <a:r>
              <a:rPr lang="en-US" dirty="0" smtClean="0"/>
              <a:t>Tungsten’s Compact Encoding</a:t>
            </a:r>
            <a:endParaRPr lang="en-US" dirty="0"/>
          </a:p>
        </p:txBody>
      </p:sp>
      <p:sp>
        <p:nvSpPr>
          <p:cNvPr id="4" name="Slide Number Placeholder 3"/>
          <p:cNvSpPr>
            <a:spLocks noGrp="1"/>
          </p:cNvSpPr>
          <p:nvPr>
            <p:ph type="sldNum" sz="quarter" idx="4294967295"/>
          </p:nvPr>
        </p:nvSpPr>
        <p:spPr>
          <a:xfrm>
            <a:off x="8461375" y="4786313"/>
            <a:ext cx="558800" cy="273050"/>
          </a:xfrm>
          <a:prstGeom prst="rect">
            <a:avLst/>
          </a:prstGeom>
        </p:spPr>
        <p:txBody>
          <a:bodyPr/>
          <a:lstStyle/>
          <a:p>
            <a:pPr>
              <a:defRPr/>
            </a:pPr>
            <a:fld id="{9F03A678-4452-844A-9F06-1DF79E40D900}" type="slidenum">
              <a:rPr lang="en-US" smtClean="0"/>
              <a:pPr>
                <a:defRPr/>
              </a:pPr>
              <a:t>58</a:t>
            </a:fld>
            <a:endParaRPr lang="en-US" dirty="0"/>
          </a:p>
        </p:txBody>
      </p:sp>
      <p:sp>
        <p:nvSpPr>
          <p:cNvPr id="12" name="Rectangle 11"/>
          <p:cNvSpPr/>
          <p:nvPr/>
        </p:nvSpPr>
        <p:spPr>
          <a:xfrm>
            <a:off x="254760" y="3061691"/>
            <a:ext cx="1078633" cy="305273"/>
          </a:xfrm>
          <a:prstGeom prst="rect">
            <a:avLst/>
          </a:prstGeom>
          <a:solidFill>
            <a:schemeClr val="bg1"/>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Source Sans Pro Light"/>
                <a:cs typeface="Source Sans Pro Light"/>
              </a:rPr>
              <a:t>0x0</a:t>
            </a:r>
            <a:endParaRPr lang="en-US" dirty="0">
              <a:solidFill>
                <a:schemeClr val="tx1"/>
              </a:solidFill>
              <a:latin typeface="Source Sans Pro Light"/>
              <a:cs typeface="Source Sans Pro Light"/>
            </a:endParaRPr>
          </a:p>
        </p:txBody>
      </p:sp>
      <p:sp>
        <p:nvSpPr>
          <p:cNvPr id="16" name="Rectangle 15"/>
          <p:cNvSpPr/>
          <p:nvPr/>
        </p:nvSpPr>
        <p:spPr>
          <a:xfrm>
            <a:off x="1333393" y="3061691"/>
            <a:ext cx="1078633" cy="305273"/>
          </a:xfrm>
          <a:prstGeom prst="rect">
            <a:avLst/>
          </a:prstGeom>
          <a:solidFill>
            <a:srgbClr val="EC541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123</a:t>
            </a:r>
          </a:p>
        </p:txBody>
      </p:sp>
      <p:sp>
        <p:nvSpPr>
          <p:cNvPr id="17" name="Rectangle 16"/>
          <p:cNvSpPr/>
          <p:nvPr/>
        </p:nvSpPr>
        <p:spPr>
          <a:xfrm>
            <a:off x="2412026" y="3061690"/>
            <a:ext cx="1078633" cy="305274"/>
          </a:xfrm>
          <a:prstGeom prst="rect">
            <a:avLst/>
          </a:prstGeom>
          <a:solidFill>
            <a:srgbClr val="1AA756"/>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32L</a:t>
            </a:r>
            <a:endParaRPr lang="en-US" dirty="0">
              <a:latin typeface="Source Sans Pro Light"/>
              <a:cs typeface="Source Sans Pro Light"/>
            </a:endParaRPr>
          </a:p>
        </p:txBody>
      </p:sp>
      <p:sp>
        <p:nvSpPr>
          <p:cNvPr id="18" name="Rectangle 17"/>
          <p:cNvSpPr/>
          <p:nvPr/>
        </p:nvSpPr>
        <p:spPr>
          <a:xfrm>
            <a:off x="3490659" y="3061690"/>
            <a:ext cx="1078633" cy="305274"/>
          </a:xfrm>
          <a:prstGeom prst="rect">
            <a:avLst/>
          </a:prstGeom>
          <a:solidFill>
            <a:srgbClr val="1B909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48L</a:t>
            </a:r>
            <a:endParaRPr lang="en-US" dirty="0">
              <a:latin typeface="Source Sans Pro Light"/>
              <a:cs typeface="Source Sans Pro Light"/>
            </a:endParaRPr>
          </a:p>
        </p:txBody>
      </p:sp>
      <p:sp>
        <p:nvSpPr>
          <p:cNvPr id="19" name="Rectangle 18"/>
          <p:cNvSpPr/>
          <p:nvPr/>
        </p:nvSpPr>
        <p:spPr>
          <a:xfrm>
            <a:off x="4569292" y="3061690"/>
            <a:ext cx="1078633" cy="305274"/>
          </a:xfrm>
          <a:prstGeom prst="rect">
            <a:avLst/>
          </a:prstGeom>
          <a:solidFill>
            <a:srgbClr val="1AA756"/>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4</a:t>
            </a:r>
            <a:endParaRPr lang="en-US" dirty="0">
              <a:latin typeface="Source Sans Pro Light"/>
              <a:cs typeface="Source Sans Pro Light"/>
            </a:endParaRPr>
          </a:p>
        </p:txBody>
      </p:sp>
      <p:sp>
        <p:nvSpPr>
          <p:cNvPr id="21" name="Rectangle 20"/>
          <p:cNvSpPr/>
          <p:nvPr/>
        </p:nvSpPr>
        <p:spPr>
          <a:xfrm>
            <a:off x="5647925" y="3061690"/>
            <a:ext cx="1078633" cy="305274"/>
          </a:xfrm>
          <a:prstGeom prst="rect">
            <a:avLst/>
          </a:prstGeom>
          <a:solidFill>
            <a:srgbClr val="1AA756"/>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ource Sans Pro Light"/>
                <a:cs typeface="Source Sans Pro Light"/>
              </a:rPr>
              <a:t>“data”</a:t>
            </a:r>
            <a:endParaRPr lang="en-US" dirty="0">
              <a:latin typeface="Source Sans Pro Light"/>
              <a:cs typeface="Source Sans Pro Light"/>
            </a:endParaRPr>
          </a:p>
        </p:txBody>
      </p:sp>
      <p:sp>
        <p:nvSpPr>
          <p:cNvPr id="29" name="Content Placeholder 2"/>
          <p:cNvSpPr>
            <a:spLocks noGrp="1"/>
          </p:cNvSpPr>
          <p:nvPr>
            <p:ph idx="1"/>
          </p:nvPr>
        </p:nvSpPr>
        <p:spPr>
          <a:xfrm>
            <a:off x="-338371" y="1110665"/>
            <a:ext cx="9020175" cy="894291"/>
          </a:xfrm>
        </p:spPr>
        <p:txBody>
          <a:bodyPr>
            <a:normAutofit/>
          </a:bodyPr>
          <a:lstStyle/>
          <a:p>
            <a:pPr marL="227013" lvl="1" indent="0" algn="ctr">
              <a:buNone/>
            </a:pPr>
            <a:r>
              <a:rPr lang="en-US" sz="2800" dirty="0" smtClean="0">
                <a:cs typeface="Source Sans Pro Light"/>
              </a:rPr>
              <a:t>(</a:t>
            </a:r>
            <a:r>
              <a:rPr lang="en-US" sz="2800" dirty="0" smtClean="0">
                <a:solidFill>
                  <a:srgbClr val="EC541B"/>
                </a:solidFill>
                <a:cs typeface="Source Sans Pro Light"/>
              </a:rPr>
              <a:t>123</a:t>
            </a:r>
            <a:r>
              <a:rPr lang="en-US" sz="2800" dirty="0" smtClean="0">
                <a:cs typeface="Source Sans Pro Light"/>
              </a:rPr>
              <a:t>, </a:t>
            </a:r>
            <a:r>
              <a:rPr lang="en-US" sz="2800" dirty="0">
                <a:solidFill>
                  <a:srgbClr val="1AA756"/>
                </a:solidFill>
                <a:cs typeface="Source Sans Pro Light"/>
              </a:rPr>
              <a:t>“data”</a:t>
            </a:r>
            <a:r>
              <a:rPr lang="en-US" sz="2800" dirty="0">
                <a:cs typeface="Source Sans Pro Light"/>
              </a:rPr>
              <a:t>, </a:t>
            </a:r>
            <a:r>
              <a:rPr lang="en-US" sz="2800" dirty="0">
                <a:solidFill>
                  <a:srgbClr val="1B909F"/>
                </a:solidFill>
                <a:cs typeface="Source Sans Pro Light"/>
              </a:rPr>
              <a:t>“bricks”</a:t>
            </a:r>
            <a:r>
              <a:rPr lang="en-US" sz="2800" dirty="0">
                <a:cs typeface="Source Sans Pro Light"/>
              </a:rPr>
              <a:t>) </a:t>
            </a:r>
            <a:endParaRPr lang="en-US" sz="2800" dirty="0" smtClean="0">
              <a:cs typeface="Source Sans Pro Light"/>
            </a:endParaRPr>
          </a:p>
        </p:txBody>
      </p:sp>
      <p:cxnSp>
        <p:nvCxnSpPr>
          <p:cNvPr id="30" name="Elbow Connector 29"/>
          <p:cNvCxnSpPr>
            <a:stCxn id="17" idx="2"/>
            <a:endCxn id="19" idx="2"/>
          </p:cNvCxnSpPr>
          <p:nvPr/>
        </p:nvCxnSpPr>
        <p:spPr>
          <a:xfrm rot="16200000" flipH="1">
            <a:off x="4029976" y="2288331"/>
            <a:ext cx="12700" cy="2157266"/>
          </a:xfrm>
          <a:prstGeom prst="bentConnector3">
            <a:avLst>
              <a:gd name="adj1" fmla="val 3466764"/>
            </a:avLst>
          </a:prstGeom>
          <a:ln>
            <a:solidFill>
              <a:srgbClr val="1AA756"/>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8" idx="0"/>
            <a:endCxn id="26" idx="0"/>
          </p:cNvCxnSpPr>
          <p:nvPr/>
        </p:nvCxnSpPr>
        <p:spPr>
          <a:xfrm rot="5400000" flipH="1" flipV="1">
            <a:off x="5647925" y="1443741"/>
            <a:ext cx="12700" cy="3235899"/>
          </a:xfrm>
          <a:prstGeom prst="bentConnector3">
            <a:avLst>
              <a:gd name="adj1" fmla="val 254078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16" idx="0"/>
          </p:cNvCxnSpPr>
          <p:nvPr/>
        </p:nvCxnSpPr>
        <p:spPr>
          <a:xfrm rot="5400000">
            <a:off x="1798515" y="1708825"/>
            <a:ext cx="1427061" cy="1278670"/>
          </a:xfrm>
          <a:prstGeom prst="bentConnector3">
            <a:avLst>
              <a:gd name="adj1" fmla="val 50000"/>
            </a:avLst>
          </a:prstGeom>
          <a:ln>
            <a:solidFill>
              <a:srgbClr val="EC541B"/>
            </a:solidFill>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62" idx="0"/>
            <a:endCxn id="12" idx="2"/>
          </p:cNvCxnSpPr>
          <p:nvPr/>
        </p:nvCxnSpPr>
        <p:spPr>
          <a:xfrm flipH="1" flipV="1">
            <a:off x="794077" y="3366964"/>
            <a:ext cx="5409" cy="6965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2" name="Content Placeholder 2"/>
          <p:cNvSpPr txBox="1">
            <a:spLocks/>
          </p:cNvSpPr>
          <p:nvPr/>
        </p:nvSpPr>
        <p:spPr>
          <a:xfrm>
            <a:off x="-450581" y="4063526"/>
            <a:ext cx="2500134" cy="371086"/>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bg1"/>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bg1"/>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bg1"/>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bg1"/>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bg1"/>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7013" lvl="1" indent="0" algn="ctr">
              <a:buFont typeface="Arial"/>
              <a:buNone/>
            </a:pPr>
            <a:r>
              <a:rPr lang="en-US" dirty="0" smtClean="0">
                <a:solidFill>
                  <a:srgbClr val="000000"/>
                </a:solidFill>
                <a:cs typeface="Source Sans Pro Light"/>
              </a:rPr>
              <a:t>Null bitmap</a:t>
            </a:r>
          </a:p>
        </p:txBody>
      </p:sp>
      <p:sp>
        <p:nvSpPr>
          <p:cNvPr id="69" name="Content Placeholder 2"/>
          <p:cNvSpPr txBox="1">
            <a:spLocks/>
          </p:cNvSpPr>
          <p:nvPr/>
        </p:nvSpPr>
        <p:spPr>
          <a:xfrm>
            <a:off x="4597958" y="2338675"/>
            <a:ext cx="2744368" cy="441609"/>
          </a:xfrm>
          <a:prstGeom prst="rect">
            <a:avLst/>
          </a:prstGeom>
        </p:spPr>
        <p:txBody>
          <a:bodyPr vert="horz" lIns="91440" tIns="45720" rIns="91440" bIns="45720" rtlCol="0">
            <a:norm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bg1"/>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bg1"/>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bg1"/>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bg1"/>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bg1"/>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7013" lvl="1" indent="0" algn="ctr">
              <a:buFont typeface="Arial"/>
              <a:buNone/>
            </a:pPr>
            <a:r>
              <a:rPr lang="en-US" dirty="0" smtClean="0">
                <a:solidFill>
                  <a:srgbClr val="000000"/>
                </a:solidFill>
                <a:cs typeface="Source Sans Pro Light"/>
              </a:rPr>
              <a:t>Offset to data</a:t>
            </a:r>
          </a:p>
        </p:txBody>
      </p:sp>
      <p:sp>
        <p:nvSpPr>
          <p:cNvPr id="74" name="Content Placeholder 2"/>
          <p:cNvSpPr txBox="1">
            <a:spLocks/>
          </p:cNvSpPr>
          <p:nvPr/>
        </p:nvSpPr>
        <p:spPr>
          <a:xfrm>
            <a:off x="2539905" y="3795681"/>
            <a:ext cx="2575054" cy="441609"/>
          </a:xfrm>
          <a:prstGeom prst="rect">
            <a:avLst/>
          </a:prstGeom>
        </p:spPr>
        <p:txBody>
          <a:bodyPr vert="horz" lIns="91440" tIns="45720" rIns="91440" bIns="45720" rtlCol="0">
            <a:norm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bg1"/>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bg1"/>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bg1"/>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bg1"/>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bg1"/>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7013" lvl="1" indent="0" algn="ctr">
              <a:buFont typeface="Arial"/>
              <a:buNone/>
            </a:pPr>
            <a:r>
              <a:rPr lang="en-US" dirty="0" smtClean="0">
                <a:solidFill>
                  <a:srgbClr val="000000"/>
                </a:solidFill>
                <a:cs typeface="Source Sans Pro Light"/>
              </a:rPr>
              <a:t>Offset to data</a:t>
            </a:r>
          </a:p>
        </p:txBody>
      </p:sp>
      <p:cxnSp>
        <p:nvCxnSpPr>
          <p:cNvPr id="75" name="Elbow Connector 74"/>
          <p:cNvCxnSpPr/>
          <p:nvPr/>
        </p:nvCxnSpPr>
        <p:spPr>
          <a:xfrm rot="16200000" flipH="1">
            <a:off x="6475823" y="2301031"/>
            <a:ext cx="12700" cy="2157266"/>
          </a:xfrm>
          <a:prstGeom prst="bentConnector3">
            <a:avLst>
              <a:gd name="adj1" fmla="val 3466764"/>
            </a:avLst>
          </a:prstGeom>
          <a:ln>
            <a:solidFill>
              <a:srgbClr val="1B909F"/>
            </a:solidFill>
            <a:headEnd type="triangle"/>
            <a:tailEnd type="arrow"/>
          </a:ln>
        </p:spPr>
        <p:style>
          <a:lnRef idx="2">
            <a:schemeClr val="accent1"/>
          </a:lnRef>
          <a:fillRef idx="0">
            <a:schemeClr val="accent1"/>
          </a:fillRef>
          <a:effectRef idx="1">
            <a:schemeClr val="accent1"/>
          </a:effectRef>
          <a:fontRef idx="minor">
            <a:schemeClr val="tx1"/>
          </a:fontRef>
        </p:style>
      </p:cxnSp>
      <p:sp>
        <p:nvSpPr>
          <p:cNvPr id="76" name="Content Placeholder 2"/>
          <p:cNvSpPr txBox="1">
            <a:spLocks/>
          </p:cNvSpPr>
          <p:nvPr/>
        </p:nvSpPr>
        <p:spPr>
          <a:xfrm>
            <a:off x="5319845" y="3795681"/>
            <a:ext cx="2240961" cy="441609"/>
          </a:xfrm>
          <a:prstGeom prst="rect">
            <a:avLst/>
          </a:prstGeom>
        </p:spPr>
        <p:txBody>
          <a:bodyPr vert="horz" lIns="91440" tIns="45720" rIns="91440" bIns="45720" rtlCol="0">
            <a:norm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bg1"/>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bg1"/>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bg1"/>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bg1"/>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bg1"/>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7013" lvl="1" indent="0" algn="ctr">
              <a:buFont typeface="Arial"/>
              <a:buNone/>
            </a:pPr>
            <a:r>
              <a:rPr lang="en-US" dirty="0" smtClean="0">
                <a:solidFill>
                  <a:srgbClr val="000000"/>
                </a:solidFill>
                <a:cs typeface="Source Sans Pro Light"/>
              </a:rPr>
              <a:t>Field lengths</a:t>
            </a:r>
          </a:p>
        </p:txBody>
      </p:sp>
      <p:cxnSp>
        <p:nvCxnSpPr>
          <p:cNvPr id="77" name="Elbow Connector 76"/>
          <p:cNvCxnSpPr/>
          <p:nvPr/>
        </p:nvCxnSpPr>
        <p:spPr>
          <a:xfrm rot="16200000" flipH="1">
            <a:off x="3765716" y="1802493"/>
            <a:ext cx="1433412" cy="1072282"/>
          </a:xfrm>
          <a:prstGeom prst="bentConnector3">
            <a:avLst>
              <a:gd name="adj1" fmla="val 23747"/>
            </a:avLst>
          </a:prstGeom>
          <a:ln>
            <a:solidFill>
              <a:srgbClr val="1AA75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3980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DataFrame</a:t>
            </a:r>
            <a:r>
              <a:rPr lang="en-US" dirty="0" smtClean="0"/>
              <a:t> to Tungsten</a:t>
            </a:r>
            <a:endParaRPr lang="en-US" dirty="0"/>
          </a:p>
        </p:txBody>
      </p:sp>
      <p:sp>
        <p:nvSpPr>
          <p:cNvPr id="6" name="Rectangle 5"/>
          <p:cNvSpPr/>
          <p:nvPr/>
        </p:nvSpPr>
        <p:spPr>
          <a:xfrm>
            <a:off x="284368" y="1382728"/>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Python</a:t>
            </a:r>
          </a:p>
          <a:p>
            <a:pPr algn="ctr"/>
            <a:r>
              <a:rPr lang="en-US" sz="1300" dirty="0" smtClean="0">
                <a:latin typeface="Source Sans Pro Light"/>
                <a:cs typeface="Source Sans Pro"/>
              </a:rPr>
              <a:t>DF</a:t>
            </a:r>
            <a:endParaRPr lang="en-US" sz="1300" dirty="0">
              <a:latin typeface="Source Sans Pro Light"/>
              <a:cs typeface="Source Sans Pro"/>
            </a:endParaRPr>
          </a:p>
        </p:txBody>
      </p:sp>
      <p:sp>
        <p:nvSpPr>
          <p:cNvPr id="7" name="Rounded Rectangle 6"/>
          <p:cNvSpPr/>
          <p:nvPr/>
        </p:nvSpPr>
        <p:spPr>
          <a:xfrm>
            <a:off x="1677623" y="2655919"/>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Logical Plan</a:t>
            </a:r>
            <a:endParaRPr lang="en-US" sz="1300" dirty="0">
              <a:latin typeface="Source Sans Pro Light"/>
              <a:cs typeface="Source Sans Pro"/>
            </a:endParaRPr>
          </a:p>
        </p:txBody>
      </p:sp>
      <p:cxnSp>
        <p:nvCxnSpPr>
          <p:cNvPr id="18" name="Straight Arrow Connector 17"/>
          <p:cNvCxnSpPr>
            <a:stCxn id="6" idx="2"/>
            <a:endCxn id="7" idx="0"/>
          </p:cNvCxnSpPr>
          <p:nvPr/>
        </p:nvCxnSpPr>
        <p:spPr>
          <a:xfrm>
            <a:off x="764416" y="1933885"/>
            <a:ext cx="1420545" cy="722034"/>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00503" y="1384242"/>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Java/</a:t>
            </a:r>
            <a:r>
              <a:rPr lang="en-US" sz="1300" dirty="0" err="1" smtClean="0">
                <a:latin typeface="Source Sans Pro Light"/>
                <a:cs typeface="Source Sans Pro"/>
              </a:rPr>
              <a:t>Scala</a:t>
            </a:r>
            <a:endParaRPr lang="en-US" sz="1300" dirty="0" smtClean="0">
              <a:latin typeface="Source Sans Pro Light"/>
              <a:cs typeface="Source Sans Pro"/>
            </a:endParaRPr>
          </a:p>
          <a:p>
            <a:pPr algn="ctr"/>
            <a:r>
              <a:rPr lang="en-US" sz="1300" dirty="0" smtClean="0">
                <a:latin typeface="Source Sans Pro Light"/>
                <a:cs typeface="Source Sans Pro"/>
              </a:rPr>
              <a:t>DF</a:t>
            </a:r>
            <a:endParaRPr lang="en-US" sz="1300" dirty="0">
              <a:latin typeface="Source Sans Pro Light"/>
              <a:cs typeface="Source Sans Pro"/>
            </a:endParaRPr>
          </a:p>
        </p:txBody>
      </p:sp>
      <p:sp>
        <p:nvSpPr>
          <p:cNvPr id="11" name="Rectangle 10"/>
          <p:cNvSpPr/>
          <p:nvPr/>
        </p:nvSpPr>
        <p:spPr>
          <a:xfrm>
            <a:off x="3085201" y="1385756"/>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R</a:t>
            </a:r>
          </a:p>
          <a:p>
            <a:pPr algn="ctr"/>
            <a:r>
              <a:rPr lang="en-US" sz="1300" dirty="0" smtClean="0">
                <a:latin typeface="Source Sans Pro Light"/>
                <a:cs typeface="Source Sans Pro"/>
              </a:rPr>
              <a:t>DF</a:t>
            </a:r>
            <a:endParaRPr lang="en-US" sz="1300" dirty="0">
              <a:latin typeface="Source Sans Pro Light"/>
              <a:cs typeface="Source Sans Pro"/>
            </a:endParaRPr>
          </a:p>
        </p:txBody>
      </p:sp>
      <p:cxnSp>
        <p:nvCxnSpPr>
          <p:cNvPr id="13" name="Straight Arrow Connector 12"/>
          <p:cNvCxnSpPr>
            <a:stCxn id="10" idx="2"/>
            <a:endCxn id="7" idx="0"/>
          </p:cNvCxnSpPr>
          <p:nvPr/>
        </p:nvCxnSpPr>
        <p:spPr>
          <a:xfrm>
            <a:off x="2180551" y="1935399"/>
            <a:ext cx="4410" cy="720520"/>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2"/>
            <a:endCxn id="7" idx="0"/>
          </p:cNvCxnSpPr>
          <p:nvPr/>
        </p:nvCxnSpPr>
        <p:spPr>
          <a:xfrm flipH="1">
            <a:off x="2184961" y="1936913"/>
            <a:ext cx="1380288" cy="71900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1683200" y="4050280"/>
            <a:ext cx="1014675" cy="612005"/>
          </a:xfrm>
          <a:prstGeom prst="roundRect">
            <a:avLst/>
          </a:prstGeom>
          <a:solidFill>
            <a:schemeClr val="accent1">
              <a:lumMod val="60000"/>
              <a:lumOff val="4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Tungsten</a:t>
            </a:r>
            <a:endParaRPr lang="en-US" sz="1300" dirty="0">
              <a:latin typeface="Source Sans Pro Light"/>
              <a:cs typeface="Source Sans Pro"/>
            </a:endParaRPr>
          </a:p>
          <a:p>
            <a:pPr algn="ctr"/>
            <a:r>
              <a:rPr lang="en-US" sz="1300" dirty="0">
                <a:latin typeface="Source Sans Pro Light"/>
                <a:cs typeface="Source Sans Pro"/>
              </a:rPr>
              <a:t>Execution</a:t>
            </a:r>
          </a:p>
        </p:txBody>
      </p:sp>
      <p:cxnSp>
        <p:nvCxnSpPr>
          <p:cNvPr id="21" name="Straight Arrow Connector 20"/>
          <p:cNvCxnSpPr>
            <a:stCxn id="7" idx="2"/>
            <a:endCxn id="17" idx="0"/>
          </p:cNvCxnSpPr>
          <p:nvPr/>
        </p:nvCxnSpPr>
        <p:spPr>
          <a:xfrm>
            <a:off x="2184961" y="3267924"/>
            <a:ext cx="5577" cy="782356"/>
          </a:xfrm>
          <a:prstGeom prst="straightConnector1">
            <a:avLst/>
          </a:prstGeom>
          <a:ln w="19050" cmpd="sng">
            <a:solidFill>
              <a:srgbClr val="646464"/>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013789" y="3461956"/>
            <a:ext cx="3437159" cy="1200329"/>
          </a:xfrm>
          <a:prstGeom prst="rect">
            <a:avLst/>
          </a:prstGeom>
          <a:noFill/>
        </p:spPr>
        <p:txBody>
          <a:bodyPr wrap="none" rtlCol="0">
            <a:spAutoFit/>
          </a:bodyPr>
          <a:lstStyle/>
          <a:p>
            <a:r>
              <a:rPr lang="en-US" sz="2400" dirty="0" smtClean="0">
                <a:latin typeface="Source Sans Pro Light" charset="0"/>
                <a:ea typeface="Source Sans Pro Light" charset="0"/>
                <a:cs typeface="Source Sans Pro Light" charset="0"/>
              </a:rPr>
              <a:t>Initial phase in Spark 1.5</a:t>
            </a:r>
          </a:p>
          <a:p>
            <a:endParaRPr lang="en-US" sz="2400" dirty="0">
              <a:latin typeface="Source Sans Pro Light" charset="0"/>
              <a:ea typeface="Source Sans Pro Light" charset="0"/>
              <a:cs typeface="Source Sans Pro Light" charset="0"/>
            </a:endParaRPr>
          </a:p>
          <a:p>
            <a:r>
              <a:rPr lang="en-US" sz="2400" dirty="0" smtClean="0">
                <a:latin typeface="Source Sans Pro Light" charset="0"/>
                <a:ea typeface="Source Sans Pro Light" charset="0"/>
                <a:cs typeface="Source Sans Pro Light" charset="0"/>
              </a:rPr>
              <a:t>More work coming in 2016</a:t>
            </a:r>
            <a:endParaRPr lang="en-US" sz="24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187656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coverage</a:t>
            </a:r>
            <a:endParaRPr lang="en-US" dirty="0"/>
          </a:p>
        </p:txBody>
      </p:sp>
      <p:sp>
        <p:nvSpPr>
          <p:cNvPr id="3" name="Content Placeholder 2"/>
          <p:cNvSpPr>
            <a:spLocks noGrp="1"/>
          </p:cNvSpPr>
          <p:nvPr>
            <p:ph idx="1"/>
          </p:nvPr>
        </p:nvSpPr>
        <p:spPr>
          <a:xfrm>
            <a:off x="881260" y="1029177"/>
            <a:ext cx="2209465" cy="3757135"/>
          </a:xfrm>
        </p:spPr>
        <p:txBody>
          <a:bodyPr>
            <a:noAutofit/>
          </a:bodyPr>
          <a:lstStyle/>
          <a:p>
            <a:pPr marL="0" indent="0">
              <a:buNone/>
            </a:pPr>
            <a:r>
              <a:rPr lang="en-US" sz="1200" b="1" dirty="0" smtClean="0"/>
              <a:t>Classification</a:t>
            </a:r>
          </a:p>
          <a:p>
            <a:pPr marL="342900" indent="-342900">
              <a:buFontTx/>
              <a:buChar char="•"/>
            </a:pPr>
            <a:r>
              <a:rPr lang="en-US" sz="800" dirty="0" smtClean="0"/>
              <a:t>Logistic regression w/ elastic net</a:t>
            </a:r>
          </a:p>
          <a:p>
            <a:pPr marL="342900" indent="-342900">
              <a:buFontTx/>
              <a:buChar char="•"/>
            </a:pPr>
            <a:r>
              <a:rPr lang="en-US" sz="800" dirty="0" smtClean="0"/>
              <a:t>Naive Bayes</a:t>
            </a:r>
          </a:p>
          <a:p>
            <a:pPr marL="342900" indent="-342900">
              <a:buFontTx/>
              <a:buChar char="•"/>
            </a:pPr>
            <a:r>
              <a:rPr lang="en-US" sz="800" dirty="0" smtClean="0"/>
              <a:t>Streaming logistic regression</a:t>
            </a:r>
          </a:p>
          <a:p>
            <a:pPr marL="342900" indent="-342900">
              <a:buFontTx/>
              <a:buChar char="•"/>
            </a:pPr>
            <a:r>
              <a:rPr lang="en-US" sz="800" dirty="0" smtClean="0"/>
              <a:t>Linear SVMs</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Multilayer perceptron</a:t>
            </a:r>
          </a:p>
          <a:p>
            <a:pPr marL="342900" indent="-342900">
              <a:buFontTx/>
              <a:buChar char="•"/>
            </a:pPr>
            <a:r>
              <a:rPr lang="en-US" sz="800" dirty="0" smtClean="0"/>
              <a:t>One-vs-rest</a:t>
            </a:r>
          </a:p>
          <a:p>
            <a:pPr marL="0" indent="0">
              <a:buNone/>
            </a:pPr>
            <a:r>
              <a:rPr lang="en-US" sz="1200" b="1" dirty="0" smtClean="0"/>
              <a:t>Regression</a:t>
            </a:r>
          </a:p>
          <a:p>
            <a:pPr marL="342900" indent="-342900">
              <a:buFontTx/>
              <a:buChar char="•"/>
            </a:pPr>
            <a:r>
              <a:rPr lang="en-US" sz="800" dirty="0" smtClean="0"/>
              <a:t>Least squares w/ elastic net</a:t>
            </a:r>
          </a:p>
          <a:p>
            <a:pPr marL="342900" indent="-342900">
              <a:buFontTx/>
              <a:buChar char="•"/>
            </a:pPr>
            <a:r>
              <a:rPr lang="en-US" sz="800" dirty="0" smtClean="0"/>
              <a:t>Isotonic regression</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Streaming linear methods</a:t>
            </a:r>
          </a:p>
          <a:p>
            <a:pPr marL="0" indent="0">
              <a:buNone/>
            </a:pPr>
            <a:r>
              <a:rPr lang="en-US" sz="1200" b="1" dirty="0"/>
              <a:t>Recommendation</a:t>
            </a:r>
          </a:p>
          <a:p>
            <a:pPr marL="342900" indent="-342900">
              <a:buFontTx/>
              <a:buChar char="•"/>
            </a:pPr>
            <a:r>
              <a:rPr lang="en-US" sz="800" b="1" dirty="0"/>
              <a:t>Alternating Least </a:t>
            </a:r>
            <a:r>
              <a:rPr lang="en-US" sz="800" b="1" dirty="0" smtClean="0"/>
              <a:t>Squares</a:t>
            </a:r>
            <a:endParaRPr lang="en-US" sz="800" dirty="0" smtClean="0"/>
          </a:p>
          <a:p>
            <a:pPr marL="0" indent="0">
              <a:buNone/>
            </a:pPr>
            <a:r>
              <a:rPr lang="en-US" sz="1200" b="1" dirty="0" smtClean="0"/>
              <a:t>Frequent </a:t>
            </a:r>
            <a:r>
              <a:rPr lang="en-US" sz="1200" b="1" dirty="0" err="1" smtClean="0"/>
              <a:t>itemsets</a:t>
            </a:r>
            <a:endParaRPr lang="en-US" sz="1200" b="1" dirty="0" smtClean="0"/>
          </a:p>
          <a:p>
            <a:pPr marL="342900" indent="-342900">
              <a:buFontTx/>
              <a:buChar char="•"/>
            </a:pPr>
            <a:r>
              <a:rPr lang="en-US" sz="800" dirty="0" smtClean="0"/>
              <a:t>FP</a:t>
            </a:r>
            <a:r>
              <a:rPr lang="en-US" sz="800" dirty="0"/>
              <a:t>-</a:t>
            </a:r>
            <a:r>
              <a:rPr lang="en-US" sz="800" dirty="0" smtClean="0"/>
              <a:t>growth</a:t>
            </a:r>
          </a:p>
          <a:p>
            <a:pPr marL="342900" indent="-342900">
              <a:buFontTx/>
              <a:buChar char="•"/>
            </a:pPr>
            <a:r>
              <a:rPr lang="en-US" sz="800" dirty="0" smtClean="0"/>
              <a:t>Prefix span</a:t>
            </a:r>
            <a:endParaRPr lang="en-US" sz="800" dirty="0"/>
          </a:p>
        </p:txBody>
      </p:sp>
      <p:sp>
        <p:nvSpPr>
          <p:cNvPr id="5" name="Content Placeholder 2"/>
          <p:cNvSpPr txBox="1">
            <a:spLocks/>
          </p:cNvSpPr>
          <p:nvPr/>
        </p:nvSpPr>
        <p:spPr>
          <a:xfrm>
            <a:off x="5674119" y="1029178"/>
            <a:ext cx="2514358" cy="3512342"/>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Clustering</a:t>
            </a:r>
            <a:endParaRPr lang="en-US" sz="1200" dirty="0"/>
          </a:p>
          <a:p>
            <a:pPr marL="342900" indent="-342900">
              <a:buFontTx/>
              <a:buChar char="•"/>
            </a:pPr>
            <a:r>
              <a:rPr lang="en-US" sz="800" dirty="0"/>
              <a:t>Gaussian mixture </a:t>
            </a:r>
            <a:r>
              <a:rPr lang="en-US" sz="800" dirty="0" smtClean="0"/>
              <a:t>models</a:t>
            </a:r>
          </a:p>
          <a:p>
            <a:pPr marL="342900" indent="-342900">
              <a:buFontTx/>
              <a:buChar char="•"/>
            </a:pPr>
            <a:r>
              <a:rPr lang="en-US" sz="800" dirty="0" smtClean="0"/>
              <a:t>K</a:t>
            </a:r>
            <a:r>
              <a:rPr lang="en-US" sz="800" dirty="0"/>
              <a:t>-Means</a:t>
            </a:r>
          </a:p>
          <a:p>
            <a:pPr marL="342900" indent="-342900">
              <a:buFontTx/>
              <a:buChar char="•"/>
            </a:pPr>
            <a:r>
              <a:rPr lang="en-US" sz="800" dirty="0"/>
              <a:t>Streaming K-Means</a:t>
            </a:r>
          </a:p>
          <a:p>
            <a:pPr marL="342900" indent="-342900">
              <a:buFontTx/>
              <a:buChar char="•"/>
            </a:pPr>
            <a:r>
              <a:rPr lang="en-US" sz="800" dirty="0"/>
              <a:t>Latent Dirichlet Allocation</a:t>
            </a:r>
          </a:p>
          <a:p>
            <a:pPr marL="342900" indent="-342900">
              <a:buFontTx/>
              <a:buChar char="•"/>
            </a:pPr>
            <a:r>
              <a:rPr lang="en-US" sz="800" dirty="0"/>
              <a:t>Power Iteration </a:t>
            </a:r>
            <a:r>
              <a:rPr lang="en-US" sz="800" dirty="0" smtClean="0"/>
              <a:t>Clustering</a:t>
            </a:r>
            <a:endParaRPr lang="en-US" sz="800" b="1" dirty="0" smtClean="0"/>
          </a:p>
          <a:p>
            <a:r>
              <a:rPr lang="en-US" sz="1200" b="1" dirty="0" smtClean="0"/>
              <a:t>Statistics</a:t>
            </a:r>
          </a:p>
          <a:p>
            <a:pPr marL="342900" indent="-342900">
              <a:buFontTx/>
              <a:buChar char="•"/>
            </a:pPr>
            <a:r>
              <a:rPr lang="en-US" sz="800" dirty="0" smtClean="0"/>
              <a:t>Pearson correlation</a:t>
            </a:r>
          </a:p>
          <a:p>
            <a:pPr marL="342900" indent="-342900">
              <a:buFontTx/>
              <a:buChar char="•"/>
            </a:pPr>
            <a:r>
              <a:rPr lang="en-US" sz="800" dirty="0" smtClean="0"/>
              <a:t>Spearman correlation</a:t>
            </a:r>
          </a:p>
          <a:p>
            <a:pPr marL="342900" indent="-342900">
              <a:buFontTx/>
              <a:buChar char="•"/>
            </a:pPr>
            <a:r>
              <a:rPr lang="en-US" sz="800" dirty="0" smtClean="0"/>
              <a:t>Online summarization</a:t>
            </a:r>
          </a:p>
          <a:p>
            <a:pPr marL="342900" indent="-342900">
              <a:buFontTx/>
              <a:buChar char="•"/>
            </a:pPr>
            <a:r>
              <a:rPr lang="en-US" sz="800" dirty="0" smtClean="0"/>
              <a:t>Chi-squared test</a:t>
            </a:r>
          </a:p>
          <a:p>
            <a:pPr marL="342900" indent="-342900">
              <a:buFontTx/>
              <a:buChar char="•"/>
            </a:pPr>
            <a:r>
              <a:rPr lang="en-US" sz="800" dirty="0" smtClean="0"/>
              <a:t>Kernel density estimation</a:t>
            </a:r>
          </a:p>
          <a:p>
            <a:r>
              <a:rPr lang="en-US" sz="1200" b="1" dirty="0" smtClean="0"/>
              <a:t>Linear algebra</a:t>
            </a:r>
          </a:p>
          <a:p>
            <a:pPr marL="342900" indent="-342900">
              <a:buFontTx/>
              <a:buChar char="•"/>
            </a:pPr>
            <a:r>
              <a:rPr lang="en-US" sz="800" dirty="0" smtClean="0"/>
              <a:t>Local dense &amp; sparse vectors &amp; matrices</a:t>
            </a:r>
          </a:p>
          <a:p>
            <a:pPr marL="342900" indent="-342900">
              <a:buFontTx/>
              <a:buChar char="•"/>
            </a:pPr>
            <a:r>
              <a:rPr lang="en-US" sz="800" dirty="0" smtClean="0"/>
              <a:t>Distributed matrices</a:t>
            </a:r>
          </a:p>
          <a:p>
            <a:pPr marL="971550" lvl="1" indent="-342900">
              <a:buFontTx/>
              <a:buChar char="•"/>
            </a:pPr>
            <a:r>
              <a:rPr lang="en-US" sz="800" dirty="0" smtClean="0"/>
              <a:t>Block-partitioned matrix</a:t>
            </a:r>
          </a:p>
          <a:p>
            <a:pPr marL="971550" lvl="1" indent="-342900">
              <a:buFontTx/>
              <a:buChar char="•"/>
            </a:pPr>
            <a:r>
              <a:rPr lang="en-US" sz="800" dirty="0" smtClean="0"/>
              <a:t>Row matrix</a:t>
            </a:r>
          </a:p>
          <a:p>
            <a:pPr marL="971550" lvl="1" indent="-342900">
              <a:buFontTx/>
              <a:buChar char="•"/>
            </a:pPr>
            <a:r>
              <a:rPr lang="en-US" sz="800" dirty="0" smtClean="0"/>
              <a:t>Indexed row matrix</a:t>
            </a:r>
          </a:p>
          <a:p>
            <a:pPr marL="971550" lvl="1" indent="-342900">
              <a:buFontTx/>
              <a:buChar char="•"/>
            </a:pPr>
            <a:r>
              <a:rPr lang="en-US" sz="800" dirty="0" smtClean="0"/>
              <a:t>Coordinate matrix</a:t>
            </a:r>
          </a:p>
          <a:p>
            <a:pPr marL="342900" indent="-342900">
              <a:buFontTx/>
              <a:buChar char="•"/>
            </a:pPr>
            <a:r>
              <a:rPr lang="en-US" sz="800" dirty="0" smtClean="0"/>
              <a:t>Matrix decompositions</a:t>
            </a:r>
          </a:p>
          <a:p>
            <a:r>
              <a:rPr lang="en-US" sz="1200" b="1" dirty="0"/>
              <a:t>Model import/export</a:t>
            </a:r>
          </a:p>
          <a:p>
            <a:r>
              <a:rPr lang="en-US" sz="1200" b="1" dirty="0" smtClean="0"/>
              <a:t>Pipelines</a:t>
            </a:r>
            <a:endParaRPr lang="en-US" sz="1200" dirty="0"/>
          </a:p>
        </p:txBody>
      </p:sp>
      <p:sp>
        <p:nvSpPr>
          <p:cNvPr id="6" name="Content Placeholder 2"/>
          <p:cNvSpPr txBox="1">
            <a:spLocks/>
          </p:cNvSpPr>
          <p:nvPr/>
        </p:nvSpPr>
        <p:spPr>
          <a:xfrm>
            <a:off x="3268859" y="1029177"/>
            <a:ext cx="2145665" cy="3830280"/>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Feature extraction &amp; selection</a:t>
            </a:r>
          </a:p>
          <a:p>
            <a:pPr marL="342900" indent="-342900">
              <a:buFontTx/>
              <a:buChar char="•"/>
            </a:pPr>
            <a:r>
              <a:rPr lang="en-US" sz="800" dirty="0" err="1"/>
              <a:t>Binarizer</a:t>
            </a:r>
            <a:endParaRPr lang="en-US" sz="800" dirty="0"/>
          </a:p>
          <a:p>
            <a:pPr marL="342900" indent="-342900">
              <a:buFontTx/>
              <a:buChar char="•"/>
            </a:pPr>
            <a:r>
              <a:rPr lang="en-US" sz="800" dirty="0" err="1" smtClean="0"/>
              <a:t>Bucketizer</a:t>
            </a:r>
            <a:endParaRPr lang="en-US" sz="800" dirty="0" smtClean="0"/>
          </a:p>
          <a:p>
            <a:pPr marL="342900" indent="-342900">
              <a:buFontTx/>
              <a:buChar char="•"/>
            </a:pPr>
            <a:r>
              <a:rPr lang="en-US" sz="800" dirty="0"/>
              <a:t>Chi-Squared selection</a:t>
            </a:r>
          </a:p>
          <a:p>
            <a:pPr marL="342900" indent="-342900">
              <a:buFontTx/>
              <a:buChar char="•"/>
            </a:pPr>
            <a:r>
              <a:rPr lang="en-US" sz="800" dirty="0" err="1" smtClean="0"/>
              <a:t>CountVectorizer</a:t>
            </a:r>
            <a:endParaRPr lang="en-US" sz="800" dirty="0" smtClean="0"/>
          </a:p>
          <a:p>
            <a:pPr marL="342900" indent="-342900">
              <a:buFontTx/>
              <a:buChar char="•"/>
            </a:pPr>
            <a:r>
              <a:rPr lang="en-US" sz="800" dirty="0" smtClean="0"/>
              <a:t>Discrete cosine transform</a:t>
            </a:r>
            <a:endParaRPr lang="en-US" sz="800" dirty="0"/>
          </a:p>
          <a:p>
            <a:pPr marL="342900" indent="-342900">
              <a:buFontTx/>
              <a:buChar char="•"/>
            </a:pPr>
            <a:r>
              <a:rPr lang="en-US" sz="800" dirty="0" err="1"/>
              <a:t>ElementwiseProduct</a:t>
            </a:r>
            <a:endParaRPr lang="en-US" sz="800" dirty="0"/>
          </a:p>
          <a:p>
            <a:pPr marL="342900" indent="-342900">
              <a:buFontTx/>
              <a:buChar char="•"/>
            </a:pPr>
            <a:r>
              <a:rPr lang="en-US" sz="800" dirty="0" smtClean="0"/>
              <a:t>Hashing </a:t>
            </a:r>
            <a:r>
              <a:rPr lang="en-US" sz="800" dirty="0"/>
              <a:t>term frequency</a:t>
            </a:r>
          </a:p>
          <a:p>
            <a:pPr marL="342900" indent="-342900">
              <a:buFontTx/>
              <a:buChar char="•"/>
            </a:pPr>
            <a:r>
              <a:rPr lang="en-US" sz="800" dirty="0" smtClean="0"/>
              <a:t>Inverse document frequency</a:t>
            </a:r>
          </a:p>
          <a:p>
            <a:pPr marL="342900" indent="-342900">
              <a:buFontTx/>
              <a:buChar char="•"/>
            </a:pPr>
            <a:r>
              <a:rPr lang="en-US" sz="800" dirty="0" err="1" smtClean="0"/>
              <a:t>MinMaxScaler</a:t>
            </a:r>
            <a:endParaRPr lang="en-US" sz="800" dirty="0" smtClean="0"/>
          </a:p>
          <a:p>
            <a:pPr marL="342900" indent="-342900">
              <a:buFontTx/>
              <a:buChar char="•"/>
            </a:pPr>
            <a:r>
              <a:rPr lang="en-US" sz="800" dirty="0" err="1" smtClean="0"/>
              <a:t>Ngram</a:t>
            </a:r>
            <a:endParaRPr lang="en-US" sz="800" dirty="0" smtClean="0"/>
          </a:p>
          <a:p>
            <a:pPr marL="342900" indent="-342900">
              <a:buFontTx/>
              <a:buChar char="•"/>
            </a:pPr>
            <a:r>
              <a:rPr lang="en-US" sz="800" dirty="0"/>
              <a:t>Normalizer</a:t>
            </a:r>
          </a:p>
          <a:p>
            <a:pPr marL="342900" indent="-342900">
              <a:buFontTx/>
              <a:buChar char="•"/>
            </a:pPr>
            <a:r>
              <a:rPr lang="en-US" sz="800" dirty="0"/>
              <a:t>One-Hot Encoder</a:t>
            </a:r>
          </a:p>
          <a:p>
            <a:pPr marL="342900" indent="-342900">
              <a:buFontTx/>
              <a:buChar char="•"/>
            </a:pPr>
            <a:r>
              <a:rPr lang="en-US" sz="800" dirty="0" smtClean="0"/>
              <a:t>PCA</a:t>
            </a:r>
          </a:p>
          <a:p>
            <a:pPr marL="342900" indent="-342900">
              <a:buFontTx/>
              <a:buChar char="•"/>
            </a:pPr>
            <a:r>
              <a:rPr lang="en-US" sz="800" dirty="0" err="1"/>
              <a:t>PolynomialExpansion</a:t>
            </a:r>
            <a:endParaRPr lang="en-US" sz="800" dirty="0"/>
          </a:p>
          <a:p>
            <a:pPr marL="342900" indent="-342900">
              <a:buFontTx/>
              <a:buChar char="•"/>
            </a:pPr>
            <a:r>
              <a:rPr lang="en-US" sz="800" dirty="0" err="1" smtClean="0"/>
              <a:t>RFormula</a:t>
            </a:r>
            <a:endParaRPr lang="en-US" sz="800" dirty="0" smtClean="0"/>
          </a:p>
          <a:p>
            <a:pPr marL="342900" indent="-342900">
              <a:buFontTx/>
              <a:buChar char="•"/>
            </a:pPr>
            <a:r>
              <a:rPr lang="en-US" sz="800" dirty="0" err="1" smtClean="0"/>
              <a:t>SQLTransformer</a:t>
            </a:r>
            <a:endParaRPr lang="en-US" sz="800" dirty="0"/>
          </a:p>
          <a:p>
            <a:pPr marL="342900" indent="-342900">
              <a:buFontTx/>
              <a:buChar char="•"/>
            </a:pPr>
            <a:r>
              <a:rPr lang="en-US" sz="800" dirty="0"/>
              <a:t>Standard </a:t>
            </a:r>
            <a:r>
              <a:rPr lang="en-US" sz="800" dirty="0" err="1"/>
              <a:t>scaler</a:t>
            </a:r>
            <a:endParaRPr lang="en-US" sz="800" dirty="0"/>
          </a:p>
          <a:p>
            <a:pPr marL="342900" indent="-342900">
              <a:buFontTx/>
              <a:buChar char="•"/>
            </a:pPr>
            <a:r>
              <a:rPr lang="en-US" sz="800" dirty="0" smtClean="0"/>
              <a:t>StopWordsRemover</a:t>
            </a:r>
          </a:p>
          <a:p>
            <a:pPr marL="342900" indent="-342900">
              <a:buFontTx/>
              <a:buChar char="•"/>
            </a:pPr>
            <a:r>
              <a:rPr lang="en-US" sz="800" dirty="0" err="1" smtClean="0"/>
              <a:t>StringIndexer</a:t>
            </a:r>
            <a:endParaRPr lang="en-US" sz="800" dirty="0" smtClean="0"/>
          </a:p>
          <a:p>
            <a:pPr marL="342900" indent="-342900">
              <a:buFontTx/>
              <a:buChar char="•"/>
            </a:pPr>
            <a:r>
              <a:rPr lang="en-US" sz="800" dirty="0" err="1"/>
              <a:t>Tokenizer</a:t>
            </a:r>
            <a:endParaRPr lang="en-US" sz="800" dirty="0"/>
          </a:p>
          <a:p>
            <a:pPr marL="342900" indent="-342900">
              <a:buFontTx/>
              <a:buChar char="•"/>
            </a:pPr>
            <a:r>
              <a:rPr lang="en-US" sz="800" dirty="0" err="1" smtClean="0"/>
              <a:t>StringIndexer</a:t>
            </a:r>
            <a:endParaRPr lang="en-US" sz="800" dirty="0" smtClean="0"/>
          </a:p>
          <a:p>
            <a:pPr marL="342900" indent="-342900">
              <a:buFontTx/>
              <a:buChar char="•"/>
            </a:pPr>
            <a:r>
              <a:rPr lang="en-US" sz="800" dirty="0" err="1"/>
              <a:t>VectorAssembler</a:t>
            </a:r>
            <a:endParaRPr lang="en-US" sz="800" dirty="0"/>
          </a:p>
          <a:p>
            <a:pPr marL="342900" indent="-342900">
              <a:buFontTx/>
              <a:buChar char="•"/>
            </a:pPr>
            <a:r>
              <a:rPr lang="en-US" sz="800" dirty="0" err="1" smtClean="0"/>
              <a:t>VectorIndexer</a:t>
            </a:r>
            <a:endParaRPr lang="en-US" sz="800" dirty="0" smtClean="0"/>
          </a:p>
          <a:p>
            <a:pPr marL="342900" indent="-342900">
              <a:buFontTx/>
              <a:buChar char="•"/>
            </a:pPr>
            <a:r>
              <a:rPr lang="en-US" sz="800" dirty="0" err="1" smtClean="0"/>
              <a:t>VectorSlicer</a:t>
            </a:r>
            <a:endParaRPr lang="en-US" sz="800" dirty="0" smtClean="0"/>
          </a:p>
          <a:p>
            <a:pPr marL="342900" indent="-342900">
              <a:buFontTx/>
              <a:buChar char="•"/>
            </a:pPr>
            <a:r>
              <a:rPr lang="en-US" sz="800" dirty="0" smtClean="0"/>
              <a:t>Word2Vec</a:t>
            </a:r>
          </a:p>
        </p:txBody>
      </p:sp>
      <p:sp>
        <p:nvSpPr>
          <p:cNvPr id="7" name="TextBox 6"/>
          <p:cNvSpPr txBox="1"/>
          <p:nvPr/>
        </p:nvSpPr>
        <p:spPr>
          <a:xfrm>
            <a:off x="5414524" y="4551680"/>
            <a:ext cx="1826141" cy="307777"/>
          </a:xfrm>
          <a:prstGeom prst="rect">
            <a:avLst/>
          </a:prstGeom>
          <a:noFill/>
        </p:spPr>
        <p:txBody>
          <a:bodyPr wrap="none" rtlCol="0">
            <a:spAutoFit/>
          </a:bodyPr>
          <a:lstStyle/>
          <a:p>
            <a:r>
              <a:rPr lang="en-US" sz="1400" i="1" dirty="0" smtClean="0">
                <a:latin typeface="Source Sans Pro Light"/>
                <a:cs typeface="Source Sans Pro Light"/>
              </a:rPr>
              <a:t>List based on Spark 1.5</a:t>
            </a:r>
            <a:endParaRPr lang="en-US" sz="1400" i="1" dirty="0">
              <a:latin typeface="Source Sans Pro Light"/>
              <a:cs typeface="Source Sans Pro Light"/>
            </a:endParaRPr>
          </a:p>
        </p:txBody>
      </p:sp>
    </p:spTree>
    <p:extLst>
      <p:ext uri="{BB962C8B-B14F-4D97-AF65-F5344CB8AC3E}">
        <p14:creationId xmlns:p14="http://schemas.microsoft.com/office/powerpoint/2010/main" val="36140146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3" name="Group 92"/>
          <p:cNvGrpSpPr/>
          <p:nvPr/>
        </p:nvGrpSpPr>
        <p:grpSpPr>
          <a:xfrm>
            <a:off x="1606109" y="1739303"/>
            <a:ext cx="6127145" cy="559116"/>
            <a:chOff x="1482201" y="1071887"/>
            <a:chExt cx="6127145" cy="559116"/>
          </a:xfrm>
        </p:grpSpPr>
        <p:sp>
          <p:nvSpPr>
            <p:cNvPr id="94" name="Rectangle 93"/>
            <p:cNvSpPr/>
            <p:nvPr/>
          </p:nvSpPr>
          <p:spPr>
            <a:xfrm>
              <a:off x="2808639" y="1076818"/>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Python</a:t>
              </a:r>
            </a:p>
          </p:txBody>
        </p:sp>
        <p:sp>
          <p:nvSpPr>
            <p:cNvPr id="95" name="Rectangle 94"/>
            <p:cNvSpPr/>
            <p:nvPr/>
          </p:nvSpPr>
          <p:spPr>
            <a:xfrm>
              <a:off x="4102907" y="1078332"/>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Java/</a:t>
              </a:r>
              <a:r>
                <a:rPr lang="en-US" sz="1300" dirty="0" err="1" smtClean="0">
                  <a:latin typeface="Source Sans Pro Light"/>
                  <a:cs typeface="Source Sans Pro"/>
                </a:rPr>
                <a:t>Scala</a:t>
              </a:r>
              <a:endParaRPr lang="en-US" sz="1300" dirty="0" smtClean="0">
                <a:latin typeface="Source Sans Pro Light"/>
                <a:cs typeface="Source Sans Pro"/>
              </a:endParaRPr>
            </a:p>
          </p:txBody>
        </p:sp>
        <p:sp>
          <p:nvSpPr>
            <p:cNvPr id="96" name="Rectangle 95"/>
            <p:cNvSpPr/>
            <p:nvPr/>
          </p:nvSpPr>
          <p:spPr>
            <a:xfrm>
              <a:off x="5372153" y="1079846"/>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R</a:t>
              </a:r>
            </a:p>
          </p:txBody>
        </p:sp>
        <p:sp>
          <p:nvSpPr>
            <p:cNvPr id="97" name="Rectangle 96"/>
            <p:cNvSpPr/>
            <p:nvPr/>
          </p:nvSpPr>
          <p:spPr>
            <a:xfrm>
              <a:off x="1482201" y="1071887"/>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SQL</a:t>
              </a:r>
            </a:p>
          </p:txBody>
        </p:sp>
        <p:sp>
          <p:nvSpPr>
            <p:cNvPr id="98" name="Rectangle 97"/>
            <p:cNvSpPr/>
            <p:nvPr/>
          </p:nvSpPr>
          <p:spPr>
            <a:xfrm>
              <a:off x="6649251" y="1076757"/>
              <a:ext cx="960095" cy="551157"/>
            </a:xfrm>
            <a:prstGeom prst="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300" dirty="0" smtClean="0">
                  <a:latin typeface="Source Sans Pro Light"/>
                  <a:cs typeface="Source Sans Pro"/>
                </a:rPr>
                <a:t>…</a:t>
              </a:r>
            </a:p>
          </p:txBody>
        </p:sp>
      </p:grpSp>
      <p:sp>
        <p:nvSpPr>
          <p:cNvPr id="100" name="Rounded Rectangle 99"/>
          <p:cNvSpPr/>
          <p:nvPr/>
        </p:nvSpPr>
        <p:spPr>
          <a:xfrm>
            <a:off x="4203935" y="2915458"/>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err="1" smtClean="0">
                <a:latin typeface="Source Sans Pro Light"/>
                <a:cs typeface="Source Sans Pro"/>
              </a:rPr>
              <a:t>DataFrame</a:t>
            </a:r>
            <a:endParaRPr lang="en-US" sz="1300" dirty="0">
              <a:latin typeface="Source Sans Pro Light"/>
              <a:cs typeface="Source Sans Pro"/>
            </a:endParaRPr>
          </a:p>
          <a:p>
            <a:pPr algn="ctr"/>
            <a:r>
              <a:rPr lang="en-US" sz="1300" dirty="0" smtClean="0">
                <a:latin typeface="Source Sans Pro Light"/>
                <a:cs typeface="Source Sans Pro"/>
              </a:rPr>
              <a:t>Logical Plan</a:t>
            </a:r>
            <a:endParaRPr lang="en-US" sz="1300" dirty="0">
              <a:latin typeface="Source Sans Pro Light"/>
              <a:cs typeface="Source Sans Pro"/>
            </a:endParaRPr>
          </a:p>
        </p:txBody>
      </p:sp>
      <p:cxnSp>
        <p:nvCxnSpPr>
          <p:cNvPr id="101" name="Straight Arrow Connector 100"/>
          <p:cNvCxnSpPr>
            <a:stCxn id="94" idx="2"/>
            <a:endCxn id="100" idx="0"/>
          </p:cNvCxnSpPr>
          <p:nvPr/>
        </p:nvCxnSpPr>
        <p:spPr>
          <a:xfrm>
            <a:off x="3412595" y="2295391"/>
            <a:ext cx="1298678" cy="620067"/>
          </a:xfrm>
          <a:prstGeom prst="straightConnector1">
            <a:avLst/>
          </a:prstGeom>
          <a:ln w="19050" cmpd="sng">
            <a:solidFill>
              <a:schemeClr val="tx2">
                <a:lumMod val="50000"/>
                <a:lumOff val="50000"/>
              </a:schemeClr>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5" idx="2"/>
            <a:endCxn id="100" idx="0"/>
          </p:cNvCxnSpPr>
          <p:nvPr/>
        </p:nvCxnSpPr>
        <p:spPr>
          <a:xfrm>
            <a:off x="4706863" y="2296905"/>
            <a:ext cx="4410" cy="618553"/>
          </a:xfrm>
          <a:prstGeom prst="straightConnector1">
            <a:avLst/>
          </a:prstGeom>
          <a:ln w="19050" cmpd="sng">
            <a:solidFill>
              <a:schemeClr val="tx2">
                <a:lumMod val="50000"/>
                <a:lumOff val="50000"/>
              </a:schemeClr>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96" idx="2"/>
            <a:endCxn id="100" idx="0"/>
          </p:cNvCxnSpPr>
          <p:nvPr/>
        </p:nvCxnSpPr>
        <p:spPr>
          <a:xfrm flipH="1">
            <a:off x="4711273" y="2298419"/>
            <a:ext cx="1264836" cy="617039"/>
          </a:xfrm>
          <a:prstGeom prst="straightConnector1">
            <a:avLst/>
          </a:prstGeom>
          <a:ln w="19050" cmpd="sng">
            <a:solidFill>
              <a:schemeClr val="tx2">
                <a:lumMod val="50000"/>
                <a:lumOff val="50000"/>
              </a:schemeClr>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97" idx="2"/>
            <a:endCxn id="100" idx="0"/>
          </p:cNvCxnSpPr>
          <p:nvPr/>
        </p:nvCxnSpPr>
        <p:spPr>
          <a:xfrm>
            <a:off x="2086157" y="2290460"/>
            <a:ext cx="2625116" cy="624998"/>
          </a:xfrm>
          <a:prstGeom prst="straightConnector1">
            <a:avLst/>
          </a:prstGeom>
          <a:ln w="19050" cmpd="sng">
            <a:solidFill>
              <a:schemeClr val="tx2">
                <a:lumMod val="50000"/>
                <a:lumOff val="50000"/>
              </a:schemeClr>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8" idx="2"/>
            <a:endCxn id="100" idx="0"/>
          </p:cNvCxnSpPr>
          <p:nvPr/>
        </p:nvCxnSpPr>
        <p:spPr>
          <a:xfrm flipH="1">
            <a:off x="4711273" y="2295330"/>
            <a:ext cx="2541934" cy="620128"/>
          </a:xfrm>
          <a:prstGeom prst="straightConnector1">
            <a:avLst/>
          </a:prstGeom>
          <a:ln w="19050" cmpd="sng">
            <a:solidFill>
              <a:schemeClr val="tx2">
                <a:lumMod val="50000"/>
                <a:lumOff val="50000"/>
              </a:schemeClr>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7" name="Rounded Rectangle 106"/>
          <p:cNvSpPr/>
          <p:nvPr/>
        </p:nvSpPr>
        <p:spPr>
          <a:xfrm>
            <a:off x="2933650" y="4003920"/>
            <a:ext cx="1014675" cy="612005"/>
          </a:xfrm>
          <a:prstGeom prst="roundRect">
            <a:avLst/>
          </a:prstGeom>
          <a:solidFill>
            <a:schemeClr val="accent1">
              <a:lumMod val="60000"/>
              <a:lumOff val="4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LLVM</a:t>
            </a:r>
            <a:endParaRPr lang="en-US" sz="1300" dirty="0">
              <a:latin typeface="Source Sans Pro Light"/>
              <a:cs typeface="Source Sans Pro"/>
            </a:endParaRPr>
          </a:p>
        </p:txBody>
      </p:sp>
      <p:cxnSp>
        <p:nvCxnSpPr>
          <p:cNvPr id="108" name="Straight Arrow Connector 107"/>
          <p:cNvCxnSpPr>
            <a:stCxn id="100" idx="2"/>
            <a:endCxn id="107" idx="0"/>
          </p:cNvCxnSpPr>
          <p:nvPr/>
        </p:nvCxnSpPr>
        <p:spPr>
          <a:xfrm flipH="1">
            <a:off x="3440988" y="3527463"/>
            <a:ext cx="1270285" cy="476457"/>
          </a:xfrm>
          <a:prstGeom prst="straightConnector1">
            <a:avLst/>
          </a:prstGeom>
          <a:ln w="19050" cmpd="sng">
            <a:solidFill>
              <a:srgbClr val="959595"/>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9" name="Rounded Rectangle 108"/>
          <p:cNvSpPr/>
          <p:nvPr/>
        </p:nvSpPr>
        <p:spPr>
          <a:xfrm>
            <a:off x="1602449" y="4006902"/>
            <a:ext cx="1014675" cy="612005"/>
          </a:xfrm>
          <a:prstGeom prst="roundRect">
            <a:avLst/>
          </a:prstGeom>
          <a:solidFill>
            <a:schemeClr val="accent1">
              <a:lumMod val="20000"/>
              <a:lumOff val="80000"/>
            </a:schemeClr>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JVM</a:t>
            </a:r>
            <a:endParaRPr lang="en-US" sz="1300" dirty="0">
              <a:latin typeface="Source Sans Pro Light"/>
              <a:cs typeface="Source Sans Pro"/>
            </a:endParaRPr>
          </a:p>
        </p:txBody>
      </p:sp>
      <p:sp>
        <p:nvSpPr>
          <p:cNvPr id="110" name="Rounded Rectangle 109"/>
          <p:cNvSpPr/>
          <p:nvPr/>
        </p:nvSpPr>
        <p:spPr>
          <a:xfrm>
            <a:off x="4203016" y="4009884"/>
            <a:ext cx="1014675" cy="612005"/>
          </a:xfrm>
          <a:prstGeom prst="roundRect">
            <a:avLst/>
          </a:prstGeom>
          <a:solidFill>
            <a:srgbClr val="65D6E5"/>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SIMD</a:t>
            </a:r>
            <a:endParaRPr lang="en-US" sz="1300" dirty="0">
              <a:latin typeface="Source Sans Pro Light"/>
              <a:cs typeface="Source Sans Pro"/>
            </a:endParaRPr>
          </a:p>
        </p:txBody>
      </p:sp>
      <p:sp>
        <p:nvSpPr>
          <p:cNvPr id="111" name="Rounded Rectangle 110"/>
          <p:cNvSpPr/>
          <p:nvPr/>
        </p:nvSpPr>
        <p:spPr>
          <a:xfrm>
            <a:off x="5521375" y="4004565"/>
            <a:ext cx="1014675" cy="612005"/>
          </a:xfrm>
          <a:prstGeom prst="roundRect">
            <a:avLst/>
          </a:prstGeom>
          <a:solidFill>
            <a:srgbClr val="65D6E5"/>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3D </a:t>
            </a:r>
            <a:r>
              <a:rPr lang="en-US" sz="1300" dirty="0" err="1" smtClean="0">
                <a:latin typeface="Source Sans Pro Light"/>
                <a:cs typeface="Source Sans Pro"/>
              </a:rPr>
              <a:t>XPoint</a:t>
            </a:r>
            <a:endParaRPr lang="en-US" sz="1300" dirty="0">
              <a:latin typeface="Source Sans Pro Light"/>
              <a:cs typeface="Source Sans Pro"/>
            </a:endParaRPr>
          </a:p>
        </p:txBody>
      </p:sp>
      <p:cxnSp>
        <p:nvCxnSpPr>
          <p:cNvPr id="112" name="Straight Arrow Connector 111"/>
          <p:cNvCxnSpPr>
            <a:stCxn id="100" idx="2"/>
            <a:endCxn id="110" idx="0"/>
          </p:cNvCxnSpPr>
          <p:nvPr/>
        </p:nvCxnSpPr>
        <p:spPr>
          <a:xfrm flipH="1">
            <a:off x="4710354" y="3527463"/>
            <a:ext cx="919" cy="482421"/>
          </a:xfrm>
          <a:prstGeom prst="straightConnector1">
            <a:avLst/>
          </a:prstGeom>
          <a:ln w="19050" cmpd="sng">
            <a:solidFill>
              <a:srgbClr val="959595"/>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00" idx="2"/>
            <a:endCxn id="111" idx="0"/>
          </p:cNvCxnSpPr>
          <p:nvPr/>
        </p:nvCxnSpPr>
        <p:spPr>
          <a:xfrm>
            <a:off x="4711273" y="3527463"/>
            <a:ext cx="1317440" cy="477102"/>
          </a:xfrm>
          <a:prstGeom prst="straightConnector1">
            <a:avLst/>
          </a:prstGeom>
          <a:ln w="19050" cmpd="sng">
            <a:solidFill>
              <a:srgbClr val="959595"/>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100" idx="2"/>
            <a:endCxn id="109" idx="0"/>
          </p:cNvCxnSpPr>
          <p:nvPr/>
        </p:nvCxnSpPr>
        <p:spPr>
          <a:xfrm flipH="1">
            <a:off x="2109787" y="3527463"/>
            <a:ext cx="2601486" cy="479439"/>
          </a:xfrm>
          <a:prstGeom prst="straightConnector1">
            <a:avLst/>
          </a:prstGeom>
          <a:ln w="19050" cmpd="sng">
            <a:solidFill>
              <a:srgbClr val="959595"/>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2" name="Title 121"/>
          <p:cNvSpPr>
            <a:spLocks noGrp="1"/>
          </p:cNvSpPr>
          <p:nvPr>
            <p:ph type="title"/>
          </p:nvPr>
        </p:nvSpPr>
        <p:spPr/>
        <p:txBody>
          <a:bodyPr>
            <a:normAutofit fontScale="90000"/>
          </a:bodyPr>
          <a:lstStyle/>
          <a:p>
            <a:r>
              <a:rPr lang="en-US" sz="3000" dirty="0" smtClean="0"/>
              <a:t>Unified API, One Engine, Automatically Optimized</a:t>
            </a:r>
            <a:endParaRPr lang="en-US" sz="3000" dirty="0"/>
          </a:p>
        </p:txBody>
      </p:sp>
      <p:sp>
        <p:nvSpPr>
          <p:cNvPr id="2" name="TextBox 1"/>
          <p:cNvSpPr txBox="1"/>
          <p:nvPr/>
        </p:nvSpPr>
        <p:spPr>
          <a:xfrm>
            <a:off x="244942" y="3983141"/>
            <a:ext cx="1049133" cy="646331"/>
          </a:xfrm>
          <a:prstGeom prst="rect">
            <a:avLst/>
          </a:prstGeom>
          <a:noFill/>
        </p:spPr>
        <p:txBody>
          <a:bodyPr wrap="none" rtlCol="0">
            <a:spAutoFit/>
          </a:bodyPr>
          <a:lstStyle/>
          <a:p>
            <a:pPr algn="ctr"/>
            <a:r>
              <a:rPr lang="en-US" dirty="0" smtClean="0">
                <a:latin typeface="Source Sans Pro Light"/>
                <a:cs typeface="Source Sans Pro Light"/>
              </a:rPr>
              <a:t>Tungsten</a:t>
            </a:r>
          </a:p>
          <a:p>
            <a:pPr algn="ctr"/>
            <a:r>
              <a:rPr lang="en-US" dirty="0" smtClean="0">
                <a:latin typeface="Source Sans Pro Light"/>
                <a:cs typeface="Source Sans Pro Light"/>
              </a:rPr>
              <a:t>backend</a:t>
            </a:r>
            <a:endParaRPr lang="en-US" dirty="0">
              <a:latin typeface="Source Sans Pro Light"/>
              <a:cs typeface="Source Sans Pro Light"/>
            </a:endParaRPr>
          </a:p>
        </p:txBody>
      </p:sp>
      <p:sp>
        <p:nvSpPr>
          <p:cNvPr id="3" name="TextBox 2"/>
          <p:cNvSpPr txBox="1"/>
          <p:nvPr/>
        </p:nvSpPr>
        <p:spPr>
          <a:xfrm>
            <a:off x="244237" y="1644459"/>
            <a:ext cx="1056700" cy="646331"/>
          </a:xfrm>
          <a:prstGeom prst="rect">
            <a:avLst/>
          </a:prstGeom>
          <a:noFill/>
        </p:spPr>
        <p:txBody>
          <a:bodyPr wrap="none" rtlCol="0">
            <a:spAutoFit/>
          </a:bodyPr>
          <a:lstStyle/>
          <a:p>
            <a:pPr algn="ctr"/>
            <a:r>
              <a:rPr lang="en-US" dirty="0" smtClean="0">
                <a:latin typeface="Source Sans Pro Light"/>
                <a:cs typeface="Source Sans Pro Light"/>
              </a:rPr>
              <a:t>language</a:t>
            </a:r>
          </a:p>
          <a:p>
            <a:pPr algn="ctr"/>
            <a:r>
              <a:rPr lang="en-US" dirty="0" smtClean="0">
                <a:latin typeface="Source Sans Pro Light"/>
                <a:cs typeface="Source Sans Pro Light"/>
              </a:rPr>
              <a:t>frontend</a:t>
            </a:r>
            <a:endParaRPr lang="en-US" dirty="0">
              <a:latin typeface="Source Sans Pro Light"/>
              <a:cs typeface="Source Sans Pro Light"/>
            </a:endParaRPr>
          </a:p>
        </p:txBody>
      </p:sp>
      <p:sp>
        <p:nvSpPr>
          <p:cNvPr id="32" name="Rounded Rectangle 31"/>
          <p:cNvSpPr/>
          <p:nvPr/>
        </p:nvSpPr>
        <p:spPr>
          <a:xfrm>
            <a:off x="6804432" y="4002099"/>
            <a:ext cx="1014675" cy="612005"/>
          </a:xfrm>
          <a:prstGeom prst="roundRect">
            <a:avLst/>
          </a:prstGeom>
          <a:solidFill>
            <a:srgbClr val="65D6E5"/>
          </a:solidFill>
          <a:ln w="9525" cmpd="sng">
            <a:noFill/>
          </a:ln>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300" dirty="0" smtClean="0">
                <a:latin typeface="Source Sans Pro Light"/>
                <a:cs typeface="Source Sans Pro"/>
              </a:rPr>
              <a:t>…</a:t>
            </a:r>
            <a:endParaRPr lang="en-US" sz="1300" dirty="0">
              <a:latin typeface="Source Sans Pro Light"/>
              <a:cs typeface="Source Sans Pro"/>
            </a:endParaRPr>
          </a:p>
        </p:txBody>
      </p:sp>
      <p:cxnSp>
        <p:nvCxnSpPr>
          <p:cNvPr id="37" name="Straight Arrow Connector 36"/>
          <p:cNvCxnSpPr>
            <a:stCxn id="100" idx="2"/>
            <a:endCxn id="32" idx="0"/>
          </p:cNvCxnSpPr>
          <p:nvPr/>
        </p:nvCxnSpPr>
        <p:spPr>
          <a:xfrm>
            <a:off x="4711273" y="3527463"/>
            <a:ext cx="2600497" cy="474636"/>
          </a:xfrm>
          <a:prstGeom prst="straightConnector1">
            <a:avLst/>
          </a:prstGeom>
          <a:ln w="19050" cmpd="sng">
            <a:solidFill>
              <a:srgbClr val="959595"/>
            </a:solidFill>
            <a:headEnd type="none" w="lg"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6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7" grpId="0" animBg="1"/>
      <p:bldP spid="109" grpId="0" animBg="1"/>
      <p:bldP spid="110" grpId="0" animBg="1"/>
      <p:bldP spid="111" grpId="0" animBg="1"/>
      <p:bldP spid="122" grpId="0"/>
      <p:bldP spid="2" grpId="0"/>
      <p:bldP spid="32"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3429" y="1359973"/>
            <a:ext cx="6602256" cy="830997"/>
          </a:xfrm>
          <a:prstGeom prst="rect">
            <a:avLst/>
          </a:prstGeom>
          <a:noFill/>
        </p:spPr>
        <p:txBody>
          <a:bodyPr wrap="square" rtlCol="0">
            <a:spAutoFit/>
          </a:bodyPr>
          <a:lstStyle/>
          <a:p>
            <a:r>
              <a:rPr lang="en-US" sz="2400" dirty="0" smtClean="0">
                <a:latin typeface="+mj-lt"/>
              </a:rPr>
              <a:t>You will have access to Databricks and these datasets via Community Edition after class…</a:t>
            </a:r>
            <a:endParaRPr lang="en-US" sz="2400" dirty="0">
              <a:latin typeface="+mj-lt"/>
            </a:endParaRPr>
          </a:p>
        </p:txBody>
      </p:sp>
      <p:sp>
        <p:nvSpPr>
          <p:cNvPr id="3" name="TextBox 2"/>
          <p:cNvSpPr txBox="1"/>
          <p:nvPr/>
        </p:nvSpPr>
        <p:spPr>
          <a:xfrm>
            <a:off x="3515955" y="3131552"/>
            <a:ext cx="2355153" cy="461665"/>
          </a:xfrm>
          <a:prstGeom prst="rect">
            <a:avLst/>
          </a:prstGeom>
          <a:noFill/>
        </p:spPr>
        <p:txBody>
          <a:bodyPr wrap="square" rtlCol="0">
            <a:spAutoFit/>
          </a:bodyPr>
          <a:lstStyle/>
          <a:p>
            <a:r>
              <a:rPr lang="en-US" sz="2400" dirty="0" smtClean="0">
                <a:solidFill>
                  <a:schemeClr val="accent2"/>
                </a:solidFill>
                <a:latin typeface="+mj-lt"/>
              </a:rPr>
              <a:t>Good luck!</a:t>
            </a:r>
            <a:endParaRPr lang="en-US" sz="2400" dirty="0">
              <a:solidFill>
                <a:schemeClr val="accent2"/>
              </a:solidFill>
              <a:latin typeface="+mj-lt"/>
            </a:endParaRPr>
          </a:p>
        </p:txBody>
      </p:sp>
    </p:spTree>
    <p:extLst>
      <p:ext uri="{BB962C8B-B14F-4D97-AF65-F5344CB8AC3E}">
        <p14:creationId xmlns:p14="http://schemas.microsoft.com/office/powerpoint/2010/main" val="4280824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functionality</a:t>
            </a:r>
            <a:endParaRPr lang="en-US" dirty="0"/>
          </a:p>
        </p:txBody>
      </p:sp>
      <p:sp>
        <p:nvSpPr>
          <p:cNvPr id="3" name="Content Placeholder 2"/>
          <p:cNvSpPr>
            <a:spLocks noGrp="1"/>
          </p:cNvSpPr>
          <p:nvPr>
            <p:ph idx="1"/>
          </p:nvPr>
        </p:nvSpPr>
        <p:spPr>
          <a:xfrm>
            <a:off x="681467" y="1239256"/>
            <a:ext cx="2209465" cy="2725851"/>
          </a:xfrm>
        </p:spPr>
        <p:txBody>
          <a:bodyPr>
            <a:noAutofit/>
          </a:bodyPr>
          <a:lstStyle/>
          <a:p>
            <a:pPr marL="0" indent="0">
              <a:buNone/>
            </a:pPr>
            <a:r>
              <a:rPr lang="en-US" sz="2000" b="1" u="sng" dirty="0" smtClean="0"/>
              <a:t>Learning tasks</a:t>
            </a:r>
          </a:p>
          <a:p>
            <a:r>
              <a:rPr lang="en-US" sz="1800" dirty="0" smtClean="0">
                <a:latin typeface="Source Sans Pro Light" panose="020B0403030403020204" pitchFamily="34" charset="0"/>
              </a:rPr>
              <a:t>Classification</a:t>
            </a:r>
          </a:p>
          <a:p>
            <a:r>
              <a:rPr lang="en-US" sz="1800" dirty="0" smtClean="0">
                <a:latin typeface="Source Sans Pro Light" panose="020B0403030403020204" pitchFamily="34" charset="0"/>
              </a:rPr>
              <a:t>Regression</a:t>
            </a:r>
          </a:p>
          <a:p>
            <a:r>
              <a:rPr lang="en-US" sz="1800" dirty="0">
                <a:latin typeface="Source Sans Pro Light" panose="020B0403030403020204" pitchFamily="34" charset="0"/>
              </a:rPr>
              <a:t>Recommendation</a:t>
            </a:r>
          </a:p>
          <a:p>
            <a:r>
              <a:rPr lang="en-US" sz="1800" dirty="0" smtClean="0">
                <a:latin typeface="Source Sans Pro Light" panose="020B0403030403020204" pitchFamily="34" charset="0"/>
              </a:rPr>
              <a:t>Clustering</a:t>
            </a:r>
          </a:p>
          <a:p>
            <a:r>
              <a:rPr lang="en-US" sz="1800" dirty="0" smtClean="0">
                <a:latin typeface="Source Sans Pro Light" panose="020B0403030403020204" pitchFamily="34" charset="0"/>
              </a:rPr>
              <a:t>Frequent </a:t>
            </a:r>
            <a:r>
              <a:rPr lang="en-US" sz="1800" dirty="0" err="1" smtClean="0">
                <a:latin typeface="Source Sans Pro Light" panose="020B0403030403020204" pitchFamily="34" charset="0"/>
              </a:rPr>
              <a:t>itemsets</a:t>
            </a:r>
            <a:endParaRPr lang="en-US" sz="1800" dirty="0" smtClean="0">
              <a:latin typeface="Source Sans Pro Light" panose="020B0403030403020204" pitchFamily="34" charset="0"/>
            </a:endParaRPr>
          </a:p>
        </p:txBody>
      </p:sp>
      <p:sp>
        <p:nvSpPr>
          <p:cNvPr id="8" name="Slide Number Placeholder 7"/>
          <p:cNvSpPr>
            <a:spLocks noGrp="1"/>
          </p:cNvSpPr>
          <p:nvPr>
            <p:ph type="sldNum" sz="quarter" idx="10"/>
          </p:nvPr>
        </p:nvSpPr>
        <p:spPr/>
        <p:txBody>
          <a:bodyPr/>
          <a:lstStyle/>
          <a:p>
            <a:pPr>
              <a:defRPr/>
            </a:pPr>
            <a:fld id="{9F03A678-4452-844A-9F06-1DF79E40D900}" type="slidenum">
              <a:rPr lang="en-US" smtClean="0"/>
              <a:pPr>
                <a:defRPr/>
              </a:pPr>
              <a:t>7</a:t>
            </a:fld>
            <a:endParaRPr lang="en-US" dirty="0"/>
          </a:p>
        </p:txBody>
      </p:sp>
      <p:sp>
        <p:nvSpPr>
          <p:cNvPr id="9" name="Content Placeholder 2"/>
          <p:cNvSpPr txBox="1">
            <a:spLocks/>
          </p:cNvSpPr>
          <p:nvPr/>
        </p:nvSpPr>
        <p:spPr>
          <a:xfrm>
            <a:off x="5961478" y="1237108"/>
            <a:ext cx="2701688" cy="2725851"/>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Workflow utilities</a:t>
            </a:r>
          </a:p>
          <a:p>
            <a:r>
              <a:rPr lang="en-US" sz="1800" dirty="0" smtClean="0">
                <a:latin typeface="Source Sans Pro Light" panose="020B0403030403020204" pitchFamily="34" charset="0"/>
              </a:rPr>
              <a:t>Model import/export</a:t>
            </a:r>
          </a:p>
          <a:p>
            <a:r>
              <a:rPr lang="en-US" sz="1800" dirty="0" smtClean="0">
                <a:latin typeface="Source Sans Pro Light" panose="020B0403030403020204" pitchFamily="34" charset="0"/>
              </a:rPr>
              <a:t>Pipelines</a:t>
            </a:r>
          </a:p>
          <a:p>
            <a:r>
              <a:rPr lang="en-US" sz="1800" dirty="0" smtClean="0">
                <a:latin typeface="Source Sans Pro Light" panose="020B0403030403020204" pitchFamily="34" charset="0"/>
              </a:rPr>
              <a:t>DataFrames</a:t>
            </a:r>
          </a:p>
          <a:p>
            <a:r>
              <a:rPr lang="en-US" sz="1800" dirty="0" smtClean="0">
                <a:latin typeface="Source Sans Pro Light" panose="020B0403030403020204" pitchFamily="34" charset="0"/>
              </a:rPr>
              <a:t>Cross validation</a:t>
            </a:r>
          </a:p>
        </p:txBody>
      </p:sp>
      <p:sp>
        <p:nvSpPr>
          <p:cNvPr id="10" name="Content Placeholder 2"/>
          <p:cNvSpPr txBox="1">
            <a:spLocks/>
          </p:cNvSpPr>
          <p:nvPr/>
        </p:nvSpPr>
        <p:spPr>
          <a:xfrm>
            <a:off x="3306962" y="1237108"/>
            <a:ext cx="2209465" cy="2725851"/>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Data utilities</a:t>
            </a:r>
          </a:p>
          <a:p>
            <a:r>
              <a:rPr lang="en-US" sz="1800" dirty="0" smtClean="0">
                <a:latin typeface="Source Sans Pro Light" panose="020B0403030403020204" pitchFamily="34" charset="0"/>
              </a:rPr>
              <a:t>Feature extraction &amp; selection</a:t>
            </a:r>
          </a:p>
          <a:p>
            <a:r>
              <a:rPr lang="en-US" sz="1800" dirty="0" smtClean="0">
                <a:latin typeface="Source Sans Pro Light" panose="020B0403030403020204" pitchFamily="34" charset="0"/>
              </a:rPr>
              <a:t>Statistics</a:t>
            </a:r>
          </a:p>
          <a:p>
            <a:r>
              <a:rPr lang="en-US" sz="1800" dirty="0" smtClean="0">
                <a:latin typeface="Source Sans Pro Light" panose="020B0403030403020204" pitchFamily="34" charset="0"/>
              </a:rPr>
              <a:t>Linear algebra</a:t>
            </a:r>
          </a:p>
        </p:txBody>
      </p:sp>
    </p:spTree>
    <p:extLst>
      <p:ext uri="{BB962C8B-B14F-4D97-AF65-F5344CB8AC3E}">
        <p14:creationId xmlns:p14="http://schemas.microsoft.com/office/powerpoint/2010/main" val="36847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248386" y="1474452"/>
            <a:ext cx="6752614"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err="1" smtClean="0">
                <a:solidFill>
                  <a:schemeClr val="accent2"/>
                </a:solidFill>
              </a:rPr>
              <a:t>spark.mllib</a:t>
            </a:r>
            <a:r>
              <a:rPr lang="en-US" sz="2800" dirty="0" smtClean="0">
                <a:solidFill>
                  <a:schemeClr val="accent5"/>
                </a:solidFill>
              </a:rPr>
              <a:t>             vs.               </a:t>
            </a:r>
            <a:r>
              <a:rPr lang="en-US" sz="2800" dirty="0" smtClean="0">
                <a:solidFill>
                  <a:schemeClr val="accent3"/>
                </a:solidFill>
              </a:rPr>
              <a:t>spark.ml</a:t>
            </a:r>
            <a:endParaRPr lang="en-US" sz="2000" dirty="0">
              <a:solidFill>
                <a:schemeClr val="accent3"/>
              </a:solidFill>
            </a:endParaRPr>
          </a:p>
        </p:txBody>
      </p:sp>
      <p:cxnSp>
        <p:nvCxnSpPr>
          <p:cNvPr id="3" name="Straight Connector 2"/>
          <p:cNvCxnSpPr/>
          <p:nvPr/>
        </p:nvCxnSpPr>
        <p:spPr>
          <a:xfrm>
            <a:off x="4476585" y="2121617"/>
            <a:ext cx="0" cy="2596380"/>
          </a:xfrm>
          <a:prstGeom prst="line">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9246" y="2402615"/>
            <a:ext cx="315582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Original “lower-level” API</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RDDs</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Will go to maintenance mode starting Spark 2.0</a:t>
            </a:r>
            <a:endParaRPr lang="en-US" sz="1600" dirty="0">
              <a:latin typeface="Source Sans Pro Light" panose="020B0403030403020204" pitchFamily="34" charset="0"/>
            </a:endParaRPr>
          </a:p>
        </p:txBody>
      </p:sp>
      <p:sp>
        <p:nvSpPr>
          <p:cNvPr id="12" name="TextBox 11"/>
          <p:cNvSpPr txBox="1"/>
          <p:nvPr/>
        </p:nvSpPr>
        <p:spPr>
          <a:xfrm>
            <a:off x="5269523" y="2402615"/>
            <a:ext cx="305972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Newer “higher-level” API for constructing workflows</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DataFrames</a:t>
            </a:r>
          </a:p>
        </p:txBody>
      </p:sp>
      <p:sp>
        <p:nvSpPr>
          <p:cNvPr id="7" name="Title 1"/>
          <p:cNvSpPr>
            <a:spLocks noGrp="1"/>
          </p:cNvSpPr>
          <p:nvPr>
            <p:ph type="title"/>
          </p:nvPr>
        </p:nvSpPr>
        <p:spPr>
          <a:xfrm>
            <a:off x="254760" y="206375"/>
            <a:ext cx="8560454" cy="628894"/>
          </a:xfrm>
        </p:spPr>
        <p:txBody>
          <a:bodyPr>
            <a:noAutofit/>
          </a:bodyPr>
          <a:lstStyle/>
          <a:p>
            <a:r>
              <a:rPr lang="en-US" sz="2800" dirty="0" smtClean="0">
                <a:solidFill>
                  <a:schemeClr val="tx1"/>
                </a:solidFill>
              </a:rPr>
              <a:t>Spark MLlib Components</a:t>
            </a:r>
            <a:endParaRPr lang="en-US" sz="2800" dirty="0">
              <a:solidFill>
                <a:schemeClr val="tx1"/>
              </a:solidFill>
            </a:endParaRPr>
          </a:p>
        </p:txBody>
      </p:sp>
      <p:sp>
        <p:nvSpPr>
          <p:cNvPr id="5" name="TextBox 4"/>
          <p:cNvSpPr txBox="1"/>
          <p:nvPr/>
        </p:nvSpPr>
        <p:spPr>
          <a:xfrm>
            <a:off x="2302525" y="1860007"/>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
        <p:nvSpPr>
          <p:cNvPr id="9" name="TextBox 8"/>
          <p:cNvSpPr txBox="1"/>
          <p:nvPr/>
        </p:nvSpPr>
        <p:spPr>
          <a:xfrm>
            <a:off x="6927033" y="1859032"/>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Tree>
    <p:extLst>
      <p:ext uri="{BB962C8B-B14F-4D97-AF65-F5344CB8AC3E}">
        <p14:creationId xmlns:p14="http://schemas.microsoft.com/office/powerpoint/2010/main" val="50436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8560454" cy="628894"/>
          </a:xfrm>
        </p:spPr>
        <p:txBody>
          <a:bodyPr>
            <a:noAutofit/>
          </a:bodyPr>
          <a:lstStyle/>
          <a:p>
            <a:r>
              <a:rPr lang="en-US" sz="2800" dirty="0" smtClean="0">
                <a:solidFill>
                  <a:schemeClr val="accent4"/>
                </a:solidFill>
              </a:rPr>
              <a:t>T</a:t>
            </a:r>
            <a:r>
              <a:rPr lang="en-US" sz="2800" dirty="0" smtClean="0"/>
              <a:t>erm </a:t>
            </a:r>
            <a:r>
              <a:rPr lang="en-US" sz="2800" dirty="0" smtClean="0">
                <a:solidFill>
                  <a:schemeClr val="accent4"/>
                </a:solidFill>
              </a:rPr>
              <a:t>F</a:t>
            </a:r>
            <a:r>
              <a:rPr lang="en-US" sz="2800" dirty="0" smtClean="0"/>
              <a:t>requency </a:t>
            </a:r>
            <a:r>
              <a:rPr lang="en-US" sz="2800" dirty="0" smtClean="0">
                <a:solidFill>
                  <a:schemeClr val="accent4"/>
                </a:solidFill>
              </a:rPr>
              <a:t>–</a:t>
            </a:r>
            <a:r>
              <a:rPr lang="en-US" sz="2800" dirty="0" smtClean="0"/>
              <a:t> </a:t>
            </a:r>
            <a:r>
              <a:rPr lang="en-US" sz="2800" dirty="0" smtClean="0">
                <a:solidFill>
                  <a:schemeClr val="accent4"/>
                </a:solidFill>
              </a:rPr>
              <a:t>I</a:t>
            </a:r>
            <a:r>
              <a:rPr lang="en-US" sz="2800" dirty="0" smtClean="0"/>
              <a:t>nverse </a:t>
            </a:r>
            <a:r>
              <a:rPr lang="en-US" sz="2800" dirty="0" smtClean="0">
                <a:solidFill>
                  <a:schemeClr val="accent4"/>
                </a:solidFill>
              </a:rPr>
              <a:t>D</a:t>
            </a:r>
            <a:r>
              <a:rPr lang="en-US" sz="2800" dirty="0" smtClean="0"/>
              <a:t>ocument </a:t>
            </a:r>
            <a:r>
              <a:rPr lang="en-US" sz="2800" dirty="0" smtClean="0">
                <a:solidFill>
                  <a:schemeClr val="accent4"/>
                </a:solidFill>
              </a:rPr>
              <a:t>F</a:t>
            </a:r>
            <a:r>
              <a:rPr lang="en-US" sz="2800" dirty="0" smtClean="0"/>
              <a:t>requency</a:t>
            </a:r>
            <a:endParaRPr lang="en-US" sz="2800" dirty="0"/>
          </a:p>
        </p:txBody>
      </p:sp>
      <p:sp>
        <p:nvSpPr>
          <p:cNvPr id="2" name="TextBox 1"/>
          <p:cNvSpPr txBox="1"/>
          <p:nvPr/>
        </p:nvSpPr>
        <p:spPr>
          <a:xfrm>
            <a:off x="1081453" y="1446430"/>
            <a:ext cx="6655778" cy="646331"/>
          </a:xfrm>
          <a:prstGeom prst="rect">
            <a:avLst/>
          </a:prstGeom>
          <a:noFill/>
        </p:spPr>
        <p:txBody>
          <a:bodyPr wrap="square" rtlCol="0">
            <a:spAutoFit/>
          </a:bodyPr>
          <a:lstStyle/>
          <a:p>
            <a:r>
              <a:rPr lang="en-US" dirty="0" smtClean="0">
                <a:latin typeface="Source Sans Pro Light" panose="020B0403030403020204" pitchFamily="34" charset="0"/>
              </a:rPr>
              <a:t>An information retrieval algorithm used to rank how important </a:t>
            </a:r>
          </a:p>
          <a:p>
            <a:r>
              <a:rPr lang="en-US" dirty="0">
                <a:latin typeface="Source Sans Pro Light" panose="020B0403030403020204" pitchFamily="34" charset="0"/>
              </a:rPr>
              <a:t> </a:t>
            </a:r>
            <a:r>
              <a:rPr lang="en-US" dirty="0" smtClean="0">
                <a:latin typeface="Source Sans Pro Light" panose="020B0403030403020204" pitchFamily="34" charset="0"/>
              </a:rPr>
              <a:t>                                                        a word is to a collection of documents</a:t>
            </a:r>
            <a:endParaRPr lang="en-US" dirty="0">
              <a:latin typeface="Source Sans Pro Light" panose="020B0403030403020204" pitchFamily="34" charset="0"/>
            </a:endParaRPr>
          </a:p>
        </p:txBody>
      </p:sp>
      <p:sp>
        <p:nvSpPr>
          <p:cNvPr id="5" name="Title 1"/>
          <p:cNvSpPr txBox="1">
            <a:spLocks/>
          </p:cNvSpPr>
          <p:nvPr/>
        </p:nvSpPr>
        <p:spPr bwMode="auto">
          <a:xfrm>
            <a:off x="1919976" y="2628161"/>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a:solidFill>
                  <a:schemeClr val="tx1"/>
                </a:solidFill>
              </a:rPr>
              <a:t>:</a:t>
            </a:r>
            <a:endParaRPr lang="en-US" sz="2800" dirty="0"/>
          </a:p>
        </p:txBody>
      </p:sp>
      <p:sp>
        <p:nvSpPr>
          <p:cNvPr id="6" name="TextBox 5"/>
          <p:cNvSpPr txBox="1"/>
          <p:nvPr/>
        </p:nvSpPr>
        <p:spPr>
          <a:xfrm>
            <a:off x="2628901" y="2719208"/>
            <a:ext cx="5090746" cy="369332"/>
          </a:xfrm>
          <a:prstGeom prst="rect">
            <a:avLst/>
          </a:prstGeom>
          <a:noFill/>
        </p:spPr>
        <p:txBody>
          <a:bodyPr wrap="square" rtlCol="0">
            <a:spAutoFit/>
          </a:bodyPr>
          <a:lstStyle/>
          <a:p>
            <a:r>
              <a:rPr lang="en-US" dirty="0" smtClean="0">
                <a:latin typeface="Source Sans Pro Light" panose="020B0403030403020204" pitchFamily="34" charset="0"/>
              </a:rPr>
              <a:t>If a word appears frequently in a doc, it’s important</a:t>
            </a:r>
            <a:endParaRPr lang="en-US" dirty="0">
              <a:latin typeface="Source Sans Pro Light" panose="020B0403030403020204" pitchFamily="34" charset="0"/>
            </a:endParaRPr>
          </a:p>
        </p:txBody>
      </p:sp>
      <p:sp>
        <p:nvSpPr>
          <p:cNvPr id="7" name="Title 1"/>
          <p:cNvSpPr txBox="1">
            <a:spLocks/>
          </p:cNvSpPr>
          <p:nvPr/>
        </p:nvSpPr>
        <p:spPr bwMode="auto">
          <a:xfrm>
            <a:off x="1776046" y="3502847"/>
            <a:ext cx="870439"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p>
        </p:txBody>
      </p:sp>
      <p:sp>
        <p:nvSpPr>
          <p:cNvPr id="8" name="TextBox 7"/>
          <p:cNvSpPr txBox="1"/>
          <p:nvPr/>
        </p:nvSpPr>
        <p:spPr>
          <a:xfrm>
            <a:off x="2584939" y="3522188"/>
            <a:ext cx="5354514" cy="646331"/>
          </a:xfrm>
          <a:prstGeom prst="rect">
            <a:avLst/>
          </a:prstGeom>
          <a:noFill/>
        </p:spPr>
        <p:txBody>
          <a:bodyPr wrap="square" rtlCol="0">
            <a:spAutoFit/>
          </a:bodyPr>
          <a:lstStyle/>
          <a:p>
            <a:r>
              <a:rPr lang="en-US" dirty="0" smtClean="0">
                <a:latin typeface="Source Sans Pro Light" panose="020B0403030403020204" pitchFamily="34" charset="0"/>
              </a:rPr>
              <a:t>But if a word appears in many docs (the, and, of), </a:t>
            </a:r>
          </a:p>
          <a:p>
            <a:r>
              <a:rPr lang="en-US" dirty="0" smtClean="0">
                <a:latin typeface="Source Sans Pro Light" panose="020B0403030403020204" pitchFamily="34" charset="0"/>
              </a:rPr>
              <a:t>the word is not meaningful, so lower its score</a:t>
            </a:r>
            <a:endParaRPr lang="en-US" dirty="0">
              <a:latin typeface="Source Sans Pro Light" panose="020B0403030403020204" pitchFamily="34" charset="0"/>
            </a:endParaRPr>
          </a:p>
        </p:txBody>
      </p:sp>
      <p:cxnSp>
        <p:nvCxnSpPr>
          <p:cNvPr id="9" name="Straight Connector 8"/>
          <p:cNvCxnSpPr/>
          <p:nvPr/>
        </p:nvCxnSpPr>
        <p:spPr>
          <a:xfrm>
            <a:off x="2664069" y="2391508"/>
            <a:ext cx="3182816"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863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Custom 2">
      <a:majorFont>
        <a:latin typeface="Newslab Thin"/>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DB_Slide_Template_Light_16x9_150516</Template>
  <TotalTime>55650</TotalTime>
  <Words>4354</Words>
  <Application>Microsoft Macintosh PowerPoint</Application>
  <PresentationFormat>On-screen Show (16:9)</PresentationFormat>
  <Paragraphs>1197</Paragraphs>
  <Slides>61</Slides>
  <Notes>52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7" baseType="lpstr">
      <vt:lpstr>Anonymous Pro</vt:lpstr>
      <vt:lpstr>Calibri</vt:lpstr>
      <vt:lpstr>Consolas</vt:lpstr>
      <vt:lpstr>Lucida Console</vt:lpstr>
      <vt:lpstr>Lucida Grande</vt:lpstr>
      <vt:lpstr>MS PGothic</vt:lpstr>
      <vt:lpstr>ＭＳ Ｐゴシック</vt:lpstr>
      <vt:lpstr>Newslab Light</vt:lpstr>
      <vt:lpstr>Newslab Thin</vt:lpstr>
      <vt:lpstr>Source Sans Pro</vt:lpstr>
      <vt:lpstr>Source Sans Pro Light</vt:lpstr>
      <vt:lpstr>Times New Roman</vt:lpstr>
      <vt:lpstr>Wingdings</vt:lpstr>
      <vt:lpstr>Arial</vt:lpstr>
      <vt:lpstr>DB_Slide_Template_Light_16x9_150516</vt:lpstr>
      <vt:lpstr>Excel.Chart.8</vt:lpstr>
      <vt:lpstr>Exploring Wikipedia</vt:lpstr>
      <vt:lpstr>PowerPoint Presentation</vt:lpstr>
      <vt:lpstr>PowerPoint Presentation</vt:lpstr>
      <vt:lpstr>PowerPoint Presentation</vt:lpstr>
      <vt:lpstr>Machine Learning</vt:lpstr>
      <vt:lpstr>Algorithm coverage</vt:lpstr>
      <vt:lpstr>High-level functionality</vt:lpstr>
      <vt:lpstr>Spark MLlib Components</vt:lpstr>
      <vt:lpstr>Term Frequency – Inverse Document Frequency</vt:lpstr>
      <vt:lpstr>TF–IDF</vt:lpstr>
      <vt:lpstr>TF–IDF</vt:lpstr>
      <vt:lpstr>TF–IDF</vt:lpstr>
      <vt:lpstr>TF–IDF</vt:lpstr>
      <vt:lpstr>TF–IDF</vt:lpstr>
      <vt:lpstr>TF–IDF</vt:lpstr>
      <vt:lpstr>TF–IDF</vt:lpstr>
      <vt:lpstr>TF–IDF</vt:lpstr>
      <vt:lpstr>TF–IDF</vt:lpstr>
      <vt:lpstr>TF–IDF</vt:lpstr>
      <vt:lpstr>TF–IDF</vt:lpstr>
      <vt:lpstr>K–means clustering</vt:lpstr>
      <vt:lpstr>K–means clustering</vt:lpstr>
      <vt:lpstr>K–means clustering</vt:lpstr>
      <vt:lpstr>K–means clustering</vt:lpstr>
      <vt:lpstr>K–means clustering</vt:lpstr>
      <vt:lpstr>K–means clustering: Initialization</vt:lpstr>
      <vt:lpstr>K–means clustering: Initialization</vt:lpstr>
      <vt:lpstr>K–means clustering: Initialization</vt:lpstr>
      <vt:lpstr>K–means clustering: Initialization</vt:lpstr>
      <vt:lpstr>K–means clustering</vt:lpstr>
      <vt:lpstr>K–means clustering</vt:lpstr>
      <vt:lpstr>K–means clustering</vt:lpstr>
      <vt:lpstr>K–means clustering</vt:lpstr>
      <vt:lpstr>K–means clustering</vt:lpstr>
      <vt:lpstr>K–means clustering</vt:lpstr>
      <vt:lpstr>PowerPoint Presentation</vt:lpstr>
      <vt:lpstr>PowerPoint Presentation</vt:lpstr>
      <vt:lpstr>PowerPoint Presentation</vt:lpstr>
      <vt:lpstr>Spark Streaming</vt:lpstr>
      <vt:lpstr>Motivation</vt:lpstr>
      <vt:lpstr>Stable micro-batch operation</vt:lpstr>
      <vt:lpstr>Unstable micro-batch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Streaming DataFrames</vt:lpstr>
      <vt:lpstr>Streaming DataFrames</vt:lpstr>
      <vt:lpstr>PowerPoint Presentation</vt:lpstr>
      <vt:lpstr>Closing Remarks</vt:lpstr>
      <vt:lpstr>PowerPoint Presentation</vt:lpstr>
      <vt:lpstr>Hardware Trends</vt:lpstr>
      <vt:lpstr>Project Tungsten</vt:lpstr>
      <vt:lpstr>Challenge: Data Representation</vt:lpstr>
      <vt:lpstr>Tungsten’s Compact Encoding</vt:lpstr>
      <vt:lpstr>From DataFrame to Tungsten</vt:lpstr>
      <vt:lpstr>Unified API, One Engine, Automatically Optimized</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It can be one or two lines.</dc:title>
  <dc:creator>SameerF</dc:creator>
  <cp:lastModifiedBy>Microsoft Office User</cp:lastModifiedBy>
  <cp:revision>734</cp:revision>
  <dcterms:created xsi:type="dcterms:W3CDTF">2015-09-10T04:20:35Z</dcterms:created>
  <dcterms:modified xsi:type="dcterms:W3CDTF">2017-11-27T21:15:18Z</dcterms:modified>
</cp:coreProperties>
</file>