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9"/>
  </p:notesMasterIdLst>
  <p:handoutMasterIdLst>
    <p:handoutMasterId r:id="rId60"/>
  </p:handoutMasterIdLst>
  <p:sldIdLst>
    <p:sldId id="912" r:id="rId2"/>
    <p:sldId id="913" r:id="rId3"/>
    <p:sldId id="918" r:id="rId4"/>
    <p:sldId id="914" r:id="rId5"/>
    <p:sldId id="915" r:id="rId6"/>
    <p:sldId id="884" r:id="rId7"/>
    <p:sldId id="917" r:id="rId8"/>
    <p:sldId id="885" r:id="rId9"/>
    <p:sldId id="886" r:id="rId10"/>
    <p:sldId id="887" r:id="rId11"/>
    <p:sldId id="888" r:id="rId12"/>
    <p:sldId id="889" r:id="rId13"/>
    <p:sldId id="890" r:id="rId14"/>
    <p:sldId id="891" r:id="rId15"/>
    <p:sldId id="892" r:id="rId16"/>
    <p:sldId id="902" r:id="rId17"/>
    <p:sldId id="903" r:id="rId18"/>
    <p:sldId id="904" r:id="rId19"/>
    <p:sldId id="905" r:id="rId20"/>
    <p:sldId id="906" r:id="rId21"/>
    <p:sldId id="907" r:id="rId22"/>
    <p:sldId id="908" r:id="rId23"/>
    <p:sldId id="909" r:id="rId24"/>
    <p:sldId id="910" r:id="rId25"/>
    <p:sldId id="911" r:id="rId26"/>
    <p:sldId id="916" r:id="rId27"/>
    <p:sldId id="847" r:id="rId28"/>
    <p:sldId id="850" r:id="rId29"/>
    <p:sldId id="854" r:id="rId30"/>
    <p:sldId id="852" r:id="rId31"/>
    <p:sldId id="853" r:id="rId32"/>
    <p:sldId id="855" r:id="rId33"/>
    <p:sldId id="856" r:id="rId34"/>
    <p:sldId id="857" r:id="rId35"/>
    <p:sldId id="858" r:id="rId36"/>
    <p:sldId id="859" r:id="rId37"/>
    <p:sldId id="860" r:id="rId38"/>
    <p:sldId id="861" r:id="rId39"/>
    <p:sldId id="865" r:id="rId40"/>
    <p:sldId id="862" r:id="rId41"/>
    <p:sldId id="863" r:id="rId42"/>
    <p:sldId id="864" r:id="rId43"/>
    <p:sldId id="875" r:id="rId44"/>
    <p:sldId id="876" r:id="rId45"/>
    <p:sldId id="877" r:id="rId46"/>
    <p:sldId id="878" r:id="rId47"/>
    <p:sldId id="880" r:id="rId48"/>
    <p:sldId id="867" r:id="rId49"/>
    <p:sldId id="868" r:id="rId50"/>
    <p:sldId id="870" r:id="rId51"/>
    <p:sldId id="919" r:id="rId52"/>
    <p:sldId id="871" r:id="rId53"/>
    <p:sldId id="872" r:id="rId54"/>
    <p:sldId id="879" r:id="rId55"/>
    <p:sldId id="874" r:id="rId56"/>
    <p:sldId id="653" r:id="rId57"/>
    <p:sldId id="881" r:id="rId5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6ED4"/>
    <a:srgbClr val="1656F6"/>
    <a:srgbClr val="F2ED16"/>
    <a:srgbClr val="D5A0EA"/>
    <a:srgbClr val="1199F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4" autoAdjust="0"/>
    <p:restoredTop sz="84124" autoAdjust="0"/>
  </p:normalViewPr>
  <p:slideViewPr>
    <p:cSldViewPr snapToGrid="0" snapToObjects="1">
      <p:cViewPr varScale="1">
        <p:scale>
          <a:sx n="103" d="100"/>
          <a:sy n="103" d="100"/>
        </p:scale>
        <p:origin x="25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7BEEB40-9CB5-094C-B03F-1159FF583432}" type="datetimeFigureOut">
              <a:rPr lang="en-US"/>
              <a:pPr>
                <a:defRPr/>
              </a:pPr>
              <a:t>11/30/17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88E9033-08CD-624A-8C50-7CD9BF644D96}" type="slidenum">
              <a:rPr lang="en-US"/>
              <a:pPr>
                <a:defRPr/>
              </a:pPr>
              <a:t>‹#›</a:t>
            </a:fld>
            <a:endParaRPr lang="en-US"/>
          </a:p>
        </p:txBody>
      </p:sp>
    </p:spTree>
    <p:extLst>
      <p:ext uri="{BB962C8B-B14F-4D97-AF65-F5344CB8AC3E}">
        <p14:creationId xmlns:p14="http://schemas.microsoft.com/office/powerpoint/2010/main" val="34844222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09B3727-60DA-C948-8187-0C7A242A7EC2}" type="datetimeFigureOut">
              <a:rPr lang="en-US"/>
              <a:pPr>
                <a:defRPr/>
              </a:pPr>
              <a:t>11/30/17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B7C4FBC-5220-9747-9139-414F213DFDAF}" type="slidenum">
              <a:rPr lang="en-US"/>
              <a:pPr>
                <a:defRPr/>
              </a:pPr>
              <a:t>‹#›</a:t>
            </a:fld>
            <a:endParaRPr lang="en-US"/>
          </a:p>
        </p:txBody>
      </p:sp>
    </p:spTree>
    <p:extLst>
      <p:ext uri="{BB962C8B-B14F-4D97-AF65-F5344CB8AC3E}">
        <p14:creationId xmlns:p14="http://schemas.microsoft.com/office/powerpoint/2010/main" val="279509004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s://en.wikipedia.org/wiki/K-means_clustering"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a:t>
            </a:fld>
            <a:endParaRPr lang="en-US"/>
          </a:p>
        </p:txBody>
      </p:sp>
    </p:spTree>
    <p:extLst>
      <p:ext uri="{BB962C8B-B14F-4D97-AF65-F5344CB8AC3E}">
        <p14:creationId xmlns:p14="http://schemas.microsoft.com/office/powerpoint/2010/main" val="180669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14</a:t>
            </a:fld>
            <a:endParaRPr lang="en-US"/>
          </a:p>
        </p:txBody>
      </p:sp>
    </p:spTree>
    <p:extLst>
      <p:ext uri="{BB962C8B-B14F-4D97-AF65-F5344CB8AC3E}">
        <p14:creationId xmlns:p14="http://schemas.microsoft.com/office/powerpoint/2010/main" val="126160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15</a:t>
            </a:fld>
            <a:endParaRPr lang="en-US"/>
          </a:p>
        </p:txBody>
      </p:sp>
    </p:spTree>
    <p:extLst>
      <p:ext uri="{BB962C8B-B14F-4D97-AF65-F5344CB8AC3E}">
        <p14:creationId xmlns:p14="http://schemas.microsoft.com/office/powerpoint/2010/main" val="1883131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need</a:t>
            </a:r>
            <a:r>
              <a:rPr lang="en-US" baseline="0" dirty="0" smtClean="0"/>
              <a:t> for </a:t>
            </a:r>
            <a:r>
              <a:rPr lang="en-US" baseline="0" dirty="0" err="1" smtClean="0"/>
              <a:t>featurization</a:t>
            </a:r>
            <a:r>
              <a:rPr lang="en-US" baseline="0" dirty="0"/>
              <a:t> </a:t>
            </a:r>
            <a:r>
              <a:rPr lang="en-US" baseline="0" dirty="0" smtClean="0"/>
              <a:t>from one ML Step to the Next</a:t>
            </a:r>
          </a:p>
          <a:p>
            <a:r>
              <a:rPr lang="en-US" baseline="0" dirty="0" smtClean="0"/>
              <a:t>output col of 1 step as input to next</a:t>
            </a:r>
          </a:p>
        </p:txBody>
      </p:sp>
      <p:sp>
        <p:nvSpPr>
          <p:cNvPr id="4" name="Slide Number Placeholder 3"/>
          <p:cNvSpPr>
            <a:spLocks noGrp="1"/>
          </p:cNvSpPr>
          <p:nvPr>
            <p:ph type="sldNum" sz="quarter" idx="10"/>
          </p:nvPr>
        </p:nvSpPr>
        <p:spPr/>
        <p:txBody>
          <a:bodyPr/>
          <a:lstStyle/>
          <a:p>
            <a:fld id="{BD196B72-1C7D-4044-92B9-02568B285574}" type="slidenum">
              <a:rPr lang="en-US" smtClean="0"/>
              <a:pPr/>
              <a:t>16</a:t>
            </a:fld>
            <a:endParaRPr lang="en-US"/>
          </a:p>
        </p:txBody>
      </p:sp>
    </p:spTree>
    <p:extLst>
      <p:ext uri="{BB962C8B-B14F-4D97-AF65-F5344CB8AC3E}">
        <p14:creationId xmlns:p14="http://schemas.microsoft.com/office/powerpoint/2010/main" val="187236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Transforms</a:t>
            </a:r>
            <a:r>
              <a:rPr lang="en-US" baseline="0" dirty="0" smtClean="0"/>
              <a:t> one </a:t>
            </a:r>
            <a:r>
              <a:rPr lang="en-US" baseline="0" dirty="0" err="1" smtClean="0"/>
              <a:t>df</a:t>
            </a:r>
            <a:r>
              <a:rPr lang="en-US" baseline="0" dirty="0" smtClean="0"/>
              <a:t> into another (append column)</a:t>
            </a:r>
          </a:p>
          <a:p>
            <a:r>
              <a:rPr lang="en-US" baseline="0" dirty="0" smtClean="0"/>
              <a:t>2 types:</a:t>
            </a:r>
          </a:p>
          <a:p>
            <a:r>
              <a:rPr lang="en-US" baseline="0" dirty="0" smtClean="0"/>
              <a:t>Feature transformer (futurization)</a:t>
            </a:r>
          </a:p>
          <a:p>
            <a:r>
              <a:rPr lang="en-US" baseline="0" dirty="0" smtClean="0"/>
              <a:t>Learned model (product of learning)</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17</a:t>
            </a:fld>
            <a:endParaRPr lang="en-US"/>
          </a:p>
        </p:txBody>
      </p:sp>
    </p:spTree>
    <p:extLst>
      <p:ext uri="{BB962C8B-B14F-4D97-AF65-F5344CB8AC3E}">
        <p14:creationId xmlns:p14="http://schemas.microsoft.com/office/powerpoint/2010/main" val="103829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a:t>
            </a:r>
            <a:r>
              <a:rPr lang="en-US" baseline="0" dirty="0" smtClean="0"/>
              <a:t> that allows any algorithm to fit into the pipeline.</a:t>
            </a:r>
          </a:p>
          <a:p>
            <a:r>
              <a:rPr lang="en-US" baseline="0" dirty="0" smtClean="0"/>
              <a:t>Fits the </a:t>
            </a:r>
            <a:r>
              <a:rPr lang="en-US" baseline="0" dirty="0" err="1" smtClean="0"/>
              <a:t>algorith</a:t>
            </a:r>
            <a:r>
              <a:rPr lang="en-US" baseline="0" dirty="0" smtClean="0"/>
              <a:t> to a dataset using the FIT function.</a:t>
            </a:r>
          </a:p>
          <a:p>
            <a:r>
              <a:rPr lang="en-US" baseline="0" dirty="0" smtClean="0"/>
              <a:t>e.g. Fitting a LR </a:t>
            </a:r>
            <a:r>
              <a:rPr lang="en-US" baseline="0" dirty="0" err="1" smtClean="0"/>
              <a:t>alg</a:t>
            </a:r>
            <a:r>
              <a:rPr lang="en-US" baseline="0" dirty="0" smtClean="0"/>
              <a:t> to a pipeline will result in </a:t>
            </a:r>
            <a:r>
              <a:rPr lang="en-US" baseline="0" dirty="0" err="1" smtClean="0"/>
              <a:t>trianing</a:t>
            </a:r>
            <a:r>
              <a:rPr lang="en-US" baseline="0" dirty="0" smtClean="0"/>
              <a:t> on said dataset that will produce a </a:t>
            </a:r>
            <a:r>
              <a:rPr lang="en-US" baseline="0" dirty="0" err="1" smtClean="0"/>
              <a:t>LogisticRegressionModel</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21</a:t>
            </a:fld>
            <a:endParaRPr lang="en-US"/>
          </a:p>
        </p:txBody>
      </p:sp>
    </p:spTree>
    <p:extLst>
      <p:ext uri="{BB962C8B-B14F-4D97-AF65-F5344CB8AC3E}">
        <p14:creationId xmlns:p14="http://schemas.microsoft.com/office/powerpoint/2010/main" val="697146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setInputColumn</a:t>
            </a:r>
            <a:endParaRPr lang="en-US" dirty="0" smtClean="0"/>
          </a:p>
          <a:p>
            <a:r>
              <a:rPr lang="en-US" dirty="0" err="1" smtClean="0"/>
              <a:t>setOutputColumn</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22</a:t>
            </a:fld>
            <a:endParaRPr lang="en-US"/>
          </a:p>
        </p:txBody>
      </p:sp>
    </p:spTree>
    <p:extLst>
      <p:ext uri="{BB962C8B-B14F-4D97-AF65-F5344CB8AC3E}">
        <p14:creationId xmlns:p14="http://schemas.microsoft.com/office/powerpoint/2010/main" val="115496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pick reg. parameter. </a:t>
            </a:r>
          </a:p>
          <a:p>
            <a:endParaRPr lang="en-US" dirty="0" smtClean="0"/>
          </a:p>
          <a:p>
            <a:r>
              <a:rPr lang="en-US" sz="1200" kern="1200" dirty="0" smtClean="0">
                <a:solidFill>
                  <a:schemeClr val="tx1"/>
                </a:solidFill>
                <a:latin typeface="+mn-lt"/>
                <a:ea typeface="+mn-ea"/>
                <a:cs typeface="+mn-cs"/>
              </a:rPr>
              <a:t>The best is to do a grid search. i.e. define a range of values for you reg. parameter and score your model via a cross validation for each point of your grid.</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25</a:t>
            </a:fld>
            <a:endParaRPr lang="en-US"/>
          </a:p>
        </p:txBody>
      </p:sp>
    </p:spTree>
    <p:extLst>
      <p:ext uri="{BB962C8B-B14F-4D97-AF65-F5344CB8AC3E}">
        <p14:creationId xmlns:p14="http://schemas.microsoft.com/office/powerpoint/2010/main" val="1901677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common algorithm in the field of information retrieval. </a:t>
            </a:r>
            <a:r>
              <a:rPr lang="en-US" sz="1200" b="0" i="0" kern="1200" dirty="0" smtClean="0">
                <a:solidFill>
                  <a:schemeClr val="tx1"/>
                </a:solidFill>
                <a:effectLst/>
                <a:latin typeface="+mn-lt"/>
                <a:ea typeface="ＭＳ Ｐゴシック" charset="0"/>
                <a:cs typeface="ＭＳ Ｐゴシック" charset="0"/>
              </a:rPr>
              <a:t>Variations of the </a:t>
            </a:r>
            <a:r>
              <a:rPr lang="en-US" sz="1200" b="0" i="0" kern="1200" dirty="0" err="1" smtClean="0">
                <a:solidFill>
                  <a:schemeClr val="tx1"/>
                </a:solidFill>
                <a:effectLst/>
                <a:latin typeface="+mn-lt"/>
                <a:ea typeface="ＭＳ Ｐゴシック" charset="0"/>
                <a:cs typeface="ＭＳ Ｐゴシック" charset="0"/>
              </a:rPr>
              <a:t>tf-idf</a:t>
            </a:r>
            <a:r>
              <a:rPr lang="en-US" sz="1200" b="0" i="0" kern="1200" dirty="0" smtClean="0">
                <a:solidFill>
                  <a:schemeClr val="tx1"/>
                </a:solidFill>
                <a:effectLst/>
                <a:latin typeface="+mn-lt"/>
                <a:ea typeface="ＭＳ Ｐゴシック" charset="0"/>
                <a:cs typeface="ＭＳ Ｐゴシック" charset="0"/>
              </a:rPr>
              <a:t> weighting scheme are often used by search engines as a central tool in scoring and ranking a web page’s relevance given a user query.</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27</a:t>
            </a:fld>
            <a:endParaRPr lang="en-US"/>
          </a:p>
        </p:txBody>
      </p:sp>
    </p:spTree>
    <p:extLst>
      <p:ext uri="{BB962C8B-B14F-4D97-AF65-F5344CB8AC3E}">
        <p14:creationId xmlns:p14="http://schemas.microsoft.com/office/powerpoint/2010/main" val="43016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28</a:t>
            </a:fld>
            <a:endParaRPr lang="en-US"/>
          </a:p>
        </p:txBody>
      </p:sp>
    </p:spTree>
    <p:extLst>
      <p:ext uri="{BB962C8B-B14F-4D97-AF65-F5344CB8AC3E}">
        <p14:creationId xmlns:p14="http://schemas.microsoft.com/office/powerpoint/2010/main" val="53992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29</a:t>
            </a:fld>
            <a:endParaRPr lang="en-US"/>
          </a:p>
        </p:txBody>
      </p:sp>
    </p:spTree>
    <p:extLst>
      <p:ext uri="{BB962C8B-B14F-4D97-AF65-F5344CB8AC3E}">
        <p14:creationId xmlns:p14="http://schemas.microsoft.com/office/powerpoint/2010/main" val="290405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Classification: You are given data that you know belongs to a particular group (like docs belonging to politics or sports) and then infer which group the new data instances will sit in.</a:t>
            </a:r>
            <a:endParaRPr lang="en-US" dirty="0" smtClean="0"/>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Regression: Try to fit a line to some data points... fitting a line is like ranking the data points.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Clustering: We have the unknown groups and need to infer which groups are actually there. </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In Classification, we know the groups </a:t>
            </a:r>
            <a:r>
              <a:rPr lang="en-US" sz="1200" b="0" i="0" kern="1200" dirty="0" err="1" smtClean="0">
                <a:solidFill>
                  <a:schemeClr val="tx1"/>
                </a:solidFill>
                <a:effectLst/>
                <a:latin typeface="+mn-lt"/>
                <a:ea typeface="ＭＳ Ｐゴシック" charset="0"/>
                <a:cs typeface="ＭＳ Ｐゴシック" charset="0"/>
              </a:rPr>
              <a:t>apriori</a:t>
            </a:r>
            <a:r>
              <a:rPr lang="en-US" sz="1200" b="0" i="0" kern="1200" dirty="0" smtClean="0">
                <a:solidFill>
                  <a:schemeClr val="tx1"/>
                </a:solidFill>
                <a:effectLst/>
                <a:latin typeface="+mn-lt"/>
                <a:ea typeface="ＭＳ Ｐゴシック" charset="0"/>
                <a:cs typeface="ＭＳ Ｐゴシック" charset="0"/>
              </a:rPr>
              <a:t>, but not in Clustering.</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a:t>
            </a:fld>
            <a:endParaRPr lang="en-US"/>
          </a:p>
        </p:txBody>
      </p:sp>
    </p:spTree>
    <p:extLst>
      <p:ext uri="{BB962C8B-B14F-4D97-AF65-F5344CB8AC3E}">
        <p14:creationId xmlns:p14="http://schemas.microsoft.com/office/powerpoint/2010/main" val="1721895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TF(t) = (Number of times term t appears in a document) / (Total number of terms in the document). While computing TF, all terms are considered equally important.</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30</a:t>
            </a:fld>
            <a:endParaRPr lang="en-US"/>
          </a:p>
        </p:txBody>
      </p:sp>
    </p:spTree>
    <p:extLst>
      <p:ext uri="{BB962C8B-B14F-4D97-AF65-F5344CB8AC3E}">
        <p14:creationId xmlns:p14="http://schemas.microsoft.com/office/powerpoint/2010/main" val="60077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While computing TF, all terms are considered equally important.</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However it is known that certain terms, such as "is", "of", and "that", may appear a lot of times but have little importance. Thus we need to weigh down the frequent terms while scale up the rare ones.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rPr>
              <a:t>In</a:t>
            </a:r>
            <a:r>
              <a:rPr lang="en-US" sz="1200" b="0" i="0" kern="1200" baseline="0" dirty="0" smtClean="0">
                <a:solidFill>
                  <a:schemeClr val="tx1"/>
                </a:solidFill>
                <a:effectLst/>
                <a:latin typeface="+mn-lt"/>
                <a:ea typeface="ＭＳ Ｐゴシック" charset="0"/>
              </a:rPr>
              <a:t> the second doc, there are 7 words so politics is weighted less than the word politics in the 1</a:t>
            </a:r>
            <a:r>
              <a:rPr lang="en-US" sz="1200" b="0" i="0" kern="1200" baseline="30000" dirty="0" smtClean="0">
                <a:solidFill>
                  <a:schemeClr val="tx1"/>
                </a:solidFill>
                <a:effectLst/>
                <a:latin typeface="+mn-lt"/>
                <a:ea typeface="ＭＳ Ｐゴシック" charset="0"/>
              </a:rPr>
              <a:t>st</a:t>
            </a:r>
            <a:r>
              <a:rPr lang="en-US" sz="1200" b="0" i="0" kern="1200" baseline="0" dirty="0" smtClean="0">
                <a:solidFill>
                  <a:schemeClr val="tx1"/>
                </a:solidFill>
                <a:effectLst/>
                <a:latin typeface="+mn-lt"/>
                <a:ea typeface="ＭＳ Ｐゴシック" charset="0"/>
              </a:rPr>
              <a:t> doc with 6 words.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31</a:t>
            </a:fld>
            <a:endParaRPr lang="en-US"/>
          </a:p>
        </p:txBody>
      </p:sp>
    </p:spTree>
    <p:extLst>
      <p:ext uri="{BB962C8B-B14F-4D97-AF65-F5344CB8AC3E}">
        <p14:creationId xmlns:p14="http://schemas.microsoft.com/office/powerpoint/2010/main" val="208709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32</a:t>
            </a:fld>
            <a:endParaRPr lang="en-US"/>
          </a:p>
        </p:txBody>
      </p:sp>
    </p:spTree>
    <p:extLst>
      <p:ext uri="{BB962C8B-B14F-4D97-AF65-F5344CB8AC3E}">
        <p14:creationId xmlns:p14="http://schemas.microsoft.com/office/powerpoint/2010/main" val="4210976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33</a:t>
            </a:fld>
            <a:endParaRPr lang="en-US"/>
          </a:p>
        </p:txBody>
      </p:sp>
    </p:spTree>
    <p:extLst>
      <p:ext uri="{BB962C8B-B14F-4D97-AF65-F5344CB8AC3E}">
        <p14:creationId xmlns:p14="http://schemas.microsoft.com/office/powerpoint/2010/main" val="3568438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 in 2 of</a:t>
            </a:r>
            <a:r>
              <a:rPr lang="en-US" baseline="0" dirty="0" smtClean="0"/>
              <a:t> 3 docs.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34</a:t>
            </a:fld>
            <a:endParaRPr lang="en-US"/>
          </a:p>
        </p:txBody>
      </p:sp>
    </p:spTree>
    <p:extLst>
      <p:ext uri="{BB962C8B-B14F-4D97-AF65-F5344CB8AC3E}">
        <p14:creationId xmlns:p14="http://schemas.microsoft.com/office/powerpoint/2010/main" val="77067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35</a:t>
            </a:fld>
            <a:endParaRPr lang="en-US"/>
          </a:p>
        </p:txBody>
      </p:sp>
    </p:spTree>
    <p:extLst>
      <p:ext uri="{BB962C8B-B14F-4D97-AF65-F5344CB8AC3E}">
        <p14:creationId xmlns:p14="http://schemas.microsoft.com/office/powerpoint/2010/main" val="2926077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36</a:t>
            </a:fld>
            <a:endParaRPr lang="en-US"/>
          </a:p>
        </p:txBody>
      </p:sp>
    </p:spTree>
    <p:extLst>
      <p:ext uri="{BB962C8B-B14F-4D97-AF65-F5344CB8AC3E}">
        <p14:creationId xmlns:p14="http://schemas.microsoft.com/office/powerpoint/2010/main" val="1955532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37</a:t>
            </a:fld>
            <a:endParaRPr lang="en-US"/>
          </a:p>
        </p:txBody>
      </p:sp>
    </p:spTree>
    <p:extLst>
      <p:ext uri="{BB962C8B-B14F-4D97-AF65-F5344CB8AC3E}">
        <p14:creationId xmlns:p14="http://schemas.microsoft.com/office/powerpoint/2010/main" val="536262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38</a:t>
            </a:fld>
            <a:endParaRPr lang="en-US"/>
          </a:p>
        </p:txBody>
      </p:sp>
    </p:spTree>
    <p:extLst>
      <p:ext uri="{BB962C8B-B14F-4D97-AF65-F5344CB8AC3E}">
        <p14:creationId xmlns:p14="http://schemas.microsoft.com/office/powerpoint/2010/main" val="2444335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can be considered the most important unsupervised learning problem. </a:t>
            </a:r>
            <a:r>
              <a:rPr lang="en-US" sz="1200" b="0" i="0" kern="1200" dirty="0" smtClean="0">
                <a:solidFill>
                  <a:schemeClr val="tx1"/>
                </a:solidFill>
                <a:effectLst/>
                <a:latin typeface="+mn-lt"/>
                <a:ea typeface="ＭＳ Ｐゴシック" charset="0"/>
                <a:cs typeface="ＭＳ Ｐゴシック" charset="0"/>
              </a:rPr>
              <a:t>So, the goal of clustering is to determine the intrinsic grouping in a set of unlabeled data.</a:t>
            </a:r>
          </a:p>
          <a:p>
            <a:endParaRPr lang="en-US" sz="1200" b="0" i="0" kern="1200" dirty="0" smtClean="0">
              <a:solidFill>
                <a:schemeClr val="tx1"/>
              </a:solidFill>
              <a:effectLst/>
              <a:latin typeface="+mn-lt"/>
              <a:ea typeface="ＭＳ Ｐゴシック" charset="0"/>
            </a:endParaRPr>
          </a:p>
          <a:p>
            <a:r>
              <a:rPr lang="en-US" sz="1200" b="0" i="0" kern="1200" dirty="0" err="1" smtClean="0">
                <a:solidFill>
                  <a:schemeClr val="tx1"/>
                </a:solidFill>
                <a:effectLst/>
                <a:latin typeface="+mn-lt"/>
                <a:ea typeface="ＭＳ Ｐゴシック" charset="0"/>
                <a:cs typeface="ＭＳ Ｐゴシック" charset="0"/>
              </a:rPr>
              <a:t>KMeans</a:t>
            </a:r>
            <a:r>
              <a:rPr lang="en-US" sz="1200" b="0" i="0" kern="1200" dirty="0" smtClean="0">
                <a:solidFill>
                  <a:schemeClr val="tx1"/>
                </a:solidFill>
                <a:effectLst/>
                <a:latin typeface="+mn-lt"/>
                <a:ea typeface="ＭＳ Ｐゴシック" charset="0"/>
                <a:cs typeface="ＭＳ Ｐゴシック" charset="0"/>
              </a:rPr>
              <a:t> is implemented as an Estimator and generates a </a:t>
            </a:r>
            <a:r>
              <a:rPr lang="en-US" sz="1200" b="0" i="0" kern="1200" dirty="0" err="1" smtClean="0">
                <a:solidFill>
                  <a:schemeClr val="tx1"/>
                </a:solidFill>
                <a:effectLst/>
                <a:latin typeface="+mn-lt"/>
                <a:ea typeface="ＭＳ Ｐゴシック" charset="0"/>
                <a:cs typeface="ＭＳ Ｐゴシック" charset="0"/>
              </a:rPr>
              <a:t>KMeansModel</a:t>
            </a:r>
            <a:r>
              <a:rPr lang="en-US" sz="1200" b="0" i="0" kern="1200" dirty="0" smtClean="0">
                <a:solidFill>
                  <a:schemeClr val="tx1"/>
                </a:solidFill>
                <a:effectLst/>
                <a:latin typeface="+mn-lt"/>
                <a:ea typeface="ＭＳ Ｐゴシック" charset="0"/>
                <a:cs typeface="ＭＳ Ｐゴシック" charset="0"/>
              </a:rPr>
              <a:t> as the base model.</a:t>
            </a:r>
          </a:p>
          <a:p>
            <a:endParaRPr lang="en-US" dirty="0" smtClean="0"/>
          </a:p>
          <a:p>
            <a:endParaRPr lang="en-US" dirty="0" smtClean="0"/>
          </a:p>
          <a:p>
            <a:r>
              <a:rPr lang="en-US" dirty="0" smtClean="0"/>
              <a:t>- - -</a:t>
            </a:r>
          </a:p>
          <a:p>
            <a:endParaRPr lang="en-US" dirty="0" smtClean="0"/>
          </a:p>
          <a:p>
            <a:r>
              <a:rPr lang="en-US" dirty="0" smtClean="0"/>
              <a:t>Source: http://home.deib.polimi.it/matteucc/Clustering/tutorial_html/</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39</a:t>
            </a:fld>
            <a:endParaRPr lang="en-US"/>
          </a:p>
        </p:txBody>
      </p:sp>
    </p:spTree>
    <p:extLst>
      <p:ext uri="{BB962C8B-B14F-4D97-AF65-F5344CB8AC3E}">
        <p14:creationId xmlns:p14="http://schemas.microsoft.com/office/powerpoint/2010/main" val="320370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a:t>
            </a:fld>
            <a:endParaRPr lang="en-US"/>
          </a:p>
        </p:txBody>
      </p:sp>
    </p:spTree>
    <p:extLst>
      <p:ext uri="{BB962C8B-B14F-4D97-AF65-F5344CB8AC3E}">
        <p14:creationId xmlns:p14="http://schemas.microsoft.com/office/powerpoint/2010/main" val="1889417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40</a:t>
            </a:fld>
            <a:endParaRPr lang="en-US"/>
          </a:p>
        </p:txBody>
      </p:sp>
    </p:spTree>
    <p:extLst>
      <p:ext uri="{BB962C8B-B14F-4D97-AF65-F5344CB8AC3E}">
        <p14:creationId xmlns:p14="http://schemas.microsoft.com/office/powerpoint/2010/main" val="983951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smtClean="0"/>
              <a:t>India Flag:</a:t>
            </a:r>
            <a:r>
              <a:rPr lang="en-US" baseline="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41</a:t>
            </a:fld>
            <a:endParaRPr lang="en-US"/>
          </a:p>
        </p:txBody>
      </p:sp>
    </p:spTree>
    <p:extLst>
      <p:ext uri="{BB962C8B-B14F-4D97-AF65-F5344CB8AC3E}">
        <p14:creationId xmlns:p14="http://schemas.microsoft.com/office/powerpoint/2010/main" val="3338564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realistic example k=100 not 2.</a:t>
            </a:r>
          </a:p>
          <a:p>
            <a:endParaRPr lang="en-US" dirty="0" smtClean="0"/>
          </a:p>
          <a:p>
            <a:r>
              <a:rPr lang="en-US" dirty="0" smtClean="0"/>
              <a:t>The </a:t>
            </a:r>
            <a:r>
              <a:rPr lang="en-US" dirty="0" smtClean="0"/>
              <a:t>term</a:t>
            </a:r>
            <a:r>
              <a:rPr lang="en-US" baseline="0" dirty="0" smtClean="0"/>
              <a:t> “k-means” was first used in 1967, but the idea goes back to 1957 (Hugo </a:t>
            </a:r>
            <a:r>
              <a:rPr lang="en-US" baseline="0" dirty="0" err="1" smtClean="0"/>
              <a:t>Steinhaus</a:t>
            </a:r>
            <a:r>
              <a:rPr lang="en-US" baseline="0" dirty="0" smtClean="0"/>
              <a:t>).</a:t>
            </a:r>
          </a:p>
          <a:p>
            <a:endParaRPr lang="en-US" baseline="0" dirty="0" smtClean="0"/>
          </a:p>
          <a:p>
            <a:r>
              <a:rPr lang="en-US" baseline="0" dirty="0" smtClean="0"/>
              <a:t>Source: https://en.wikipedia.org/wiki/K-means_clustering</a:t>
            </a:r>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42</a:t>
            </a:fld>
            <a:endParaRPr lang="en-US"/>
          </a:p>
        </p:txBody>
      </p:sp>
    </p:spTree>
    <p:extLst>
      <p:ext uri="{BB962C8B-B14F-4D97-AF65-F5344CB8AC3E}">
        <p14:creationId xmlns:p14="http://schemas.microsoft.com/office/powerpoint/2010/main" val="382911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43</a:t>
            </a:fld>
            <a:endParaRPr lang="en-US"/>
          </a:p>
        </p:txBody>
      </p:sp>
    </p:spTree>
    <p:extLst>
      <p:ext uri="{BB962C8B-B14F-4D97-AF65-F5344CB8AC3E}">
        <p14:creationId xmlns:p14="http://schemas.microsoft.com/office/powerpoint/2010/main" val="2409490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44</a:t>
            </a:fld>
            <a:endParaRPr lang="en-US"/>
          </a:p>
        </p:txBody>
      </p:sp>
    </p:spTree>
    <p:extLst>
      <p:ext uri="{BB962C8B-B14F-4D97-AF65-F5344CB8AC3E}">
        <p14:creationId xmlns:p14="http://schemas.microsoft.com/office/powerpoint/2010/main" val="294574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a:t>
            </a:r>
            <a:r>
              <a:rPr lang="en-US" baseline="0" dirty="0" smtClean="0"/>
              <a:t> was first proposed in 2007. It is </a:t>
            </a:r>
            <a:r>
              <a:rPr lang="en-US" sz="1200" b="0" i="0" kern="1200" dirty="0" smtClean="0">
                <a:solidFill>
                  <a:schemeClr val="tx1"/>
                </a:solidFill>
                <a:effectLst/>
                <a:latin typeface="+mn-lt"/>
                <a:ea typeface="ＭＳ Ｐゴシック" charset="0"/>
                <a:cs typeface="ＭＳ Ｐゴシック" charset="0"/>
              </a:rPr>
              <a:t>an algorithm for choosing the initial values (or "seeds") for the </a:t>
            </a:r>
            <a:r>
              <a:rPr lang="en-US" sz="1200" b="0" i="1" u="none" strike="noStrike" kern="1200" dirty="0" smtClean="0">
                <a:solidFill>
                  <a:schemeClr val="tx1"/>
                </a:solidFill>
                <a:effectLst/>
                <a:latin typeface="+mn-lt"/>
                <a:ea typeface="ＭＳ Ｐゴシック" charset="0"/>
                <a:cs typeface="ＭＳ Ｐゴシック" charset="0"/>
                <a:hlinkClick r:id="rId3" tooltip="K-means clustering"/>
              </a:rPr>
              <a:t>k</a:t>
            </a:r>
            <a:r>
              <a:rPr lang="en-US" sz="1200" b="0" i="0" u="none" strike="noStrike" kern="1200" dirty="0" smtClean="0">
                <a:solidFill>
                  <a:schemeClr val="tx1"/>
                </a:solidFill>
                <a:effectLst/>
                <a:latin typeface="+mn-lt"/>
                <a:ea typeface="ＭＳ Ｐゴシック" charset="0"/>
                <a:cs typeface="ＭＳ Ｐゴシック" charset="0"/>
                <a:hlinkClick r:id="rId3" tooltip="K-means clustering"/>
              </a:rPr>
              <a:t>-means clustering</a:t>
            </a:r>
            <a:r>
              <a:rPr lang="en-US" sz="1200" b="0" i="0" kern="1200" dirty="0" smtClean="0">
                <a:solidFill>
                  <a:schemeClr val="tx1"/>
                </a:solidFill>
                <a:effectLst/>
                <a:latin typeface="+mn-lt"/>
                <a:ea typeface="ＭＳ Ｐゴシック" charset="0"/>
                <a:cs typeface="ＭＳ Ｐゴシック" charset="0"/>
              </a:rPr>
              <a:t> algorithm. It is a way of avoiding the sometimes poor clusterings found by the standard </a:t>
            </a:r>
            <a:r>
              <a:rPr lang="en-US" sz="1200" b="0" i="1" kern="1200" dirty="0" smtClean="0">
                <a:solidFill>
                  <a:schemeClr val="tx1"/>
                </a:solidFill>
                <a:effectLst/>
                <a:latin typeface="+mn-lt"/>
                <a:ea typeface="ＭＳ Ｐゴシック" charset="0"/>
                <a:cs typeface="ＭＳ Ｐゴシック" charset="0"/>
              </a:rPr>
              <a:t>k</a:t>
            </a:r>
            <a:r>
              <a:rPr lang="en-US" sz="1200" b="0" i="0" kern="1200" dirty="0" smtClean="0">
                <a:solidFill>
                  <a:schemeClr val="tx1"/>
                </a:solidFill>
                <a:effectLst/>
                <a:latin typeface="+mn-lt"/>
                <a:ea typeface="ＭＳ Ｐゴシック" charset="0"/>
                <a:cs typeface="ＭＳ Ｐゴシック" charset="0"/>
              </a:rPr>
              <a:t>-means algorithm.</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Since the k-means++ initialization needs k passes over the data, it does not scale very well to large data sets.</a:t>
            </a:r>
            <a:endParaRPr lang="en-US" baseline="0" dirty="0" smtClean="0"/>
          </a:p>
          <a:p>
            <a:endParaRPr lang="en-US" baseline="0" dirty="0" smtClean="0"/>
          </a:p>
          <a:p>
            <a:endParaRPr lang="en-US" baseline="0" dirty="0" smtClean="0"/>
          </a:p>
          <a:p>
            <a:r>
              <a:rPr lang="en-US" dirty="0" smtClean="0"/>
              <a:t>https://en.wikipedia.org/wiki/K-means%2B%2B</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45</a:t>
            </a:fld>
            <a:endParaRPr lang="en-US"/>
          </a:p>
        </p:txBody>
      </p:sp>
    </p:spTree>
    <p:extLst>
      <p:ext uri="{BB962C8B-B14F-4D97-AF65-F5344CB8AC3E}">
        <p14:creationId xmlns:p14="http://schemas.microsoft.com/office/powerpoint/2010/main" val="3321642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scalable version of ++</a:t>
            </a:r>
            <a:endParaRPr lang="en-US" baseline="0" dirty="0" smtClean="0"/>
          </a:p>
          <a:p>
            <a:endParaRPr lang="en-US" baseline="0" dirty="0" smtClean="0"/>
          </a:p>
          <a:p>
            <a:endParaRPr lang="en-US" baseline="0" dirty="0" smtClean="0"/>
          </a:p>
          <a:p>
            <a:r>
              <a:rPr lang="en-US" dirty="0" smtClean="0"/>
              <a:t>http://theory.stanford.edu/~sergei/papers/vldb12-kmpar.pdf</a:t>
            </a:r>
          </a:p>
          <a:p>
            <a:endParaRPr lang="en-US" dirty="0" smtClean="0"/>
          </a:p>
          <a:p>
            <a:r>
              <a:rPr lang="en-US" dirty="0" smtClean="0"/>
              <a:t>Image: https://upload.wikimedia.org/wikipedia/commons/thumb/5/50/Red_Checkmark.svg/2000px-Red_Checkmark.svg.png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46</a:t>
            </a:fld>
            <a:endParaRPr lang="en-US"/>
          </a:p>
        </p:txBody>
      </p:sp>
    </p:spTree>
    <p:extLst>
      <p:ext uri="{BB962C8B-B14F-4D97-AF65-F5344CB8AC3E}">
        <p14:creationId xmlns:p14="http://schemas.microsoft.com/office/powerpoint/2010/main" val="3764090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this using: </a:t>
            </a:r>
            <a:r>
              <a:rPr lang="en-US" dirty="0" err="1" smtClean="0"/>
              <a:t>setInitMode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47</a:t>
            </a:fld>
            <a:endParaRPr lang="en-US"/>
          </a:p>
        </p:txBody>
      </p:sp>
    </p:spTree>
    <p:extLst>
      <p:ext uri="{BB962C8B-B14F-4D97-AF65-F5344CB8AC3E}">
        <p14:creationId xmlns:p14="http://schemas.microsoft.com/office/powerpoint/2010/main" val="274837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full iteration</a:t>
            </a:r>
            <a:r>
              <a:rPr lang="en-US" baseline="0" dirty="0" smtClean="0"/>
              <a:t> in initialization stage, not k-means iteration</a:t>
            </a:r>
            <a:endParaRPr lang="en-US" dirty="0" smtClean="0"/>
          </a:p>
          <a:p>
            <a:endParaRPr lang="en-US" dirty="0" smtClean="0"/>
          </a:p>
          <a:p>
            <a:r>
              <a:rPr lang="en-US" dirty="0" smtClean="0"/>
              <a:t>Consider the following data</a:t>
            </a:r>
            <a:r>
              <a:rPr lang="en-US" baseline="0" dirty="0" smtClean="0"/>
              <a:t> set consisting of the scores of 2 variables/words/features for 7 articles.</a:t>
            </a:r>
          </a:p>
          <a:p>
            <a:endParaRPr lang="en-US" baseline="0" dirty="0" smtClean="0"/>
          </a:p>
          <a:p>
            <a:r>
              <a:rPr lang="en-US" baseline="0" dirty="0" smtClean="0"/>
              <a:t>Find the two articles furthest apart… using the Euclidean distance measure</a:t>
            </a:r>
            <a:endParaRPr lang="en-US" dirty="0" smtClean="0"/>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48</a:t>
            </a:fld>
            <a:endParaRPr lang="en-US"/>
          </a:p>
        </p:txBody>
      </p:sp>
    </p:spTree>
    <p:extLst>
      <p:ext uri="{BB962C8B-B14F-4D97-AF65-F5344CB8AC3E}">
        <p14:creationId xmlns:p14="http://schemas.microsoft.com/office/powerpoint/2010/main" val="3687628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First, this data set is to be grouped into two clusters.  As a first step in finding a sensible initial partition, let the A &amp; B values of the two individuals furthest apart (using the Euclidean distance measure), define the initial cluster means, giving:</a:t>
            </a:r>
          </a:p>
          <a:p>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49</a:t>
            </a:fld>
            <a:endParaRPr lang="en-US"/>
          </a:p>
        </p:txBody>
      </p:sp>
    </p:spTree>
    <p:extLst>
      <p:ext uri="{BB962C8B-B14F-4D97-AF65-F5344CB8AC3E}">
        <p14:creationId xmlns:p14="http://schemas.microsoft.com/office/powerpoint/2010/main" val="7316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8</a:t>
            </a:fld>
            <a:endParaRPr lang="en-US"/>
          </a:p>
        </p:txBody>
      </p:sp>
    </p:spTree>
    <p:extLst>
      <p:ext uri="{BB962C8B-B14F-4D97-AF65-F5344CB8AC3E}">
        <p14:creationId xmlns:p14="http://schemas.microsoft.com/office/powerpoint/2010/main" val="2053449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Now the initial partition has changed, and the two clusters at this stage having the following characteristics: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50</a:t>
            </a:fld>
            <a:endParaRPr lang="en-US"/>
          </a:p>
        </p:txBody>
      </p:sp>
    </p:spTree>
    <p:extLst>
      <p:ext uri="{BB962C8B-B14F-4D97-AF65-F5344CB8AC3E}">
        <p14:creationId xmlns:p14="http://schemas.microsoft.com/office/powerpoint/2010/main" val="3919713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51</a:t>
            </a:fld>
            <a:endParaRPr lang="en-US"/>
          </a:p>
        </p:txBody>
      </p:sp>
    </p:spTree>
    <p:extLst>
      <p:ext uri="{BB962C8B-B14F-4D97-AF65-F5344CB8AC3E}">
        <p14:creationId xmlns:p14="http://schemas.microsoft.com/office/powerpoint/2010/main" val="819373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  So, we compare each individual’s distance to its own cluster mean and to</a:t>
            </a:r>
            <a:r>
              <a:rPr lang="en-US" dirty="0" smtClean="0"/>
              <a:t/>
            </a:r>
            <a:br>
              <a:rPr lang="en-US" dirty="0" smtClean="0"/>
            </a:br>
            <a:r>
              <a:rPr lang="en-US" sz="1200" b="0" i="0" kern="1200" dirty="0" smtClean="0">
                <a:solidFill>
                  <a:schemeClr val="tx1"/>
                </a:solidFill>
                <a:effectLst/>
                <a:latin typeface="+mn-lt"/>
                <a:ea typeface="ＭＳ Ｐゴシック" charset="0"/>
                <a:cs typeface="ＭＳ Ｐゴシック" charset="0"/>
              </a:rPr>
              <a:t>that of the opposite cluster. And we find:</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r>
              <a:rPr lang="en-US" dirty="0" smtClean="0"/>
              <a:t/>
            </a:r>
            <a:br>
              <a:rPr lang="en-US" dirty="0" smtClean="0"/>
            </a:br>
            <a:endParaRPr lang="en-US" dirty="0" smtClean="0"/>
          </a:p>
          <a:p>
            <a:r>
              <a:rPr lang="en-US" sz="1200" b="0" i="0" kern="1200" dirty="0" smtClean="0">
                <a:solidFill>
                  <a:schemeClr val="tx1"/>
                </a:solidFill>
                <a:effectLst/>
                <a:latin typeface="+mn-lt"/>
                <a:ea typeface="ＭＳ Ｐゴシック" charset="0"/>
              </a:rPr>
              <a:t> Each iteration is a new spark job, inside it multiple stages</a:t>
            </a: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52</a:t>
            </a:fld>
            <a:endParaRPr lang="en-US"/>
          </a:p>
        </p:txBody>
      </p:sp>
    </p:spTree>
    <p:extLst>
      <p:ext uri="{BB962C8B-B14F-4D97-AF65-F5344CB8AC3E}">
        <p14:creationId xmlns:p14="http://schemas.microsoft.com/office/powerpoint/2010/main" val="1485767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iterative relocation would now continue from this new partition until no more relocations occur.  However, in this example each individual is now nearer its own cluster mean than that of the other cluster and the iteration stops, choosing the latest partitioning as the final cluster solution.</a:t>
            </a:r>
          </a:p>
          <a:p>
            <a:r>
              <a:rPr lang="en-US" sz="1200" b="0" i="0" kern="1200" dirty="0" smtClean="0">
                <a:solidFill>
                  <a:schemeClr val="tx1"/>
                </a:solidFill>
                <a:effectLst/>
                <a:latin typeface="+mn-lt"/>
                <a:ea typeface="ＭＳ Ｐゴシック" charset="0"/>
                <a:cs typeface="ＭＳ Ｐゴシック" charset="0"/>
              </a:rPr>
              <a:t>Also, it is possible that the k-means algorithm won't find a final solution.  In this case it would be a good idea to consider stopping the algorithm after a pre-chosen maximum of iterations.</a:t>
            </a:r>
          </a:p>
          <a:p>
            <a:r>
              <a:rPr lang="en-US" sz="1200" b="0" i="0" kern="1200" dirty="0" smtClean="0">
                <a:solidFill>
                  <a:schemeClr val="tx1"/>
                </a:solidFill>
                <a:effectLst/>
                <a:latin typeface="+mn-lt"/>
                <a:ea typeface="ＭＳ Ｐゴシック" charset="0"/>
                <a:cs typeface="ＭＳ Ｐゴシック" charset="0"/>
              </a:rPr>
              <a:t> </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53</a:t>
            </a:fld>
            <a:endParaRPr lang="en-US"/>
          </a:p>
        </p:txBody>
      </p:sp>
    </p:spTree>
    <p:extLst>
      <p:ext uri="{BB962C8B-B14F-4D97-AF65-F5344CB8AC3E}">
        <p14:creationId xmlns:p14="http://schemas.microsoft.com/office/powerpoint/2010/main" val="118970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the default # of max iterations that k-means will do. Generally only 10-20 iterations are required to converge.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54</a:t>
            </a:fld>
            <a:endParaRPr lang="en-US"/>
          </a:p>
        </p:txBody>
      </p:sp>
    </p:spTree>
    <p:extLst>
      <p:ext uri="{BB962C8B-B14F-4D97-AF65-F5344CB8AC3E}">
        <p14:creationId xmlns:p14="http://schemas.microsoft.com/office/powerpoint/2010/main" val="3059771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pipeline concept is mostly inspired by the </a:t>
            </a:r>
            <a:r>
              <a:rPr lang="en-US" baseline="0" dirty="0" err="1" smtClean="0"/>
              <a:t>scikit</a:t>
            </a:r>
            <a:r>
              <a:rPr lang="en-US" baseline="0" dirty="0" smtClean="0"/>
              <a:t>-learn project.</a:t>
            </a:r>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A practical ML pipeline often involves a sequence of data pre-processing, feature extraction, model fitting, and validation stages. For example, classifying text documents might involve text segmentation and cleaning, extracting features, and training a classification model with cross-validation. </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baseline="0" dirty="0" smtClean="0"/>
              <a:t>For Transformer, </a:t>
            </a:r>
            <a:r>
              <a:rPr lang="en-US" sz="1200" b="0" i="0" kern="1200" dirty="0" smtClean="0">
                <a:solidFill>
                  <a:schemeClr val="tx1"/>
                </a:solidFill>
                <a:effectLst/>
                <a:latin typeface="+mn-lt"/>
                <a:ea typeface="ＭＳ Ｐゴシック" charset="0"/>
                <a:cs typeface="ＭＳ Ｐゴシック" charset="0"/>
              </a:rPr>
              <a:t>an ML model is a </a:t>
            </a:r>
            <a:r>
              <a:rPr lang="en-US" dirty="0" smtClean="0"/>
              <a:t>Transformer</a:t>
            </a:r>
            <a:r>
              <a:rPr lang="en-US" sz="1200" b="0" i="0" kern="1200" dirty="0" smtClean="0">
                <a:solidFill>
                  <a:schemeClr val="tx1"/>
                </a:solidFill>
                <a:effectLst/>
                <a:latin typeface="+mn-lt"/>
                <a:ea typeface="ＭＳ Ｐゴシック" charset="0"/>
                <a:cs typeface="ＭＳ Ｐゴシック" charset="0"/>
              </a:rPr>
              <a:t> which transforms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features into a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predictions.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55</a:t>
            </a:fld>
            <a:endParaRPr lang="en-US"/>
          </a:p>
        </p:txBody>
      </p:sp>
    </p:spTree>
    <p:extLst>
      <p:ext uri="{BB962C8B-B14F-4D97-AF65-F5344CB8AC3E}">
        <p14:creationId xmlns:p14="http://schemas.microsoft.com/office/powerpoint/2010/main" val="2643990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56</a:t>
            </a:fld>
            <a:endParaRPr lang="en-US"/>
          </a:p>
        </p:txBody>
      </p:sp>
    </p:spTree>
    <p:extLst>
      <p:ext uri="{BB962C8B-B14F-4D97-AF65-F5344CB8AC3E}">
        <p14:creationId xmlns:p14="http://schemas.microsoft.com/office/powerpoint/2010/main" val="23451878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Transformers: Tokenizer, </a:t>
            </a:r>
            <a:r>
              <a:rPr lang="en-US" dirty="0" err="1" smtClean="0"/>
              <a:t>stopWordsRemover</a:t>
            </a:r>
            <a:r>
              <a:rPr lang="en-US" dirty="0" smtClean="0"/>
              <a:t>, hashingTF, normalizer (takes a vector and normalizes</a:t>
            </a:r>
            <a:r>
              <a:rPr lang="en-US" baseline="0" dirty="0" smtClean="0"/>
              <a:t> it, sum of each vector is equal to one)</a:t>
            </a:r>
            <a:endParaRPr lang="en-US" dirty="0" smtClean="0"/>
          </a:p>
          <a:p>
            <a:r>
              <a:rPr lang="en-US" dirty="0" smtClean="0"/>
              <a:t>- You apply a functions</a:t>
            </a:r>
            <a:r>
              <a:rPr lang="en-US" baseline="0" dirty="0" smtClean="0"/>
              <a:t> and you get some output</a:t>
            </a:r>
            <a:endParaRPr lang="en-US" dirty="0" smtClean="0"/>
          </a:p>
          <a:p>
            <a:endParaRPr lang="en-US" dirty="0" smtClean="0"/>
          </a:p>
          <a:p>
            <a:r>
              <a:rPr lang="en-US" dirty="0" smtClean="0"/>
              <a:t>Estimators:  IDF</a:t>
            </a:r>
            <a:r>
              <a:rPr lang="en-US" baseline="0" dirty="0" smtClean="0"/>
              <a:t> (estimates frequencies of words and then weighs the words by frequencies), </a:t>
            </a:r>
            <a:r>
              <a:rPr lang="en-US" dirty="0" smtClean="0"/>
              <a:t>K-means</a:t>
            </a:r>
          </a:p>
          <a:p>
            <a:pPr marL="171450" indent="-171450">
              <a:buFontTx/>
              <a:buChar char="-"/>
            </a:pPr>
            <a:r>
              <a:rPr lang="en-US" dirty="0" smtClean="0"/>
              <a:t>You take all the data and then figure out something, in </a:t>
            </a:r>
            <a:r>
              <a:rPr lang="en-US" dirty="0" err="1" smtClean="0"/>
              <a:t>kmean</a:t>
            </a:r>
            <a:r>
              <a:rPr lang="en-US" dirty="0" smtClean="0"/>
              <a:t>, figure out centroids then take any other dataset and apply this model.</a:t>
            </a:r>
          </a:p>
          <a:p>
            <a:pPr marL="171450" indent="-171450">
              <a:buFontTx/>
              <a:buChar char="-"/>
            </a:pPr>
            <a:r>
              <a:rPr lang="en-US" dirty="0" smtClean="0"/>
              <a:t>Builds</a:t>
            </a:r>
            <a:r>
              <a:rPr lang="en-US" baseline="0" dirty="0" smtClean="0"/>
              <a:t> a model that you can build</a:t>
            </a:r>
          </a:p>
          <a:p>
            <a:pPr marL="171450" indent="-171450">
              <a:buFontTx/>
              <a:buChar char="-"/>
            </a:pPr>
            <a:endParaRPr lang="en-US" baseline="0" dirty="0" smtClean="0"/>
          </a:p>
          <a:p>
            <a:pPr marL="171450" indent="-171450">
              <a:buFontTx/>
              <a:buChar char="-"/>
            </a:pPr>
            <a:endParaRPr lang="en-US" baseline="0" dirty="0" smtClean="0"/>
          </a:p>
          <a:p>
            <a:pPr marL="0" indent="0">
              <a:buFontTx/>
              <a:buNone/>
            </a:pPr>
            <a:r>
              <a:rPr lang="en-US" baseline="0" dirty="0" smtClean="0"/>
              <a:t>Normalizer: it’s b/c some articles are small, others are large. If you don’t do normalizer, then if the word Congress appears 100 times, then it’ll be a complete outlier compared to others. </a:t>
            </a:r>
            <a:r>
              <a:rPr lang="en-US" baseline="0" dirty="0" err="1" smtClean="0"/>
              <a:t>Ohh</a:t>
            </a:r>
            <a:r>
              <a:rPr lang="en-US" baseline="0" dirty="0" smtClean="0"/>
              <a:t>, then k-means will see that as it’s own cluster off on it’s own.</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57</a:t>
            </a:fld>
            <a:endParaRPr lang="en-US"/>
          </a:p>
        </p:txBody>
      </p:sp>
    </p:spTree>
    <p:extLst>
      <p:ext uri="{BB962C8B-B14F-4D97-AF65-F5344CB8AC3E}">
        <p14:creationId xmlns:p14="http://schemas.microsoft.com/office/powerpoint/2010/main" val="398170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D196B72-1C7D-4044-92B9-02568B285574}" type="slidenum">
              <a:rPr lang="en-US" smtClean="0"/>
              <a:pPr/>
              <a:t>9</a:t>
            </a:fld>
            <a:endParaRPr lang="en-US"/>
          </a:p>
        </p:txBody>
      </p:sp>
    </p:spTree>
    <p:extLst>
      <p:ext uri="{BB962C8B-B14F-4D97-AF65-F5344CB8AC3E}">
        <p14:creationId xmlns:p14="http://schemas.microsoft.com/office/powerpoint/2010/main" val="203635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Ignore title</a:t>
            </a:r>
          </a:p>
          <a:p>
            <a:r>
              <a:rPr lang="en-US" dirty="0" err="1" smtClean="0"/>
              <a:t>Featurize</a:t>
            </a:r>
            <a:r>
              <a:rPr lang="en-US" baseline="0" dirty="0" smtClean="0"/>
              <a:t> data</a:t>
            </a:r>
          </a:p>
          <a:p>
            <a:r>
              <a:rPr lang="en-US" dirty="0" smtClean="0"/>
              <a:t>Having to do this = problem. Transform everything for </a:t>
            </a:r>
            <a:r>
              <a:rPr lang="en-US" dirty="0" err="1" smtClean="0"/>
              <a:t>mllib</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10</a:t>
            </a:fld>
            <a:endParaRPr lang="en-US"/>
          </a:p>
        </p:txBody>
      </p:sp>
    </p:spTree>
    <p:extLst>
      <p:ext uri="{BB962C8B-B14F-4D97-AF65-F5344CB8AC3E}">
        <p14:creationId xmlns:p14="http://schemas.microsoft.com/office/powerpoint/2010/main" val="48061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Learning = picking W so it matches to label</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11</a:t>
            </a:fld>
            <a:endParaRPr lang="en-US"/>
          </a:p>
        </p:txBody>
      </p:sp>
    </p:spTree>
    <p:extLst>
      <p:ext uri="{BB962C8B-B14F-4D97-AF65-F5344CB8AC3E}">
        <p14:creationId xmlns:p14="http://schemas.microsoft.com/office/powerpoint/2010/main" val="90520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None/>
              <a:tabLst/>
              <a:defRPr/>
            </a:pPr>
            <a:r>
              <a:rPr lang="en-US" dirty="0" smtClean="0"/>
              <a:t>Need</a:t>
            </a:r>
            <a:r>
              <a:rPr lang="en-US" baseline="0" dirty="0" smtClean="0"/>
              <a:t> to place vector in a labeled point</a:t>
            </a:r>
          </a:p>
          <a:p>
            <a:pPr marL="171450" marR="0" lvl="0" indent="-171450" algn="l" defTabSz="457200" rtl="0" eaLnBrk="1" fontAlgn="auto" latinLnBrk="0" hangingPunct="1">
              <a:lnSpc>
                <a:spcPct val="100000"/>
              </a:lnSpc>
              <a:spcBef>
                <a:spcPts val="0"/>
              </a:spcBef>
              <a:spcAft>
                <a:spcPts val="0"/>
              </a:spcAft>
              <a:buClrTx/>
              <a:buSzTx/>
              <a:buFontTx/>
              <a:buNone/>
              <a:tabLst/>
              <a:defRPr/>
            </a:pPr>
            <a:r>
              <a:rPr lang="en-US" baseline="0" dirty="0" smtClean="0"/>
              <a:t>vector containing </a:t>
            </a:r>
            <a:r>
              <a:rPr lang="en-US" baseline="0" dirty="0" err="1" smtClean="0"/>
              <a:t>featurised</a:t>
            </a:r>
            <a:r>
              <a:rPr lang="en-US" baseline="0" dirty="0" smtClean="0"/>
              <a:t> </a:t>
            </a:r>
            <a:r>
              <a:rPr lang="en-US" baseline="0" dirty="0" err="1" smtClean="0"/>
              <a:t>obeservation</a:t>
            </a:r>
            <a:r>
              <a:rPr lang="en-US" baseline="0" dirty="0" smtClean="0"/>
              <a:t> + true label</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12</a:t>
            </a:fld>
            <a:endParaRPr lang="en-US"/>
          </a:p>
        </p:txBody>
      </p:sp>
    </p:spTree>
    <p:extLst>
      <p:ext uri="{BB962C8B-B14F-4D97-AF65-F5344CB8AC3E}">
        <p14:creationId xmlns:p14="http://schemas.microsoft.com/office/powerpoint/2010/main" val="878177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Dataset = </a:t>
            </a:r>
            <a:r>
              <a:rPr lang="en-US" dirty="0" err="1" smtClean="0"/>
              <a:t>rdd</a:t>
            </a:r>
            <a:r>
              <a:rPr lang="en-US" dirty="0" smtClean="0"/>
              <a:t> of labeled points</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13</a:t>
            </a:fld>
            <a:endParaRPr lang="en-US"/>
          </a:p>
        </p:txBody>
      </p:sp>
    </p:spTree>
    <p:extLst>
      <p:ext uri="{BB962C8B-B14F-4D97-AF65-F5344CB8AC3E}">
        <p14:creationId xmlns:p14="http://schemas.microsoft.com/office/powerpoint/2010/main" val="114540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705556" y="1558774"/>
            <a:ext cx="8240889" cy="1863171"/>
          </a:xfrm>
        </p:spPr>
        <p:txBody>
          <a:bodyPr anchor="ctr" anchorCtr="0">
            <a:noAutofit/>
          </a:bodyPr>
          <a:lstStyle>
            <a:lvl1pPr algn="l">
              <a:lnSpc>
                <a:spcPct val="90000"/>
              </a:lnSpc>
              <a:defRPr sz="54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a:prstGeom prst="rect">
            <a:avLst/>
          </a:prstGeom>
        </p:spPr>
        <p:txBody>
          <a:bodyPr anchor="b">
            <a:noAutofit/>
          </a:bodyPr>
          <a:lstStyle>
            <a:lvl1pPr marL="0" indent="0" algn="l">
              <a:spcBef>
                <a:spcPts val="0"/>
              </a:spcBef>
              <a:buNone/>
              <a:defRPr sz="2400" baseline="0">
                <a:solidFill>
                  <a:schemeClr val="bg1"/>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a:prstGeom prst="rect">
            <a:avLst/>
          </a:prstGeom>
        </p:spPr>
        <p:txBody>
          <a:bodyPr>
            <a:normAutofit/>
          </a:bodyPr>
          <a:lstStyle>
            <a:lvl1pPr marL="0" indent="0" algn="l">
              <a:buNone/>
              <a:defRPr sz="1400" baseline="0">
                <a:solidFill>
                  <a:schemeClr val="bg1"/>
                </a:solidFill>
                <a:latin typeface="Source Sans Pro Light"/>
              </a:defRPr>
            </a:lvl1pPr>
          </a:lstStyle>
          <a:p>
            <a:pPr lvl="0"/>
            <a:r>
              <a:rPr lang="en-US" smtClean="0"/>
              <a:t>Click to edit Master text styles</a:t>
            </a:r>
          </a:p>
        </p:txBody>
      </p:sp>
    </p:spTree>
    <p:extLst>
      <p:ext uri="{BB962C8B-B14F-4D97-AF65-F5344CB8AC3E}">
        <p14:creationId xmlns:p14="http://schemas.microsoft.com/office/powerpoint/2010/main" val="194169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46150" y="1312863"/>
            <a:ext cx="7172325" cy="3394075"/>
          </a:xfrm>
          <a:prstGeom prst="rect">
            <a:avLst/>
          </a:prstGeo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9F03A678-4452-844A-9F06-1DF79E40D900}" type="slidenum">
              <a:rPr lang="en-US"/>
              <a:pPr>
                <a:defRPr/>
              </a:pPr>
              <a:t>‹#›</a:t>
            </a:fld>
            <a:endParaRPr lang="en-US" dirty="0"/>
          </a:p>
        </p:txBody>
      </p:sp>
      <p:pic>
        <p:nvPicPr>
          <p:cNvPr id="7" name="Picture 6"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3301633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931334"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FF3F9746-D39B-674D-B64B-9AF75CD7F04D}" type="slidenum">
              <a:rPr lang="en-US"/>
              <a:pPr>
                <a:defRPr/>
              </a:pPr>
              <a:t>‹#›</a:t>
            </a:fld>
            <a:endParaRPr lang="en-US" dirty="0"/>
          </a:p>
        </p:txBody>
      </p:sp>
      <p:pic>
        <p:nvPicPr>
          <p:cNvPr id="10" name="Picture 9"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5"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1" name="Content Placeholder 3"/>
          <p:cNvSpPr>
            <a:spLocks noGrp="1"/>
          </p:cNvSpPr>
          <p:nvPr>
            <p:ph sz="half" idx="16"/>
          </p:nvPr>
        </p:nvSpPr>
        <p:spPr>
          <a:xfrm>
            <a:off x="4572000"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33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931334" y="1286171"/>
            <a:ext cx="3562048" cy="479822"/>
          </a:xfrm>
          <a:prstGeom prst="rect">
            <a:avLst/>
          </a:prstGeom>
        </p:spPr>
        <p:txBody>
          <a:bodyPr anchor="b">
            <a:normAutofit/>
          </a:bodyPr>
          <a:lstStyle>
            <a:lvl1pPr marL="0" indent="0">
              <a:buNone/>
              <a:defRPr sz="2400" b="0" i="0" baseline="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4560360" y="1286171"/>
            <a:ext cx="3543451" cy="479822"/>
          </a:xfrm>
          <a:prstGeom prst="rect">
            <a:avLst/>
          </a:prstGeom>
        </p:spPr>
        <p:txBody>
          <a:bodyPr anchor="b">
            <a:normAutofit/>
          </a:bodyPr>
          <a:lstStyle>
            <a:lvl1pPr marL="0" indent="0">
              <a:buNone/>
              <a:defRPr sz="2400" b="0" i="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8"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AB66F010-0F61-0F40-8921-6DABAD4DFDC1}" type="slidenum">
              <a:rPr lang="en-US"/>
              <a:pPr>
                <a:defRPr/>
              </a:pPr>
              <a:t>‹#›</a:t>
            </a:fld>
            <a:endParaRPr lang="en-US" dirty="0"/>
          </a:p>
        </p:txBody>
      </p:sp>
      <p:pic>
        <p:nvPicPr>
          <p:cNvPr id="14" name="Picture 13"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8"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4572000"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927358"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2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952500" y="952049"/>
            <a:ext cx="6930571" cy="2440157"/>
          </a:xfrm>
        </p:spPr>
        <p:txBody>
          <a:bodyPr>
            <a:normAutofit/>
          </a:bodyPr>
          <a:lstStyle>
            <a:lvl1pPr algn="l">
              <a:lnSpc>
                <a:spcPct val="90000"/>
              </a:lnSpc>
              <a:defRPr sz="4400" b="0" i="0" baseline="0">
                <a:solidFill>
                  <a:schemeClr val="tx1">
                    <a:lumMod val="75000"/>
                    <a:lumOff val="25000"/>
                  </a:schemeClr>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952500" y="2965040"/>
            <a:ext cx="6851951"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8406E0D-5B7F-FF41-ADAC-10EAED37AB79}" type="slidenum">
              <a:rPr lang="en-US"/>
              <a:pPr>
                <a:defRPr/>
              </a:pPr>
              <a:t>‹#›</a:t>
            </a:fld>
            <a:endParaRPr lang="en-US" dirty="0"/>
          </a:p>
        </p:txBody>
      </p:sp>
      <p:pic>
        <p:nvPicPr>
          <p:cNvPr id="8" name="Picture 7"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407621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020CF171-3262-4844-9482-7EE9513E765F}" type="slidenum">
              <a:rPr lang="en-US"/>
              <a:pPr>
                <a:defRPr/>
              </a:pPr>
              <a:t>‹#›</a:t>
            </a:fld>
            <a:endParaRPr lang="en-US" dirty="0"/>
          </a:p>
        </p:txBody>
      </p:sp>
      <p:pic>
        <p:nvPicPr>
          <p:cNvPr id="5" name="Picture 4"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70522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28236"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1BDB9D5-035D-D340-8F72-357354FBC3A6}" type="slidenum">
              <a:rPr lang="en-US"/>
              <a:pPr>
                <a:defRPr/>
              </a:pPr>
              <a:t>‹#›</a:t>
            </a:fld>
            <a:endParaRPr lang="en-US" dirty="0"/>
          </a:p>
        </p:txBody>
      </p:sp>
      <p:pic>
        <p:nvPicPr>
          <p:cNvPr id="6" name="Picture 5" descr="databricks_logoTM_800px.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9851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987425"/>
            <a:ext cx="10922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1006475"/>
            <a:ext cx="10731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1006475"/>
            <a:ext cx="10731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1006475"/>
            <a:ext cx="1082675" cy="108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68950" y="946150"/>
            <a:ext cx="1144588" cy="1144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19900" y="1065213"/>
            <a:ext cx="987425"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13688" y="1027113"/>
            <a:ext cx="1093787" cy="1093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607050" y="3424238"/>
            <a:ext cx="1073150"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8513" y="2325688"/>
            <a:ext cx="10795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58975" y="2338388"/>
            <a:ext cx="989013"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5150" y="2392363"/>
            <a:ext cx="989013"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143375" y="2381250"/>
            <a:ext cx="973138" cy="97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35025" y="3552825"/>
            <a:ext cx="1103313" cy="110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954213" y="3554413"/>
            <a:ext cx="1047750"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082925" y="3552825"/>
            <a:ext cx="1035050" cy="103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64200" y="2393950"/>
            <a:ext cx="973138" cy="97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837363" y="2392363"/>
            <a:ext cx="1031875"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extBox 22"/>
          <p:cNvSpPr txBox="1">
            <a:spLocks noChangeArrowheads="1"/>
          </p:cNvSpPr>
          <p:nvPr/>
        </p:nvSpPr>
        <p:spPr bwMode="auto">
          <a:xfrm>
            <a:off x="1028700" y="1878013"/>
            <a:ext cx="7239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Exploration</a:t>
            </a:r>
          </a:p>
        </p:txBody>
      </p:sp>
      <p:sp>
        <p:nvSpPr>
          <p:cNvPr id="21" name="TextBox 23"/>
          <p:cNvSpPr txBox="1">
            <a:spLocks noChangeArrowheads="1"/>
          </p:cNvSpPr>
          <p:nvPr/>
        </p:nvSpPr>
        <p:spPr bwMode="auto">
          <a:xfrm>
            <a:off x="1958975" y="1878013"/>
            <a:ext cx="1042988"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Managed Clusters</a:t>
            </a:r>
          </a:p>
        </p:txBody>
      </p:sp>
      <p:sp>
        <p:nvSpPr>
          <p:cNvPr id="22" name="TextBox 24"/>
          <p:cNvSpPr txBox="1">
            <a:spLocks noChangeArrowheads="1"/>
          </p:cNvSpPr>
          <p:nvPr/>
        </p:nvSpPr>
        <p:spPr bwMode="auto">
          <a:xfrm>
            <a:off x="3311525" y="1878013"/>
            <a:ext cx="6461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Pipelines</a:t>
            </a:r>
          </a:p>
        </p:txBody>
      </p:sp>
      <p:sp>
        <p:nvSpPr>
          <p:cNvPr id="23" name="TextBox 25"/>
          <p:cNvSpPr txBox="1">
            <a:spLocks noChangeArrowheads="1"/>
          </p:cNvSpPr>
          <p:nvPr/>
        </p:nvSpPr>
        <p:spPr bwMode="auto">
          <a:xfrm>
            <a:off x="4221163" y="1878013"/>
            <a:ext cx="8509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3</a:t>
            </a:r>
            <a:r>
              <a:rPr lang="en-US" sz="900" baseline="30000">
                <a:latin typeface="Source Sans Pro Light" charset="0"/>
              </a:rPr>
              <a:t>rd</a:t>
            </a:r>
            <a:r>
              <a:rPr lang="en-US" sz="900">
                <a:latin typeface="Source Sans Pro Light" charset="0"/>
              </a:rPr>
              <a:t> Party Apps</a:t>
            </a:r>
          </a:p>
        </p:txBody>
      </p:sp>
      <p:sp>
        <p:nvSpPr>
          <p:cNvPr id="24" name="TextBox 26"/>
          <p:cNvSpPr txBox="1">
            <a:spLocks noChangeArrowheads="1"/>
          </p:cNvSpPr>
          <p:nvPr/>
        </p:nvSpPr>
        <p:spPr bwMode="auto">
          <a:xfrm>
            <a:off x="6950075" y="1878013"/>
            <a:ext cx="7493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Community</a:t>
            </a:r>
          </a:p>
        </p:txBody>
      </p:sp>
      <p:sp>
        <p:nvSpPr>
          <p:cNvPr id="25" name="TextBox 27"/>
          <p:cNvSpPr txBox="1">
            <a:spLocks noChangeArrowheads="1"/>
          </p:cNvSpPr>
          <p:nvPr/>
        </p:nvSpPr>
        <p:spPr bwMode="auto">
          <a:xfrm>
            <a:off x="1096963" y="4357688"/>
            <a:ext cx="582612"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Clusters</a:t>
            </a:r>
          </a:p>
        </p:txBody>
      </p:sp>
      <p:sp>
        <p:nvSpPr>
          <p:cNvPr id="26" name="TextBox 28"/>
          <p:cNvSpPr txBox="1">
            <a:spLocks noChangeArrowheads="1"/>
          </p:cNvSpPr>
          <p:nvPr/>
        </p:nvSpPr>
        <p:spPr bwMode="auto">
          <a:xfrm>
            <a:off x="6937375" y="3216275"/>
            <a:ext cx="93980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Monitor Results</a:t>
            </a:r>
          </a:p>
        </p:txBody>
      </p:sp>
      <p:sp>
        <p:nvSpPr>
          <p:cNvPr id="27" name="TextBox 29"/>
          <p:cNvSpPr txBox="1">
            <a:spLocks noChangeArrowheads="1"/>
          </p:cNvSpPr>
          <p:nvPr/>
        </p:nvSpPr>
        <p:spPr bwMode="auto">
          <a:xfrm>
            <a:off x="5607050" y="3216275"/>
            <a:ext cx="115887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Schedule Workflows </a:t>
            </a:r>
          </a:p>
        </p:txBody>
      </p:sp>
      <p:sp>
        <p:nvSpPr>
          <p:cNvPr id="28" name="TextBox 30"/>
          <p:cNvSpPr txBox="1">
            <a:spLocks noChangeArrowheads="1"/>
          </p:cNvSpPr>
          <p:nvPr/>
        </p:nvSpPr>
        <p:spPr bwMode="auto">
          <a:xfrm>
            <a:off x="3259138" y="4354513"/>
            <a:ext cx="74930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Import Data</a:t>
            </a:r>
          </a:p>
        </p:txBody>
      </p:sp>
      <p:sp>
        <p:nvSpPr>
          <p:cNvPr id="29" name="TextBox 31"/>
          <p:cNvSpPr txBox="1">
            <a:spLocks noChangeArrowheads="1"/>
          </p:cNvSpPr>
          <p:nvPr/>
        </p:nvSpPr>
        <p:spPr bwMode="auto">
          <a:xfrm>
            <a:off x="2012950" y="4357688"/>
            <a:ext cx="903288"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Power of Spark</a:t>
            </a:r>
          </a:p>
        </p:txBody>
      </p:sp>
      <p:sp>
        <p:nvSpPr>
          <p:cNvPr id="30" name="TextBox 32"/>
          <p:cNvSpPr txBox="1">
            <a:spLocks noChangeArrowheads="1"/>
          </p:cNvSpPr>
          <p:nvPr/>
        </p:nvSpPr>
        <p:spPr bwMode="auto">
          <a:xfrm>
            <a:off x="2057400" y="3205163"/>
            <a:ext cx="736600"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Collaborate</a:t>
            </a:r>
          </a:p>
        </p:txBody>
      </p:sp>
      <p:sp>
        <p:nvSpPr>
          <p:cNvPr id="31" name="TextBox 33"/>
          <p:cNvSpPr txBox="1">
            <a:spLocks noChangeArrowheads="1"/>
          </p:cNvSpPr>
          <p:nvPr/>
        </p:nvSpPr>
        <p:spPr bwMode="auto">
          <a:xfrm>
            <a:off x="4364038" y="3205163"/>
            <a:ext cx="5429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Publish</a:t>
            </a:r>
          </a:p>
        </p:txBody>
      </p:sp>
      <p:sp>
        <p:nvSpPr>
          <p:cNvPr id="32" name="TextBox 34"/>
          <p:cNvSpPr txBox="1">
            <a:spLocks noChangeArrowheads="1"/>
          </p:cNvSpPr>
          <p:nvPr/>
        </p:nvSpPr>
        <p:spPr bwMode="auto">
          <a:xfrm>
            <a:off x="3336925" y="3205163"/>
            <a:ext cx="5953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Visualize</a:t>
            </a:r>
          </a:p>
        </p:txBody>
      </p:sp>
      <p:sp>
        <p:nvSpPr>
          <p:cNvPr id="33" name="TextBox 35"/>
          <p:cNvSpPr txBox="1">
            <a:spLocks noChangeArrowheads="1"/>
          </p:cNvSpPr>
          <p:nvPr/>
        </p:nvSpPr>
        <p:spPr bwMode="auto">
          <a:xfrm>
            <a:off x="1019175" y="3205163"/>
            <a:ext cx="6461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Language</a:t>
            </a:r>
          </a:p>
        </p:txBody>
      </p:sp>
      <p:sp>
        <p:nvSpPr>
          <p:cNvPr id="34" name="TextBox 36"/>
          <p:cNvSpPr txBox="1">
            <a:spLocks noChangeArrowheads="1"/>
          </p:cNvSpPr>
          <p:nvPr/>
        </p:nvSpPr>
        <p:spPr bwMode="auto">
          <a:xfrm>
            <a:off x="8204200" y="1878013"/>
            <a:ext cx="620713"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Libraries</a:t>
            </a:r>
          </a:p>
        </p:txBody>
      </p:sp>
      <p:sp>
        <p:nvSpPr>
          <p:cNvPr id="35" name="TextBox 37"/>
          <p:cNvSpPr txBox="1">
            <a:spLocks noChangeArrowheads="1"/>
          </p:cNvSpPr>
          <p:nvPr/>
        </p:nvSpPr>
        <p:spPr bwMode="auto">
          <a:xfrm>
            <a:off x="5700713" y="1878013"/>
            <a:ext cx="9540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Unified Platform</a:t>
            </a:r>
          </a:p>
        </p:txBody>
      </p:sp>
      <p:sp>
        <p:nvSpPr>
          <p:cNvPr id="36" name="TextBox 38"/>
          <p:cNvSpPr txBox="1">
            <a:spLocks noChangeArrowheads="1"/>
          </p:cNvSpPr>
          <p:nvPr/>
        </p:nvSpPr>
        <p:spPr bwMode="auto">
          <a:xfrm>
            <a:off x="5875338" y="4302125"/>
            <a:ext cx="646112"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C3F6515F-5302-4A42-9CB9-369F51013674}" type="slidenum">
              <a:rPr lang="en-US"/>
              <a:pPr>
                <a:defRPr/>
              </a:pPr>
              <a:t>‹#›</a:t>
            </a:fld>
            <a:endParaRPr lang="en-US" dirty="0"/>
          </a:p>
        </p:txBody>
      </p:sp>
      <p:pic>
        <p:nvPicPr>
          <p:cNvPr id="39" name="Picture 38" descr="databricks_logoTM_800px.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41"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659186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a:spLocks noGrp="1"/>
          </p:cNvSpPr>
          <p:nvPr>
            <p:ph type="ctrTitle" hasCustomPrompt="1"/>
          </p:nvPr>
        </p:nvSpPr>
        <p:spPr>
          <a:xfrm>
            <a:off x="903111" y="1598392"/>
            <a:ext cx="7739943" cy="1248834"/>
          </a:xfrm>
        </p:spPr>
        <p:txBody>
          <a:bodyPr>
            <a:noAutofit/>
          </a:bodyPr>
          <a:lstStyle>
            <a:lvl1pPr algn="l">
              <a:defRPr sz="5400" b="0" i="0" baseline="0">
                <a:solidFill>
                  <a:schemeClr val="bg1"/>
                </a:solidFill>
                <a:latin typeface="Newslab Thin"/>
                <a:cs typeface="Newslab Light"/>
              </a:defRPr>
            </a:lvl1pPr>
          </a:lstStyle>
          <a:p>
            <a:r>
              <a:rPr lang="en-US" dirty="0" smtClean="0"/>
              <a:t>Thank you.</a:t>
            </a:r>
            <a:endParaRPr lang="en-US" dirty="0"/>
          </a:p>
        </p:txBody>
      </p:sp>
      <p:sp>
        <p:nvSpPr>
          <p:cNvPr id="4" name="Text Placeholder 3"/>
          <p:cNvSpPr>
            <a:spLocks noGrp="1"/>
          </p:cNvSpPr>
          <p:nvPr>
            <p:ph type="body" sz="half" idx="2" hasCustomPrompt="1"/>
          </p:nvPr>
        </p:nvSpPr>
        <p:spPr>
          <a:xfrm>
            <a:off x="903111" y="2717006"/>
            <a:ext cx="6349823" cy="666441"/>
          </a:xfrm>
          <a:prstGeom prst="rect">
            <a:avLst/>
          </a:prstGeom>
        </p:spPr>
        <p:txBody>
          <a:bodyPr>
            <a:noAutofit/>
          </a:bodyPr>
          <a:lstStyle>
            <a:lvl1pPr marL="0" indent="0" algn="l">
              <a:buNone/>
              <a:defRPr sz="24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Parting words or contact information go here.</a:t>
            </a:r>
          </a:p>
        </p:txBody>
      </p:sp>
    </p:spTree>
    <p:extLst>
      <p:ext uri="{BB962C8B-B14F-4D97-AF65-F5344CB8AC3E}">
        <p14:creationId xmlns:p14="http://schemas.microsoft.com/office/powerpoint/2010/main" val="2627383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dirty="0" smtClean="0"/>
              <a:t>Click to edit Master title style</a:t>
            </a:r>
            <a:endParaRPr lang="en-US" dirty="0"/>
          </a:p>
        </p:txBody>
      </p:sp>
      <p:sp>
        <p:nvSpPr>
          <p:cNvPr id="6" name="Slide Number Placeholder 5"/>
          <p:cNvSpPr>
            <a:spLocks noGrp="1"/>
          </p:cNvSpPr>
          <p:nvPr>
            <p:ph type="sldNum" sz="quarter" idx="4"/>
          </p:nvPr>
        </p:nvSpPr>
        <p:spPr>
          <a:xfrm>
            <a:off x="8461375" y="4786313"/>
            <a:ext cx="558800" cy="2730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Source Sans Pro Light"/>
                <a:ea typeface="+mn-ea"/>
                <a:cs typeface="+mn-cs"/>
              </a:defRPr>
            </a:lvl1pPr>
          </a:lstStyle>
          <a:p>
            <a:pPr>
              <a:defRPr/>
            </a:pPr>
            <a:fld id="{0E3D2C8F-1C34-3F4C-9785-AD9AA213DF44}" type="slidenum">
              <a:rPr lang="en-US"/>
              <a:pPr>
                <a:defRPr/>
              </a:pPr>
              <a:t>‹#›</a:t>
            </a:fld>
            <a:endParaRPr lang="en-US" dirty="0"/>
          </a:p>
        </p:txBody>
      </p:sp>
      <p:sp>
        <p:nvSpPr>
          <p:cNvPr id="2" name="Text Placeholder 1"/>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p:titleStyle>
    <p:body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latest/ml-guid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emf"/><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latest/mllib-guid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p:cNvPicPr>
            <a:picLocks noChangeAspect="1"/>
          </p:cNvPicPr>
          <p:nvPr/>
        </p:nvPicPr>
        <p:blipFill>
          <a:blip r:embed="rId4"/>
          <a:stretch>
            <a:fillRect/>
          </a:stretch>
        </p:blipFill>
        <p:spPr>
          <a:xfrm>
            <a:off x="265229" y="4701109"/>
            <a:ext cx="1781285" cy="225630"/>
          </a:xfrm>
          <a:prstGeom prst="rect">
            <a:avLst/>
          </a:prstGeom>
        </p:spPr>
      </p:pic>
      <p:sp>
        <p:nvSpPr>
          <p:cNvPr id="13" name="Title 1"/>
          <p:cNvSpPr>
            <a:spLocks noGrp="1"/>
          </p:cNvSpPr>
          <p:nvPr>
            <p:ph type="ctrTitle"/>
          </p:nvPr>
        </p:nvSpPr>
        <p:spPr>
          <a:xfrm>
            <a:off x="3570545" y="1888625"/>
            <a:ext cx="4764561" cy="759788"/>
          </a:xfrm>
        </p:spPr>
        <p:txBody>
          <a:bodyPr/>
          <a:lstStyle/>
          <a:p>
            <a:r>
              <a:rPr lang="en-US" sz="4400" dirty="0" smtClean="0"/>
              <a:t>Machine Learning</a:t>
            </a:r>
            <a:endParaRPr lang="en-US" sz="4400" dirty="0"/>
          </a:p>
        </p:txBody>
      </p:sp>
      <p:pic>
        <p:nvPicPr>
          <p:cNvPr id="14" name="Picture 13"/>
          <p:cNvPicPr>
            <a:picLocks noChangeAspect="1"/>
          </p:cNvPicPr>
          <p:nvPr/>
        </p:nvPicPr>
        <p:blipFill>
          <a:blip r:embed="rId5"/>
          <a:stretch>
            <a:fillRect/>
          </a:stretch>
        </p:blipFill>
        <p:spPr>
          <a:xfrm>
            <a:off x="926235" y="1408704"/>
            <a:ext cx="2151864" cy="1265296"/>
          </a:xfrm>
          <a:prstGeom prst="rect">
            <a:avLst/>
          </a:prstGeom>
          <a:effectLst>
            <a:glow rad="228600">
              <a:schemeClr val="accent1">
                <a:lumMod val="75000"/>
                <a:alpha val="25000"/>
              </a:schemeClr>
            </a:glow>
          </a:effectLst>
        </p:spPr>
      </p:pic>
      <p:cxnSp>
        <p:nvCxnSpPr>
          <p:cNvPr id="15" name="Straight Connector 14"/>
          <p:cNvCxnSpPr/>
          <p:nvPr/>
        </p:nvCxnSpPr>
        <p:spPr>
          <a:xfrm>
            <a:off x="3276847" y="1691019"/>
            <a:ext cx="0" cy="104318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93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model is a function    </a:t>
            </a:r>
            <a:r>
              <a:rPr lang="en-US" b="1" dirty="0" smtClean="0"/>
              <a:t>f</a:t>
            </a:r>
            <a:r>
              <a:rPr lang="en-US" b="1" dirty="0"/>
              <a:t>: x </a:t>
            </a:r>
            <a:r>
              <a:rPr lang="en-US" b="1" dirty="0">
                <a:sym typeface="Wingdings"/>
              </a:rPr>
              <a:t></a:t>
            </a:r>
            <a:r>
              <a:rPr lang="en-US" b="1" dirty="0"/>
              <a:t> </a:t>
            </a:r>
            <a:r>
              <a:rPr lang="en-US" b="1" dirty="0" smtClean="0"/>
              <a:t>y</a:t>
            </a:r>
            <a:endParaRPr lang="en-US" b="1" dirty="0"/>
          </a:p>
        </p:txBody>
      </p:sp>
      <p:sp>
        <p:nvSpPr>
          <p:cNvPr id="4" name="TextBox 3"/>
          <p:cNvSpPr txBox="1"/>
          <p:nvPr/>
        </p:nvSpPr>
        <p:spPr>
          <a:xfrm>
            <a:off x="432373" y="1416355"/>
            <a:ext cx="2691435" cy="1815882"/>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grpSp>
        <p:nvGrpSpPr>
          <p:cNvPr id="14" name="Group 13"/>
          <p:cNvGrpSpPr/>
          <p:nvPr/>
        </p:nvGrpSpPr>
        <p:grpSpPr>
          <a:xfrm>
            <a:off x="352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-1.1</a:t>
              </a:r>
            </a:p>
          </p:txBody>
        </p:sp>
      </p:grpSp>
      <p:sp>
        <p:nvSpPr>
          <p:cNvPr id="3" name="TextBox 2"/>
          <p:cNvSpPr txBox="1"/>
          <p:nvPr/>
        </p:nvSpPr>
        <p:spPr>
          <a:xfrm>
            <a:off x="1715403" y="1063961"/>
            <a:ext cx="1159701"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a:t>
            </a:r>
            <a:endParaRPr lang="en-US" sz="2200" i="1" dirty="0">
              <a:solidFill>
                <a:srgbClr val="0000FF"/>
              </a:solidFill>
              <a:latin typeface="Source Sans Pro Light"/>
              <a:cs typeface="Source Sans Pro Light"/>
            </a:endParaRPr>
          </a:p>
        </p:txBody>
      </p:sp>
      <p:sp>
        <p:nvSpPr>
          <p:cNvPr id="19" name="TextBox 18"/>
          <p:cNvSpPr txBox="1"/>
          <p:nvPr/>
        </p:nvSpPr>
        <p:spPr>
          <a:xfrm>
            <a:off x="5459597" y="1427198"/>
            <a:ext cx="825867"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a:t>
            </a:r>
            <a:endParaRPr lang="en-US" sz="2200" i="1" dirty="0">
              <a:solidFill>
                <a:srgbClr val="0000FF"/>
              </a:solidFill>
              <a:latin typeface="Source Sans Pro Light"/>
              <a:cs typeface="Source Sans Pro Light"/>
            </a:endParaRPr>
          </a:p>
        </p:txBody>
      </p:sp>
      <p:grpSp>
        <p:nvGrpSpPr>
          <p:cNvPr id="10" name="Group 9"/>
          <p:cNvGrpSpPr/>
          <p:nvPr/>
        </p:nvGrpSpPr>
        <p:grpSpPr>
          <a:xfrm>
            <a:off x="2020528" y="3270431"/>
            <a:ext cx="2703793" cy="646331"/>
            <a:chOff x="2020527" y="3843454"/>
            <a:chExt cx="2703793" cy="861775"/>
          </a:xfrm>
        </p:grpSpPr>
        <p:sp>
          <p:nvSpPr>
            <p:cNvPr id="5" name="Right Arrow 4"/>
            <p:cNvSpPr/>
            <p:nvPr/>
          </p:nvSpPr>
          <p:spPr>
            <a:xfrm rot="5400000">
              <a:off x="1962816" y="3958915"/>
              <a:ext cx="626781" cy="51136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ource Sans Pro Light"/>
                <a:cs typeface="Source Sans Pro Light"/>
              </a:endParaRPr>
            </a:p>
          </p:txBody>
        </p:sp>
        <p:sp>
          <p:nvSpPr>
            <p:cNvPr id="9" name="TextBox 8"/>
            <p:cNvSpPr txBox="1"/>
            <p:nvPr/>
          </p:nvSpPr>
          <p:spPr>
            <a:xfrm>
              <a:off x="2655575" y="3843454"/>
              <a:ext cx="2068745" cy="861775"/>
            </a:xfrm>
            <a:prstGeom prst="rect">
              <a:avLst/>
            </a:prstGeom>
            <a:noFill/>
          </p:spPr>
          <p:txBody>
            <a:bodyPr wrap="none" rtlCol="0">
              <a:spAutoFit/>
            </a:bodyPr>
            <a:lstStyle/>
            <a:p>
              <a:r>
                <a:rPr lang="en-US" dirty="0" smtClean="0">
                  <a:latin typeface="Source Sans Pro Light"/>
                  <a:cs typeface="Source Sans Pro Light"/>
                </a:rPr>
                <a:t>Convert to features,</a:t>
              </a:r>
            </a:p>
            <a:p>
              <a:r>
                <a:rPr lang="en-US" dirty="0" smtClean="0">
                  <a:latin typeface="Source Sans Pro Light"/>
                  <a:cs typeface="Source Sans Pro Light"/>
                </a:rPr>
                <a:t>e.g., word counts</a:t>
              </a:r>
            </a:p>
          </p:txBody>
        </p:sp>
      </p:grpSp>
      <p:grpSp>
        <p:nvGrpSpPr>
          <p:cNvPr id="15" name="Group 14"/>
          <p:cNvGrpSpPr/>
          <p:nvPr/>
        </p:nvGrpSpPr>
        <p:grpSpPr>
          <a:xfrm>
            <a:off x="795657" y="3913165"/>
            <a:ext cx="1042010" cy="654467"/>
            <a:chOff x="795657" y="4700434"/>
            <a:chExt cx="1042010" cy="872623"/>
          </a:xfrm>
        </p:grpSpPr>
        <p:sp>
          <p:nvSpPr>
            <p:cNvPr id="20" name="TextBox 19"/>
            <p:cNvSpPr txBox="1"/>
            <p:nvPr/>
          </p:nvSpPr>
          <p:spPr>
            <a:xfrm>
              <a:off x="795657"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Running</a:t>
              </a:r>
              <a:endParaRPr lang="en-US" sz="1400" b="1" dirty="0">
                <a:latin typeface="Consolas"/>
                <a:cs typeface="Consolas"/>
              </a:endParaRPr>
            </a:p>
          </p:txBody>
        </p:sp>
        <p:sp>
          <p:nvSpPr>
            <p:cNvPr id="12" name="TextBox 11"/>
            <p:cNvSpPr txBox="1"/>
            <p:nvPr/>
          </p:nvSpPr>
          <p:spPr>
            <a:xfrm>
              <a:off x="973154" y="5080614"/>
              <a:ext cx="438491" cy="492443"/>
            </a:xfrm>
            <a:prstGeom prst="rect">
              <a:avLst/>
            </a:prstGeom>
            <a:noFill/>
          </p:spPr>
          <p:txBody>
            <a:bodyPr wrap="none" rtlCol="0">
              <a:spAutoFit/>
            </a:bodyPr>
            <a:lstStyle/>
            <a:p>
              <a:r>
                <a:rPr lang="en-US" dirty="0" smtClean="0">
                  <a:latin typeface="Consolas"/>
                  <a:cs typeface="Consolas"/>
                </a:rPr>
                <a:t>43</a:t>
              </a:r>
              <a:endParaRPr lang="en-US" dirty="0">
                <a:latin typeface="Consolas"/>
                <a:cs typeface="Consolas"/>
              </a:endParaRPr>
            </a:p>
          </p:txBody>
        </p:sp>
      </p:grpSp>
      <p:grpSp>
        <p:nvGrpSpPr>
          <p:cNvPr id="16" name="Group 15"/>
          <p:cNvGrpSpPr/>
          <p:nvPr/>
        </p:nvGrpSpPr>
        <p:grpSpPr>
          <a:xfrm>
            <a:off x="2008004" y="3913165"/>
            <a:ext cx="1042010" cy="654467"/>
            <a:chOff x="2008004" y="4700434"/>
            <a:chExt cx="1042010" cy="872623"/>
          </a:xfrm>
        </p:grpSpPr>
        <p:sp>
          <p:nvSpPr>
            <p:cNvPr id="21" name="TextBox 20"/>
            <p:cNvSpPr txBox="1"/>
            <p:nvPr/>
          </p:nvSpPr>
          <p:spPr>
            <a:xfrm>
              <a:off x="200800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test</a:t>
              </a:r>
              <a:endParaRPr lang="en-US" sz="1400" b="1" dirty="0">
                <a:latin typeface="Consolas"/>
                <a:cs typeface="Consolas"/>
              </a:endParaRPr>
            </a:p>
          </p:txBody>
        </p:sp>
        <p:sp>
          <p:nvSpPr>
            <p:cNvPr id="23" name="TextBox 22"/>
            <p:cNvSpPr txBox="1"/>
            <p:nvPr/>
          </p:nvSpPr>
          <p:spPr>
            <a:xfrm>
              <a:off x="2057459" y="5080614"/>
              <a:ext cx="438491" cy="492443"/>
            </a:xfrm>
            <a:prstGeom prst="rect">
              <a:avLst/>
            </a:prstGeom>
            <a:noFill/>
          </p:spPr>
          <p:txBody>
            <a:bodyPr wrap="none" rtlCol="0">
              <a:spAutoFit/>
            </a:bodyPr>
            <a:lstStyle/>
            <a:p>
              <a:r>
                <a:rPr lang="en-US" dirty="0" smtClean="0">
                  <a:latin typeface="Consolas"/>
                  <a:cs typeface="Consolas"/>
                </a:rPr>
                <a:t>67</a:t>
              </a:r>
              <a:endParaRPr lang="en-US" dirty="0">
                <a:latin typeface="Consolas"/>
                <a:cs typeface="Consolas"/>
              </a:endParaRPr>
            </a:p>
          </p:txBody>
        </p:sp>
      </p:grpSp>
      <p:grpSp>
        <p:nvGrpSpPr>
          <p:cNvPr id="17" name="Group 16"/>
          <p:cNvGrpSpPr/>
          <p:nvPr/>
        </p:nvGrpSpPr>
        <p:grpSpPr>
          <a:xfrm>
            <a:off x="3034974" y="3817057"/>
            <a:ext cx="3247549" cy="861774"/>
            <a:chOff x="3034974" y="4572285"/>
            <a:chExt cx="3247549" cy="1149030"/>
          </a:xfrm>
        </p:grpSpPr>
        <p:sp>
          <p:nvSpPr>
            <p:cNvPr id="22" name="TextBox 21"/>
            <p:cNvSpPr txBox="1"/>
            <p:nvPr/>
          </p:nvSpPr>
          <p:spPr>
            <a:xfrm>
              <a:off x="303497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Spark</a:t>
              </a:r>
              <a:endParaRPr lang="en-US" sz="1400" b="1" dirty="0">
                <a:latin typeface="Consolas"/>
                <a:cs typeface="Consolas"/>
              </a:endParaRPr>
            </a:p>
          </p:txBody>
        </p:sp>
        <p:sp>
          <p:nvSpPr>
            <p:cNvPr id="24" name="TextBox 23"/>
            <p:cNvSpPr txBox="1"/>
            <p:nvPr/>
          </p:nvSpPr>
          <p:spPr>
            <a:xfrm>
              <a:off x="3084419" y="5080627"/>
              <a:ext cx="569387" cy="492442"/>
            </a:xfrm>
            <a:prstGeom prst="rect">
              <a:avLst/>
            </a:prstGeom>
            <a:noFill/>
          </p:spPr>
          <p:txBody>
            <a:bodyPr wrap="none" rtlCol="0">
              <a:spAutoFit/>
            </a:bodyPr>
            <a:lstStyle/>
            <a:p>
              <a:r>
                <a:rPr lang="en-US" dirty="0" smtClean="0">
                  <a:latin typeface="Consolas"/>
                  <a:cs typeface="Consolas"/>
                </a:rPr>
                <a:t>110</a:t>
              </a:r>
              <a:endParaRPr lang="en-US" dirty="0">
                <a:latin typeface="Consolas"/>
                <a:cs typeface="Consolas"/>
              </a:endParaRPr>
            </a:p>
          </p:txBody>
        </p:sp>
        <p:sp>
          <p:nvSpPr>
            <p:cNvPr id="25" name="TextBox 24"/>
            <p:cNvSpPr txBox="1"/>
            <p:nvPr/>
          </p:nvSpPr>
          <p:spPr>
            <a:xfrm>
              <a:off x="4207538"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aliens</a:t>
              </a:r>
              <a:endParaRPr lang="en-US" sz="1400" b="1" dirty="0">
                <a:latin typeface="Consolas"/>
                <a:cs typeface="Consolas"/>
              </a:endParaRPr>
            </a:p>
          </p:txBody>
        </p:sp>
        <p:sp>
          <p:nvSpPr>
            <p:cNvPr id="26" name="TextBox 25"/>
            <p:cNvSpPr txBox="1"/>
            <p:nvPr/>
          </p:nvSpPr>
          <p:spPr>
            <a:xfrm>
              <a:off x="4454911" y="5080627"/>
              <a:ext cx="323188" cy="492442"/>
            </a:xfrm>
            <a:prstGeom prst="rect">
              <a:avLst/>
            </a:prstGeom>
            <a:noFill/>
          </p:spPr>
          <p:txBody>
            <a:bodyPr wrap="none" rtlCol="0">
              <a:spAutoFit/>
            </a:bodyPr>
            <a:lstStyle/>
            <a:p>
              <a:r>
                <a:rPr lang="en-US" dirty="0" smtClean="0">
                  <a:latin typeface="Consolas"/>
                  <a:cs typeface="Consolas"/>
                </a:rPr>
                <a:t>0</a:t>
              </a:r>
              <a:endParaRPr lang="en-US" dirty="0">
                <a:latin typeface="Consolas"/>
                <a:cs typeface="Consolas"/>
              </a:endParaRPr>
            </a:p>
          </p:txBody>
        </p:sp>
        <p:sp>
          <p:nvSpPr>
            <p:cNvPr id="27" name="TextBox 26"/>
            <p:cNvSpPr txBox="1"/>
            <p:nvPr/>
          </p:nvSpPr>
          <p:spPr>
            <a:xfrm>
              <a:off x="5040251" y="4572285"/>
              <a:ext cx="1242272" cy="1149030"/>
            </a:xfrm>
            <a:prstGeom prst="rect">
              <a:avLst/>
            </a:prstGeom>
            <a:noFill/>
          </p:spPr>
          <p:txBody>
            <a:bodyPr wrap="none" rtlCol="0">
              <a:spAutoFit/>
            </a:bodyPr>
            <a:lstStyle/>
            <a:p>
              <a:r>
                <a:rPr lang="en-US" sz="5000" b="1" dirty="0" smtClean="0">
                  <a:latin typeface="Consolas"/>
                  <a:cs typeface="Consolas"/>
                </a:rPr>
                <a:t>...</a:t>
              </a:r>
              <a:endParaRPr lang="en-US" sz="5000" b="1" dirty="0">
                <a:latin typeface="Consolas"/>
                <a:cs typeface="Consolas"/>
              </a:endParaRPr>
            </a:p>
          </p:txBody>
        </p:sp>
      </p:grpSp>
      <p:sp>
        <p:nvSpPr>
          <p:cNvPr id="6" name="TextBox 5"/>
          <p:cNvSpPr txBox="1"/>
          <p:nvPr/>
        </p:nvSpPr>
        <p:spPr>
          <a:xfrm>
            <a:off x="2960942" y="1063961"/>
            <a:ext cx="314296" cy="430887"/>
          </a:xfrm>
          <a:prstGeom prst="rect">
            <a:avLst/>
          </a:prstGeom>
          <a:noFill/>
        </p:spPr>
        <p:txBody>
          <a:bodyPr wrap="none" rtlCol="0">
            <a:spAutoFit/>
          </a:bodyPr>
          <a:lstStyle/>
          <a:p>
            <a:r>
              <a:rPr lang="en-US" sz="2200" b="1" dirty="0">
                <a:latin typeface="Source Sans Pro Light"/>
                <a:cs typeface="Source Sans Pro Light"/>
              </a:rPr>
              <a:t>x</a:t>
            </a:r>
          </a:p>
        </p:txBody>
      </p:sp>
      <p:sp>
        <p:nvSpPr>
          <p:cNvPr id="28" name="TextBox 27"/>
          <p:cNvSpPr txBox="1"/>
          <p:nvPr/>
        </p:nvSpPr>
        <p:spPr>
          <a:xfrm>
            <a:off x="6374253" y="1427198"/>
            <a:ext cx="331655" cy="430887"/>
          </a:xfrm>
          <a:prstGeom prst="rect">
            <a:avLst/>
          </a:prstGeom>
          <a:noFill/>
        </p:spPr>
        <p:txBody>
          <a:bodyPr wrap="none" rtlCol="0">
            <a:spAutoFit/>
          </a:bodyPr>
          <a:lstStyle/>
          <a:p>
            <a:r>
              <a:rPr lang="en-US" sz="2200" b="1" dirty="0" smtClean="0">
                <a:latin typeface="Source Sans Pro Light"/>
                <a:cs typeface="Source Sans Pro Light"/>
              </a:rPr>
              <a:t>y</a:t>
            </a:r>
            <a:endParaRPr lang="en-US" sz="2200" b="1" dirty="0">
              <a:latin typeface="Source Sans Pro Light"/>
              <a:cs typeface="Source Sans Pro Light"/>
            </a:endParaRPr>
          </a:p>
        </p:txBody>
      </p:sp>
      <p:grpSp>
        <p:nvGrpSpPr>
          <p:cNvPr id="18" name="Group 17"/>
          <p:cNvGrpSpPr/>
          <p:nvPr/>
        </p:nvGrpSpPr>
        <p:grpSpPr>
          <a:xfrm>
            <a:off x="1566948" y="4519966"/>
            <a:ext cx="5016321" cy="430887"/>
            <a:chOff x="1566947" y="5509496"/>
            <a:chExt cx="5016321" cy="574516"/>
          </a:xfrm>
        </p:grpSpPr>
        <p:sp>
          <p:nvSpPr>
            <p:cNvPr id="8" name="TextBox 7"/>
            <p:cNvSpPr txBox="1"/>
            <p:nvPr/>
          </p:nvSpPr>
          <p:spPr>
            <a:xfrm>
              <a:off x="1566947" y="5509496"/>
              <a:ext cx="1945994" cy="574516"/>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Feature vector </a:t>
              </a:r>
              <a:r>
                <a:rPr lang="en-US" sz="2200" b="1" dirty="0" smtClean="0">
                  <a:solidFill>
                    <a:srgbClr val="0000FF"/>
                  </a:solidFill>
                  <a:latin typeface="Source Sans Pro Light"/>
                  <a:cs typeface="Source Sans Pro Light"/>
                </a:rPr>
                <a:t>x</a:t>
              </a:r>
              <a:endParaRPr lang="en-US" sz="2200" b="1" dirty="0">
                <a:solidFill>
                  <a:srgbClr val="0000FF"/>
                </a:solidFill>
                <a:latin typeface="Source Sans Pro Light"/>
                <a:cs typeface="Source Sans Pro Light"/>
              </a:endParaRPr>
            </a:p>
          </p:txBody>
        </p:sp>
        <p:sp>
          <p:nvSpPr>
            <p:cNvPr id="7" name="TextBox 6"/>
            <p:cNvSpPr txBox="1"/>
            <p:nvPr/>
          </p:nvSpPr>
          <p:spPr>
            <a:xfrm>
              <a:off x="3987260" y="5542487"/>
              <a:ext cx="2596008" cy="492443"/>
            </a:xfrm>
            <a:prstGeom prst="rect">
              <a:avLst/>
            </a:prstGeom>
            <a:noFill/>
          </p:spPr>
          <p:txBody>
            <a:bodyPr wrap="none" rtlCol="0">
              <a:spAutoFit/>
            </a:bodyPr>
            <a:lstStyle/>
            <a:p>
              <a:r>
                <a:rPr lang="en-US" b="1" dirty="0" err="1" smtClean="0">
                  <a:solidFill>
                    <a:srgbClr val="008000"/>
                  </a:solidFill>
                  <a:latin typeface="Consolas"/>
                  <a:cs typeface="Consolas"/>
                </a:rPr>
                <a:t>mllib.linalg.Vector</a:t>
              </a:r>
              <a:endParaRPr lang="en-US" b="1" dirty="0">
                <a:solidFill>
                  <a:srgbClr val="008000"/>
                </a:solidFill>
                <a:latin typeface="Consolas"/>
                <a:cs typeface="Consolas"/>
              </a:endParaRPr>
            </a:p>
          </p:txBody>
        </p:sp>
      </p:grpSp>
      <p:sp>
        <p:nvSpPr>
          <p:cNvPr id="29" name="TextBox 28"/>
          <p:cNvSpPr txBox="1"/>
          <p:nvPr/>
        </p:nvSpPr>
        <p:spPr>
          <a:xfrm>
            <a:off x="5825579" y="874614"/>
            <a:ext cx="1249060" cy="369332"/>
          </a:xfrm>
          <a:prstGeom prst="rect">
            <a:avLst/>
          </a:prstGeom>
          <a:noFill/>
        </p:spPr>
        <p:txBody>
          <a:bodyPr wrap="none" rtlCol="0">
            <a:spAutoFit/>
          </a:bodyPr>
          <a:lstStyle/>
          <a:p>
            <a:r>
              <a:rPr lang="en-US" i="1" dirty="0" smtClean="0">
                <a:latin typeface="Source Sans Pro Light"/>
                <a:cs typeface="Source Sans Pro Light"/>
              </a:rPr>
              <a:t>(prediction)</a:t>
            </a:r>
            <a:endParaRPr lang="en-US" i="1" dirty="0">
              <a:latin typeface="Source Sans Pro Light"/>
              <a:cs typeface="Source Sans Pro Light"/>
            </a:endParaRPr>
          </a:p>
        </p:txBody>
      </p:sp>
    </p:spTree>
    <p:extLst>
      <p:ext uri="{BB962C8B-B14F-4D97-AF65-F5344CB8AC3E}">
        <p14:creationId xmlns:p14="http://schemas.microsoft.com/office/powerpoint/2010/main" val="56427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32669" y="2740171"/>
            <a:ext cx="1358486" cy="680438"/>
            <a:chOff x="6042876" y="3653561"/>
            <a:chExt cx="1358486" cy="907251"/>
          </a:xfrm>
        </p:grpSpPr>
        <p:sp>
          <p:nvSpPr>
            <p:cNvPr id="19" name="TextBox 18"/>
            <p:cNvSpPr txBox="1"/>
            <p:nvPr/>
          </p:nvSpPr>
          <p:spPr>
            <a:xfrm>
              <a:off x="7069707" y="3843678"/>
              <a:ext cx="331655" cy="574516"/>
            </a:xfrm>
            <a:prstGeom prst="rect">
              <a:avLst/>
            </a:prstGeom>
            <a:noFill/>
          </p:spPr>
          <p:txBody>
            <a:bodyPr wrap="none" rtlCol="0">
              <a:spAutoFit/>
            </a:bodyPr>
            <a:lstStyle/>
            <a:p>
              <a:r>
                <a:rPr lang="en-US" sz="2200" b="1" dirty="0" smtClean="0">
                  <a:solidFill>
                    <a:srgbClr val="0000FF"/>
                  </a:solidFill>
                  <a:latin typeface="Source Sans Pro Light"/>
                  <a:cs typeface="Source Sans Pro Light"/>
                </a:rPr>
                <a:t>y</a:t>
              </a:r>
              <a:endParaRPr lang="en-US" sz="2200" b="1" dirty="0">
                <a:solidFill>
                  <a:srgbClr val="0000FF"/>
                </a:solidFill>
                <a:latin typeface="Source Sans Pro Light"/>
                <a:cs typeface="Source Sans Pro Light"/>
              </a:endParaRPr>
            </a:p>
          </p:txBody>
        </p:sp>
        <p:sp>
          <p:nvSpPr>
            <p:cNvPr id="30" name="Oval 29"/>
            <p:cNvSpPr/>
            <p:nvPr/>
          </p:nvSpPr>
          <p:spPr>
            <a:xfrm>
              <a:off x="6042876" y="3653561"/>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Consolas"/>
                <a:cs typeface="Consolas"/>
              </a:endParaRPr>
            </a:p>
          </p:txBody>
        </p:sp>
      </p:grpSp>
      <p:sp>
        <p:nvSpPr>
          <p:cNvPr id="33" name="TextBox 32"/>
          <p:cNvSpPr txBox="1"/>
          <p:nvPr/>
        </p:nvSpPr>
        <p:spPr>
          <a:xfrm>
            <a:off x="434865" y="3764709"/>
            <a:ext cx="361278" cy="430887"/>
          </a:xfrm>
          <a:prstGeom prst="rect">
            <a:avLst/>
          </a:prstGeom>
          <a:noFill/>
        </p:spPr>
        <p:txBody>
          <a:bodyPr wrap="none" rtlCol="0">
            <a:spAutoFit/>
          </a:bodyPr>
          <a:lstStyle/>
          <a:p>
            <a:r>
              <a:rPr lang="en-US" sz="2200" b="1" dirty="0" smtClean="0">
                <a:solidFill>
                  <a:srgbClr val="0000FF"/>
                </a:solidFill>
                <a:latin typeface="Source Sans Pro Light"/>
                <a:cs typeface="Source Sans Pro Light"/>
              </a:rPr>
              <a:t>x:</a:t>
            </a:r>
            <a:endParaRPr lang="en-US" sz="2200" b="1" dirty="0">
              <a:solidFill>
                <a:srgbClr val="0000FF"/>
              </a:solidFill>
              <a:latin typeface="Source Sans Pro Light"/>
              <a:cs typeface="Source Sans Pro Light"/>
            </a:endParaRPr>
          </a:p>
        </p:txBody>
      </p:sp>
      <p:sp>
        <p:nvSpPr>
          <p:cNvPr id="34" name="Title 1"/>
          <p:cNvSpPr>
            <a:spLocks noGrp="1"/>
          </p:cNvSpPr>
          <p:nvPr>
            <p:ph type="title"/>
          </p:nvPr>
        </p:nvSpPr>
        <p:spPr/>
        <p:txBody>
          <a:bodyPr>
            <a:normAutofit/>
          </a:bodyPr>
          <a:lstStyle/>
          <a:p>
            <a:r>
              <a:rPr lang="en-US" dirty="0" smtClean="0"/>
              <a:t>A model is a function    </a:t>
            </a:r>
            <a:r>
              <a:rPr lang="en-US" b="1" dirty="0" smtClean="0"/>
              <a:t>f</a:t>
            </a:r>
            <a:r>
              <a:rPr lang="en-US" b="1" dirty="0"/>
              <a:t>: x </a:t>
            </a:r>
            <a:r>
              <a:rPr lang="en-US" b="1" dirty="0">
                <a:sym typeface="Wingdings"/>
              </a:rPr>
              <a:t></a:t>
            </a:r>
            <a:r>
              <a:rPr lang="en-US" b="1" dirty="0"/>
              <a:t> </a:t>
            </a:r>
            <a:r>
              <a:rPr lang="en-US" b="1" dirty="0" smtClean="0"/>
              <a:t>y</a:t>
            </a:r>
            <a:endParaRPr lang="en-US" b="1" dirty="0"/>
          </a:p>
        </p:txBody>
      </p:sp>
      <p:grpSp>
        <p:nvGrpSpPr>
          <p:cNvPr id="8" name="Group 7"/>
          <p:cNvGrpSpPr/>
          <p:nvPr/>
        </p:nvGrpSpPr>
        <p:grpSpPr>
          <a:xfrm>
            <a:off x="399380" y="1974284"/>
            <a:ext cx="5899638" cy="861774"/>
            <a:chOff x="399379" y="2632376"/>
            <a:chExt cx="5899638" cy="1149030"/>
          </a:xfrm>
        </p:grpSpPr>
        <p:sp>
          <p:nvSpPr>
            <p:cNvPr id="36" name="TextBox 35"/>
            <p:cNvSpPr txBox="1"/>
            <p:nvPr/>
          </p:nvSpPr>
          <p:spPr>
            <a:xfrm>
              <a:off x="939180" y="3063250"/>
              <a:ext cx="569387" cy="492442"/>
            </a:xfrm>
            <a:prstGeom prst="rect">
              <a:avLst/>
            </a:prstGeom>
            <a:noFill/>
          </p:spPr>
          <p:txBody>
            <a:bodyPr wrap="none" rtlCol="0">
              <a:spAutoFit/>
            </a:bodyPr>
            <a:lstStyle/>
            <a:p>
              <a:r>
                <a:rPr lang="en-US" dirty="0" smtClean="0">
                  <a:latin typeface="Consolas"/>
                  <a:cs typeface="Consolas"/>
                </a:rPr>
                <a:t>0.0</a:t>
              </a:r>
              <a:endParaRPr lang="en-US" dirty="0">
                <a:latin typeface="Consolas"/>
                <a:cs typeface="Consolas"/>
              </a:endParaRPr>
            </a:p>
          </p:txBody>
        </p:sp>
        <p:sp>
          <p:nvSpPr>
            <p:cNvPr id="37" name="TextBox 36"/>
            <p:cNvSpPr txBox="1"/>
            <p:nvPr/>
          </p:nvSpPr>
          <p:spPr>
            <a:xfrm>
              <a:off x="2023485" y="3063250"/>
              <a:ext cx="565404" cy="492442"/>
            </a:xfrm>
            <a:prstGeom prst="rect">
              <a:avLst/>
            </a:prstGeom>
            <a:noFill/>
          </p:spPr>
          <p:txBody>
            <a:bodyPr wrap="none" rtlCol="0">
              <a:spAutoFit/>
            </a:bodyPr>
            <a:lstStyle/>
            <a:p>
              <a:r>
                <a:rPr lang="en-US" dirty="0" smtClean="0">
                  <a:latin typeface="Consolas"/>
                  <a:cs typeface="Consolas"/>
                </a:rPr>
                <a:t>0.1</a:t>
              </a:r>
              <a:endParaRPr lang="en-US" dirty="0">
                <a:latin typeface="Consolas"/>
                <a:cs typeface="Consolas"/>
              </a:endParaRPr>
            </a:p>
          </p:txBody>
        </p:sp>
        <p:sp>
          <p:nvSpPr>
            <p:cNvPr id="38" name="TextBox 37"/>
            <p:cNvSpPr txBox="1"/>
            <p:nvPr/>
          </p:nvSpPr>
          <p:spPr>
            <a:xfrm>
              <a:off x="3050445" y="3063263"/>
              <a:ext cx="692317" cy="492442"/>
            </a:xfrm>
            <a:prstGeom prst="rect">
              <a:avLst/>
            </a:prstGeom>
            <a:noFill/>
          </p:spPr>
          <p:txBody>
            <a:bodyPr wrap="none" rtlCol="0">
              <a:spAutoFit/>
            </a:bodyPr>
            <a:lstStyle/>
            <a:p>
              <a:r>
                <a:rPr lang="en-US" dirty="0" smtClean="0">
                  <a:latin typeface="Consolas"/>
                  <a:cs typeface="Consolas"/>
                </a:rPr>
                <a:t>-0.1</a:t>
              </a:r>
              <a:endParaRPr lang="en-US" dirty="0">
                <a:latin typeface="Consolas"/>
                <a:cs typeface="Consolas"/>
              </a:endParaRPr>
            </a:p>
          </p:txBody>
        </p:sp>
        <p:sp>
          <p:nvSpPr>
            <p:cNvPr id="39" name="TextBox 38"/>
            <p:cNvSpPr txBox="1"/>
            <p:nvPr/>
          </p:nvSpPr>
          <p:spPr>
            <a:xfrm>
              <a:off x="4420937" y="3063263"/>
              <a:ext cx="565404" cy="492442"/>
            </a:xfrm>
            <a:prstGeom prst="rect">
              <a:avLst/>
            </a:prstGeom>
            <a:noFill/>
          </p:spPr>
          <p:txBody>
            <a:bodyPr wrap="none" rtlCol="0">
              <a:spAutoFit/>
            </a:bodyPr>
            <a:lstStyle/>
            <a:p>
              <a:r>
                <a:rPr lang="en-US" dirty="0" smtClean="0">
                  <a:latin typeface="Consolas"/>
                  <a:cs typeface="Consolas"/>
                </a:rPr>
                <a:t>2.1</a:t>
              </a:r>
              <a:endParaRPr lang="en-US" dirty="0">
                <a:latin typeface="Consolas"/>
                <a:cs typeface="Consolas"/>
              </a:endParaRPr>
            </a:p>
          </p:txBody>
        </p:sp>
        <p:sp>
          <p:nvSpPr>
            <p:cNvPr id="40" name="TextBox 39"/>
            <p:cNvSpPr txBox="1"/>
            <p:nvPr/>
          </p:nvSpPr>
          <p:spPr>
            <a:xfrm>
              <a:off x="5056745" y="2632376"/>
              <a:ext cx="1242272" cy="1149030"/>
            </a:xfrm>
            <a:prstGeom prst="rect">
              <a:avLst/>
            </a:prstGeom>
            <a:noFill/>
          </p:spPr>
          <p:txBody>
            <a:bodyPr wrap="none" rtlCol="0">
              <a:spAutoFit/>
            </a:bodyPr>
            <a:lstStyle/>
            <a:p>
              <a:r>
                <a:rPr lang="en-US" sz="5000" b="1" dirty="0" smtClean="0">
                  <a:latin typeface="Consolas"/>
                  <a:cs typeface="Consolas"/>
                </a:rPr>
                <a:t>...</a:t>
              </a:r>
              <a:endParaRPr lang="en-US" sz="5000" b="1" dirty="0">
                <a:latin typeface="Consolas"/>
                <a:cs typeface="Consolas"/>
              </a:endParaRPr>
            </a:p>
          </p:txBody>
        </p:sp>
        <p:sp>
          <p:nvSpPr>
            <p:cNvPr id="10" name="Rectangle 9"/>
            <p:cNvSpPr/>
            <p:nvPr/>
          </p:nvSpPr>
          <p:spPr>
            <a:xfrm>
              <a:off x="399379" y="3013765"/>
              <a:ext cx="439710" cy="574515"/>
            </a:xfrm>
            <a:prstGeom prst="rect">
              <a:avLst/>
            </a:prstGeom>
          </p:spPr>
          <p:txBody>
            <a:bodyPr wrap="none">
              <a:spAutoFit/>
            </a:bodyPr>
            <a:lstStyle/>
            <a:p>
              <a:r>
                <a:rPr lang="en-US" sz="2200" b="1" dirty="0" smtClean="0">
                  <a:solidFill>
                    <a:srgbClr val="0000FF"/>
                  </a:solidFill>
                  <a:latin typeface="Source Sans Pro Light"/>
                  <a:cs typeface="Source Sans Pro Light"/>
                </a:rPr>
                <a:t>w:</a:t>
              </a:r>
              <a:endParaRPr lang="en-US" sz="2200" dirty="0">
                <a:latin typeface="Source Sans Pro Light"/>
                <a:cs typeface="Source Sans Pro Light"/>
              </a:endParaRPr>
            </a:p>
          </p:txBody>
        </p:sp>
      </p:grpSp>
      <p:sp>
        <p:nvSpPr>
          <p:cNvPr id="43" name="Rectangle 42"/>
          <p:cNvSpPr/>
          <p:nvPr/>
        </p:nvSpPr>
        <p:spPr>
          <a:xfrm>
            <a:off x="148348" y="2903047"/>
            <a:ext cx="607859" cy="430887"/>
          </a:xfrm>
          <a:prstGeom prst="rect">
            <a:avLst/>
          </a:prstGeom>
        </p:spPr>
        <p:txBody>
          <a:bodyPr wrap="none">
            <a:spAutoFit/>
          </a:bodyPr>
          <a:lstStyle/>
          <a:p>
            <a:r>
              <a:rPr lang="en-US" sz="2200" b="1" dirty="0" smtClean="0">
                <a:solidFill>
                  <a:srgbClr val="0000FF"/>
                </a:solidFill>
                <a:latin typeface="Source Sans Pro Light"/>
                <a:cs typeface="Source Sans Pro Light"/>
              </a:rPr>
              <a:t>w</a:t>
            </a:r>
            <a:r>
              <a:rPr lang="en-US" sz="2200" b="1" baseline="30000" dirty="0" smtClean="0">
                <a:solidFill>
                  <a:srgbClr val="0000FF"/>
                </a:solidFill>
                <a:latin typeface="Source Sans Pro Light"/>
                <a:cs typeface="Source Sans Pro Light"/>
              </a:rPr>
              <a:t>T</a:t>
            </a:r>
            <a:r>
              <a:rPr lang="en-US" sz="2200" b="1" dirty="0" smtClean="0">
                <a:solidFill>
                  <a:srgbClr val="0000FF"/>
                </a:solidFill>
                <a:latin typeface="Source Sans Pro Light"/>
                <a:cs typeface="Source Sans Pro Light"/>
              </a:rPr>
              <a:t>x</a:t>
            </a:r>
            <a:endParaRPr lang="en-US" sz="2200" dirty="0">
              <a:latin typeface="Source Sans Pro Light"/>
              <a:cs typeface="Source Sans Pro Light"/>
            </a:endParaRPr>
          </a:p>
        </p:txBody>
      </p:sp>
      <p:sp>
        <p:nvSpPr>
          <p:cNvPr id="5" name="TextBox 4"/>
          <p:cNvSpPr txBox="1"/>
          <p:nvPr/>
        </p:nvSpPr>
        <p:spPr>
          <a:xfrm>
            <a:off x="5766009" y="2915417"/>
            <a:ext cx="946142" cy="369332"/>
          </a:xfrm>
          <a:prstGeom prst="rect">
            <a:avLst/>
          </a:prstGeom>
          <a:noFill/>
        </p:spPr>
        <p:txBody>
          <a:bodyPr wrap="none" rtlCol="0">
            <a:spAutoFit/>
          </a:bodyPr>
          <a:lstStyle/>
          <a:p>
            <a:r>
              <a:rPr lang="en-US" b="1" dirty="0" smtClean="0">
                <a:latin typeface="Consolas"/>
                <a:cs typeface="Consolas"/>
              </a:rPr>
              <a:t>= -1.1</a:t>
            </a:r>
            <a:endParaRPr lang="en-US" b="1" dirty="0">
              <a:latin typeface="Consolas"/>
              <a:cs typeface="Consolas"/>
            </a:endParaRPr>
          </a:p>
        </p:txBody>
      </p:sp>
      <p:grpSp>
        <p:nvGrpSpPr>
          <p:cNvPr id="4" name="Group 3"/>
          <p:cNvGrpSpPr/>
          <p:nvPr/>
        </p:nvGrpSpPr>
        <p:grpSpPr>
          <a:xfrm>
            <a:off x="399380" y="1245652"/>
            <a:ext cx="3839513" cy="1009552"/>
            <a:chOff x="399379" y="1660868"/>
            <a:chExt cx="3839513" cy="1346068"/>
          </a:xfrm>
        </p:grpSpPr>
        <p:sp>
          <p:nvSpPr>
            <p:cNvPr id="35" name="TextBox 34"/>
            <p:cNvSpPr txBox="1"/>
            <p:nvPr/>
          </p:nvSpPr>
          <p:spPr>
            <a:xfrm>
              <a:off x="399379" y="2432421"/>
              <a:ext cx="3839513" cy="574515"/>
            </a:xfrm>
            <a:prstGeom prst="rect">
              <a:avLst/>
            </a:prstGeom>
            <a:noFill/>
          </p:spPr>
          <p:txBody>
            <a:bodyPr wrap="none" rtlCol="0">
              <a:spAutoFit/>
            </a:bodyPr>
            <a:lstStyle/>
            <a:p>
              <a:r>
                <a:rPr lang="en-US" sz="2200" dirty="0" smtClean="0">
                  <a:solidFill>
                    <a:srgbClr val="0000FF"/>
                  </a:solidFill>
                  <a:latin typeface="Source Sans Pro Light"/>
                  <a:cs typeface="Source Sans Pro Light"/>
                </a:rPr>
                <a:t>Our model: </a:t>
              </a:r>
              <a:r>
                <a:rPr lang="en-US" sz="2200" i="1" dirty="0" smtClean="0">
                  <a:solidFill>
                    <a:srgbClr val="0000FF"/>
                  </a:solidFill>
                  <a:latin typeface="Source Sans Pro Light"/>
                  <a:cs typeface="Source Sans Pro Light"/>
                </a:rPr>
                <a:t>Parameter vector </a:t>
              </a:r>
              <a:r>
                <a:rPr lang="en-US" sz="2200" b="1" dirty="0">
                  <a:solidFill>
                    <a:srgbClr val="0000FF"/>
                  </a:solidFill>
                  <a:latin typeface="Source Sans Pro Light"/>
                  <a:cs typeface="Source Sans Pro Light"/>
                </a:rPr>
                <a:t>w</a:t>
              </a:r>
            </a:p>
          </p:txBody>
        </p:sp>
        <p:sp>
          <p:nvSpPr>
            <p:cNvPr id="6" name="TextBox 5"/>
            <p:cNvSpPr txBox="1"/>
            <p:nvPr/>
          </p:nvSpPr>
          <p:spPr>
            <a:xfrm>
              <a:off x="750467" y="1660868"/>
              <a:ext cx="3195790" cy="574515"/>
            </a:xfrm>
            <a:prstGeom prst="rect">
              <a:avLst/>
            </a:prstGeom>
            <a:noFill/>
            <a:ln>
              <a:solidFill>
                <a:srgbClr val="000000"/>
              </a:solidFill>
            </a:ln>
            <a:effectLst/>
          </p:spPr>
          <p:txBody>
            <a:bodyPr wrap="square" rtlCol="0">
              <a:spAutoFit/>
            </a:bodyPr>
            <a:lstStyle/>
            <a:p>
              <a:pPr algn="ctr"/>
              <a:r>
                <a:rPr lang="en-US" sz="2200" b="1" dirty="0" smtClean="0">
                  <a:solidFill>
                    <a:srgbClr val="008000"/>
                  </a:solidFill>
                  <a:latin typeface="Consolas"/>
                  <a:cs typeface="Consolas"/>
                </a:rPr>
                <a:t>LinearRegression</a:t>
              </a:r>
              <a:endParaRPr lang="en-US" sz="2200" b="1" dirty="0">
                <a:solidFill>
                  <a:srgbClr val="008000"/>
                </a:solidFill>
                <a:latin typeface="Consolas"/>
                <a:cs typeface="Consolas"/>
              </a:endParaRPr>
            </a:p>
          </p:txBody>
        </p:sp>
      </p:grpSp>
      <p:grpSp>
        <p:nvGrpSpPr>
          <p:cNvPr id="11" name="Group 10"/>
          <p:cNvGrpSpPr/>
          <p:nvPr/>
        </p:nvGrpSpPr>
        <p:grpSpPr>
          <a:xfrm>
            <a:off x="4652839" y="1489534"/>
            <a:ext cx="3250790" cy="646331"/>
            <a:chOff x="4652839" y="1986045"/>
            <a:chExt cx="3250790" cy="861775"/>
          </a:xfrm>
        </p:grpSpPr>
        <p:sp>
          <p:nvSpPr>
            <p:cNvPr id="7" name="TextBox 6"/>
            <p:cNvSpPr txBox="1"/>
            <p:nvPr/>
          </p:nvSpPr>
          <p:spPr>
            <a:xfrm>
              <a:off x="5280683" y="1986045"/>
              <a:ext cx="2622946" cy="861775"/>
            </a:xfrm>
            <a:prstGeom prst="rect">
              <a:avLst/>
            </a:prstGeom>
            <a:noFill/>
          </p:spPr>
          <p:txBody>
            <a:bodyPr wrap="none" rtlCol="0">
              <a:spAutoFit/>
            </a:bodyPr>
            <a:lstStyle/>
            <a:p>
              <a:r>
                <a:rPr lang="en-US" i="1" dirty="0" smtClean="0">
                  <a:latin typeface="Source Sans Pro Light"/>
                  <a:cs typeface="Source Sans Pro Light"/>
                </a:rPr>
                <a:t>Learning</a:t>
              </a:r>
            </a:p>
            <a:p>
              <a:r>
                <a:rPr lang="en-US" i="1" dirty="0">
                  <a:latin typeface="Source Sans Pro Light"/>
                  <a:cs typeface="Source Sans Pro Light"/>
                </a:rPr>
                <a:t> </a:t>
              </a:r>
              <a:r>
                <a:rPr lang="en-US" i="1" dirty="0" smtClean="0">
                  <a:latin typeface="Source Sans Pro Light"/>
                  <a:cs typeface="Source Sans Pro Light"/>
                </a:rPr>
                <a:t> = choosing parameters w</a:t>
              </a:r>
              <a:endParaRPr lang="en-US" i="1" dirty="0">
                <a:latin typeface="Source Sans Pro Light"/>
                <a:cs typeface="Source Sans Pro Light"/>
              </a:endParaRPr>
            </a:p>
          </p:txBody>
        </p:sp>
        <p:cxnSp>
          <p:nvCxnSpPr>
            <p:cNvPr id="9" name="Straight Arrow Connector 8"/>
            <p:cNvCxnSpPr/>
            <p:nvPr/>
          </p:nvCxnSpPr>
          <p:spPr>
            <a:xfrm flipH="1">
              <a:off x="4652839" y="2432419"/>
              <a:ext cx="601834" cy="199957"/>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950148" y="2623921"/>
            <a:ext cx="569387" cy="885707"/>
            <a:chOff x="950148" y="3498562"/>
            <a:chExt cx="569387" cy="1180942"/>
          </a:xfrm>
        </p:grpSpPr>
        <p:cxnSp>
          <p:nvCxnSpPr>
            <p:cNvPr id="3" name="Straight Arrow Connector 2"/>
            <p:cNvCxnSpPr/>
            <p:nvPr/>
          </p:nvCxnSpPr>
          <p:spPr>
            <a:xfrm flipH="1">
              <a:off x="1237069" y="3498562"/>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950148" y="3905232"/>
              <a:ext cx="569387" cy="492442"/>
            </a:xfrm>
            <a:prstGeom prst="rect">
              <a:avLst/>
            </a:prstGeom>
            <a:noFill/>
          </p:spPr>
          <p:txBody>
            <a:bodyPr wrap="none" rtlCol="0">
              <a:spAutoFit/>
            </a:bodyPr>
            <a:lstStyle/>
            <a:p>
              <a:pPr algn="ctr"/>
              <a:r>
                <a:rPr lang="en-US" b="1" dirty="0" smtClean="0">
                  <a:latin typeface="Consolas"/>
                  <a:cs typeface="Consolas"/>
                </a:rPr>
                <a:t>0.0</a:t>
              </a:r>
              <a:endParaRPr lang="en-US" b="1" dirty="0">
                <a:latin typeface="Consolas"/>
                <a:cs typeface="Consolas"/>
              </a:endParaRPr>
            </a:p>
          </p:txBody>
        </p:sp>
        <p:cxnSp>
          <p:nvCxnSpPr>
            <p:cNvPr id="42" name="Straight Arrow Connector 41"/>
            <p:cNvCxnSpPr/>
            <p:nvPr/>
          </p:nvCxnSpPr>
          <p:spPr>
            <a:xfrm flipH="1" flipV="1">
              <a:off x="1234842"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1600209" y="2623921"/>
            <a:ext cx="995046" cy="885707"/>
            <a:chOff x="1600209" y="3498562"/>
            <a:chExt cx="995046" cy="1180942"/>
          </a:xfrm>
        </p:grpSpPr>
        <p:cxnSp>
          <p:nvCxnSpPr>
            <p:cNvPr id="28" name="Straight Arrow Connector 27"/>
            <p:cNvCxnSpPr/>
            <p:nvPr/>
          </p:nvCxnSpPr>
          <p:spPr>
            <a:xfrm flipH="1">
              <a:off x="2346135" y="3498562"/>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029851" y="3905232"/>
              <a:ext cx="565404" cy="492442"/>
            </a:xfrm>
            <a:prstGeom prst="rect">
              <a:avLst/>
            </a:prstGeom>
            <a:noFill/>
          </p:spPr>
          <p:txBody>
            <a:bodyPr wrap="none" rtlCol="0">
              <a:spAutoFit/>
            </a:bodyPr>
            <a:lstStyle/>
            <a:p>
              <a:pPr algn="ctr"/>
              <a:r>
                <a:rPr lang="en-US" b="1" dirty="0" smtClean="0">
                  <a:latin typeface="Consolas"/>
                  <a:cs typeface="Consolas"/>
                </a:rPr>
                <a:t>6.7</a:t>
              </a:r>
              <a:endParaRPr lang="en-US" b="1" dirty="0">
                <a:latin typeface="Consolas"/>
                <a:cs typeface="Consolas"/>
              </a:endParaRPr>
            </a:p>
          </p:txBody>
        </p:sp>
        <p:sp>
          <p:nvSpPr>
            <p:cNvPr id="52" name="TextBox 51"/>
            <p:cNvSpPr txBox="1"/>
            <p:nvPr/>
          </p:nvSpPr>
          <p:spPr>
            <a:xfrm>
              <a:off x="1600209" y="3905232"/>
              <a:ext cx="323188" cy="492442"/>
            </a:xfrm>
            <a:prstGeom prst="rect">
              <a:avLst/>
            </a:prstGeom>
            <a:noFill/>
          </p:spPr>
          <p:txBody>
            <a:bodyPr wrap="none" rtlCol="0">
              <a:spAutoFit/>
            </a:bodyPr>
            <a:lstStyle/>
            <a:p>
              <a:pPr algn="ctr"/>
              <a:r>
                <a:rPr lang="en-US" b="1" dirty="0" smtClean="0">
                  <a:latin typeface="Consolas"/>
                  <a:cs typeface="Consolas"/>
                </a:rPr>
                <a:t>+</a:t>
              </a:r>
            </a:p>
          </p:txBody>
        </p:sp>
        <p:cxnSp>
          <p:nvCxnSpPr>
            <p:cNvPr id="46" name="Straight Arrow Connector 45"/>
            <p:cNvCxnSpPr/>
            <p:nvPr/>
          </p:nvCxnSpPr>
          <p:spPr>
            <a:xfrm flipH="1" flipV="1">
              <a:off x="2343908"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2639228" y="2639812"/>
            <a:ext cx="3286230" cy="869816"/>
            <a:chOff x="2639227" y="3519750"/>
            <a:chExt cx="3286230" cy="1159754"/>
          </a:xfrm>
        </p:grpSpPr>
        <p:cxnSp>
          <p:nvCxnSpPr>
            <p:cNvPr id="29" name="Straight Arrow Connector 28"/>
            <p:cNvCxnSpPr/>
            <p:nvPr/>
          </p:nvCxnSpPr>
          <p:spPr>
            <a:xfrm flipH="1">
              <a:off x="3434756" y="351975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4571903" y="351975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3024049" y="3905232"/>
              <a:ext cx="825867" cy="492442"/>
            </a:xfrm>
            <a:prstGeom prst="rect">
              <a:avLst/>
            </a:prstGeom>
            <a:noFill/>
          </p:spPr>
          <p:txBody>
            <a:bodyPr wrap="none" rtlCol="0">
              <a:spAutoFit/>
            </a:bodyPr>
            <a:lstStyle/>
            <a:p>
              <a:pPr algn="ctr"/>
              <a:r>
                <a:rPr lang="en-US" b="1" dirty="0" smtClean="0">
                  <a:latin typeface="Consolas"/>
                  <a:cs typeface="Consolas"/>
                </a:rPr>
                <a:t>-11.0</a:t>
              </a:r>
              <a:endParaRPr lang="en-US" b="1" dirty="0">
                <a:latin typeface="Consolas"/>
                <a:cs typeface="Consolas"/>
              </a:endParaRPr>
            </a:p>
          </p:txBody>
        </p:sp>
        <p:sp>
          <p:nvSpPr>
            <p:cNvPr id="50" name="TextBox 49"/>
            <p:cNvSpPr txBox="1"/>
            <p:nvPr/>
          </p:nvSpPr>
          <p:spPr>
            <a:xfrm>
              <a:off x="4296120" y="3905232"/>
              <a:ext cx="569387" cy="492442"/>
            </a:xfrm>
            <a:prstGeom prst="rect">
              <a:avLst/>
            </a:prstGeom>
            <a:noFill/>
          </p:spPr>
          <p:txBody>
            <a:bodyPr wrap="none" rtlCol="0">
              <a:spAutoFit/>
            </a:bodyPr>
            <a:lstStyle/>
            <a:p>
              <a:pPr algn="ctr"/>
              <a:r>
                <a:rPr lang="en-US" b="1" dirty="0" smtClean="0">
                  <a:latin typeface="Consolas"/>
                  <a:cs typeface="Consolas"/>
                </a:rPr>
                <a:t>0.0</a:t>
              </a:r>
              <a:endParaRPr lang="en-US" b="1" dirty="0">
                <a:latin typeface="Consolas"/>
                <a:cs typeface="Consolas"/>
              </a:endParaRPr>
            </a:p>
          </p:txBody>
        </p:sp>
        <p:sp>
          <p:nvSpPr>
            <p:cNvPr id="51" name="TextBox 50"/>
            <p:cNvSpPr txBox="1"/>
            <p:nvPr/>
          </p:nvSpPr>
          <p:spPr>
            <a:xfrm>
              <a:off x="5106227" y="3717707"/>
              <a:ext cx="819230" cy="738664"/>
            </a:xfrm>
            <a:prstGeom prst="rect">
              <a:avLst/>
            </a:prstGeom>
            <a:noFill/>
          </p:spPr>
          <p:txBody>
            <a:bodyPr wrap="none" rtlCol="0">
              <a:spAutoFit/>
            </a:bodyPr>
            <a:lstStyle/>
            <a:p>
              <a:r>
                <a:rPr lang="en-US" sz="3000" b="1" dirty="0" smtClean="0">
                  <a:latin typeface="Consolas"/>
                  <a:cs typeface="Consolas"/>
                </a:rPr>
                <a:t>...</a:t>
              </a:r>
              <a:endParaRPr lang="en-US" sz="3000" b="1" dirty="0">
                <a:latin typeface="Consolas"/>
                <a:cs typeface="Consolas"/>
              </a:endParaRPr>
            </a:p>
          </p:txBody>
        </p:sp>
        <p:sp>
          <p:nvSpPr>
            <p:cNvPr id="53" name="TextBox 52"/>
            <p:cNvSpPr txBox="1"/>
            <p:nvPr/>
          </p:nvSpPr>
          <p:spPr>
            <a:xfrm>
              <a:off x="2639227" y="3905232"/>
              <a:ext cx="323188" cy="492442"/>
            </a:xfrm>
            <a:prstGeom prst="rect">
              <a:avLst/>
            </a:prstGeom>
            <a:noFill/>
          </p:spPr>
          <p:txBody>
            <a:bodyPr wrap="none" rtlCol="0">
              <a:spAutoFit/>
            </a:bodyPr>
            <a:lstStyle/>
            <a:p>
              <a:pPr algn="ctr"/>
              <a:r>
                <a:rPr lang="en-US" b="1" dirty="0" smtClean="0">
                  <a:latin typeface="Consolas"/>
                  <a:cs typeface="Consolas"/>
                </a:rPr>
                <a:t>+</a:t>
              </a:r>
            </a:p>
          </p:txBody>
        </p:sp>
        <p:sp>
          <p:nvSpPr>
            <p:cNvPr id="54" name="TextBox 53"/>
            <p:cNvSpPr txBox="1"/>
            <p:nvPr/>
          </p:nvSpPr>
          <p:spPr>
            <a:xfrm>
              <a:off x="3913730" y="3905232"/>
              <a:ext cx="323188" cy="492442"/>
            </a:xfrm>
            <a:prstGeom prst="rect">
              <a:avLst/>
            </a:prstGeom>
            <a:noFill/>
          </p:spPr>
          <p:txBody>
            <a:bodyPr wrap="none" rtlCol="0">
              <a:spAutoFit/>
            </a:bodyPr>
            <a:lstStyle/>
            <a:p>
              <a:pPr algn="ctr"/>
              <a:r>
                <a:rPr lang="en-US" b="1" dirty="0" smtClean="0">
                  <a:latin typeface="Consolas"/>
                  <a:cs typeface="Consolas"/>
                </a:rPr>
                <a:t>+</a:t>
              </a:r>
            </a:p>
          </p:txBody>
        </p:sp>
        <p:cxnSp>
          <p:nvCxnSpPr>
            <p:cNvPr id="47" name="Straight Arrow Connector 46"/>
            <p:cNvCxnSpPr/>
            <p:nvPr/>
          </p:nvCxnSpPr>
          <p:spPr>
            <a:xfrm flipH="1" flipV="1">
              <a:off x="3432529"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4574130"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795658" y="3429217"/>
            <a:ext cx="5486866" cy="861774"/>
            <a:chOff x="795657" y="4572285"/>
            <a:chExt cx="5486866" cy="1149030"/>
          </a:xfrm>
        </p:grpSpPr>
        <p:sp>
          <p:nvSpPr>
            <p:cNvPr id="80" name="TextBox 79"/>
            <p:cNvSpPr txBox="1"/>
            <p:nvPr/>
          </p:nvSpPr>
          <p:spPr>
            <a:xfrm>
              <a:off x="795657"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Running</a:t>
              </a:r>
              <a:endParaRPr lang="en-US" sz="1400" b="1" dirty="0">
                <a:latin typeface="Consolas"/>
                <a:cs typeface="Consolas"/>
              </a:endParaRPr>
            </a:p>
          </p:txBody>
        </p:sp>
        <p:sp>
          <p:nvSpPr>
            <p:cNvPr id="81" name="TextBox 80"/>
            <p:cNvSpPr txBox="1"/>
            <p:nvPr/>
          </p:nvSpPr>
          <p:spPr>
            <a:xfrm>
              <a:off x="973154" y="5080613"/>
              <a:ext cx="438491" cy="492442"/>
            </a:xfrm>
            <a:prstGeom prst="rect">
              <a:avLst/>
            </a:prstGeom>
            <a:noFill/>
          </p:spPr>
          <p:txBody>
            <a:bodyPr wrap="none" rtlCol="0">
              <a:spAutoFit/>
            </a:bodyPr>
            <a:lstStyle/>
            <a:p>
              <a:r>
                <a:rPr lang="en-US" dirty="0" smtClean="0">
                  <a:latin typeface="Consolas"/>
                  <a:cs typeface="Consolas"/>
                </a:rPr>
                <a:t>43</a:t>
              </a:r>
              <a:endParaRPr lang="en-US" dirty="0">
                <a:latin typeface="Consolas"/>
                <a:cs typeface="Consolas"/>
              </a:endParaRPr>
            </a:p>
          </p:txBody>
        </p:sp>
        <p:sp>
          <p:nvSpPr>
            <p:cNvPr id="83" name="TextBox 82"/>
            <p:cNvSpPr txBox="1"/>
            <p:nvPr/>
          </p:nvSpPr>
          <p:spPr>
            <a:xfrm>
              <a:off x="200800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test</a:t>
              </a:r>
              <a:endParaRPr lang="en-US" sz="1400" b="1" dirty="0">
                <a:latin typeface="Consolas"/>
                <a:cs typeface="Consolas"/>
              </a:endParaRPr>
            </a:p>
          </p:txBody>
        </p:sp>
        <p:sp>
          <p:nvSpPr>
            <p:cNvPr id="84" name="TextBox 83"/>
            <p:cNvSpPr txBox="1"/>
            <p:nvPr/>
          </p:nvSpPr>
          <p:spPr>
            <a:xfrm>
              <a:off x="2057459" y="5080613"/>
              <a:ext cx="438491" cy="492442"/>
            </a:xfrm>
            <a:prstGeom prst="rect">
              <a:avLst/>
            </a:prstGeom>
            <a:noFill/>
          </p:spPr>
          <p:txBody>
            <a:bodyPr wrap="none" rtlCol="0">
              <a:spAutoFit/>
            </a:bodyPr>
            <a:lstStyle/>
            <a:p>
              <a:r>
                <a:rPr lang="en-US" dirty="0" smtClean="0">
                  <a:latin typeface="Consolas"/>
                  <a:cs typeface="Consolas"/>
                </a:rPr>
                <a:t>67</a:t>
              </a:r>
              <a:endParaRPr lang="en-US" dirty="0">
                <a:latin typeface="Consolas"/>
                <a:cs typeface="Consolas"/>
              </a:endParaRPr>
            </a:p>
          </p:txBody>
        </p:sp>
        <p:sp>
          <p:nvSpPr>
            <p:cNvPr id="86" name="TextBox 85"/>
            <p:cNvSpPr txBox="1"/>
            <p:nvPr/>
          </p:nvSpPr>
          <p:spPr>
            <a:xfrm>
              <a:off x="303497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Spark</a:t>
              </a:r>
              <a:endParaRPr lang="en-US" sz="1400" b="1" dirty="0">
                <a:latin typeface="Consolas"/>
                <a:cs typeface="Consolas"/>
              </a:endParaRPr>
            </a:p>
          </p:txBody>
        </p:sp>
        <p:sp>
          <p:nvSpPr>
            <p:cNvPr id="87" name="TextBox 86"/>
            <p:cNvSpPr txBox="1"/>
            <p:nvPr/>
          </p:nvSpPr>
          <p:spPr>
            <a:xfrm>
              <a:off x="3084419" y="5080627"/>
              <a:ext cx="569387" cy="492442"/>
            </a:xfrm>
            <a:prstGeom prst="rect">
              <a:avLst/>
            </a:prstGeom>
            <a:noFill/>
          </p:spPr>
          <p:txBody>
            <a:bodyPr wrap="none" rtlCol="0">
              <a:spAutoFit/>
            </a:bodyPr>
            <a:lstStyle/>
            <a:p>
              <a:r>
                <a:rPr lang="en-US" dirty="0" smtClean="0">
                  <a:latin typeface="Consolas"/>
                  <a:cs typeface="Consolas"/>
                </a:rPr>
                <a:t>110</a:t>
              </a:r>
              <a:endParaRPr lang="en-US" dirty="0">
                <a:latin typeface="Consolas"/>
                <a:cs typeface="Consolas"/>
              </a:endParaRPr>
            </a:p>
          </p:txBody>
        </p:sp>
        <p:sp>
          <p:nvSpPr>
            <p:cNvPr id="88" name="TextBox 87"/>
            <p:cNvSpPr txBox="1"/>
            <p:nvPr/>
          </p:nvSpPr>
          <p:spPr>
            <a:xfrm>
              <a:off x="4207538"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aliens</a:t>
              </a:r>
              <a:endParaRPr lang="en-US" sz="1400" b="1" dirty="0">
                <a:latin typeface="Consolas"/>
                <a:cs typeface="Consolas"/>
              </a:endParaRPr>
            </a:p>
          </p:txBody>
        </p:sp>
        <p:sp>
          <p:nvSpPr>
            <p:cNvPr id="89" name="TextBox 88"/>
            <p:cNvSpPr txBox="1"/>
            <p:nvPr/>
          </p:nvSpPr>
          <p:spPr>
            <a:xfrm>
              <a:off x="4454911" y="5080627"/>
              <a:ext cx="323188" cy="492442"/>
            </a:xfrm>
            <a:prstGeom prst="rect">
              <a:avLst/>
            </a:prstGeom>
            <a:noFill/>
          </p:spPr>
          <p:txBody>
            <a:bodyPr wrap="none" rtlCol="0">
              <a:spAutoFit/>
            </a:bodyPr>
            <a:lstStyle/>
            <a:p>
              <a:r>
                <a:rPr lang="en-US" dirty="0" smtClean="0">
                  <a:latin typeface="Consolas"/>
                  <a:cs typeface="Consolas"/>
                </a:rPr>
                <a:t>0</a:t>
              </a:r>
              <a:endParaRPr lang="en-US" dirty="0">
                <a:latin typeface="Consolas"/>
                <a:cs typeface="Consolas"/>
              </a:endParaRPr>
            </a:p>
          </p:txBody>
        </p:sp>
        <p:sp>
          <p:nvSpPr>
            <p:cNvPr id="90" name="TextBox 89"/>
            <p:cNvSpPr txBox="1"/>
            <p:nvPr/>
          </p:nvSpPr>
          <p:spPr>
            <a:xfrm>
              <a:off x="5040251" y="4572285"/>
              <a:ext cx="1242272" cy="1149030"/>
            </a:xfrm>
            <a:prstGeom prst="rect">
              <a:avLst/>
            </a:prstGeom>
            <a:noFill/>
          </p:spPr>
          <p:txBody>
            <a:bodyPr wrap="none" rtlCol="0">
              <a:spAutoFit/>
            </a:bodyPr>
            <a:lstStyle/>
            <a:p>
              <a:r>
                <a:rPr lang="en-US" sz="5000" b="1" dirty="0" smtClean="0">
                  <a:latin typeface="Consolas"/>
                  <a:cs typeface="Consolas"/>
                </a:rPr>
                <a:t>...</a:t>
              </a:r>
              <a:endParaRPr lang="en-US" sz="5000" b="1" dirty="0">
                <a:latin typeface="Consolas"/>
                <a:cs typeface="Consolas"/>
              </a:endParaRPr>
            </a:p>
          </p:txBody>
        </p:sp>
      </p:grpSp>
    </p:spTree>
    <p:extLst>
      <p:ext uri="{BB962C8B-B14F-4D97-AF65-F5344CB8AC3E}">
        <p14:creationId xmlns:p14="http://schemas.microsoft.com/office/powerpoint/2010/main" val="93318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 learning</a:t>
            </a:r>
          </a:p>
        </p:txBody>
      </p:sp>
      <p:sp>
        <p:nvSpPr>
          <p:cNvPr id="4" name="TextBox 3"/>
          <p:cNvSpPr txBox="1"/>
          <p:nvPr/>
        </p:nvSpPr>
        <p:spPr>
          <a:xfrm>
            <a:off x="432373" y="1416355"/>
            <a:ext cx="2691435" cy="1815882"/>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grpSp>
        <p:nvGrpSpPr>
          <p:cNvPr id="14" name="Group 13"/>
          <p:cNvGrpSpPr/>
          <p:nvPr/>
        </p:nvGrpSpPr>
        <p:grpSpPr>
          <a:xfrm>
            <a:off x="352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-1.1</a:t>
              </a:r>
            </a:p>
          </p:txBody>
        </p:sp>
      </p:grpSp>
      <p:sp>
        <p:nvSpPr>
          <p:cNvPr id="3" name="TextBox 2"/>
          <p:cNvSpPr txBox="1"/>
          <p:nvPr/>
        </p:nvSpPr>
        <p:spPr>
          <a:xfrm>
            <a:off x="1715403" y="1063961"/>
            <a:ext cx="1159701"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a:t>
            </a:r>
            <a:endParaRPr lang="en-US" sz="2200" i="1" dirty="0">
              <a:solidFill>
                <a:srgbClr val="0000FF"/>
              </a:solidFill>
              <a:latin typeface="Source Sans Pro Light"/>
              <a:cs typeface="Source Sans Pro Light"/>
            </a:endParaRPr>
          </a:p>
        </p:txBody>
      </p:sp>
      <p:sp>
        <p:nvSpPr>
          <p:cNvPr id="19" name="TextBox 18"/>
          <p:cNvSpPr txBox="1"/>
          <p:nvPr/>
        </p:nvSpPr>
        <p:spPr>
          <a:xfrm>
            <a:off x="5459597" y="1427198"/>
            <a:ext cx="825867"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a:t>
            </a:r>
            <a:endParaRPr lang="en-US" sz="2200" i="1" dirty="0">
              <a:solidFill>
                <a:srgbClr val="0000FF"/>
              </a:solidFill>
              <a:latin typeface="Source Sans Pro Light"/>
              <a:cs typeface="Source Sans Pro Light"/>
            </a:endParaRPr>
          </a:p>
        </p:txBody>
      </p:sp>
      <p:sp>
        <p:nvSpPr>
          <p:cNvPr id="10" name="Rectangle 9"/>
          <p:cNvSpPr/>
          <p:nvPr/>
        </p:nvSpPr>
        <p:spPr>
          <a:xfrm>
            <a:off x="247415" y="918557"/>
            <a:ext cx="6159827" cy="2313680"/>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556609" y="3216624"/>
            <a:ext cx="5895740" cy="369332"/>
          </a:xfrm>
          <a:prstGeom prst="rect">
            <a:avLst/>
          </a:prstGeom>
          <a:noFill/>
        </p:spPr>
        <p:txBody>
          <a:bodyPr wrap="none" rtlCol="0">
            <a:spAutoFit/>
          </a:bodyPr>
          <a:lstStyle/>
          <a:p>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(features: Vector, label: Double)</a:t>
            </a:r>
            <a:endParaRPr lang="en-US" b="1" dirty="0">
              <a:solidFill>
                <a:srgbClr val="008000"/>
              </a:solidFill>
              <a:latin typeface="Consolas"/>
              <a:cs typeface="Consolas"/>
            </a:endParaRPr>
          </a:p>
        </p:txBody>
      </p:sp>
    </p:spTree>
    <p:extLst>
      <p:ext uri="{BB962C8B-B14F-4D97-AF65-F5344CB8AC3E}">
        <p14:creationId xmlns:p14="http://schemas.microsoft.com/office/powerpoint/2010/main" val="974833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learning</a:t>
            </a:r>
            <a:endParaRPr lang="en-US" dirty="0"/>
          </a:p>
        </p:txBody>
      </p:sp>
      <p:grpSp>
        <p:nvGrpSpPr>
          <p:cNvPr id="5" name="Group 4"/>
          <p:cNvGrpSpPr/>
          <p:nvPr/>
        </p:nvGrpSpPr>
        <p:grpSpPr>
          <a:xfrm>
            <a:off x="661532" y="1379437"/>
            <a:ext cx="4785867" cy="841034"/>
            <a:chOff x="661531" y="1839248"/>
            <a:chExt cx="4785867" cy="1121379"/>
          </a:xfrm>
        </p:grpSpPr>
        <p:sp>
          <p:nvSpPr>
            <p:cNvPr id="4" name="TextBox 3"/>
            <p:cNvSpPr txBox="1"/>
            <p:nvPr/>
          </p:nvSpPr>
          <p:spPr>
            <a:xfrm>
              <a:off x="661531" y="1852631"/>
              <a:ext cx="2107742" cy="1107996"/>
            </a:xfrm>
            <a:prstGeom prst="rect">
              <a:avLst/>
            </a:prstGeom>
            <a:noFill/>
            <a:ln>
              <a:solidFill>
                <a:schemeClr val="tx1"/>
              </a:solidFill>
            </a:ln>
            <a:effectLst/>
          </p:spPr>
          <p:txBody>
            <a:bodyPr wrap="square" rtlCol="0">
              <a:spAutoFit/>
            </a:bodyPr>
            <a:lstStyle/>
            <a:p>
              <a:r>
                <a:rPr lang="en-US" sz="800" dirty="0">
                  <a:latin typeface="Consolas"/>
                  <a:cs typeface="Consolas"/>
                </a:rPr>
                <a:t>Running test: </a:t>
              </a:r>
              <a:r>
                <a:rPr lang="en-US" sz="800" dirty="0" err="1">
                  <a:latin typeface="Consolas"/>
                  <a:cs typeface="Consolas"/>
                </a:rPr>
                <a:t>pyspark</a:t>
              </a:r>
              <a:r>
                <a:rPr lang="en-US" sz="800" dirty="0">
                  <a:latin typeface="Consolas"/>
                  <a:cs typeface="Consolas"/>
                </a:rPr>
                <a:t>/</a:t>
              </a:r>
              <a:r>
                <a:rPr lang="en-US" sz="800" dirty="0" err="1">
                  <a:latin typeface="Consolas"/>
                  <a:cs typeface="Consolas"/>
                </a:rPr>
                <a:t>conf.py</a:t>
              </a:r>
              <a:endParaRPr lang="en-US" sz="800" dirty="0">
                <a:latin typeface="Consolas"/>
                <a:cs typeface="Consolas"/>
              </a:endParaRPr>
            </a:p>
            <a:p>
              <a:r>
                <a:rPr lang="en-US" sz="800" dirty="0">
                  <a:latin typeface="Consolas"/>
                  <a:cs typeface="Consolas"/>
                </a:rPr>
                <a:t>Spark assembly has been built with Hive, including </a:t>
              </a:r>
              <a:r>
                <a:rPr lang="en-US" sz="800" dirty="0" err="1">
                  <a:latin typeface="Consolas"/>
                  <a:cs typeface="Consolas"/>
                </a:rPr>
                <a:t>Datanucleus</a:t>
              </a:r>
              <a:r>
                <a:rPr lang="en-US" sz="800" dirty="0">
                  <a:latin typeface="Consolas"/>
                  <a:cs typeface="Consolas"/>
                </a:rPr>
                <a:t> jars on </a:t>
              </a:r>
              <a:r>
                <a:rPr lang="en-US" sz="800" dirty="0" err="1">
                  <a:latin typeface="Consolas"/>
                  <a:cs typeface="Consolas"/>
                </a:rPr>
                <a:t>classpath</a:t>
              </a:r>
              <a:endParaRPr lang="en-US" sz="800" dirty="0">
                <a:latin typeface="Consolas"/>
                <a:cs typeface="Consolas"/>
              </a:endParaRPr>
            </a:p>
            <a:p>
              <a:r>
                <a:rPr lang="en-US" sz="800" dirty="0">
                  <a:latin typeface="Consolas"/>
                  <a:cs typeface="Consolas"/>
                </a:rPr>
                <a:t>14/12/15 18:36:12 WARN </a:t>
              </a:r>
              <a:r>
                <a:rPr lang="en-US" sz="800" dirty="0" err="1">
                  <a:latin typeface="Consolas"/>
                  <a:cs typeface="Consolas"/>
                </a:rPr>
                <a:t>Utils</a:t>
              </a:r>
              <a:r>
                <a:rPr lang="en-US" sz="800" dirty="0">
                  <a:latin typeface="Consolas"/>
                  <a:cs typeface="Consolas"/>
                </a:rPr>
                <a:t>: Your hostname, </a:t>
              </a:r>
            </a:p>
          </p:txBody>
        </p:sp>
        <p:grpSp>
          <p:nvGrpSpPr>
            <p:cNvPr id="14" name="Group 13"/>
            <p:cNvGrpSpPr/>
            <p:nvPr/>
          </p:nvGrpSpPr>
          <p:grpSpPr>
            <a:xfrm>
              <a:off x="3517571" y="1839248"/>
              <a:ext cx="1929827" cy="907251"/>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a:cs typeface="Source Sans Pro"/>
                  </a:rPr>
                  <a:t>-</a:t>
                </a:r>
                <a:r>
                  <a:rPr lang="en-US" b="1" dirty="0">
                    <a:solidFill>
                      <a:srgbClr val="000000"/>
                    </a:solidFill>
                    <a:latin typeface="Source Sans Pro Light"/>
                    <a:cs typeface="Source Sans Pro Light"/>
                  </a:rPr>
                  <a:t>1.1</a:t>
                </a:r>
              </a:p>
            </p:txBody>
          </p:sp>
        </p:grpSp>
      </p:grpSp>
      <p:sp>
        <p:nvSpPr>
          <p:cNvPr id="3" name="TextBox 2"/>
          <p:cNvSpPr txBox="1"/>
          <p:nvPr/>
        </p:nvSpPr>
        <p:spPr>
          <a:xfrm>
            <a:off x="661532" y="969549"/>
            <a:ext cx="1236158"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Instances</a:t>
            </a:r>
            <a:endParaRPr lang="en-US" sz="2200" i="1" dirty="0">
              <a:solidFill>
                <a:srgbClr val="0000FF"/>
              </a:solidFill>
              <a:latin typeface="Source Sans Pro Light"/>
              <a:cs typeface="Source Sans Pro Light"/>
            </a:endParaRPr>
          </a:p>
        </p:txBody>
      </p:sp>
      <p:sp>
        <p:nvSpPr>
          <p:cNvPr id="19" name="TextBox 18"/>
          <p:cNvSpPr txBox="1"/>
          <p:nvPr/>
        </p:nvSpPr>
        <p:spPr>
          <a:xfrm>
            <a:off x="4495025" y="969549"/>
            <a:ext cx="910864"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Labels</a:t>
            </a:r>
            <a:endParaRPr lang="en-US" sz="2200" i="1" dirty="0">
              <a:solidFill>
                <a:srgbClr val="0000FF"/>
              </a:solidFill>
              <a:latin typeface="Source Sans Pro Light"/>
              <a:cs typeface="Source Sans Pro Light"/>
            </a:endParaRPr>
          </a:p>
        </p:txBody>
      </p:sp>
      <p:grpSp>
        <p:nvGrpSpPr>
          <p:cNvPr id="10" name="Group 9"/>
          <p:cNvGrpSpPr/>
          <p:nvPr/>
        </p:nvGrpSpPr>
        <p:grpSpPr>
          <a:xfrm>
            <a:off x="661532" y="2174175"/>
            <a:ext cx="4785867" cy="841034"/>
            <a:chOff x="661531" y="1839248"/>
            <a:chExt cx="4785867" cy="1121379"/>
          </a:xfrm>
        </p:grpSpPr>
        <p:sp>
          <p:nvSpPr>
            <p:cNvPr id="12" name="TextBox 11"/>
            <p:cNvSpPr txBox="1"/>
            <p:nvPr/>
          </p:nvSpPr>
          <p:spPr>
            <a:xfrm>
              <a:off x="661531" y="1852631"/>
              <a:ext cx="2107742" cy="1107996"/>
            </a:xfrm>
            <a:prstGeom prst="rect">
              <a:avLst/>
            </a:prstGeom>
            <a:noFill/>
            <a:ln>
              <a:solidFill>
                <a:schemeClr val="tx1"/>
              </a:solidFill>
            </a:ln>
            <a:effectLst/>
          </p:spPr>
          <p:txBody>
            <a:bodyPr wrap="square" rtlCol="0">
              <a:spAutoFit/>
            </a:bodyPr>
            <a:lstStyle/>
            <a:p>
              <a:r>
                <a:rPr lang="en-US" sz="800" dirty="0">
                  <a:latin typeface="Consolas"/>
                  <a:cs typeface="Consolas"/>
                </a:rPr>
                <a:t>Running test: </a:t>
              </a:r>
              <a:r>
                <a:rPr lang="en-US" sz="800" dirty="0" err="1">
                  <a:latin typeface="Consolas"/>
                  <a:cs typeface="Consolas"/>
                </a:rPr>
                <a:t>pyspark</a:t>
              </a:r>
              <a:r>
                <a:rPr lang="en-US" sz="800" dirty="0">
                  <a:latin typeface="Consolas"/>
                  <a:cs typeface="Consolas"/>
                </a:rPr>
                <a:t>/</a:t>
              </a:r>
              <a:r>
                <a:rPr lang="en-US" sz="800" dirty="0" err="1">
                  <a:latin typeface="Consolas"/>
                  <a:cs typeface="Consolas"/>
                </a:rPr>
                <a:t>conf.py</a:t>
              </a:r>
              <a:endParaRPr lang="en-US" sz="800" dirty="0">
                <a:latin typeface="Consolas"/>
                <a:cs typeface="Consolas"/>
              </a:endParaRPr>
            </a:p>
            <a:p>
              <a:r>
                <a:rPr lang="en-US" sz="800" dirty="0">
                  <a:latin typeface="Consolas"/>
                  <a:cs typeface="Consolas"/>
                </a:rPr>
                <a:t>Spark assembly has been built with Hive, including </a:t>
              </a:r>
              <a:r>
                <a:rPr lang="en-US" sz="800" dirty="0" err="1">
                  <a:latin typeface="Consolas"/>
                  <a:cs typeface="Consolas"/>
                </a:rPr>
                <a:t>Datanucleus</a:t>
              </a:r>
              <a:r>
                <a:rPr lang="en-US" sz="800" dirty="0">
                  <a:latin typeface="Consolas"/>
                  <a:cs typeface="Consolas"/>
                </a:rPr>
                <a:t> jars on </a:t>
              </a:r>
              <a:r>
                <a:rPr lang="en-US" sz="800" dirty="0" err="1">
                  <a:latin typeface="Consolas"/>
                  <a:cs typeface="Consolas"/>
                </a:rPr>
                <a:t>classpath</a:t>
              </a:r>
              <a:endParaRPr lang="en-US" sz="800" dirty="0">
                <a:latin typeface="Consolas"/>
                <a:cs typeface="Consolas"/>
              </a:endParaRPr>
            </a:p>
            <a:p>
              <a:r>
                <a:rPr lang="en-US" sz="800" dirty="0">
                  <a:latin typeface="Consolas"/>
                  <a:cs typeface="Consolas"/>
                </a:rPr>
                <a:t>14/12/15 18:36:12 WARN </a:t>
              </a:r>
              <a:r>
                <a:rPr lang="en-US" sz="800" dirty="0" err="1">
                  <a:latin typeface="Consolas"/>
                  <a:cs typeface="Consolas"/>
                </a:rPr>
                <a:t>Utils</a:t>
              </a:r>
              <a:r>
                <a:rPr lang="en-US" sz="800" dirty="0">
                  <a:latin typeface="Consolas"/>
                  <a:cs typeface="Consolas"/>
                </a:rPr>
                <a:t>: Your hostname, </a:t>
              </a:r>
            </a:p>
          </p:txBody>
        </p:sp>
        <p:grpSp>
          <p:nvGrpSpPr>
            <p:cNvPr id="15" name="Group 14"/>
            <p:cNvGrpSpPr/>
            <p:nvPr/>
          </p:nvGrpSpPr>
          <p:grpSpPr>
            <a:xfrm>
              <a:off x="3517571" y="1839248"/>
              <a:ext cx="1929827" cy="907251"/>
              <a:chOff x="3529770" y="2268130"/>
              <a:chExt cx="1929827" cy="907251"/>
            </a:xfrm>
          </p:grpSpPr>
          <p:cxnSp>
            <p:nvCxnSpPr>
              <p:cNvPr id="16" name="Straight Arrow Connector 15"/>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Source Sans Pro Light"/>
                    <a:cs typeface="Source Sans Pro Light"/>
                  </a:rPr>
                  <a:t>2.3</a:t>
                </a:r>
                <a:endParaRPr lang="en-US" b="1" dirty="0">
                  <a:solidFill>
                    <a:srgbClr val="000000"/>
                  </a:solidFill>
                  <a:latin typeface="Source Sans Pro Light"/>
                  <a:cs typeface="Source Sans Pro Light"/>
                </a:endParaRPr>
              </a:p>
            </p:txBody>
          </p:sp>
        </p:grpSp>
      </p:grpSp>
      <p:grpSp>
        <p:nvGrpSpPr>
          <p:cNvPr id="18" name="Group 17"/>
          <p:cNvGrpSpPr/>
          <p:nvPr/>
        </p:nvGrpSpPr>
        <p:grpSpPr>
          <a:xfrm>
            <a:off x="661532" y="3005407"/>
            <a:ext cx="4785867" cy="841034"/>
            <a:chOff x="661531" y="1839248"/>
            <a:chExt cx="4785867" cy="1121379"/>
          </a:xfrm>
        </p:grpSpPr>
        <p:sp>
          <p:nvSpPr>
            <p:cNvPr id="20" name="TextBox 19"/>
            <p:cNvSpPr txBox="1"/>
            <p:nvPr/>
          </p:nvSpPr>
          <p:spPr>
            <a:xfrm>
              <a:off x="661531" y="1852631"/>
              <a:ext cx="2107742" cy="1107996"/>
            </a:xfrm>
            <a:prstGeom prst="rect">
              <a:avLst/>
            </a:prstGeom>
            <a:noFill/>
            <a:ln>
              <a:solidFill>
                <a:schemeClr val="tx1"/>
              </a:solidFill>
            </a:ln>
            <a:effectLst/>
          </p:spPr>
          <p:txBody>
            <a:bodyPr wrap="square" rtlCol="0">
              <a:spAutoFit/>
            </a:bodyPr>
            <a:lstStyle/>
            <a:p>
              <a:r>
                <a:rPr lang="en-US" sz="800" dirty="0">
                  <a:latin typeface="Consolas"/>
                  <a:cs typeface="Consolas"/>
                </a:rPr>
                <a:t>Running test: </a:t>
              </a:r>
              <a:r>
                <a:rPr lang="en-US" sz="800" dirty="0" err="1">
                  <a:latin typeface="Consolas"/>
                  <a:cs typeface="Consolas"/>
                </a:rPr>
                <a:t>pyspark</a:t>
              </a:r>
              <a:r>
                <a:rPr lang="en-US" sz="800" dirty="0">
                  <a:latin typeface="Consolas"/>
                  <a:cs typeface="Consolas"/>
                </a:rPr>
                <a:t>/</a:t>
              </a:r>
              <a:r>
                <a:rPr lang="en-US" sz="800" dirty="0" err="1">
                  <a:latin typeface="Consolas"/>
                  <a:cs typeface="Consolas"/>
                </a:rPr>
                <a:t>conf.py</a:t>
              </a:r>
              <a:endParaRPr lang="en-US" sz="800" dirty="0">
                <a:latin typeface="Consolas"/>
                <a:cs typeface="Consolas"/>
              </a:endParaRPr>
            </a:p>
            <a:p>
              <a:r>
                <a:rPr lang="en-US" sz="800" dirty="0">
                  <a:latin typeface="Consolas"/>
                  <a:cs typeface="Consolas"/>
                </a:rPr>
                <a:t>Spark assembly has been built with Hive, including </a:t>
              </a:r>
              <a:r>
                <a:rPr lang="en-US" sz="800" dirty="0" err="1">
                  <a:latin typeface="Consolas"/>
                  <a:cs typeface="Consolas"/>
                </a:rPr>
                <a:t>Datanucleus</a:t>
              </a:r>
              <a:r>
                <a:rPr lang="en-US" sz="800" dirty="0">
                  <a:latin typeface="Consolas"/>
                  <a:cs typeface="Consolas"/>
                </a:rPr>
                <a:t> jars on </a:t>
              </a:r>
              <a:r>
                <a:rPr lang="en-US" sz="800" dirty="0" err="1">
                  <a:latin typeface="Consolas"/>
                  <a:cs typeface="Consolas"/>
                </a:rPr>
                <a:t>classpath</a:t>
              </a:r>
              <a:endParaRPr lang="en-US" sz="800" dirty="0">
                <a:latin typeface="Consolas"/>
                <a:cs typeface="Consolas"/>
              </a:endParaRPr>
            </a:p>
            <a:p>
              <a:r>
                <a:rPr lang="en-US" sz="800" dirty="0">
                  <a:latin typeface="Consolas"/>
                  <a:cs typeface="Consolas"/>
                </a:rPr>
                <a:t>14/12/15 18:36:12 WARN </a:t>
              </a:r>
              <a:r>
                <a:rPr lang="en-US" sz="800" dirty="0" err="1">
                  <a:latin typeface="Consolas"/>
                  <a:cs typeface="Consolas"/>
                </a:rPr>
                <a:t>Utils</a:t>
              </a:r>
              <a:r>
                <a:rPr lang="en-US" sz="800" dirty="0">
                  <a:latin typeface="Consolas"/>
                  <a:cs typeface="Consolas"/>
                </a:rPr>
                <a:t>: Your hostname, </a:t>
              </a:r>
            </a:p>
          </p:txBody>
        </p:sp>
        <p:grpSp>
          <p:nvGrpSpPr>
            <p:cNvPr id="21" name="Group 20"/>
            <p:cNvGrpSpPr/>
            <p:nvPr/>
          </p:nvGrpSpPr>
          <p:grpSpPr>
            <a:xfrm>
              <a:off x="3517571" y="1839248"/>
              <a:ext cx="1929827" cy="907251"/>
              <a:chOff x="3529770" y="2268130"/>
              <a:chExt cx="1929827" cy="907251"/>
            </a:xfrm>
          </p:grpSpPr>
          <p:cxnSp>
            <p:nvCxnSpPr>
              <p:cNvPr id="22" name="Straight Arrow Connector 21"/>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0</a:t>
                </a:r>
                <a:r>
                  <a:rPr lang="en-US" b="1" dirty="0" smtClean="0">
                    <a:solidFill>
                      <a:srgbClr val="000000"/>
                    </a:solidFill>
                    <a:latin typeface="Source Sans Pro Light"/>
                    <a:cs typeface="Source Sans Pro Light"/>
                  </a:rPr>
                  <a:t>.1</a:t>
                </a:r>
                <a:endParaRPr lang="en-US" b="1" dirty="0">
                  <a:solidFill>
                    <a:srgbClr val="000000"/>
                  </a:solidFill>
                  <a:latin typeface="Source Sans Pro Light"/>
                  <a:cs typeface="Source Sans Pro Light"/>
                </a:endParaRPr>
              </a:p>
            </p:txBody>
          </p:sp>
        </p:grpSp>
      </p:grpSp>
      <p:sp>
        <p:nvSpPr>
          <p:cNvPr id="24" name="TextBox 23"/>
          <p:cNvSpPr txBox="1"/>
          <p:nvPr/>
        </p:nvSpPr>
        <p:spPr>
          <a:xfrm rot="5400000">
            <a:off x="2850940" y="3616517"/>
            <a:ext cx="698441" cy="861774"/>
          </a:xfrm>
          <a:prstGeom prst="rect">
            <a:avLst/>
          </a:prstGeom>
          <a:noFill/>
        </p:spPr>
        <p:txBody>
          <a:bodyPr wrap="none" rtlCol="0">
            <a:spAutoFit/>
          </a:bodyPr>
          <a:lstStyle/>
          <a:p>
            <a:r>
              <a:rPr lang="en-US" sz="5000" b="1" dirty="0" smtClean="0"/>
              <a:t>...</a:t>
            </a:r>
            <a:endParaRPr lang="en-US" sz="5000" b="1" dirty="0"/>
          </a:p>
        </p:txBody>
      </p:sp>
      <p:sp>
        <p:nvSpPr>
          <p:cNvPr id="6" name="Rectangle 5"/>
          <p:cNvSpPr/>
          <p:nvPr/>
        </p:nvSpPr>
        <p:spPr>
          <a:xfrm>
            <a:off x="432373" y="918557"/>
            <a:ext cx="5571535" cy="3658941"/>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148403" y="1241723"/>
            <a:ext cx="1095172"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Dataset</a:t>
            </a:r>
            <a:endParaRPr lang="en-US" sz="2200" i="1" dirty="0">
              <a:solidFill>
                <a:srgbClr val="0000FF"/>
              </a:solidFill>
              <a:latin typeface="Source Sans Pro Light"/>
              <a:cs typeface="Source Sans Pro Light"/>
            </a:endParaRPr>
          </a:p>
        </p:txBody>
      </p:sp>
      <p:sp>
        <p:nvSpPr>
          <p:cNvPr id="26" name="TextBox 25"/>
          <p:cNvSpPr txBox="1"/>
          <p:nvPr/>
        </p:nvSpPr>
        <p:spPr>
          <a:xfrm>
            <a:off x="6263862" y="1644376"/>
            <a:ext cx="2342183" cy="369332"/>
          </a:xfrm>
          <a:prstGeom prst="rect">
            <a:avLst/>
          </a:prstGeom>
          <a:noFill/>
        </p:spPr>
        <p:txBody>
          <a:bodyPr wrap="none" rtlCol="0">
            <a:spAutoFit/>
          </a:bodyPr>
          <a:lstStyle/>
          <a:p>
            <a:r>
              <a:rPr lang="en-US" b="1" dirty="0" smtClean="0">
                <a:solidFill>
                  <a:srgbClr val="008000"/>
                </a:solidFill>
                <a:latin typeface="Consolas"/>
                <a:cs typeface="Consolas"/>
              </a:rPr>
              <a:t>RDD[</a:t>
            </a:r>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a:t>
            </a:r>
            <a:endParaRPr lang="en-US" b="1" dirty="0">
              <a:solidFill>
                <a:srgbClr val="008000"/>
              </a:solidFill>
              <a:latin typeface="Consolas"/>
              <a:cs typeface="Consolas"/>
            </a:endParaRPr>
          </a:p>
        </p:txBody>
      </p:sp>
    </p:spTree>
    <p:extLst>
      <p:ext uri="{BB962C8B-B14F-4D97-AF65-F5344CB8AC3E}">
        <p14:creationId xmlns:p14="http://schemas.microsoft.com/office/powerpoint/2010/main" val="2018628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ML algorithms</a:t>
            </a:r>
            <a:endParaRPr lang="en-US" dirty="0"/>
          </a:p>
        </p:txBody>
      </p:sp>
      <p:sp>
        <p:nvSpPr>
          <p:cNvPr id="4" name="TextBox 3"/>
          <p:cNvSpPr txBox="1"/>
          <p:nvPr/>
        </p:nvSpPr>
        <p:spPr>
          <a:xfrm>
            <a:off x="511328" y="969961"/>
            <a:ext cx="970111" cy="430887"/>
          </a:xfrm>
          <a:prstGeom prst="rect">
            <a:avLst/>
          </a:prstGeom>
          <a:noFill/>
        </p:spPr>
        <p:txBody>
          <a:bodyPr wrap="none" rtlCol="0">
            <a:spAutoFit/>
          </a:bodyPr>
          <a:lstStyle/>
          <a:p>
            <a:r>
              <a:rPr lang="en-US" sz="2200" dirty="0" smtClean="0">
                <a:latin typeface="Source Sans Pro Light"/>
                <a:cs typeface="Source Sans Pro Light"/>
              </a:rPr>
              <a:t>Recall</a:t>
            </a:r>
            <a:r>
              <a:rPr lang="en-US" sz="2200" dirty="0" smtClean="0">
                <a:latin typeface="Source Sans Pro"/>
                <a:cs typeface="Source Sans Pro"/>
              </a:rPr>
              <a:t>:</a:t>
            </a:r>
            <a:endParaRPr lang="en-US" sz="2200" dirty="0">
              <a:latin typeface="Source Sans Pro"/>
              <a:cs typeface="Source Sans Pro"/>
            </a:endParaRPr>
          </a:p>
        </p:txBody>
      </p:sp>
      <p:grpSp>
        <p:nvGrpSpPr>
          <p:cNvPr id="11" name="Group 10"/>
          <p:cNvGrpSpPr/>
          <p:nvPr/>
        </p:nvGrpSpPr>
        <p:grpSpPr>
          <a:xfrm>
            <a:off x="857706" y="3298524"/>
            <a:ext cx="7412286" cy="686536"/>
            <a:chOff x="857707" y="1345568"/>
            <a:chExt cx="7412286" cy="686536"/>
          </a:xfrm>
        </p:grpSpPr>
        <p:sp>
          <p:nvSpPr>
            <p:cNvPr id="5" name="TextBox 4"/>
            <p:cNvSpPr txBox="1"/>
            <p:nvPr/>
          </p:nvSpPr>
          <p:spPr>
            <a:xfrm>
              <a:off x="857707" y="1345568"/>
              <a:ext cx="4711546" cy="430887"/>
            </a:xfrm>
            <a:prstGeom prst="rect">
              <a:avLst/>
            </a:prstGeom>
            <a:noFill/>
          </p:spPr>
          <p:txBody>
            <a:bodyPr wrap="none" rtlCol="0">
              <a:spAutoFit/>
            </a:bodyPr>
            <a:lstStyle/>
            <a:p>
              <a:r>
                <a:rPr lang="en-US" sz="2200" dirty="0" smtClean="0">
                  <a:latin typeface="Source Sans Pro Light"/>
                  <a:cs typeface="Source Sans Pro Light"/>
                </a:rPr>
                <a:t>A model is a function: features </a:t>
              </a:r>
              <a:r>
                <a:rPr lang="en-US" sz="2200" dirty="0" smtClean="0">
                  <a:latin typeface="Source Sans Pro Light"/>
                  <a:cs typeface="Source Sans Pro Light"/>
                  <a:sym typeface="Wingdings"/>
                </a:rPr>
                <a:t> label</a:t>
              </a:r>
              <a:endParaRPr lang="en-US" sz="2200" dirty="0">
                <a:latin typeface="Source Sans Pro Light"/>
                <a:cs typeface="Source Sans Pro Light"/>
              </a:endParaRPr>
            </a:p>
          </p:txBody>
        </p:sp>
        <p:sp>
          <p:nvSpPr>
            <p:cNvPr id="8" name="TextBox 7"/>
            <p:cNvSpPr txBox="1"/>
            <p:nvPr/>
          </p:nvSpPr>
          <p:spPr>
            <a:xfrm>
              <a:off x="1105126" y="1662772"/>
              <a:ext cx="7164867" cy="369332"/>
            </a:xfrm>
            <a:prstGeom prst="rect">
              <a:avLst/>
            </a:prstGeom>
            <a:noFill/>
          </p:spPr>
          <p:txBody>
            <a:bodyPr wrap="none" rtlCol="0">
              <a:spAutoFit/>
            </a:bodyPr>
            <a:lstStyle/>
            <a:p>
              <a:r>
                <a:rPr lang="en-US" b="1" dirty="0" err="1" smtClean="0">
                  <a:solidFill>
                    <a:srgbClr val="008000"/>
                  </a:solidFill>
                  <a:latin typeface="Consolas"/>
                  <a:cs typeface="Consolas"/>
                </a:rPr>
                <a:t>LinearRegressionModel.predict</a:t>
              </a:r>
              <a:r>
                <a:rPr lang="en-US" b="1" dirty="0" smtClean="0">
                  <a:solidFill>
                    <a:srgbClr val="008000"/>
                  </a:solidFill>
                  <a:latin typeface="Consolas"/>
                  <a:cs typeface="Consolas"/>
                </a:rPr>
                <a:t>(features: Vector): Double</a:t>
              </a:r>
              <a:endParaRPr lang="en-US" b="1" dirty="0">
                <a:solidFill>
                  <a:srgbClr val="008000"/>
                </a:solidFill>
                <a:latin typeface="Consolas"/>
                <a:cs typeface="Consolas"/>
              </a:endParaRPr>
            </a:p>
          </p:txBody>
        </p:sp>
      </p:grpSp>
      <p:grpSp>
        <p:nvGrpSpPr>
          <p:cNvPr id="12" name="Group 11"/>
          <p:cNvGrpSpPr/>
          <p:nvPr/>
        </p:nvGrpSpPr>
        <p:grpSpPr>
          <a:xfrm>
            <a:off x="857706" y="1401732"/>
            <a:ext cx="5711820" cy="680126"/>
            <a:chOff x="857706" y="2352327"/>
            <a:chExt cx="5711820" cy="680126"/>
          </a:xfrm>
        </p:grpSpPr>
        <p:sp>
          <p:nvSpPr>
            <p:cNvPr id="6" name="TextBox 5"/>
            <p:cNvSpPr txBox="1"/>
            <p:nvPr/>
          </p:nvSpPr>
          <p:spPr>
            <a:xfrm>
              <a:off x="857706" y="2352327"/>
              <a:ext cx="5711820" cy="430887"/>
            </a:xfrm>
            <a:prstGeom prst="rect">
              <a:avLst/>
            </a:prstGeom>
            <a:noFill/>
          </p:spPr>
          <p:txBody>
            <a:bodyPr wrap="none" rtlCol="0">
              <a:spAutoFit/>
            </a:bodyPr>
            <a:lstStyle/>
            <a:p>
              <a:r>
                <a:rPr lang="en-US" sz="2200" dirty="0" smtClean="0">
                  <a:latin typeface="Source Sans Pro Light"/>
                  <a:cs typeface="Source Sans Pro Light"/>
                </a:rPr>
                <a:t>A training dataset is a set of (features,</a:t>
              </a:r>
              <a:r>
                <a:rPr lang="en-US" sz="2200" dirty="0" smtClean="0">
                  <a:latin typeface="Source Sans Pro Light"/>
                  <a:cs typeface="Source Sans Pro Light"/>
                  <a:sym typeface="Wingdings"/>
                </a:rPr>
                <a:t> label) pairs</a:t>
              </a:r>
              <a:endParaRPr lang="en-US" sz="2200" dirty="0">
                <a:latin typeface="Source Sans Pro Light"/>
                <a:cs typeface="Source Sans Pro Light"/>
              </a:endParaRPr>
            </a:p>
          </p:txBody>
        </p:sp>
        <p:sp>
          <p:nvSpPr>
            <p:cNvPr id="9" name="TextBox 8"/>
            <p:cNvSpPr txBox="1"/>
            <p:nvPr/>
          </p:nvSpPr>
          <p:spPr>
            <a:xfrm>
              <a:off x="1105126" y="2663121"/>
              <a:ext cx="2342183" cy="369332"/>
            </a:xfrm>
            <a:prstGeom prst="rect">
              <a:avLst/>
            </a:prstGeom>
            <a:noFill/>
          </p:spPr>
          <p:txBody>
            <a:bodyPr wrap="none" rtlCol="0">
              <a:spAutoFit/>
            </a:bodyPr>
            <a:lstStyle/>
            <a:p>
              <a:r>
                <a:rPr lang="en-US" b="1" dirty="0" smtClean="0">
                  <a:solidFill>
                    <a:srgbClr val="008000"/>
                  </a:solidFill>
                  <a:latin typeface="Consolas"/>
                  <a:cs typeface="Consolas"/>
                </a:rPr>
                <a:t>RDD[</a:t>
              </a:r>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a:t>
              </a:r>
              <a:endParaRPr lang="en-US" b="1" dirty="0">
                <a:solidFill>
                  <a:srgbClr val="008000"/>
                </a:solidFill>
                <a:latin typeface="Consolas"/>
                <a:cs typeface="Consolas"/>
              </a:endParaRPr>
            </a:p>
          </p:txBody>
        </p:sp>
      </p:grpSp>
      <p:grpSp>
        <p:nvGrpSpPr>
          <p:cNvPr id="3" name="Group 2"/>
          <p:cNvGrpSpPr/>
          <p:nvPr/>
        </p:nvGrpSpPr>
        <p:grpSpPr>
          <a:xfrm>
            <a:off x="857706" y="2207020"/>
            <a:ext cx="6813119" cy="996202"/>
            <a:chOff x="511327" y="3677821"/>
            <a:chExt cx="6813119" cy="1328269"/>
          </a:xfrm>
        </p:grpSpPr>
        <p:sp>
          <p:nvSpPr>
            <p:cNvPr id="7" name="TextBox 6"/>
            <p:cNvSpPr txBox="1"/>
            <p:nvPr/>
          </p:nvSpPr>
          <p:spPr>
            <a:xfrm>
              <a:off x="511327" y="3677821"/>
              <a:ext cx="5763116" cy="574516"/>
            </a:xfrm>
            <a:prstGeom prst="rect">
              <a:avLst/>
            </a:prstGeom>
            <a:noFill/>
          </p:spPr>
          <p:txBody>
            <a:bodyPr wrap="none" rtlCol="0">
              <a:spAutoFit/>
            </a:bodyPr>
            <a:lstStyle/>
            <a:p>
              <a:r>
                <a:rPr lang="en-US" sz="2200" dirty="0" smtClean="0">
                  <a:latin typeface="Source Sans Pro Light"/>
                  <a:cs typeface="Source Sans Pro Light"/>
                </a:rPr>
                <a:t>An ML algorithm is a function: dataset </a:t>
              </a:r>
              <a:r>
                <a:rPr lang="en-US" sz="2200" dirty="0" smtClean="0">
                  <a:latin typeface="Source Sans Pro Light"/>
                  <a:cs typeface="Source Sans Pro Light"/>
                  <a:sym typeface="Wingdings"/>
                </a:rPr>
                <a:t> model</a:t>
              </a:r>
              <a:endParaRPr lang="en-US" sz="2200" dirty="0">
                <a:latin typeface="Source Sans Pro Light"/>
                <a:cs typeface="Source Sans Pro Light"/>
              </a:endParaRPr>
            </a:p>
          </p:txBody>
        </p:sp>
        <p:sp>
          <p:nvSpPr>
            <p:cNvPr id="10" name="TextBox 9"/>
            <p:cNvSpPr txBox="1"/>
            <p:nvPr/>
          </p:nvSpPr>
          <p:spPr>
            <a:xfrm>
              <a:off x="713216" y="4144316"/>
              <a:ext cx="6611230" cy="861774"/>
            </a:xfrm>
            <a:prstGeom prst="rect">
              <a:avLst/>
            </a:prstGeom>
            <a:noFill/>
          </p:spPr>
          <p:txBody>
            <a:bodyPr wrap="none" rtlCol="0">
              <a:spAutoFit/>
            </a:bodyPr>
            <a:lstStyle/>
            <a:p>
              <a:r>
                <a:rPr lang="en-US" b="1" dirty="0" err="1" smtClean="0">
                  <a:solidFill>
                    <a:srgbClr val="008000"/>
                  </a:solidFill>
                  <a:latin typeface="Consolas"/>
                  <a:cs typeface="Consolas"/>
                </a:rPr>
                <a:t>LinearRegression.train</a:t>
              </a:r>
              <a:r>
                <a:rPr lang="en-US" b="1" dirty="0" smtClean="0">
                  <a:solidFill>
                    <a:srgbClr val="008000"/>
                  </a:solidFill>
                  <a:latin typeface="Consolas"/>
                  <a:cs typeface="Consolas"/>
                </a:rPr>
                <a:t>(</a:t>
              </a:r>
            </a:p>
            <a:p>
              <a:r>
                <a:rPr lang="en-US" b="1" dirty="0">
                  <a:solidFill>
                    <a:srgbClr val="008000"/>
                  </a:solidFill>
                  <a:latin typeface="Consolas"/>
                  <a:cs typeface="Consolas"/>
                </a:rPr>
                <a:t>	</a:t>
              </a:r>
              <a:r>
                <a:rPr lang="en-US" b="1" dirty="0" smtClean="0">
                  <a:solidFill>
                    <a:srgbClr val="008000"/>
                  </a:solidFill>
                  <a:latin typeface="Consolas"/>
                  <a:cs typeface="Consolas"/>
                </a:rPr>
                <a:t>data: RDD[</a:t>
              </a:r>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 </a:t>
              </a:r>
              <a:r>
                <a:rPr lang="en-US" b="1" dirty="0" err="1" smtClean="0">
                  <a:solidFill>
                    <a:srgbClr val="008000"/>
                  </a:solidFill>
                  <a:latin typeface="Consolas"/>
                  <a:cs typeface="Consolas"/>
                </a:rPr>
                <a:t>LinearRegressionModel</a:t>
              </a:r>
              <a:endParaRPr lang="en-US" b="1" dirty="0">
                <a:solidFill>
                  <a:srgbClr val="008000"/>
                </a:solidFill>
                <a:latin typeface="Consolas"/>
                <a:cs typeface="Consolas"/>
              </a:endParaRPr>
            </a:p>
          </p:txBody>
        </p:sp>
      </p:grpSp>
    </p:spTree>
    <p:extLst>
      <p:ext uri="{BB962C8B-B14F-4D97-AF65-F5344CB8AC3E}">
        <p14:creationId xmlns:p14="http://schemas.microsoft.com/office/powerpoint/2010/main" val="71764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training + testing</a:t>
            </a:r>
            <a:endParaRPr lang="en-US" dirty="0"/>
          </a:p>
        </p:txBody>
      </p:sp>
      <p:grpSp>
        <p:nvGrpSpPr>
          <p:cNvPr id="25" name="Group 24"/>
          <p:cNvGrpSpPr/>
          <p:nvPr/>
        </p:nvGrpSpPr>
        <p:grpSpPr>
          <a:xfrm>
            <a:off x="6941569" y="1204923"/>
            <a:ext cx="1567984" cy="1208564"/>
            <a:chOff x="6941569" y="1606563"/>
            <a:chExt cx="1567984" cy="1611419"/>
          </a:xfrm>
        </p:grpSpPr>
        <p:grpSp>
          <p:nvGrpSpPr>
            <p:cNvPr id="60" name="Group 59"/>
            <p:cNvGrpSpPr/>
            <p:nvPr/>
          </p:nvGrpSpPr>
          <p:grpSpPr>
            <a:xfrm>
              <a:off x="6941569" y="2034460"/>
              <a:ext cx="1567984" cy="1183522"/>
              <a:chOff x="6727155" y="2100298"/>
              <a:chExt cx="1567984" cy="1183522"/>
            </a:xfrm>
          </p:grpSpPr>
          <p:sp>
            <p:nvSpPr>
              <p:cNvPr id="57" name="Rounded Rectangle 56"/>
              <p:cNvSpPr/>
              <p:nvPr/>
            </p:nvSpPr>
            <p:spPr>
              <a:xfrm>
                <a:off x="6727155" y="2100298"/>
                <a:ext cx="1567984" cy="1033994"/>
              </a:xfrm>
              <a:prstGeom prst="round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6727155" y="2134787"/>
                <a:ext cx="1325603" cy="1149033"/>
              </a:xfrm>
              <a:prstGeom prst="rect">
                <a:avLst/>
              </a:prstGeom>
              <a:noFill/>
            </p:spPr>
            <p:txBody>
              <a:bodyPr wrap="none" rtlCol="0">
                <a:spAutoFit/>
              </a:bodyPr>
              <a:lstStyle/>
              <a:p>
                <a:r>
                  <a:rPr lang="en-US" sz="1600" b="1" dirty="0" smtClean="0">
                    <a:solidFill>
                      <a:srgbClr val="008000"/>
                    </a:solidFill>
                    <a:latin typeface="Consolas"/>
                    <a:cs typeface="Consolas"/>
                  </a:rPr>
                  <a:t>Linear</a:t>
                </a:r>
              </a:p>
              <a:p>
                <a:r>
                  <a:rPr lang="en-US" sz="1600" b="1" dirty="0" smtClean="0">
                    <a:solidFill>
                      <a:srgbClr val="008000"/>
                    </a:solidFill>
                    <a:latin typeface="Consolas"/>
                    <a:cs typeface="Consolas"/>
                  </a:rPr>
                  <a:t>Regression</a:t>
                </a:r>
              </a:p>
              <a:p>
                <a:r>
                  <a:rPr lang="en-US" sz="1600" b="1" dirty="0" smtClean="0">
                    <a:solidFill>
                      <a:srgbClr val="008000"/>
                    </a:solidFill>
                    <a:latin typeface="Consolas"/>
                    <a:cs typeface="Consolas"/>
                  </a:rPr>
                  <a:t>Model</a:t>
                </a:r>
                <a:endParaRPr lang="en-US" sz="1600" b="1" dirty="0">
                  <a:solidFill>
                    <a:srgbClr val="008000"/>
                  </a:solidFill>
                  <a:latin typeface="Consolas"/>
                  <a:cs typeface="Consolas"/>
                </a:endParaRPr>
              </a:p>
            </p:txBody>
          </p:sp>
        </p:grpSp>
        <p:sp>
          <p:nvSpPr>
            <p:cNvPr id="61" name="TextBox 60"/>
            <p:cNvSpPr txBox="1"/>
            <p:nvPr/>
          </p:nvSpPr>
          <p:spPr>
            <a:xfrm>
              <a:off x="7040533" y="1606563"/>
              <a:ext cx="1107996" cy="492443"/>
            </a:xfrm>
            <a:prstGeom prst="rect">
              <a:avLst/>
            </a:prstGeom>
            <a:noFill/>
          </p:spPr>
          <p:txBody>
            <a:bodyPr wrap="none" rtlCol="0">
              <a:spAutoFit/>
            </a:bodyPr>
            <a:lstStyle/>
            <a:p>
              <a:r>
                <a:rPr lang="en-US" b="1" dirty="0" smtClean="0">
                  <a:latin typeface="Source Sans Pro Light"/>
                  <a:cs typeface="Source Sans Pro Light"/>
                </a:rPr>
                <a:t>ML model</a:t>
              </a:r>
              <a:endParaRPr lang="en-US" b="1" dirty="0">
                <a:latin typeface="Source Sans Pro Light"/>
                <a:cs typeface="Source Sans Pro Light"/>
              </a:endParaRPr>
            </a:p>
          </p:txBody>
        </p:sp>
      </p:grpSp>
      <p:grpSp>
        <p:nvGrpSpPr>
          <p:cNvPr id="65" name="Group 64"/>
          <p:cNvGrpSpPr/>
          <p:nvPr/>
        </p:nvGrpSpPr>
        <p:grpSpPr>
          <a:xfrm>
            <a:off x="214426" y="988353"/>
            <a:ext cx="1913333" cy="1869494"/>
            <a:chOff x="214425" y="1317803"/>
            <a:chExt cx="1913333" cy="2492659"/>
          </a:xfrm>
        </p:grpSpPr>
        <p:sp>
          <p:nvSpPr>
            <p:cNvPr id="53" name="TextBox 52"/>
            <p:cNvSpPr txBox="1"/>
            <p:nvPr/>
          </p:nvSpPr>
          <p:spPr>
            <a:xfrm>
              <a:off x="214425" y="2317240"/>
              <a:ext cx="1120820" cy="574516"/>
            </a:xfrm>
            <a:prstGeom prst="rect">
              <a:avLst/>
            </a:prstGeom>
            <a:noFill/>
          </p:spPr>
          <p:txBody>
            <a:bodyPr wrap="none" rtlCol="0">
              <a:spAutoFit/>
            </a:bodyPr>
            <a:lstStyle/>
            <a:p>
              <a:r>
                <a:rPr lang="en-US" sz="2200" b="1" dirty="0" smtClean="0">
                  <a:latin typeface="Source Sans Pro Light"/>
                  <a:cs typeface="Source Sans Pro Light"/>
                </a:rPr>
                <a:t>Training</a:t>
              </a:r>
              <a:endParaRPr lang="en-US" sz="2200" b="1" dirty="0">
                <a:latin typeface="Source Sans Pro Light"/>
                <a:cs typeface="Source Sans Pro Light"/>
              </a:endParaRPr>
            </a:p>
          </p:txBody>
        </p:sp>
        <p:sp>
          <p:nvSpPr>
            <p:cNvPr id="62" name="Left Brace 61"/>
            <p:cNvSpPr/>
            <p:nvPr/>
          </p:nvSpPr>
          <p:spPr>
            <a:xfrm>
              <a:off x="1509421" y="1317803"/>
              <a:ext cx="618337" cy="2492659"/>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313390" y="2977093"/>
            <a:ext cx="1814369" cy="1637521"/>
            <a:chOff x="313389" y="3969457"/>
            <a:chExt cx="1814369" cy="2183361"/>
          </a:xfrm>
        </p:grpSpPr>
        <p:sp>
          <p:nvSpPr>
            <p:cNvPr id="63" name="TextBox 62"/>
            <p:cNvSpPr txBox="1"/>
            <p:nvPr/>
          </p:nvSpPr>
          <p:spPr>
            <a:xfrm>
              <a:off x="313389" y="4968896"/>
              <a:ext cx="1018227" cy="574516"/>
            </a:xfrm>
            <a:prstGeom prst="rect">
              <a:avLst/>
            </a:prstGeom>
            <a:noFill/>
          </p:spPr>
          <p:txBody>
            <a:bodyPr wrap="none" rtlCol="0">
              <a:spAutoFit/>
            </a:bodyPr>
            <a:lstStyle/>
            <a:p>
              <a:r>
                <a:rPr lang="en-US" sz="2200" b="1" dirty="0" smtClean="0">
                  <a:latin typeface="Source Sans Pro Light"/>
                  <a:cs typeface="Source Sans Pro Light"/>
                </a:rPr>
                <a:t>Testing</a:t>
              </a:r>
              <a:endParaRPr lang="en-US" sz="2200" b="1" dirty="0">
                <a:latin typeface="Source Sans Pro Light"/>
                <a:cs typeface="Source Sans Pro Light"/>
              </a:endParaRPr>
            </a:p>
          </p:txBody>
        </p:sp>
        <p:sp>
          <p:nvSpPr>
            <p:cNvPr id="64" name="Left Brace 63"/>
            <p:cNvSpPr/>
            <p:nvPr/>
          </p:nvSpPr>
          <p:spPr>
            <a:xfrm>
              <a:off x="1509421" y="3969457"/>
              <a:ext cx="618337" cy="2183361"/>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152883" y="2967684"/>
            <a:ext cx="1548211" cy="1647581"/>
            <a:chOff x="2152882" y="3956912"/>
            <a:chExt cx="1548211" cy="2196774"/>
          </a:xfrm>
        </p:grpSpPr>
        <p:grpSp>
          <p:nvGrpSpPr>
            <p:cNvPr id="95" name="Group 94"/>
            <p:cNvGrpSpPr/>
            <p:nvPr/>
          </p:nvGrpSpPr>
          <p:grpSpPr>
            <a:xfrm>
              <a:off x="2329895" y="4408721"/>
              <a:ext cx="1012504" cy="1744965"/>
              <a:chOff x="2329895" y="4408721"/>
              <a:chExt cx="1012504" cy="1744965"/>
            </a:xfrm>
          </p:grpSpPr>
          <p:sp>
            <p:nvSpPr>
              <p:cNvPr id="86" name="TextBox 85"/>
              <p:cNvSpPr txBox="1"/>
              <p:nvPr/>
            </p:nvSpPr>
            <p:spPr>
              <a:xfrm>
                <a:off x="2527761" y="4542388"/>
                <a:ext cx="640933" cy="36933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sp>
            <p:nvSpPr>
              <p:cNvPr id="82" name="TextBox 81"/>
              <p:cNvSpPr txBox="1"/>
              <p:nvPr/>
            </p:nvSpPr>
            <p:spPr>
              <a:xfrm>
                <a:off x="2527761" y="4935620"/>
                <a:ext cx="640933" cy="36933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sp>
            <p:nvSpPr>
              <p:cNvPr id="78" name="TextBox 77"/>
              <p:cNvSpPr txBox="1"/>
              <p:nvPr/>
            </p:nvSpPr>
            <p:spPr>
              <a:xfrm>
                <a:off x="2527761" y="5346910"/>
                <a:ext cx="640933" cy="36933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sp>
            <p:nvSpPr>
              <p:cNvPr id="73" name="TextBox 72"/>
              <p:cNvSpPr txBox="1"/>
              <p:nvPr/>
            </p:nvSpPr>
            <p:spPr>
              <a:xfrm rot="5400000">
                <a:off x="2628957" y="5576495"/>
                <a:ext cx="600385" cy="553998"/>
              </a:xfrm>
              <a:prstGeom prst="rect">
                <a:avLst/>
              </a:prstGeom>
              <a:noFill/>
            </p:spPr>
            <p:txBody>
              <a:bodyPr wrap="none" rtlCol="0">
                <a:spAutoFit/>
              </a:bodyPr>
              <a:lstStyle/>
              <a:p>
                <a:r>
                  <a:rPr lang="en-US" sz="3000" dirty="0" smtClean="0"/>
                  <a:t>…</a:t>
                </a:r>
                <a:endParaRPr lang="en-US" sz="3000" dirty="0"/>
              </a:p>
            </p:txBody>
          </p:sp>
          <p:sp>
            <p:nvSpPr>
              <p:cNvPr id="68" name="Rectangle 67"/>
              <p:cNvSpPr/>
              <p:nvPr/>
            </p:nvSpPr>
            <p:spPr>
              <a:xfrm>
                <a:off x="2329895" y="4408721"/>
                <a:ext cx="1012504" cy="1678108"/>
              </a:xfrm>
              <a:prstGeom prst="rect">
                <a:avLst/>
              </a:prstGeom>
              <a:no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TextBox 93"/>
            <p:cNvSpPr txBox="1"/>
            <p:nvPr/>
          </p:nvSpPr>
          <p:spPr>
            <a:xfrm>
              <a:off x="2152882" y="3956912"/>
              <a:ext cx="1548211" cy="492443"/>
            </a:xfrm>
            <a:prstGeom prst="rect">
              <a:avLst/>
            </a:prstGeom>
            <a:noFill/>
          </p:spPr>
          <p:txBody>
            <a:bodyPr wrap="none" rtlCol="0">
              <a:spAutoFit/>
            </a:bodyPr>
            <a:lstStyle/>
            <a:p>
              <a:r>
                <a:rPr lang="en-US" i="1" dirty="0" smtClean="0">
                  <a:solidFill>
                    <a:srgbClr val="0000FF"/>
                  </a:solidFill>
                  <a:latin typeface="Source Sans Pro Light"/>
                  <a:cs typeface="Source Sans Pro Light"/>
                </a:rPr>
                <a:t>Labeled logs</a:t>
              </a:r>
              <a:endParaRPr lang="en-US" i="1" dirty="0">
                <a:solidFill>
                  <a:srgbClr val="0000FF"/>
                </a:solidFill>
                <a:latin typeface="Source Sans Pro Light"/>
                <a:cs typeface="Source Sans Pro Light"/>
              </a:endParaRPr>
            </a:p>
          </p:txBody>
        </p:sp>
      </p:grpSp>
      <p:grpSp>
        <p:nvGrpSpPr>
          <p:cNvPr id="30" name="Group 29"/>
          <p:cNvGrpSpPr/>
          <p:nvPr/>
        </p:nvGrpSpPr>
        <p:grpSpPr>
          <a:xfrm>
            <a:off x="3569946" y="3054284"/>
            <a:ext cx="3865844" cy="1207125"/>
            <a:chOff x="3569945" y="4072379"/>
            <a:chExt cx="3865844" cy="1609500"/>
          </a:xfrm>
        </p:grpSpPr>
        <p:sp>
          <p:nvSpPr>
            <p:cNvPr id="89" name="Oval 88"/>
            <p:cNvSpPr/>
            <p:nvPr/>
          </p:nvSpPr>
          <p:spPr>
            <a:xfrm>
              <a:off x="5736004" y="4540679"/>
              <a:ext cx="275861" cy="336678"/>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cs typeface="Courier New"/>
                </a:rPr>
                <a:t>-1.1</a:t>
              </a:r>
            </a:p>
          </p:txBody>
        </p:sp>
        <p:grpSp>
          <p:nvGrpSpPr>
            <p:cNvPr id="83" name="Group 82"/>
            <p:cNvGrpSpPr/>
            <p:nvPr/>
          </p:nvGrpSpPr>
          <p:grpSpPr>
            <a:xfrm>
              <a:off x="3573698" y="4933911"/>
              <a:ext cx="2438167" cy="336678"/>
              <a:chOff x="-2558440" y="2268130"/>
              <a:chExt cx="8018037" cy="907251"/>
            </a:xfrm>
          </p:grpSpPr>
          <p:cxnSp>
            <p:nvCxnSpPr>
              <p:cNvPr id="84" name="Straight Arrow Connector 83"/>
              <p:cNvCxnSpPr/>
              <p:nvPr/>
            </p:nvCxnSpPr>
            <p:spPr>
              <a:xfrm>
                <a:off x="-2558440" y="2721755"/>
                <a:ext cx="6896427"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smtClean="0">
                    <a:solidFill>
                      <a:srgbClr val="000000"/>
                    </a:solidFill>
                    <a:cs typeface="Courier New"/>
                  </a:rPr>
                  <a:t>2.3</a:t>
                </a:r>
                <a:endParaRPr lang="en-US" sz="200" b="1" dirty="0">
                  <a:solidFill>
                    <a:srgbClr val="000000"/>
                  </a:solidFill>
                  <a:cs typeface="Courier New"/>
                </a:endParaRPr>
              </a:p>
            </p:txBody>
          </p:sp>
        </p:grpSp>
        <p:grpSp>
          <p:nvGrpSpPr>
            <p:cNvPr id="79" name="Group 78"/>
            <p:cNvGrpSpPr/>
            <p:nvPr/>
          </p:nvGrpSpPr>
          <p:grpSpPr>
            <a:xfrm>
              <a:off x="3569945" y="5345201"/>
              <a:ext cx="2441920" cy="336678"/>
              <a:chOff x="-2570782" y="2268130"/>
              <a:chExt cx="8030379" cy="907251"/>
            </a:xfrm>
          </p:grpSpPr>
          <p:cxnSp>
            <p:nvCxnSpPr>
              <p:cNvPr id="80" name="Straight Arrow Connector 79"/>
              <p:cNvCxnSpPr/>
              <p:nvPr/>
            </p:nvCxnSpPr>
            <p:spPr>
              <a:xfrm>
                <a:off x="-2570782" y="2721755"/>
                <a:ext cx="6908769"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cs typeface="Courier New"/>
                  </a:rPr>
                  <a:t>0</a:t>
                </a:r>
                <a:r>
                  <a:rPr lang="en-US" sz="200" b="1" dirty="0" smtClean="0">
                    <a:solidFill>
                      <a:srgbClr val="000000"/>
                    </a:solidFill>
                    <a:cs typeface="Courier New"/>
                  </a:rPr>
                  <a:t>.1</a:t>
                </a:r>
                <a:endParaRPr lang="en-US" sz="200" b="1" dirty="0">
                  <a:solidFill>
                    <a:srgbClr val="000000"/>
                  </a:solidFill>
                  <a:cs typeface="Courier New"/>
                </a:endParaRPr>
              </a:p>
            </p:txBody>
          </p:sp>
        </p:grpSp>
        <p:sp>
          <p:nvSpPr>
            <p:cNvPr id="97" name="TextBox 96"/>
            <p:cNvSpPr txBox="1"/>
            <p:nvPr/>
          </p:nvSpPr>
          <p:spPr>
            <a:xfrm>
              <a:off x="5519880" y="4072379"/>
              <a:ext cx="1915909" cy="492443"/>
            </a:xfrm>
            <a:prstGeom prst="rect">
              <a:avLst/>
            </a:prstGeom>
            <a:noFill/>
          </p:spPr>
          <p:txBody>
            <a:bodyPr wrap="none" rtlCol="0">
              <a:spAutoFit/>
            </a:bodyPr>
            <a:lstStyle/>
            <a:p>
              <a:r>
                <a:rPr lang="en-US" i="1" dirty="0" smtClean="0">
                  <a:solidFill>
                    <a:srgbClr val="0000FF"/>
                  </a:solidFill>
                  <a:latin typeface="Source Sans Pro Light"/>
                  <a:cs typeface="Source Sans Pro Light"/>
                </a:rPr>
                <a:t>Predicted priorities</a:t>
              </a:r>
              <a:endParaRPr lang="en-US" i="1" dirty="0">
                <a:solidFill>
                  <a:srgbClr val="0000FF"/>
                </a:solidFill>
                <a:latin typeface="Source Sans Pro Light"/>
                <a:cs typeface="Source Sans Pro Light"/>
              </a:endParaRPr>
            </a:p>
          </p:txBody>
        </p:sp>
      </p:grpSp>
      <p:grpSp>
        <p:nvGrpSpPr>
          <p:cNvPr id="52" name="Group 51"/>
          <p:cNvGrpSpPr/>
          <p:nvPr/>
        </p:nvGrpSpPr>
        <p:grpSpPr>
          <a:xfrm>
            <a:off x="2503598" y="1087323"/>
            <a:ext cx="1830862" cy="1684034"/>
            <a:chOff x="593793" y="1929972"/>
            <a:chExt cx="1830862" cy="2245379"/>
          </a:xfrm>
        </p:grpSpPr>
        <p:grpSp>
          <p:nvGrpSpPr>
            <p:cNvPr id="50" name="Group 49"/>
            <p:cNvGrpSpPr/>
            <p:nvPr/>
          </p:nvGrpSpPr>
          <p:grpSpPr>
            <a:xfrm>
              <a:off x="791660" y="2058674"/>
              <a:ext cx="1459065" cy="2112361"/>
              <a:chOff x="791660" y="2058674"/>
              <a:chExt cx="1459065" cy="2112361"/>
            </a:xfrm>
          </p:grpSpPr>
          <p:grpSp>
            <p:nvGrpSpPr>
              <p:cNvPr id="4" name="Group 3"/>
              <p:cNvGrpSpPr/>
              <p:nvPr/>
            </p:nvGrpSpPr>
            <p:grpSpPr>
              <a:xfrm>
                <a:off x="791660" y="2058674"/>
                <a:ext cx="1455312" cy="374298"/>
                <a:chOff x="661531" y="1839248"/>
                <a:chExt cx="4785867" cy="1008626"/>
              </a:xfrm>
            </p:grpSpPr>
            <p:sp>
              <p:nvSpPr>
                <p:cNvPr id="5" name="TextBox 4"/>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6" name="Group 5"/>
                <p:cNvGrpSpPr/>
                <p:nvPr/>
              </p:nvGrpSpPr>
              <p:grpSpPr>
                <a:xfrm>
                  <a:off x="3517571" y="1839248"/>
                  <a:ext cx="1929827" cy="907251"/>
                  <a:chOff x="3529770" y="2268130"/>
                  <a:chExt cx="1929827" cy="907251"/>
                </a:xfrm>
              </p:grpSpPr>
              <p:cxnSp>
                <p:nvCxnSpPr>
                  <p:cNvPr id="7" name="Straight Arrow Connector 6"/>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latin typeface="Consolas"/>
                        <a:cs typeface="Consolas"/>
                      </a:rPr>
                      <a:t>-1.1</a:t>
                    </a:r>
                  </a:p>
                </p:txBody>
              </p:sp>
            </p:grpSp>
          </p:grpSp>
          <p:grpSp>
            <p:nvGrpSpPr>
              <p:cNvPr id="9" name="Group 8"/>
              <p:cNvGrpSpPr/>
              <p:nvPr/>
            </p:nvGrpSpPr>
            <p:grpSpPr>
              <a:xfrm>
                <a:off x="791660" y="2451906"/>
                <a:ext cx="1455312" cy="374298"/>
                <a:chOff x="661531" y="1839248"/>
                <a:chExt cx="4785867" cy="1008626"/>
              </a:xfrm>
            </p:grpSpPr>
            <p:sp>
              <p:nvSpPr>
                <p:cNvPr id="10" name="TextBox 9"/>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11" name="Group 10"/>
                <p:cNvGrpSpPr/>
                <p:nvPr/>
              </p:nvGrpSpPr>
              <p:grpSpPr>
                <a:xfrm>
                  <a:off x="3517571" y="1839248"/>
                  <a:ext cx="1929827" cy="907251"/>
                  <a:chOff x="3529770" y="2268130"/>
                  <a:chExt cx="1929827" cy="907251"/>
                </a:xfrm>
              </p:grpSpPr>
              <p:cxnSp>
                <p:nvCxnSpPr>
                  <p:cNvPr id="12" name="Straight Arrow Connector 11"/>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smtClean="0">
                        <a:solidFill>
                          <a:srgbClr val="000000"/>
                        </a:solidFill>
                        <a:latin typeface="Consolas"/>
                        <a:cs typeface="Consolas"/>
                      </a:rPr>
                      <a:t>2.3</a:t>
                    </a:r>
                    <a:endParaRPr lang="en-US" sz="200" b="1" dirty="0">
                      <a:solidFill>
                        <a:srgbClr val="000000"/>
                      </a:solidFill>
                      <a:latin typeface="Consolas"/>
                      <a:cs typeface="Consolas"/>
                    </a:endParaRPr>
                  </a:p>
                </p:txBody>
              </p:sp>
            </p:grpSp>
          </p:grpSp>
          <p:grpSp>
            <p:nvGrpSpPr>
              <p:cNvPr id="14" name="Group 13"/>
              <p:cNvGrpSpPr/>
              <p:nvPr/>
            </p:nvGrpSpPr>
            <p:grpSpPr>
              <a:xfrm>
                <a:off x="791660" y="2863196"/>
                <a:ext cx="1455312" cy="374298"/>
                <a:chOff x="661531" y="1839248"/>
                <a:chExt cx="4785867" cy="1008626"/>
              </a:xfrm>
            </p:grpSpPr>
            <p:sp>
              <p:nvSpPr>
                <p:cNvPr id="15" name="TextBox 14"/>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16" name="Group 15"/>
                <p:cNvGrpSpPr/>
                <p:nvPr/>
              </p:nvGrpSpPr>
              <p:grpSpPr>
                <a:xfrm>
                  <a:off x="3517571" y="1839248"/>
                  <a:ext cx="1929827" cy="907251"/>
                  <a:chOff x="3529770" y="2268130"/>
                  <a:chExt cx="1929827" cy="907251"/>
                </a:xfrm>
              </p:grpSpPr>
              <p:cxnSp>
                <p:nvCxnSpPr>
                  <p:cNvPr id="17" name="Straight Arrow Connector 16"/>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latin typeface="Consolas"/>
                        <a:cs typeface="Consolas"/>
                      </a:rPr>
                      <a:t>0</a:t>
                    </a:r>
                    <a:r>
                      <a:rPr lang="en-US" sz="200" b="1" dirty="0" smtClean="0">
                        <a:solidFill>
                          <a:srgbClr val="000000"/>
                        </a:solidFill>
                        <a:latin typeface="Consolas"/>
                        <a:cs typeface="Consolas"/>
                      </a:rPr>
                      <a:t>.1</a:t>
                    </a:r>
                    <a:endParaRPr lang="en-US" sz="200" b="1" dirty="0">
                      <a:solidFill>
                        <a:srgbClr val="000000"/>
                      </a:solidFill>
                      <a:latin typeface="Consolas"/>
                      <a:cs typeface="Consolas"/>
                    </a:endParaRPr>
                  </a:p>
                </p:txBody>
              </p:sp>
            </p:grpSp>
          </p:grpSp>
          <p:grpSp>
            <p:nvGrpSpPr>
              <p:cNvPr id="19" name="Group 18"/>
              <p:cNvGrpSpPr/>
              <p:nvPr/>
            </p:nvGrpSpPr>
            <p:grpSpPr>
              <a:xfrm>
                <a:off x="795413" y="3261327"/>
                <a:ext cx="1455312" cy="374298"/>
                <a:chOff x="661531" y="1839248"/>
                <a:chExt cx="4785867" cy="1008626"/>
              </a:xfrm>
            </p:grpSpPr>
            <p:sp>
              <p:nvSpPr>
                <p:cNvPr id="20" name="TextBox 19"/>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21" name="Group 20"/>
                <p:cNvGrpSpPr/>
                <p:nvPr/>
              </p:nvGrpSpPr>
              <p:grpSpPr>
                <a:xfrm>
                  <a:off x="3517571" y="1839248"/>
                  <a:ext cx="1929827" cy="907251"/>
                  <a:chOff x="3529770" y="2268130"/>
                  <a:chExt cx="1929827" cy="907251"/>
                </a:xfrm>
              </p:grpSpPr>
              <p:cxnSp>
                <p:nvCxnSpPr>
                  <p:cNvPr id="22" name="Straight Arrow Connector 21"/>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latin typeface="Consolas"/>
                        <a:cs typeface="Consolas"/>
                      </a:rPr>
                      <a:t>-1.1</a:t>
                    </a:r>
                  </a:p>
                </p:txBody>
              </p:sp>
            </p:grpSp>
          </p:grpSp>
          <p:sp>
            <p:nvSpPr>
              <p:cNvPr id="49" name="TextBox 48"/>
              <p:cNvSpPr txBox="1"/>
              <p:nvPr/>
            </p:nvSpPr>
            <p:spPr>
              <a:xfrm rot="5400000">
                <a:off x="1188503" y="3625587"/>
                <a:ext cx="536899" cy="553998"/>
              </a:xfrm>
              <a:prstGeom prst="rect">
                <a:avLst/>
              </a:prstGeom>
              <a:noFill/>
            </p:spPr>
            <p:txBody>
              <a:bodyPr wrap="none" rtlCol="0">
                <a:spAutoFit/>
              </a:bodyPr>
              <a:lstStyle/>
              <a:p>
                <a:r>
                  <a:rPr lang="en-US" sz="3000" dirty="0" smtClean="0">
                    <a:latin typeface="Consolas"/>
                    <a:cs typeface="Consolas"/>
                  </a:rPr>
                  <a:t>…</a:t>
                </a:r>
                <a:endParaRPr lang="en-US" sz="3000" dirty="0">
                  <a:latin typeface="Consolas"/>
                  <a:cs typeface="Consolas"/>
                </a:endParaRPr>
              </a:p>
            </p:txBody>
          </p:sp>
        </p:grpSp>
        <p:sp>
          <p:nvSpPr>
            <p:cNvPr id="51" name="Rectangle 50"/>
            <p:cNvSpPr/>
            <p:nvPr/>
          </p:nvSpPr>
          <p:spPr>
            <a:xfrm>
              <a:off x="593793" y="1929972"/>
              <a:ext cx="1830862" cy="2245379"/>
            </a:xfrm>
            <a:prstGeom prst="rect">
              <a:avLst/>
            </a:prstGeom>
            <a:no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grpSp>
      <p:grpSp>
        <p:nvGrpSpPr>
          <p:cNvPr id="3" name="Group 2"/>
          <p:cNvGrpSpPr/>
          <p:nvPr/>
        </p:nvGrpSpPr>
        <p:grpSpPr>
          <a:xfrm>
            <a:off x="4502921" y="1436357"/>
            <a:ext cx="2210229" cy="1104252"/>
            <a:chOff x="4502920" y="1915143"/>
            <a:chExt cx="2210229" cy="1472336"/>
          </a:xfrm>
        </p:grpSpPr>
        <p:sp>
          <p:nvSpPr>
            <p:cNvPr id="55" name="Right Arrow 54"/>
            <p:cNvSpPr/>
            <p:nvPr/>
          </p:nvSpPr>
          <p:spPr>
            <a:xfrm>
              <a:off x="4502920" y="2308374"/>
              <a:ext cx="2210229" cy="29169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4760377" y="1915143"/>
              <a:ext cx="1415772" cy="492443"/>
            </a:xfrm>
            <a:prstGeom prst="rect">
              <a:avLst/>
            </a:prstGeom>
            <a:noFill/>
          </p:spPr>
          <p:txBody>
            <a:bodyPr wrap="none" rtlCol="0">
              <a:spAutoFit/>
            </a:bodyPr>
            <a:lstStyle/>
            <a:p>
              <a:r>
                <a:rPr lang="en-US" b="1" dirty="0" smtClean="0">
                  <a:latin typeface="Source Sans Pro Light"/>
                  <a:cs typeface="Source Sans Pro Light"/>
                </a:rPr>
                <a:t>ML algorithm</a:t>
              </a:r>
              <a:endParaRPr lang="en-US" b="1" dirty="0">
                <a:latin typeface="Source Sans Pro Light"/>
                <a:cs typeface="Source Sans Pro Light"/>
              </a:endParaRPr>
            </a:p>
          </p:txBody>
        </p:sp>
        <p:sp>
          <p:nvSpPr>
            <p:cNvPr id="58" name="TextBox 57"/>
            <p:cNvSpPr txBox="1"/>
            <p:nvPr/>
          </p:nvSpPr>
          <p:spPr>
            <a:xfrm>
              <a:off x="4795012" y="2525704"/>
              <a:ext cx="1453793" cy="861775"/>
            </a:xfrm>
            <a:prstGeom prst="rect">
              <a:avLst/>
            </a:prstGeom>
            <a:noFill/>
          </p:spPr>
          <p:txBody>
            <a:bodyPr wrap="none" rtlCol="0">
              <a:spAutoFit/>
            </a:bodyPr>
            <a:lstStyle/>
            <a:p>
              <a:r>
                <a:rPr lang="en-US" b="1" dirty="0" smtClean="0">
                  <a:solidFill>
                    <a:srgbClr val="008000"/>
                  </a:solidFill>
                  <a:latin typeface="Consolas"/>
                  <a:cs typeface="Consolas"/>
                </a:rPr>
                <a:t>Linear</a:t>
              </a:r>
            </a:p>
            <a:p>
              <a:r>
                <a:rPr lang="en-US" b="1" dirty="0" smtClean="0">
                  <a:solidFill>
                    <a:srgbClr val="008000"/>
                  </a:solidFill>
                  <a:latin typeface="Consolas"/>
                  <a:cs typeface="Consolas"/>
                </a:rPr>
                <a:t>Regression</a:t>
              </a:r>
              <a:endParaRPr lang="en-US" b="1" dirty="0">
                <a:solidFill>
                  <a:srgbClr val="008000"/>
                </a:solidFill>
                <a:latin typeface="Consolas"/>
                <a:cs typeface="Consolas"/>
              </a:endParaRPr>
            </a:p>
          </p:txBody>
        </p:sp>
      </p:grpSp>
      <p:grpSp>
        <p:nvGrpSpPr>
          <p:cNvPr id="29" name="Group 28"/>
          <p:cNvGrpSpPr/>
          <p:nvPr/>
        </p:nvGrpSpPr>
        <p:grpSpPr>
          <a:xfrm>
            <a:off x="3569946" y="3190365"/>
            <a:ext cx="2100855" cy="369332"/>
            <a:chOff x="3569945" y="4253822"/>
            <a:chExt cx="2100855" cy="492443"/>
          </a:xfrm>
        </p:grpSpPr>
        <p:cxnSp>
          <p:nvCxnSpPr>
            <p:cNvPr id="88" name="Straight Arrow Connector 87"/>
            <p:cNvCxnSpPr/>
            <p:nvPr/>
          </p:nvCxnSpPr>
          <p:spPr>
            <a:xfrm>
              <a:off x="3569945" y="4709018"/>
              <a:ext cx="2100855"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3862360" y="4253822"/>
              <a:ext cx="1107996" cy="492443"/>
            </a:xfrm>
            <a:prstGeom prst="rect">
              <a:avLst/>
            </a:prstGeom>
            <a:noFill/>
          </p:spPr>
          <p:txBody>
            <a:bodyPr wrap="none" rtlCol="0">
              <a:spAutoFit/>
            </a:bodyPr>
            <a:lstStyle/>
            <a:p>
              <a:r>
                <a:rPr lang="en-US" b="1" dirty="0" smtClean="0">
                  <a:latin typeface="Source Sans Pro Light"/>
                  <a:cs typeface="Source Sans Pro Light"/>
                </a:rPr>
                <a:t>ML model</a:t>
              </a:r>
              <a:endParaRPr lang="en-US" b="1" dirty="0">
                <a:latin typeface="Source Sans Pro Light"/>
                <a:cs typeface="Source Sans Pro Light"/>
              </a:endParaRPr>
            </a:p>
          </p:txBody>
        </p:sp>
      </p:grpSp>
      <p:sp>
        <p:nvSpPr>
          <p:cNvPr id="31" name="TextBox 30"/>
          <p:cNvSpPr txBox="1"/>
          <p:nvPr/>
        </p:nvSpPr>
        <p:spPr>
          <a:xfrm>
            <a:off x="7347527" y="292345"/>
            <a:ext cx="1332416" cy="646331"/>
          </a:xfrm>
          <a:prstGeom prst="rect">
            <a:avLst/>
          </a:prstGeom>
          <a:noFill/>
          <a:ln>
            <a:solidFill>
              <a:srgbClr val="88BDE6"/>
            </a:solidFill>
          </a:ln>
        </p:spPr>
        <p:txBody>
          <a:bodyPr wrap="none" rtlCol="0">
            <a:spAutoFit/>
          </a:bodyPr>
          <a:lstStyle/>
          <a:p>
            <a:r>
              <a:rPr lang="en-US" i="1" dirty="0" smtClean="0">
                <a:solidFill>
                  <a:schemeClr val="accent4">
                    <a:lumMod val="75000"/>
                  </a:schemeClr>
                </a:solidFill>
                <a:latin typeface="Source Sans Pro Light"/>
                <a:cs typeface="Source Sans Pro Light"/>
              </a:rPr>
              <a:t>New API</a:t>
            </a:r>
          </a:p>
          <a:p>
            <a:r>
              <a:rPr lang="en-US" i="1" dirty="0" smtClean="0">
                <a:solidFill>
                  <a:schemeClr val="accent4">
                    <a:lumMod val="75000"/>
                  </a:schemeClr>
                </a:solidFill>
                <a:latin typeface="Source Sans Pro Light"/>
                <a:cs typeface="Source Sans Pro Light"/>
              </a:rPr>
              <a:t>(“Pipelines”)</a:t>
            </a:r>
            <a:endParaRPr lang="en-US" i="1" dirty="0">
              <a:solidFill>
                <a:schemeClr val="accent4">
                  <a:lumMod val="75000"/>
                </a:schemeClr>
              </a:solidFill>
              <a:latin typeface="Source Sans Pro Light"/>
              <a:cs typeface="Source Sans Pro Light"/>
            </a:endParaRPr>
          </a:p>
        </p:txBody>
      </p:sp>
      <p:sp>
        <p:nvSpPr>
          <p:cNvPr id="69" name="TextBox 68"/>
          <p:cNvSpPr txBox="1"/>
          <p:nvPr/>
        </p:nvSpPr>
        <p:spPr>
          <a:xfrm>
            <a:off x="2729166" y="810323"/>
            <a:ext cx="1326881" cy="369332"/>
          </a:xfrm>
          <a:prstGeom prst="rect">
            <a:avLst/>
          </a:prstGeom>
          <a:noFill/>
          <a:ln>
            <a:solidFill>
              <a:srgbClr val="008000"/>
            </a:solidFill>
            <a:prstDash val="dot"/>
          </a:ln>
        </p:spPr>
        <p:txBody>
          <a:bodyPr wrap="none" rtlCol="0">
            <a:spAutoFit/>
          </a:bodyPr>
          <a:lstStyle/>
          <a:p>
            <a:r>
              <a:rPr lang="en-US" b="1" dirty="0" err="1" smtClean="0">
                <a:solidFill>
                  <a:schemeClr val="accent4">
                    <a:lumMod val="75000"/>
                  </a:schemeClr>
                </a:solidFill>
                <a:latin typeface="Consolas"/>
                <a:cs typeface="Consolas"/>
              </a:rPr>
              <a:t>Dataframe</a:t>
            </a:r>
            <a:endParaRPr lang="en-US" b="1" dirty="0">
              <a:solidFill>
                <a:schemeClr val="accent4">
                  <a:lumMod val="75000"/>
                </a:schemeClr>
              </a:solidFill>
              <a:latin typeface="Consolas"/>
              <a:cs typeface="Consolas"/>
            </a:endParaRPr>
          </a:p>
        </p:txBody>
      </p:sp>
      <p:sp>
        <p:nvSpPr>
          <p:cNvPr id="70" name="TextBox 69"/>
          <p:cNvSpPr txBox="1"/>
          <p:nvPr/>
        </p:nvSpPr>
        <p:spPr>
          <a:xfrm>
            <a:off x="4898899" y="1159358"/>
            <a:ext cx="1326881" cy="369332"/>
          </a:xfrm>
          <a:prstGeom prst="rect">
            <a:avLst/>
          </a:prstGeom>
          <a:noFill/>
          <a:ln>
            <a:solidFill>
              <a:srgbClr val="008000"/>
            </a:solidFill>
            <a:prstDash val="dot"/>
          </a:ln>
        </p:spPr>
        <p:txBody>
          <a:bodyPr wrap="none" rtlCol="0">
            <a:spAutoFit/>
          </a:bodyPr>
          <a:lstStyle/>
          <a:p>
            <a:r>
              <a:rPr lang="en-US" b="1" dirty="0" smtClean="0">
                <a:solidFill>
                  <a:schemeClr val="accent4">
                    <a:lumMod val="75000"/>
                  </a:schemeClr>
                </a:solidFill>
                <a:latin typeface="Consolas"/>
                <a:cs typeface="Consolas"/>
              </a:rPr>
              <a:t>Estimator</a:t>
            </a:r>
            <a:endParaRPr lang="en-US" b="1" dirty="0">
              <a:solidFill>
                <a:schemeClr val="accent4">
                  <a:lumMod val="75000"/>
                </a:schemeClr>
              </a:solidFill>
              <a:latin typeface="Consolas"/>
              <a:cs typeface="Consolas"/>
            </a:endParaRPr>
          </a:p>
        </p:txBody>
      </p:sp>
      <p:sp>
        <p:nvSpPr>
          <p:cNvPr id="71" name="TextBox 70"/>
          <p:cNvSpPr txBox="1"/>
          <p:nvPr/>
        </p:nvSpPr>
        <p:spPr>
          <a:xfrm>
            <a:off x="3648716" y="2915785"/>
            <a:ext cx="1708408" cy="369332"/>
          </a:xfrm>
          <a:prstGeom prst="rect">
            <a:avLst/>
          </a:prstGeom>
          <a:noFill/>
          <a:ln>
            <a:solidFill>
              <a:srgbClr val="008000"/>
            </a:solidFill>
            <a:prstDash val="dot"/>
          </a:ln>
        </p:spPr>
        <p:txBody>
          <a:bodyPr wrap="none" rtlCol="0">
            <a:spAutoFit/>
          </a:bodyPr>
          <a:lstStyle/>
          <a:p>
            <a:r>
              <a:rPr lang="en-US" b="1" dirty="0" smtClean="0">
                <a:solidFill>
                  <a:schemeClr val="accent4">
                    <a:lumMod val="75000"/>
                  </a:schemeClr>
                </a:solidFill>
                <a:latin typeface="Courier New"/>
                <a:cs typeface="Courier New"/>
              </a:rPr>
              <a:t>Transformer</a:t>
            </a:r>
            <a:endParaRPr lang="en-US" b="1" dirty="0">
              <a:solidFill>
                <a:schemeClr val="accent4">
                  <a:lumMod val="75000"/>
                </a:schemeClr>
              </a:solidFill>
              <a:latin typeface="Courier New"/>
              <a:cs typeface="Courier New"/>
            </a:endParaRPr>
          </a:p>
        </p:txBody>
      </p:sp>
    </p:spTree>
    <p:extLst>
      <p:ext uri="{BB962C8B-B14F-4D97-AF65-F5344CB8AC3E}">
        <p14:creationId xmlns:p14="http://schemas.microsoft.com/office/powerpoint/2010/main" val="17178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9" grpId="0" animBg="1"/>
      <p:bldP spid="70" grpId="0" animBg="1"/>
      <p:bldP spid="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Integration</a:t>
            </a:r>
            <a:endParaRPr lang="en-US" dirty="0"/>
          </a:p>
        </p:txBody>
      </p:sp>
      <p:sp>
        <p:nvSpPr>
          <p:cNvPr id="3" name="Content Placeholder 2"/>
          <p:cNvSpPr>
            <a:spLocks noGrp="1"/>
          </p:cNvSpPr>
          <p:nvPr>
            <p:ph idx="1"/>
          </p:nvPr>
        </p:nvSpPr>
        <p:spPr>
          <a:xfrm>
            <a:off x="1490467" y="1223008"/>
            <a:ext cx="6263943" cy="3394075"/>
          </a:xfrm>
        </p:spPr>
        <p:txBody>
          <a:bodyPr>
            <a:noAutofit/>
          </a:bodyPr>
          <a:lstStyle/>
          <a:p>
            <a:pPr marL="0" indent="0">
              <a:buNone/>
            </a:pPr>
            <a:r>
              <a:rPr lang="en-US" dirty="0" smtClean="0"/>
              <a:t>Spark </a:t>
            </a:r>
            <a:r>
              <a:rPr lang="en-US" dirty="0"/>
              <a:t>ML uses </a:t>
            </a:r>
            <a:r>
              <a:rPr lang="en-US" dirty="0" err="1" smtClean="0"/>
              <a:t>DataFrames</a:t>
            </a:r>
            <a:r>
              <a:rPr lang="en-US" dirty="0" smtClean="0"/>
              <a:t> as </a:t>
            </a:r>
            <a:r>
              <a:rPr lang="en-US" dirty="0"/>
              <a:t>a dataset which can hold a variety of data types. </a:t>
            </a:r>
            <a:endParaRPr lang="en-US" dirty="0" smtClean="0"/>
          </a:p>
          <a:p>
            <a:pPr marL="0" indent="-4763">
              <a:buNone/>
            </a:pPr>
            <a:endParaRPr lang="en-US" dirty="0" smtClean="0"/>
          </a:p>
          <a:p>
            <a:pPr marL="0" indent="-4763">
              <a:buNone/>
            </a:pPr>
            <a:r>
              <a:rPr lang="en-US" dirty="0" smtClean="0"/>
              <a:t>For instance, </a:t>
            </a:r>
            <a:r>
              <a:rPr lang="en-US" dirty="0"/>
              <a:t>a dataset could have different columns storing text, feature vectors, true labels, and predictions.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16</a:t>
            </a:fld>
            <a:endParaRPr lang="en-US" dirty="0"/>
          </a:p>
        </p:txBody>
      </p:sp>
    </p:spTree>
    <p:extLst>
      <p:ext uri="{BB962C8B-B14F-4D97-AF65-F5344CB8AC3E}">
        <p14:creationId xmlns:p14="http://schemas.microsoft.com/office/powerpoint/2010/main" val="496382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r>
              <a:rPr lang="en-US" sz="2000" dirty="0" smtClean="0"/>
              <a:t>A</a:t>
            </a:r>
            <a:r>
              <a:rPr lang="en-US" sz="2000" dirty="0"/>
              <a:t> </a:t>
            </a:r>
            <a:r>
              <a:rPr lang="en-US" sz="2000" i="1" dirty="0"/>
              <a:t>Transformer</a:t>
            </a:r>
            <a:r>
              <a:rPr lang="en-US" sz="2000" dirty="0"/>
              <a:t> is an algorithm which can transform one </a:t>
            </a:r>
            <a:r>
              <a:rPr lang="en-US" sz="2000" dirty="0" err="1"/>
              <a:t>DataFrame</a:t>
            </a:r>
            <a:r>
              <a:rPr lang="en-US" sz="2000" dirty="0"/>
              <a:t> into another </a:t>
            </a:r>
            <a:r>
              <a:rPr lang="en-US" sz="2000" dirty="0" err="1"/>
              <a:t>DataFrame</a:t>
            </a:r>
            <a:r>
              <a:rPr lang="en-US" sz="2000" dirty="0"/>
              <a:t>. </a:t>
            </a:r>
            <a:endParaRPr lang="en-US" sz="2000" dirty="0" smtClean="0"/>
          </a:p>
          <a:p>
            <a:endParaRPr lang="en-US" sz="2000" dirty="0" smtClean="0"/>
          </a:p>
          <a:p>
            <a:r>
              <a:rPr lang="en-US" sz="2000" dirty="0"/>
              <a:t>A </a:t>
            </a:r>
            <a:r>
              <a:rPr lang="en-US" sz="2000" dirty="0">
                <a:latin typeface="Consolas" charset="0"/>
                <a:ea typeface="Consolas" charset="0"/>
                <a:cs typeface="Consolas" charset="0"/>
              </a:rPr>
              <a:t>Transformer</a:t>
            </a:r>
            <a:r>
              <a:rPr lang="en-US" sz="2000" dirty="0"/>
              <a:t> </a:t>
            </a:r>
            <a:r>
              <a:rPr lang="en-US" sz="2000" dirty="0" smtClean="0"/>
              <a:t>object is </a:t>
            </a:r>
            <a:r>
              <a:rPr lang="en-US" sz="2000" dirty="0"/>
              <a:t>an abstraction which includes </a:t>
            </a:r>
            <a:r>
              <a:rPr lang="en-US" sz="2000" b="1" i="1" dirty="0"/>
              <a:t>feature transformers</a:t>
            </a:r>
            <a:r>
              <a:rPr lang="en-US" sz="2000" dirty="0"/>
              <a:t> and </a:t>
            </a:r>
            <a:r>
              <a:rPr lang="en-US" sz="2000" b="1" i="1" dirty="0"/>
              <a:t>learned models</a:t>
            </a:r>
            <a:r>
              <a:rPr lang="en-US" sz="2000" dirty="0"/>
              <a:t>. </a:t>
            </a:r>
            <a:endParaRPr lang="en-US" sz="2000" dirty="0" smtClean="0"/>
          </a:p>
          <a:p>
            <a:endParaRPr lang="en-US" sz="2000" dirty="0"/>
          </a:p>
          <a:p>
            <a:r>
              <a:rPr lang="en-US" sz="2000" dirty="0" smtClean="0"/>
              <a:t>Technically</a:t>
            </a:r>
            <a:r>
              <a:rPr lang="en-US" sz="2000" dirty="0"/>
              <a:t>, a Transformer implements a </a:t>
            </a:r>
            <a:r>
              <a:rPr lang="en-US" sz="2000" dirty="0">
                <a:latin typeface="Consolas" charset="0"/>
                <a:ea typeface="Consolas" charset="0"/>
                <a:cs typeface="Consolas" charset="0"/>
              </a:rPr>
              <a:t>transform()</a:t>
            </a:r>
            <a:r>
              <a:rPr lang="en-US" sz="2000" dirty="0"/>
              <a:t> method that converts one </a:t>
            </a:r>
            <a:r>
              <a:rPr lang="en-US" sz="2000" dirty="0" err="1"/>
              <a:t>DataFrame</a:t>
            </a:r>
            <a:r>
              <a:rPr lang="en-US" sz="2000" dirty="0"/>
              <a:t> into another, generally by appending one or more columns.</a:t>
            </a:r>
          </a:p>
          <a:p>
            <a:endParaRPr lang="en-US" sz="20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17</a:t>
            </a:fld>
            <a:endParaRPr lang="en-US" dirty="0"/>
          </a:p>
        </p:txBody>
      </p:sp>
    </p:spTree>
    <p:extLst>
      <p:ext uri="{BB962C8B-B14F-4D97-AF65-F5344CB8AC3E}">
        <p14:creationId xmlns:p14="http://schemas.microsoft.com/office/powerpoint/2010/main" val="1686539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pPr marL="0" indent="0">
              <a:buNone/>
            </a:pPr>
            <a:r>
              <a:rPr lang="en-US" dirty="0" smtClean="0"/>
              <a:t>A </a:t>
            </a:r>
            <a:r>
              <a:rPr lang="en-US" i="1" dirty="0"/>
              <a:t>feature transformer </a:t>
            </a:r>
            <a:r>
              <a:rPr lang="en-US" dirty="0" smtClean="0"/>
              <a:t>might:</a:t>
            </a:r>
          </a:p>
          <a:p>
            <a:pPr marL="0" indent="0">
              <a:buNone/>
            </a:pPr>
            <a:endParaRPr lang="en-US" dirty="0" smtClean="0"/>
          </a:p>
          <a:p>
            <a:r>
              <a:rPr lang="en-US" dirty="0" smtClean="0"/>
              <a:t>take </a:t>
            </a:r>
            <a:r>
              <a:rPr lang="en-US" dirty="0"/>
              <a:t>a </a:t>
            </a:r>
            <a:r>
              <a:rPr lang="en-US" dirty="0" smtClean="0"/>
              <a:t>dataset,</a:t>
            </a:r>
          </a:p>
          <a:p>
            <a:r>
              <a:rPr lang="en-US" dirty="0" smtClean="0"/>
              <a:t>read </a:t>
            </a:r>
            <a:r>
              <a:rPr lang="en-US" dirty="0"/>
              <a:t>a column (e.g., </a:t>
            </a:r>
            <a:r>
              <a:rPr lang="en-US" dirty="0" smtClean="0"/>
              <a:t>text),</a:t>
            </a:r>
          </a:p>
          <a:p>
            <a:r>
              <a:rPr lang="en-US" dirty="0" smtClean="0"/>
              <a:t>convert </a:t>
            </a:r>
            <a:r>
              <a:rPr lang="en-US" dirty="0"/>
              <a:t>it into a new column (e.g., feature vectors</a:t>
            </a:r>
            <a:r>
              <a:rPr lang="en-US" dirty="0" smtClean="0"/>
              <a:t>),</a:t>
            </a:r>
          </a:p>
          <a:p>
            <a:r>
              <a:rPr lang="en-US" dirty="0" smtClean="0"/>
              <a:t>append </a:t>
            </a:r>
            <a:r>
              <a:rPr lang="en-US" dirty="0"/>
              <a:t>the new column to the </a:t>
            </a:r>
            <a:r>
              <a:rPr lang="en-US" dirty="0" smtClean="0"/>
              <a:t>dataset, and</a:t>
            </a:r>
          </a:p>
          <a:p>
            <a:r>
              <a:rPr lang="en-US" dirty="0" smtClean="0"/>
              <a:t>output </a:t>
            </a:r>
            <a:r>
              <a:rPr lang="en-US" dirty="0"/>
              <a:t>the updated dataset.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18</a:t>
            </a:fld>
            <a:endParaRPr lang="en-US" dirty="0"/>
          </a:p>
        </p:txBody>
      </p:sp>
      <p:sp>
        <p:nvSpPr>
          <p:cNvPr id="5" name="TextBox 4"/>
          <p:cNvSpPr txBox="1"/>
          <p:nvPr/>
        </p:nvSpPr>
        <p:spPr>
          <a:xfrm>
            <a:off x="2353867" y="-32148"/>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5045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pPr marL="0" indent="0">
              <a:buNone/>
            </a:pPr>
            <a:r>
              <a:rPr lang="en-US" dirty="0" smtClean="0"/>
              <a:t>A </a:t>
            </a:r>
            <a:r>
              <a:rPr lang="en-US" i="1" dirty="0"/>
              <a:t>learning model </a:t>
            </a:r>
            <a:r>
              <a:rPr lang="en-US" dirty="0" smtClean="0"/>
              <a:t>might:</a:t>
            </a:r>
          </a:p>
          <a:p>
            <a:pPr marL="0" indent="0">
              <a:buNone/>
            </a:pPr>
            <a:endParaRPr lang="en-US" dirty="0"/>
          </a:p>
          <a:p>
            <a:r>
              <a:rPr lang="en-US" dirty="0" smtClean="0"/>
              <a:t>take </a:t>
            </a:r>
            <a:r>
              <a:rPr lang="en-US" dirty="0"/>
              <a:t>a dataset, </a:t>
            </a:r>
            <a:endParaRPr lang="en-US" dirty="0" smtClean="0"/>
          </a:p>
          <a:p>
            <a:r>
              <a:rPr lang="en-US" dirty="0" smtClean="0"/>
              <a:t>read </a:t>
            </a:r>
            <a:r>
              <a:rPr lang="en-US" dirty="0"/>
              <a:t>the column containing feature vectors, </a:t>
            </a:r>
            <a:endParaRPr lang="en-US" dirty="0" smtClean="0"/>
          </a:p>
          <a:p>
            <a:r>
              <a:rPr lang="en-US" dirty="0" smtClean="0"/>
              <a:t>predict </a:t>
            </a:r>
            <a:r>
              <a:rPr lang="en-US" dirty="0"/>
              <a:t>the label for each feature vector, </a:t>
            </a:r>
            <a:endParaRPr lang="en-US" dirty="0" smtClean="0"/>
          </a:p>
          <a:p>
            <a:r>
              <a:rPr lang="en-US" dirty="0" smtClean="0"/>
              <a:t>append </a:t>
            </a:r>
            <a:r>
              <a:rPr lang="en-US" dirty="0"/>
              <a:t>the labels as a new column, and </a:t>
            </a:r>
            <a:endParaRPr lang="en-US" dirty="0" smtClean="0"/>
          </a:p>
          <a:p>
            <a:r>
              <a:rPr lang="en-US" dirty="0" smtClean="0"/>
              <a:t>output </a:t>
            </a:r>
            <a:r>
              <a:rPr lang="en-US" dirty="0"/>
              <a:t>the updated dataset.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19</a:t>
            </a:fld>
            <a:endParaRPr lang="en-US" dirty="0"/>
          </a:p>
        </p:txBody>
      </p:sp>
    </p:spTree>
    <p:extLst>
      <p:ext uri="{BB962C8B-B14F-4D97-AF65-F5344CB8AC3E}">
        <p14:creationId xmlns:p14="http://schemas.microsoft.com/office/powerpoint/2010/main" val="328816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coverage</a:t>
            </a:r>
            <a:endParaRPr lang="en-US" dirty="0"/>
          </a:p>
        </p:txBody>
      </p:sp>
      <p:sp>
        <p:nvSpPr>
          <p:cNvPr id="3" name="Content Placeholder 2"/>
          <p:cNvSpPr>
            <a:spLocks noGrp="1"/>
          </p:cNvSpPr>
          <p:nvPr>
            <p:ph idx="1"/>
          </p:nvPr>
        </p:nvSpPr>
        <p:spPr>
          <a:xfrm>
            <a:off x="881260" y="1029177"/>
            <a:ext cx="2209465" cy="3757135"/>
          </a:xfrm>
        </p:spPr>
        <p:txBody>
          <a:bodyPr>
            <a:noAutofit/>
          </a:bodyPr>
          <a:lstStyle/>
          <a:p>
            <a:pPr marL="0" indent="0">
              <a:buNone/>
            </a:pPr>
            <a:r>
              <a:rPr lang="en-US" sz="1200" b="1" dirty="0" smtClean="0"/>
              <a:t>Classification</a:t>
            </a:r>
          </a:p>
          <a:p>
            <a:pPr marL="342900" indent="-342900">
              <a:buFontTx/>
              <a:buChar char="•"/>
            </a:pPr>
            <a:r>
              <a:rPr lang="en-US" sz="800" dirty="0" smtClean="0"/>
              <a:t>Logistic regression w/ elastic net</a:t>
            </a:r>
          </a:p>
          <a:p>
            <a:pPr marL="342900" indent="-342900">
              <a:buFontTx/>
              <a:buChar char="•"/>
            </a:pPr>
            <a:r>
              <a:rPr lang="en-US" sz="800" dirty="0" smtClean="0"/>
              <a:t>Naive Bayes</a:t>
            </a:r>
          </a:p>
          <a:p>
            <a:pPr marL="342900" indent="-342900">
              <a:buFontTx/>
              <a:buChar char="•"/>
            </a:pPr>
            <a:r>
              <a:rPr lang="en-US" sz="800" dirty="0" smtClean="0"/>
              <a:t>Streaming logistic regression</a:t>
            </a:r>
          </a:p>
          <a:p>
            <a:pPr marL="342900" indent="-342900">
              <a:buFontTx/>
              <a:buChar char="•"/>
            </a:pPr>
            <a:r>
              <a:rPr lang="en-US" sz="800" dirty="0" smtClean="0"/>
              <a:t>Linear SVMs</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Multilayer perceptron</a:t>
            </a:r>
          </a:p>
          <a:p>
            <a:pPr marL="342900" indent="-342900">
              <a:buFontTx/>
              <a:buChar char="•"/>
            </a:pPr>
            <a:r>
              <a:rPr lang="en-US" sz="800" dirty="0" smtClean="0"/>
              <a:t>One-vs-rest</a:t>
            </a:r>
          </a:p>
          <a:p>
            <a:pPr marL="0" indent="0">
              <a:buNone/>
            </a:pPr>
            <a:r>
              <a:rPr lang="en-US" sz="1200" b="1" dirty="0" smtClean="0"/>
              <a:t>Regression</a:t>
            </a:r>
          </a:p>
          <a:p>
            <a:pPr marL="342900" indent="-342900">
              <a:buFontTx/>
              <a:buChar char="•"/>
            </a:pPr>
            <a:r>
              <a:rPr lang="en-US" sz="800" dirty="0" smtClean="0"/>
              <a:t>Least squares w/ elastic net</a:t>
            </a:r>
          </a:p>
          <a:p>
            <a:pPr marL="342900" indent="-342900">
              <a:buFontTx/>
              <a:buChar char="•"/>
            </a:pPr>
            <a:r>
              <a:rPr lang="en-US" sz="800" dirty="0" smtClean="0"/>
              <a:t>Isotonic regression</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Streaming linear methods</a:t>
            </a:r>
          </a:p>
          <a:p>
            <a:pPr marL="0" indent="0">
              <a:buNone/>
            </a:pPr>
            <a:r>
              <a:rPr lang="en-US" sz="1200" b="1" dirty="0"/>
              <a:t>Recommendation</a:t>
            </a:r>
          </a:p>
          <a:p>
            <a:pPr marL="342900" indent="-342900">
              <a:buFontTx/>
              <a:buChar char="•"/>
            </a:pPr>
            <a:r>
              <a:rPr lang="en-US" sz="800" b="1" dirty="0"/>
              <a:t>Alternating Least </a:t>
            </a:r>
            <a:r>
              <a:rPr lang="en-US" sz="800" b="1" dirty="0" smtClean="0"/>
              <a:t>Squares</a:t>
            </a:r>
            <a:endParaRPr lang="en-US" sz="800" dirty="0" smtClean="0"/>
          </a:p>
          <a:p>
            <a:pPr marL="0" indent="0">
              <a:buNone/>
            </a:pPr>
            <a:r>
              <a:rPr lang="en-US" sz="1200" b="1" dirty="0" smtClean="0"/>
              <a:t>Frequent </a:t>
            </a:r>
            <a:r>
              <a:rPr lang="en-US" sz="1200" b="1" dirty="0" err="1" smtClean="0"/>
              <a:t>itemsets</a:t>
            </a:r>
            <a:endParaRPr lang="en-US" sz="1200" b="1" dirty="0" smtClean="0"/>
          </a:p>
          <a:p>
            <a:pPr marL="342900" indent="-342900">
              <a:buFontTx/>
              <a:buChar char="•"/>
            </a:pPr>
            <a:r>
              <a:rPr lang="en-US" sz="800" dirty="0" smtClean="0"/>
              <a:t>FP</a:t>
            </a:r>
            <a:r>
              <a:rPr lang="en-US" sz="800" dirty="0"/>
              <a:t>-</a:t>
            </a:r>
            <a:r>
              <a:rPr lang="en-US" sz="800" dirty="0" smtClean="0"/>
              <a:t>growth</a:t>
            </a:r>
          </a:p>
          <a:p>
            <a:pPr marL="342900" indent="-342900">
              <a:buFontTx/>
              <a:buChar char="•"/>
            </a:pPr>
            <a:r>
              <a:rPr lang="en-US" sz="800" dirty="0" smtClean="0"/>
              <a:t>Prefix span</a:t>
            </a:r>
            <a:endParaRPr lang="en-US" sz="800" dirty="0"/>
          </a:p>
        </p:txBody>
      </p:sp>
      <p:sp>
        <p:nvSpPr>
          <p:cNvPr id="5" name="Content Placeholder 2"/>
          <p:cNvSpPr txBox="1">
            <a:spLocks/>
          </p:cNvSpPr>
          <p:nvPr/>
        </p:nvSpPr>
        <p:spPr>
          <a:xfrm>
            <a:off x="5674119" y="1029178"/>
            <a:ext cx="2514358" cy="3512342"/>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Clustering</a:t>
            </a:r>
            <a:endParaRPr lang="en-US" sz="1200" dirty="0"/>
          </a:p>
          <a:p>
            <a:pPr marL="342900" indent="-342900">
              <a:buFontTx/>
              <a:buChar char="•"/>
            </a:pPr>
            <a:r>
              <a:rPr lang="en-US" sz="800" dirty="0"/>
              <a:t>Gaussian mixture </a:t>
            </a:r>
            <a:r>
              <a:rPr lang="en-US" sz="800" dirty="0" smtClean="0"/>
              <a:t>models</a:t>
            </a:r>
          </a:p>
          <a:p>
            <a:pPr marL="342900" indent="-342900">
              <a:buFontTx/>
              <a:buChar char="•"/>
            </a:pPr>
            <a:r>
              <a:rPr lang="en-US" sz="800" dirty="0" smtClean="0"/>
              <a:t>K</a:t>
            </a:r>
            <a:r>
              <a:rPr lang="en-US" sz="800" dirty="0"/>
              <a:t>-Means</a:t>
            </a:r>
          </a:p>
          <a:p>
            <a:pPr marL="342900" indent="-342900">
              <a:buFontTx/>
              <a:buChar char="•"/>
            </a:pPr>
            <a:r>
              <a:rPr lang="en-US" sz="800" dirty="0"/>
              <a:t>Streaming K-Means</a:t>
            </a:r>
          </a:p>
          <a:p>
            <a:pPr marL="342900" indent="-342900">
              <a:buFontTx/>
              <a:buChar char="•"/>
            </a:pPr>
            <a:r>
              <a:rPr lang="en-US" sz="800" dirty="0"/>
              <a:t>Latent Dirichlet Allocation</a:t>
            </a:r>
          </a:p>
          <a:p>
            <a:pPr marL="342900" indent="-342900">
              <a:buFontTx/>
              <a:buChar char="•"/>
            </a:pPr>
            <a:r>
              <a:rPr lang="en-US" sz="800" dirty="0"/>
              <a:t>Power Iteration </a:t>
            </a:r>
            <a:r>
              <a:rPr lang="en-US" sz="800" dirty="0" smtClean="0"/>
              <a:t>Clustering</a:t>
            </a:r>
            <a:endParaRPr lang="en-US" sz="800" b="1" dirty="0" smtClean="0"/>
          </a:p>
          <a:p>
            <a:r>
              <a:rPr lang="en-US" sz="1200" b="1" dirty="0" smtClean="0"/>
              <a:t>Statistics</a:t>
            </a:r>
          </a:p>
          <a:p>
            <a:pPr marL="342900" indent="-342900">
              <a:buFontTx/>
              <a:buChar char="•"/>
            </a:pPr>
            <a:r>
              <a:rPr lang="en-US" sz="800" dirty="0" smtClean="0"/>
              <a:t>Pearson correlation</a:t>
            </a:r>
          </a:p>
          <a:p>
            <a:pPr marL="342900" indent="-342900">
              <a:buFontTx/>
              <a:buChar char="•"/>
            </a:pPr>
            <a:r>
              <a:rPr lang="en-US" sz="800" dirty="0" smtClean="0"/>
              <a:t>Spearman correlation</a:t>
            </a:r>
          </a:p>
          <a:p>
            <a:pPr marL="342900" indent="-342900">
              <a:buFontTx/>
              <a:buChar char="•"/>
            </a:pPr>
            <a:r>
              <a:rPr lang="en-US" sz="800" dirty="0" smtClean="0"/>
              <a:t>Online summarization</a:t>
            </a:r>
          </a:p>
          <a:p>
            <a:pPr marL="342900" indent="-342900">
              <a:buFontTx/>
              <a:buChar char="•"/>
            </a:pPr>
            <a:r>
              <a:rPr lang="en-US" sz="800" dirty="0" smtClean="0"/>
              <a:t>Chi-squared test</a:t>
            </a:r>
          </a:p>
          <a:p>
            <a:pPr marL="342900" indent="-342900">
              <a:buFontTx/>
              <a:buChar char="•"/>
            </a:pPr>
            <a:r>
              <a:rPr lang="en-US" sz="800" dirty="0" smtClean="0"/>
              <a:t>Kernel density estimation</a:t>
            </a:r>
          </a:p>
          <a:p>
            <a:r>
              <a:rPr lang="en-US" sz="1200" b="1" dirty="0" smtClean="0"/>
              <a:t>Linear algebra</a:t>
            </a:r>
          </a:p>
          <a:p>
            <a:pPr marL="342900" indent="-342900">
              <a:buFontTx/>
              <a:buChar char="•"/>
            </a:pPr>
            <a:r>
              <a:rPr lang="en-US" sz="800" dirty="0" smtClean="0"/>
              <a:t>Local dense &amp; sparse vectors &amp; matrices</a:t>
            </a:r>
          </a:p>
          <a:p>
            <a:pPr marL="342900" indent="-342900">
              <a:buFontTx/>
              <a:buChar char="•"/>
            </a:pPr>
            <a:r>
              <a:rPr lang="en-US" sz="800" dirty="0" smtClean="0"/>
              <a:t>Distributed matrices</a:t>
            </a:r>
          </a:p>
          <a:p>
            <a:pPr marL="971550" lvl="1" indent="-342900">
              <a:buFontTx/>
              <a:buChar char="•"/>
            </a:pPr>
            <a:r>
              <a:rPr lang="en-US" sz="800" dirty="0" smtClean="0"/>
              <a:t>Block-partitioned matrix</a:t>
            </a:r>
          </a:p>
          <a:p>
            <a:pPr marL="971550" lvl="1" indent="-342900">
              <a:buFontTx/>
              <a:buChar char="•"/>
            </a:pPr>
            <a:r>
              <a:rPr lang="en-US" sz="800" dirty="0" smtClean="0"/>
              <a:t>Row matrix</a:t>
            </a:r>
          </a:p>
          <a:p>
            <a:pPr marL="971550" lvl="1" indent="-342900">
              <a:buFontTx/>
              <a:buChar char="•"/>
            </a:pPr>
            <a:r>
              <a:rPr lang="en-US" sz="800" dirty="0" smtClean="0"/>
              <a:t>Indexed row matrix</a:t>
            </a:r>
          </a:p>
          <a:p>
            <a:pPr marL="971550" lvl="1" indent="-342900">
              <a:buFontTx/>
              <a:buChar char="•"/>
            </a:pPr>
            <a:r>
              <a:rPr lang="en-US" sz="800" dirty="0" smtClean="0"/>
              <a:t>Coordinate matrix</a:t>
            </a:r>
          </a:p>
          <a:p>
            <a:pPr marL="342900" indent="-342900">
              <a:buFontTx/>
              <a:buChar char="•"/>
            </a:pPr>
            <a:r>
              <a:rPr lang="en-US" sz="800" dirty="0" smtClean="0"/>
              <a:t>Matrix decompositions</a:t>
            </a:r>
          </a:p>
          <a:p>
            <a:r>
              <a:rPr lang="en-US" sz="1200" b="1" dirty="0"/>
              <a:t>Model import/export</a:t>
            </a:r>
          </a:p>
          <a:p>
            <a:r>
              <a:rPr lang="en-US" sz="1200" b="1" dirty="0" smtClean="0"/>
              <a:t>Pipelines</a:t>
            </a:r>
            <a:endParaRPr lang="en-US" sz="1200" dirty="0"/>
          </a:p>
        </p:txBody>
      </p:sp>
      <p:sp>
        <p:nvSpPr>
          <p:cNvPr id="6" name="Content Placeholder 2"/>
          <p:cNvSpPr txBox="1">
            <a:spLocks/>
          </p:cNvSpPr>
          <p:nvPr/>
        </p:nvSpPr>
        <p:spPr>
          <a:xfrm>
            <a:off x="3268859" y="1029177"/>
            <a:ext cx="2145665" cy="3830280"/>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Feature extraction &amp; selection</a:t>
            </a:r>
          </a:p>
          <a:p>
            <a:pPr marL="342900" indent="-342900">
              <a:buFontTx/>
              <a:buChar char="•"/>
            </a:pPr>
            <a:r>
              <a:rPr lang="en-US" sz="800" dirty="0" err="1"/>
              <a:t>Binarizer</a:t>
            </a:r>
            <a:endParaRPr lang="en-US" sz="800" dirty="0"/>
          </a:p>
          <a:p>
            <a:pPr marL="342900" indent="-342900">
              <a:buFontTx/>
              <a:buChar char="•"/>
            </a:pPr>
            <a:r>
              <a:rPr lang="en-US" sz="800" dirty="0" err="1" smtClean="0"/>
              <a:t>Bucketizer</a:t>
            </a:r>
            <a:endParaRPr lang="en-US" sz="800" dirty="0" smtClean="0"/>
          </a:p>
          <a:p>
            <a:pPr marL="342900" indent="-342900">
              <a:buFontTx/>
              <a:buChar char="•"/>
            </a:pPr>
            <a:r>
              <a:rPr lang="en-US" sz="800" dirty="0"/>
              <a:t>Chi-Squared selection</a:t>
            </a:r>
          </a:p>
          <a:p>
            <a:pPr marL="342900" indent="-342900">
              <a:buFontTx/>
              <a:buChar char="•"/>
            </a:pPr>
            <a:r>
              <a:rPr lang="en-US" sz="800" dirty="0" err="1" smtClean="0"/>
              <a:t>CountVectorizer</a:t>
            </a:r>
            <a:endParaRPr lang="en-US" sz="800" dirty="0" smtClean="0"/>
          </a:p>
          <a:p>
            <a:pPr marL="342900" indent="-342900">
              <a:buFontTx/>
              <a:buChar char="•"/>
            </a:pPr>
            <a:r>
              <a:rPr lang="en-US" sz="800" dirty="0" smtClean="0"/>
              <a:t>Discrete cosine transform</a:t>
            </a:r>
            <a:endParaRPr lang="en-US" sz="800" dirty="0"/>
          </a:p>
          <a:p>
            <a:pPr marL="342900" indent="-342900">
              <a:buFontTx/>
              <a:buChar char="•"/>
            </a:pPr>
            <a:r>
              <a:rPr lang="en-US" sz="800" dirty="0" err="1"/>
              <a:t>ElementwiseProduct</a:t>
            </a:r>
            <a:endParaRPr lang="en-US" sz="800" dirty="0"/>
          </a:p>
          <a:p>
            <a:pPr marL="342900" indent="-342900">
              <a:buFontTx/>
              <a:buChar char="•"/>
            </a:pPr>
            <a:r>
              <a:rPr lang="en-US" sz="800" dirty="0" smtClean="0"/>
              <a:t>Hashing </a:t>
            </a:r>
            <a:r>
              <a:rPr lang="en-US" sz="800" dirty="0"/>
              <a:t>term frequency</a:t>
            </a:r>
          </a:p>
          <a:p>
            <a:pPr marL="342900" indent="-342900">
              <a:buFontTx/>
              <a:buChar char="•"/>
            </a:pPr>
            <a:r>
              <a:rPr lang="en-US" sz="800" dirty="0" smtClean="0"/>
              <a:t>Inverse document frequency</a:t>
            </a:r>
          </a:p>
          <a:p>
            <a:pPr marL="342900" indent="-342900">
              <a:buFontTx/>
              <a:buChar char="•"/>
            </a:pPr>
            <a:r>
              <a:rPr lang="en-US" sz="800" dirty="0" err="1" smtClean="0"/>
              <a:t>MinMaxScaler</a:t>
            </a:r>
            <a:endParaRPr lang="en-US" sz="800" dirty="0" smtClean="0"/>
          </a:p>
          <a:p>
            <a:pPr marL="342900" indent="-342900">
              <a:buFontTx/>
              <a:buChar char="•"/>
            </a:pPr>
            <a:r>
              <a:rPr lang="en-US" sz="800" dirty="0" err="1" smtClean="0"/>
              <a:t>Ngram</a:t>
            </a:r>
            <a:endParaRPr lang="en-US" sz="800" dirty="0" smtClean="0"/>
          </a:p>
          <a:p>
            <a:pPr marL="342900" indent="-342900">
              <a:buFontTx/>
              <a:buChar char="•"/>
            </a:pPr>
            <a:r>
              <a:rPr lang="en-US" sz="800" dirty="0"/>
              <a:t>Normalizer</a:t>
            </a:r>
          </a:p>
          <a:p>
            <a:pPr marL="342900" indent="-342900">
              <a:buFontTx/>
              <a:buChar char="•"/>
            </a:pPr>
            <a:r>
              <a:rPr lang="en-US" sz="800" dirty="0"/>
              <a:t>One-Hot Encoder</a:t>
            </a:r>
          </a:p>
          <a:p>
            <a:pPr marL="342900" indent="-342900">
              <a:buFontTx/>
              <a:buChar char="•"/>
            </a:pPr>
            <a:r>
              <a:rPr lang="en-US" sz="800" dirty="0" smtClean="0"/>
              <a:t>PCA</a:t>
            </a:r>
          </a:p>
          <a:p>
            <a:pPr marL="342900" indent="-342900">
              <a:buFontTx/>
              <a:buChar char="•"/>
            </a:pPr>
            <a:r>
              <a:rPr lang="en-US" sz="800" dirty="0" err="1"/>
              <a:t>PolynomialExpansion</a:t>
            </a:r>
            <a:endParaRPr lang="en-US" sz="800" dirty="0"/>
          </a:p>
          <a:p>
            <a:pPr marL="342900" indent="-342900">
              <a:buFontTx/>
              <a:buChar char="•"/>
            </a:pPr>
            <a:r>
              <a:rPr lang="en-US" sz="800" dirty="0" err="1" smtClean="0"/>
              <a:t>RFormula</a:t>
            </a:r>
            <a:endParaRPr lang="en-US" sz="800" dirty="0" smtClean="0"/>
          </a:p>
          <a:p>
            <a:pPr marL="342900" indent="-342900">
              <a:buFontTx/>
              <a:buChar char="•"/>
            </a:pPr>
            <a:r>
              <a:rPr lang="en-US" sz="800" dirty="0" err="1" smtClean="0"/>
              <a:t>SQLTransformer</a:t>
            </a:r>
            <a:endParaRPr lang="en-US" sz="800" dirty="0"/>
          </a:p>
          <a:p>
            <a:pPr marL="342900" indent="-342900">
              <a:buFontTx/>
              <a:buChar char="•"/>
            </a:pPr>
            <a:r>
              <a:rPr lang="en-US" sz="800" dirty="0"/>
              <a:t>Standard </a:t>
            </a:r>
            <a:r>
              <a:rPr lang="en-US" sz="800" dirty="0" err="1"/>
              <a:t>scaler</a:t>
            </a:r>
            <a:endParaRPr lang="en-US" sz="800" dirty="0"/>
          </a:p>
          <a:p>
            <a:pPr marL="342900" indent="-342900">
              <a:buFontTx/>
              <a:buChar char="•"/>
            </a:pPr>
            <a:r>
              <a:rPr lang="en-US" sz="800" dirty="0" smtClean="0"/>
              <a:t>StopWordsRemover</a:t>
            </a:r>
          </a:p>
          <a:p>
            <a:pPr marL="342900" indent="-342900">
              <a:buFontTx/>
              <a:buChar char="•"/>
            </a:pPr>
            <a:r>
              <a:rPr lang="en-US" sz="800" dirty="0" err="1" smtClean="0"/>
              <a:t>StringIndexer</a:t>
            </a:r>
            <a:endParaRPr lang="en-US" sz="800" dirty="0" smtClean="0"/>
          </a:p>
          <a:p>
            <a:pPr marL="342900" indent="-342900">
              <a:buFontTx/>
              <a:buChar char="•"/>
            </a:pPr>
            <a:r>
              <a:rPr lang="en-US" sz="800" dirty="0" err="1"/>
              <a:t>Tokenizer</a:t>
            </a:r>
            <a:endParaRPr lang="en-US" sz="800" dirty="0"/>
          </a:p>
          <a:p>
            <a:pPr marL="342900" indent="-342900">
              <a:buFontTx/>
              <a:buChar char="•"/>
            </a:pPr>
            <a:r>
              <a:rPr lang="en-US" sz="800" dirty="0" err="1" smtClean="0"/>
              <a:t>StringIndexer</a:t>
            </a:r>
            <a:endParaRPr lang="en-US" sz="800" dirty="0" smtClean="0"/>
          </a:p>
          <a:p>
            <a:pPr marL="342900" indent="-342900">
              <a:buFontTx/>
              <a:buChar char="•"/>
            </a:pPr>
            <a:r>
              <a:rPr lang="en-US" sz="800" dirty="0" err="1"/>
              <a:t>VectorAssembler</a:t>
            </a:r>
            <a:endParaRPr lang="en-US" sz="800" dirty="0"/>
          </a:p>
          <a:p>
            <a:pPr marL="342900" indent="-342900">
              <a:buFontTx/>
              <a:buChar char="•"/>
            </a:pPr>
            <a:r>
              <a:rPr lang="en-US" sz="800" dirty="0" err="1" smtClean="0"/>
              <a:t>VectorIndexer</a:t>
            </a:r>
            <a:endParaRPr lang="en-US" sz="800" dirty="0" smtClean="0"/>
          </a:p>
          <a:p>
            <a:pPr marL="342900" indent="-342900">
              <a:buFontTx/>
              <a:buChar char="•"/>
            </a:pPr>
            <a:r>
              <a:rPr lang="en-US" sz="800" dirty="0" err="1" smtClean="0"/>
              <a:t>VectorSlicer</a:t>
            </a:r>
            <a:endParaRPr lang="en-US" sz="800" dirty="0" smtClean="0"/>
          </a:p>
          <a:p>
            <a:pPr marL="342900" indent="-342900">
              <a:buFontTx/>
              <a:buChar char="•"/>
            </a:pPr>
            <a:r>
              <a:rPr lang="en-US" sz="800" dirty="0" smtClean="0"/>
              <a:t>Word2Vec</a:t>
            </a:r>
          </a:p>
        </p:txBody>
      </p:sp>
      <p:sp>
        <p:nvSpPr>
          <p:cNvPr id="7" name="TextBox 6"/>
          <p:cNvSpPr txBox="1"/>
          <p:nvPr/>
        </p:nvSpPr>
        <p:spPr>
          <a:xfrm>
            <a:off x="5414524" y="4551680"/>
            <a:ext cx="1850186" cy="307777"/>
          </a:xfrm>
          <a:prstGeom prst="rect">
            <a:avLst/>
          </a:prstGeom>
          <a:noFill/>
        </p:spPr>
        <p:txBody>
          <a:bodyPr wrap="none" rtlCol="0">
            <a:spAutoFit/>
          </a:bodyPr>
          <a:lstStyle/>
          <a:p>
            <a:r>
              <a:rPr lang="en-US" sz="1400" i="1" dirty="0" smtClean="0">
                <a:latin typeface="Source Sans Pro Light"/>
                <a:cs typeface="Source Sans Pro Light"/>
              </a:rPr>
              <a:t>List based on Spark </a:t>
            </a:r>
            <a:r>
              <a:rPr lang="en-US" sz="1400" i="1" dirty="0" smtClean="0">
                <a:latin typeface="Source Sans Pro Light"/>
                <a:cs typeface="Source Sans Pro Light"/>
              </a:rPr>
              <a:t>1.6</a:t>
            </a:r>
            <a:endParaRPr lang="en-US" sz="1400" i="1" dirty="0">
              <a:latin typeface="Source Sans Pro Light"/>
              <a:cs typeface="Source Sans Pro Light"/>
            </a:endParaRPr>
          </a:p>
        </p:txBody>
      </p:sp>
    </p:spTree>
    <p:extLst>
      <p:ext uri="{BB962C8B-B14F-4D97-AF65-F5344CB8AC3E}">
        <p14:creationId xmlns:p14="http://schemas.microsoft.com/office/powerpoint/2010/main" val="1001844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Estimator</a:t>
            </a:r>
            <a:endParaRPr lang="en-US" dirty="0"/>
          </a:p>
        </p:txBody>
      </p:sp>
      <p:sp>
        <p:nvSpPr>
          <p:cNvPr id="3" name="Content Placeholder 2"/>
          <p:cNvSpPr>
            <a:spLocks noGrp="1"/>
          </p:cNvSpPr>
          <p:nvPr>
            <p:ph idx="1"/>
          </p:nvPr>
        </p:nvSpPr>
        <p:spPr>
          <a:xfrm>
            <a:off x="1490467" y="1371600"/>
            <a:ext cx="6263943" cy="3245483"/>
          </a:xfrm>
        </p:spPr>
        <p:txBody>
          <a:bodyPr>
            <a:noAutofit/>
          </a:bodyPr>
          <a:lstStyle/>
          <a:p>
            <a:pPr marL="0" indent="0">
              <a:buNone/>
            </a:pPr>
            <a:r>
              <a:rPr lang="en-US" dirty="0" smtClean="0"/>
              <a:t>An</a:t>
            </a:r>
            <a:r>
              <a:rPr lang="en-US" dirty="0"/>
              <a:t> </a:t>
            </a:r>
            <a:r>
              <a:rPr lang="en-US" i="1" dirty="0" smtClean="0"/>
              <a:t>Estimator</a:t>
            </a:r>
            <a:r>
              <a:rPr lang="en-US" dirty="0"/>
              <a:t> is an algorithm which can be fit on a </a:t>
            </a:r>
            <a:r>
              <a:rPr lang="en-US" dirty="0" err="1"/>
              <a:t>DataFrame</a:t>
            </a:r>
            <a:r>
              <a:rPr lang="en-US" dirty="0"/>
              <a:t> to produce a Transformer. </a:t>
            </a:r>
            <a:endParaRPr lang="en-US" dirty="0" smtClean="0"/>
          </a:p>
          <a:p>
            <a:pPr marL="0" indent="0">
              <a:buNone/>
            </a:pPr>
            <a:endParaRPr lang="en-US" dirty="0"/>
          </a:p>
          <a:p>
            <a:pPr marL="0" indent="0">
              <a:buNone/>
            </a:pPr>
            <a:r>
              <a:rPr lang="en-US" dirty="0" smtClean="0"/>
              <a:t>For instance, a </a:t>
            </a:r>
            <a:r>
              <a:rPr lang="en-US" dirty="0"/>
              <a:t>learning algorithm is </a:t>
            </a:r>
            <a:r>
              <a:rPr lang="en-US" dirty="0" smtClean="0"/>
              <a:t>an Estimator</a:t>
            </a:r>
            <a:r>
              <a:rPr lang="en-US" dirty="0"/>
              <a:t> </a:t>
            </a:r>
            <a:r>
              <a:rPr lang="en-US" dirty="0" smtClean="0"/>
              <a:t>that trains </a:t>
            </a:r>
            <a:r>
              <a:rPr lang="en-US" dirty="0"/>
              <a:t>on a dataset and produces a model</a:t>
            </a:r>
            <a:r>
              <a:rPr lang="en-US" dirty="0" smtClean="0"/>
              <a:t>.</a:t>
            </a:r>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20</a:t>
            </a:fld>
            <a:endParaRPr lang="en-US" dirty="0"/>
          </a:p>
        </p:txBody>
      </p:sp>
    </p:spTree>
    <p:extLst>
      <p:ext uri="{BB962C8B-B14F-4D97-AF65-F5344CB8AC3E}">
        <p14:creationId xmlns:p14="http://schemas.microsoft.com/office/powerpoint/2010/main" val="946937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Estimator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r>
              <a:rPr lang="en-US" sz="2000" dirty="0" smtClean="0"/>
              <a:t>An</a:t>
            </a:r>
            <a:r>
              <a:rPr lang="en-US" sz="2000" dirty="0"/>
              <a:t> Estimator abstracts the concept of </a:t>
            </a:r>
            <a:r>
              <a:rPr lang="en-US" sz="2000" dirty="0" smtClean="0"/>
              <a:t>any </a:t>
            </a:r>
            <a:r>
              <a:rPr lang="en-US" sz="2000" dirty="0"/>
              <a:t>algorithm which fits </a:t>
            </a:r>
            <a:r>
              <a:rPr lang="en-US" sz="2000" dirty="0" smtClean="0"/>
              <a:t>or </a:t>
            </a:r>
            <a:r>
              <a:rPr lang="en-US" sz="2000" dirty="0"/>
              <a:t>trains on data. </a:t>
            </a:r>
            <a:endParaRPr lang="en-US" sz="2000" dirty="0" smtClean="0"/>
          </a:p>
          <a:p>
            <a:endParaRPr lang="en-US" sz="2000" dirty="0"/>
          </a:p>
          <a:p>
            <a:r>
              <a:rPr lang="en-US" sz="2000" dirty="0" smtClean="0"/>
              <a:t>Technically</a:t>
            </a:r>
            <a:r>
              <a:rPr lang="en-US" sz="2000" dirty="0"/>
              <a:t>, an Estimator implements a </a:t>
            </a:r>
            <a:r>
              <a:rPr lang="en-US" sz="2000" dirty="0" smtClean="0">
                <a:latin typeface="Consolas" charset="0"/>
                <a:ea typeface="Consolas" charset="0"/>
                <a:cs typeface="Consolas" charset="0"/>
              </a:rPr>
              <a:t>fit</a:t>
            </a:r>
            <a:r>
              <a:rPr lang="en-US" sz="2000" dirty="0">
                <a:latin typeface="Consolas" charset="0"/>
                <a:ea typeface="Consolas" charset="0"/>
                <a:cs typeface="Consolas" charset="0"/>
              </a:rPr>
              <a:t>()</a:t>
            </a:r>
            <a:r>
              <a:rPr lang="en-US" sz="2000" dirty="0"/>
              <a:t> </a:t>
            </a:r>
            <a:r>
              <a:rPr lang="en-US" sz="2000" dirty="0" smtClean="0"/>
              <a:t>method that </a:t>
            </a:r>
            <a:r>
              <a:rPr lang="en-US" sz="2000" dirty="0"/>
              <a:t>accepts a </a:t>
            </a:r>
            <a:r>
              <a:rPr lang="en-US" sz="2000" dirty="0" err="1"/>
              <a:t>DataFrame</a:t>
            </a:r>
            <a:r>
              <a:rPr lang="en-US" sz="2000" dirty="0"/>
              <a:t> and produces a Transformer. </a:t>
            </a:r>
            <a:endParaRPr lang="en-US" sz="2000" dirty="0" smtClean="0"/>
          </a:p>
          <a:p>
            <a:endParaRPr lang="en-US" sz="2000" dirty="0" smtClean="0"/>
          </a:p>
          <a:p>
            <a:r>
              <a:rPr lang="en-US" sz="2000" dirty="0" smtClean="0"/>
              <a:t>For example, a learning algorithm like </a:t>
            </a:r>
            <a:r>
              <a:rPr lang="en-US" sz="2000" dirty="0" err="1" smtClean="0">
                <a:latin typeface="Consolas" charset="0"/>
                <a:ea typeface="Consolas" charset="0"/>
                <a:cs typeface="Consolas" charset="0"/>
              </a:rPr>
              <a:t>LogisticRegression</a:t>
            </a:r>
            <a:r>
              <a:rPr lang="en-US" sz="2000" dirty="0" smtClean="0"/>
              <a:t> is an Estimator, and calling its </a:t>
            </a:r>
            <a:r>
              <a:rPr lang="en-US" sz="2000" dirty="0" smtClean="0">
                <a:latin typeface="Consolas" charset="0"/>
                <a:ea typeface="Consolas" charset="0"/>
                <a:cs typeface="Consolas" charset="0"/>
              </a:rPr>
              <a:t>fit()</a:t>
            </a:r>
            <a:r>
              <a:rPr lang="en-US" sz="2000" dirty="0" smtClean="0">
                <a:latin typeface="Source Sans Pro" charset="0"/>
                <a:ea typeface="Source Sans Pro" charset="0"/>
                <a:cs typeface="Source Sans Pro" charset="0"/>
              </a:rPr>
              <a:t> </a:t>
            </a:r>
            <a:r>
              <a:rPr lang="en-US" sz="2000" dirty="0" smtClean="0"/>
              <a:t>method trains a </a:t>
            </a:r>
            <a:r>
              <a:rPr lang="en-US" sz="2000" dirty="0" err="1" smtClean="0">
                <a:latin typeface="Consolas" charset="0"/>
                <a:ea typeface="Consolas" charset="0"/>
                <a:cs typeface="Consolas" charset="0"/>
              </a:rPr>
              <a:t>LogisticRegressionModel</a:t>
            </a:r>
            <a:r>
              <a:rPr lang="en-US" sz="2000" dirty="0" smtClean="0"/>
              <a:t>, which is a Transformation.</a:t>
            </a:r>
            <a:endParaRPr lang="en-US" sz="20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21</a:t>
            </a:fld>
            <a:endParaRPr lang="en-US" dirty="0"/>
          </a:p>
        </p:txBody>
      </p:sp>
    </p:spTree>
    <p:extLst>
      <p:ext uri="{BB962C8B-B14F-4D97-AF65-F5344CB8AC3E}">
        <p14:creationId xmlns:p14="http://schemas.microsoft.com/office/powerpoint/2010/main" val="172279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a:t>
            </a:r>
            <a:r>
              <a:rPr lang="en-US" dirty="0" err="1" smtClean="0"/>
              <a:t>Param</a:t>
            </a:r>
            <a:endParaRPr lang="en-US" dirty="0"/>
          </a:p>
        </p:txBody>
      </p:sp>
      <p:sp>
        <p:nvSpPr>
          <p:cNvPr id="3" name="Content Placeholder 2"/>
          <p:cNvSpPr>
            <a:spLocks noGrp="1"/>
          </p:cNvSpPr>
          <p:nvPr>
            <p:ph idx="1"/>
          </p:nvPr>
        </p:nvSpPr>
        <p:spPr>
          <a:xfrm>
            <a:off x="1490467" y="1223008"/>
            <a:ext cx="6263943" cy="3394075"/>
          </a:xfrm>
        </p:spPr>
        <p:txBody>
          <a:bodyPr>
            <a:noAutofit/>
          </a:bodyPr>
          <a:lstStyle/>
          <a:p>
            <a:pPr marL="0" indent="0">
              <a:buNone/>
            </a:pPr>
            <a:r>
              <a:rPr lang="en-US" dirty="0" smtClean="0"/>
              <a:t>All</a:t>
            </a:r>
            <a:r>
              <a:rPr lang="en-US" dirty="0"/>
              <a:t> Transformers and Estimators now share a common API for specifying parameters.</a:t>
            </a:r>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22</a:t>
            </a:fld>
            <a:endParaRPr lang="en-US" dirty="0"/>
          </a:p>
        </p:txBody>
      </p:sp>
    </p:spTree>
    <p:extLst>
      <p:ext uri="{BB962C8B-B14F-4D97-AF65-F5344CB8AC3E}">
        <p14:creationId xmlns:p14="http://schemas.microsoft.com/office/powerpoint/2010/main" val="272481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Pipeline</a:t>
            </a:r>
            <a:endParaRPr lang="en-US" dirty="0"/>
          </a:p>
        </p:txBody>
      </p:sp>
      <p:sp>
        <p:nvSpPr>
          <p:cNvPr id="3" name="Content Placeholder 2"/>
          <p:cNvSpPr>
            <a:spLocks noGrp="1"/>
          </p:cNvSpPr>
          <p:nvPr>
            <p:ph idx="1"/>
          </p:nvPr>
        </p:nvSpPr>
        <p:spPr>
          <a:xfrm>
            <a:off x="615851" y="1385300"/>
            <a:ext cx="7751493" cy="2723275"/>
          </a:xfrm>
        </p:spPr>
        <p:txBody>
          <a:bodyPr>
            <a:noAutofit/>
          </a:bodyPr>
          <a:lstStyle/>
          <a:p>
            <a:pPr marL="0" indent="0">
              <a:buNone/>
            </a:pPr>
            <a:r>
              <a:rPr lang="en-US" sz="1800" dirty="0" smtClean="0"/>
              <a:t>In </a:t>
            </a:r>
            <a:r>
              <a:rPr lang="en-US" sz="1800" dirty="0"/>
              <a:t>machine learning, it is common to run a </a:t>
            </a:r>
            <a:r>
              <a:rPr lang="en-US" sz="1800" b="1" dirty="0"/>
              <a:t>sequence of algorithms</a:t>
            </a:r>
            <a:r>
              <a:rPr lang="en-US" sz="1800" dirty="0"/>
              <a:t> to process and learn from data. </a:t>
            </a:r>
            <a:r>
              <a:rPr lang="en-US" sz="1800" dirty="0" smtClean="0"/>
              <a:t>A </a:t>
            </a:r>
            <a:r>
              <a:rPr lang="en-US" sz="1800" dirty="0"/>
              <a:t>simple text document processing workflow might include several </a:t>
            </a:r>
            <a:r>
              <a:rPr lang="en-US" sz="1800" dirty="0" smtClean="0"/>
              <a:t>stages.</a:t>
            </a:r>
          </a:p>
          <a:p>
            <a:pPr marL="0" indent="0">
              <a:buNone/>
            </a:pPr>
            <a:endParaRPr lang="en-US" sz="1800" dirty="0" smtClean="0"/>
          </a:p>
          <a:p>
            <a:pPr marL="0" indent="0">
              <a:buNone/>
            </a:pPr>
            <a:r>
              <a:rPr lang="en-US" sz="1800" dirty="0" smtClean="0"/>
              <a:t>Spark </a:t>
            </a:r>
            <a:r>
              <a:rPr lang="en-US" sz="1800" dirty="0"/>
              <a:t>ML represents such a workflow as a </a:t>
            </a:r>
            <a:r>
              <a:rPr lang="en-US" sz="1800" b="1" dirty="0"/>
              <a:t>Pipeline</a:t>
            </a:r>
            <a:r>
              <a:rPr lang="en-US" sz="1800" dirty="0"/>
              <a:t>, which consists of a sequence of </a:t>
            </a:r>
            <a:r>
              <a:rPr lang="en-US" sz="1800" b="1" dirty="0"/>
              <a:t>PipelineStages</a:t>
            </a:r>
            <a:r>
              <a:rPr lang="en-US" sz="1800" dirty="0"/>
              <a:t> (Transformers and Estimators) to be run in a specific </a:t>
            </a:r>
            <a:r>
              <a:rPr lang="en-US" sz="1800" dirty="0" smtClean="0"/>
              <a:t>order.</a:t>
            </a:r>
            <a:endParaRPr lang="en-US" sz="1800" dirty="0"/>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23</a:t>
            </a:fld>
            <a:endParaRPr lang="en-US" dirty="0"/>
          </a:p>
        </p:txBody>
      </p:sp>
    </p:spTree>
    <p:extLst>
      <p:ext uri="{BB962C8B-B14F-4D97-AF65-F5344CB8AC3E}">
        <p14:creationId xmlns:p14="http://schemas.microsoft.com/office/powerpoint/2010/main" val="382002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Pipeline</a:t>
            </a: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24</a:t>
            </a:fld>
            <a:endParaRPr lang="en-US" dirty="0"/>
          </a:p>
        </p:txBody>
      </p:sp>
      <p:pic>
        <p:nvPicPr>
          <p:cNvPr id="6" name="Picture 5"/>
          <p:cNvPicPr>
            <a:picLocks noChangeAspect="1"/>
          </p:cNvPicPr>
          <p:nvPr/>
        </p:nvPicPr>
        <p:blipFill>
          <a:blip r:embed="rId2"/>
          <a:stretch>
            <a:fillRect/>
          </a:stretch>
        </p:blipFill>
        <p:spPr>
          <a:xfrm>
            <a:off x="864038" y="2540953"/>
            <a:ext cx="7597337" cy="2234018"/>
          </a:xfrm>
          <a:prstGeom prst="rect">
            <a:avLst/>
          </a:prstGeom>
        </p:spPr>
      </p:pic>
      <p:sp>
        <p:nvSpPr>
          <p:cNvPr id="7" name="TextBox 6"/>
          <p:cNvSpPr txBox="1"/>
          <p:nvPr/>
        </p:nvSpPr>
        <p:spPr>
          <a:xfrm>
            <a:off x="410895" y="1063625"/>
            <a:ext cx="8242831" cy="923330"/>
          </a:xfrm>
          <a:prstGeom prst="rect">
            <a:avLst/>
          </a:prstGeom>
          <a:noFill/>
        </p:spPr>
        <p:txBody>
          <a:bodyPr wrap="square" rtlCol="0">
            <a:spAutoFit/>
          </a:bodyPr>
          <a:lstStyle/>
          <a:p>
            <a:pPr marL="800100" lvl="1" indent="-342900">
              <a:buFont typeface="+mj-lt"/>
              <a:buAutoNum type="arabicPeriod"/>
            </a:pPr>
            <a:r>
              <a:rPr lang="en-US" dirty="0"/>
              <a:t>Split each document’s text into </a:t>
            </a:r>
            <a:r>
              <a:rPr lang="en-US" dirty="0" smtClean="0"/>
              <a:t>words (</a:t>
            </a:r>
            <a:r>
              <a:rPr lang="en-US" b="1" dirty="0" err="1" smtClean="0"/>
              <a:t>tokenizer</a:t>
            </a:r>
            <a:r>
              <a:rPr lang="en-US" dirty="0" smtClean="0"/>
              <a:t>)</a:t>
            </a:r>
            <a:endParaRPr lang="en-US" dirty="0"/>
          </a:p>
          <a:p>
            <a:pPr marL="800100" lvl="1" indent="-342900">
              <a:buFont typeface="+mj-lt"/>
              <a:buAutoNum type="arabicPeriod"/>
            </a:pPr>
            <a:r>
              <a:rPr lang="en-US" dirty="0"/>
              <a:t>Convert each document’s words into a numerical feature </a:t>
            </a:r>
            <a:r>
              <a:rPr lang="en-US" dirty="0" smtClean="0"/>
              <a:t>vector (</a:t>
            </a:r>
            <a:r>
              <a:rPr lang="en-US" b="1" dirty="0" err="1" smtClean="0"/>
              <a:t>hashingTF</a:t>
            </a:r>
            <a:r>
              <a:rPr lang="en-US" dirty="0" smtClean="0"/>
              <a:t>)</a:t>
            </a:r>
            <a:endParaRPr lang="en-US" dirty="0"/>
          </a:p>
          <a:p>
            <a:pPr marL="800100" lvl="1" indent="-342900">
              <a:buFont typeface="+mj-lt"/>
              <a:buAutoNum type="arabicPeriod"/>
            </a:pPr>
            <a:r>
              <a:rPr lang="en-US" dirty="0"/>
              <a:t>Learn a prediction model using the feature vectors and </a:t>
            </a:r>
            <a:r>
              <a:rPr lang="en-US" dirty="0" smtClean="0"/>
              <a:t>labels</a:t>
            </a:r>
            <a:r>
              <a:rPr lang="en-US" dirty="0"/>
              <a:t> </a:t>
            </a:r>
            <a:r>
              <a:rPr lang="en-US" dirty="0" smtClean="0"/>
              <a:t>(</a:t>
            </a:r>
            <a:r>
              <a:rPr lang="en-US" b="1" dirty="0" err="1" smtClean="0"/>
              <a:t>lr</a:t>
            </a:r>
            <a:r>
              <a:rPr lang="en-US" dirty="0" smtClean="0"/>
              <a:t>)</a:t>
            </a:r>
            <a:endParaRPr lang="en-US" dirty="0"/>
          </a:p>
        </p:txBody>
      </p:sp>
    </p:spTree>
    <p:extLst>
      <p:ext uri="{BB962C8B-B14F-4D97-AF65-F5344CB8AC3E}">
        <p14:creationId xmlns:p14="http://schemas.microsoft.com/office/powerpoint/2010/main" val="1485278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Scala Example</a:t>
            </a:r>
            <a:endParaRPr lang="en-US" dirty="0"/>
          </a:p>
        </p:txBody>
      </p:sp>
      <p:sp>
        <p:nvSpPr>
          <p:cNvPr id="4" name="Slide Number Placeholder 3"/>
          <p:cNvSpPr>
            <a:spLocks noGrp="1"/>
          </p:cNvSpPr>
          <p:nvPr>
            <p:ph type="sldNum" sz="quarter" idx="4294967295"/>
          </p:nvPr>
        </p:nvSpPr>
        <p:spPr>
          <a:xfrm>
            <a:off x="7488464" y="4232165"/>
            <a:ext cx="419105" cy="205383"/>
          </a:xfrm>
          <a:prstGeom prst="rect">
            <a:avLst/>
          </a:prstGeom>
        </p:spPr>
        <p:txBody>
          <a:bodyPr/>
          <a:lstStyle/>
          <a:p>
            <a:fld id="{40D15546-3768-674C-81B9-C40A1A080E88}" type="slidenum">
              <a:rPr lang="en-US" smtClean="0"/>
              <a:pPr/>
              <a:t>25</a:t>
            </a:fld>
            <a:endParaRPr lang="en-US" dirty="0"/>
          </a:p>
        </p:txBody>
      </p:sp>
      <p:sp>
        <p:nvSpPr>
          <p:cNvPr id="6" name="Rectangle 4"/>
          <p:cNvSpPr/>
          <p:nvPr/>
        </p:nvSpPr>
        <p:spPr>
          <a:xfrm>
            <a:off x="254760" y="927480"/>
            <a:ext cx="8332649" cy="3641952"/>
          </a:xfrm>
          <a:custGeom>
            <a:avLst/>
            <a:gdLst>
              <a:gd name="connsiteX0" fmla="*/ 0 w 8724900"/>
              <a:gd name="connsiteY0" fmla="*/ 0 h 3060700"/>
              <a:gd name="connsiteX1" fmla="*/ 8724900 w 8724900"/>
              <a:gd name="connsiteY1" fmla="*/ 0 h 3060700"/>
              <a:gd name="connsiteX2" fmla="*/ 8724900 w 8724900"/>
              <a:gd name="connsiteY2" fmla="*/ 3060700 h 3060700"/>
              <a:gd name="connsiteX3" fmla="*/ 0 w 8724900"/>
              <a:gd name="connsiteY3" fmla="*/ 3060700 h 3060700"/>
              <a:gd name="connsiteX4" fmla="*/ 0 w 8724900"/>
              <a:gd name="connsiteY4" fmla="*/ 0 h 3060700"/>
              <a:gd name="connsiteX0" fmla="*/ 0 w 8724900"/>
              <a:gd name="connsiteY0" fmla="*/ 40 h 3060740"/>
              <a:gd name="connsiteX1" fmla="*/ 4279900 w 8724900"/>
              <a:gd name="connsiteY1" fmla="*/ 317540 h 3060740"/>
              <a:gd name="connsiteX2" fmla="*/ 8724900 w 8724900"/>
              <a:gd name="connsiteY2" fmla="*/ 40 h 3060740"/>
              <a:gd name="connsiteX3" fmla="*/ 8724900 w 8724900"/>
              <a:gd name="connsiteY3" fmla="*/ 3060740 h 3060740"/>
              <a:gd name="connsiteX4" fmla="*/ 0 w 8724900"/>
              <a:gd name="connsiteY4" fmla="*/ 3060740 h 3060740"/>
              <a:gd name="connsiteX5" fmla="*/ 0 w 8724900"/>
              <a:gd name="connsiteY5" fmla="*/ 40 h 3060740"/>
              <a:gd name="connsiteX0" fmla="*/ 0 w 8724900"/>
              <a:gd name="connsiteY0" fmla="*/ 40 h 3060740"/>
              <a:gd name="connsiteX1" fmla="*/ 4279900 w 8724900"/>
              <a:gd name="connsiteY1" fmla="*/ 317540 h 3060740"/>
              <a:gd name="connsiteX2" fmla="*/ 8724900 w 8724900"/>
              <a:gd name="connsiteY2" fmla="*/ 40 h 3060740"/>
              <a:gd name="connsiteX3" fmla="*/ 8724900 w 8724900"/>
              <a:gd name="connsiteY3" fmla="*/ 3060740 h 3060740"/>
              <a:gd name="connsiteX4" fmla="*/ 4379018 w 8724900"/>
              <a:gd name="connsiteY4" fmla="*/ 2691300 h 3060740"/>
              <a:gd name="connsiteX5" fmla="*/ 0 w 8724900"/>
              <a:gd name="connsiteY5" fmla="*/ 3060740 h 3060740"/>
              <a:gd name="connsiteX6" fmla="*/ 0 w 8724900"/>
              <a:gd name="connsiteY6"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724954 w 8724954"/>
              <a:gd name="connsiteY3" fmla="*/ 3060740 h 3060740"/>
              <a:gd name="connsiteX4" fmla="*/ 4379072 w 8724954"/>
              <a:gd name="connsiteY4" fmla="*/ 2691300 h 3060740"/>
              <a:gd name="connsiteX5" fmla="*/ 54 w 8724954"/>
              <a:gd name="connsiteY5" fmla="*/ 3060740 h 3060740"/>
              <a:gd name="connsiteX6" fmla="*/ 340472 w 8724954"/>
              <a:gd name="connsiteY6" fmla="*/ 1345100 h 3060740"/>
              <a:gd name="connsiteX7" fmla="*/ 54 w 8724954"/>
              <a:gd name="connsiteY7"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455772 w 8724954"/>
              <a:gd name="connsiteY3" fmla="*/ 1421300 h 3060740"/>
              <a:gd name="connsiteX4" fmla="*/ 8724954 w 8724954"/>
              <a:gd name="connsiteY4" fmla="*/ 3060740 h 3060740"/>
              <a:gd name="connsiteX5" fmla="*/ 4379072 w 8724954"/>
              <a:gd name="connsiteY5" fmla="*/ 2691300 h 3060740"/>
              <a:gd name="connsiteX6" fmla="*/ 54 w 8724954"/>
              <a:gd name="connsiteY6" fmla="*/ 3060740 h 3060740"/>
              <a:gd name="connsiteX7" fmla="*/ 340472 w 8724954"/>
              <a:gd name="connsiteY7" fmla="*/ 1345100 h 3060740"/>
              <a:gd name="connsiteX8" fmla="*/ 54 w 8724954"/>
              <a:gd name="connsiteY8"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455772 w 8724954"/>
              <a:gd name="connsiteY3" fmla="*/ 1421300 h 3060740"/>
              <a:gd name="connsiteX4" fmla="*/ 8724954 w 8724954"/>
              <a:gd name="connsiteY4" fmla="*/ 3060740 h 3060740"/>
              <a:gd name="connsiteX5" fmla="*/ 4360156 w 8724954"/>
              <a:gd name="connsiteY5" fmla="*/ 2723048 h 3060740"/>
              <a:gd name="connsiteX6" fmla="*/ 54 w 8724954"/>
              <a:gd name="connsiteY6" fmla="*/ 3060740 h 3060740"/>
              <a:gd name="connsiteX7" fmla="*/ 340472 w 8724954"/>
              <a:gd name="connsiteY7" fmla="*/ 1345100 h 3060740"/>
              <a:gd name="connsiteX8" fmla="*/ 54 w 8724954"/>
              <a:gd name="connsiteY8"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455772 w 8724954"/>
              <a:gd name="connsiteY3" fmla="*/ 1421300 h 3060740"/>
              <a:gd name="connsiteX4" fmla="*/ 8696580 w 8724954"/>
              <a:gd name="connsiteY4" fmla="*/ 2981369 h 3060740"/>
              <a:gd name="connsiteX5" fmla="*/ 4360156 w 8724954"/>
              <a:gd name="connsiteY5" fmla="*/ 2723048 h 3060740"/>
              <a:gd name="connsiteX6" fmla="*/ 54 w 8724954"/>
              <a:gd name="connsiteY6" fmla="*/ 3060740 h 3060740"/>
              <a:gd name="connsiteX7" fmla="*/ 340472 w 8724954"/>
              <a:gd name="connsiteY7" fmla="*/ 1345100 h 3060740"/>
              <a:gd name="connsiteX8" fmla="*/ 54 w 8724954"/>
              <a:gd name="connsiteY8" fmla="*/ 40 h 3060740"/>
              <a:gd name="connsiteX0" fmla="*/ 0 w 8724900"/>
              <a:gd name="connsiteY0" fmla="*/ 40 h 2981369"/>
              <a:gd name="connsiteX1" fmla="*/ 4279900 w 8724900"/>
              <a:gd name="connsiteY1" fmla="*/ 317540 h 2981369"/>
              <a:gd name="connsiteX2" fmla="*/ 8724900 w 8724900"/>
              <a:gd name="connsiteY2" fmla="*/ 40 h 2981369"/>
              <a:gd name="connsiteX3" fmla="*/ 8455718 w 8724900"/>
              <a:gd name="connsiteY3" fmla="*/ 1421300 h 2981369"/>
              <a:gd name="connsiteX4" fmla="*/ 8696526 w 8724900"/>
              <a:gd name="connsiteY4" fmla="*/ 2981369 h 2981369"/>
              <a:gd name="connsiteX5" fmla="*/ 4360102 w 8724900"/>
              <a:gd name="connsiteY5" fmla="*/ 2723048 h 2981369"/>
              <a:gd name="connsiteX6" fmla="*/ 85121 w 8724900"/>
              <a:gd name="connsiteY6" fmla="*/ 2973432 h 2981369"/>
              <a:gd name="connsiteX7" fmla="*/ 340418 w 8724900"/>
              <a:gd name="connsiteY7" fmla="*/ 1345100 h 2981369"/>
              <a:gd name="connsiteX8" fmla="*/ 0 w 8724900"/>
              <a:gd name="connsiteY8" fmla="*/ 40 h 2981369"/>
              <a:gd name="connsiteX0" fmla="*/ 9511 w 8734411"/>
              <a:gd name="connsiteY0" fmla="*/ 40 h 2989306"/>
              <a:gd name="connsiteX1" fmla="*/ 4289411 w 8734411"/>
              <a:gd name="connsiteY1" fmla="*/ 317540 h 2989306"/>
              <a:gd name="connsiteX2" fmla="*/ 8734411 w 8734411"/>
              <a:gd name="connsiteY2" fmla="*/ 40 h 2989306"/>
              <a:gd name="connsiteX3" fmla="*/ 8465229 w 8734411"/>
              <a:gd name="connsiteY3" fmla="*/ 1421300 h 2989306"/>
              <a:gd name="connsiteX4" fmla="*/ 8706037 w 8734411"/>
              <a:gd name="connsiteY4" fmla="*/ 2981369 h 2989306"/>
              <a:gd name="connsiteX5" fmla="*/ 4369613 w 8734411"/>
              <a:gd name="connsiteY5" fmla="*/ 2723048 h 2989306"/>
              <a:gd name="connsiteX6" fmla="*/ 52 w 8734411"/>
              <a:gd name="connsiteY6" fmla="*/ 2989306 h 2989306"/>
              <a:gd name="connsiteX7" fmla="*/ 349929 w 8734411"/>
              <a:gd name="connsiteY7" fmla="*/ 1345100 h 2989306"/>
              <a:gd name="connsiteX8" fmla="*/ 9511 w 8734411"/>
              <a:gd name="connsiteY8" fmla="*/ 40 h 2989306"/>
              <a:gd name="connsiteX0" fmla="*/ 47343 w 8734411"/>
              <a:gd name="connsiteY0" fmla="*/ 47622 h 2989266"/>
              <a:gd name="connsiteX1" fmla="*/ 4289411 w 8734411"/>
              <a:gd name="connsiteY1" fmla="*/ 317500 h 2989266"/>
              <a:gd name="connsiteX2" fmla="*/ 8734411 w 8734411"/>
              <a:gd name="connsiteY2" fmla="*/ 0 h 2989266"/>
              <a:gd name="connsiteX3" fmla="*/ 8465229 w 8734411"/>
              <a:gd name="connsiteY3" fmla="*/ 1421260 h 2989266"/>
              <a:gd name="connsiteX4" fmla="*/ 8706037 w 8734411"/>
              <a:gd name="connsiteY4" fmla="*/ 2981329 h 2989266"/>
              <a:gd name="connsiteX5" fmla="*/ 4369613 w 8734411"/>
              <a:gd name="connsiteY5" fmla="*/ 2723008 h 2989266"/>
              <a:gd name="connsiteX6" fmla="*/ 52 w 8734411"/>
              <a:gd name="connsiteY6" fmla="*/ 2989266 h 2989266"/>
              <a:gd name="connsiteX7" fmla="*/ 349929 w 8734411"/>
              <a:gd name="connsiteY7" fmla="*/ 1345060 h 2989266"/>
              <a:gd name="connsiteX8" fmla="*/ 47343 w 8734411"/>
              <a:gd name="connsiteY8" fmla="*/ 47622 h 2989266"/>
              <a:gd name="connsiteX0" fmla="*/ 28427 w 8734411"/>
              <a:gd name="connsiteY0" fmla="*/ 38 h 3013116"/>
              <a:gd name="connsiteX1" fmla="*/ 4289411 w 8734411"/>
              <a:gd name="connsiteY1" fmla="*/ 341350 h 3013116"/>
              <a:gd name="connsiteX2" fmla="*/ 8734411 w 8734411"/>
              <a:gd name="connsiteY2" fmla="*/ 23850 h 3013116"/>
              <a:gd name="connsiteX3" fmla="*/ 8465229 w 8734411"/>
              <a:gd name="connsiteY3" fmla="*/ 1445110 h 3013116"/>
              <a:gd name="connsiteX4" fmla="*/ 8706037 w 8734411"/>
              <a:gd name="connsiteY4" fmla="*/ 3005179 h 3013116"/>
              <a:gd name="connsiteX5" fmla="*/ 4369613 w 8734411"/>
              <a:gd name="connsiteY5" fmla="*/ 2746858 h 3013116"/>
              <a:gd name="connsiteX6" fmla="*/ 52 w 8734411"/>
              <a:gd name="connsiteY6" fmla="*/ 3013116 h 3013116"/>
              <a:gd name="connsiteX7" fmla="*/ 349929 w 8734411"/>
              <a:gd name="connsiteY7" fmla="*/ 1368910 h 3013116"/>
              <a:gd name="connsiteX8" fmla="*/ 28427 w 8734411"/>
              <a:gd name="connsiteY8" fmla="*/ 38 h 3013116"/>
              <a:gd name="connsiteX0" fmla="*/ 0 w 8753274"/>
              <a:gd name="connsiteY0" fmla="*/ 7937 h 2989266"/>
              <a:gd name="connsiteX1" fmla="*/ 4308274 w 8753274"/>
              <a:gd name="connsiteY1" fmla="*/ 317500 h 2989266"/>
              <a:gd name="connsiteX2" fmla="*/ 8753274 w 8753274"/>
              <a:gd name="connsiteY2" fmla="*/ 0 h 2989266"/>
              <a:gd name="connsiteX3" fmla="*/ 8484092 w 8753274"/>
              <a:gd name="connsiteY3" fmla="*/ 1421260 h 2989266"/>
              <a:gd name="connsiteX4" fmla="*/ 8724900 w 8753274"/>
              <a:gd name="connsiteY4" fmla="*/ 2981329 h 2989266"/>
              <a:gd name="connsiteX5" fmla="*/ 4388476 w 8753274"/>
              <a:gd name="connsiteY5" fmla="*/ 2723008 h 2989266"/>
              <a:gd name="connsiteX6" fmla="*/ 18915 w 8753274"/>
              <a:gd name="connsiteY6" fmla="*/ 2989266 h 2989266"/>
              <a:gd name="connsiteX7" fmla="*/ 368792 w 8753274"/>
              <a:gd name="connsiteY7" fmla="*/ 1345060 h 2989266"/>
              <a:gd name="connsiteX8" fmla="*/ 0 w 8753274"/>
              <a:gd name="connsiteY8" fmla="*/ 7937 h 298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3274" h="2989266">
                <a:moveTo>
                  <a:pt x="0" y="7937"/>
                </a:moveTo>
                <a:cubicBezTo>
                  <a:pt x="1435100" y="3704"/>
                  <a:pt x="2873174" y="321733"/>
                  <a:pt x="4308274" y="317500"/>
                </a:cubicBezTo>
                <a:lnTo>
                  <a:pt x="8753274" y="0"/>
                </a:lnTo>
                <a:cubicBezTo>
                  <a:pt x="8752447" y="444120"/>
                  <a:pt x="8484919" y="977140"/>
                  <a:pt x="8484092" y="1421260"/>
                </a:cubicBezTo>
                <a:lnTo>
                  <a:pt x="8724900" y="2981329"/>
                </a:lnTo>
                <a:cubicBezTo>
                  <a:pt x="7280506" y="2976716"/>
                  <a:pt x="5832870" y="2727621"/>
                  <a:pt x="4388476" y="2723008"/>
                </a:cubicBezTo>
                <a:lnTo>
                  <a:pt x="18915" y="2989266"/>
                </a:lnTo>
                <a:cubicBezTo>
                  <a:pt x="13854" y="2417386"/>
                  <a:pt x="373853" y="1916940"/>
                  <a:pt x="368792" y="1345060"/>
                </a:cubicBezTo>
                <a:lnTo>
                  <a:pt x="0" y="7937"/>
                </a:lnTo>
                <a:close/>
              </a:path>
            </a:pathLst>
          </a:custGeom>
          <a:solidFill>
            <a:schemeClr val="bg1">
              <a:lumMod val="65000"/>
            </a:schemeClr>
          </a:solidFill>
          <a:ln w="3175" cap="rnd">
            <a:solidFill>
              <a:schemeClr val="bg2">
                <a:lumMod val="90000"/>
              </a:schemeClr>
            </a:solidFill>
            <a:prstDash val="solid"/>
          </a:ln>
          <a:effectLst>
            <a:outerShdw blurRad="254000" dist="152400" dir="2700000" algn="tl" rotWithShape="0">
              <a:prstClr val="black">
                <a:alpha val="19000"/>
              </a:prstClr>
            </a:outerShdw>
            <a:softEdge rad="2286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b="1" dirty="0">
              <a:solidFill>
                <a:srgbClr val="008000"/>
              </a:solidFill>
              <a:latin typeface="Courier" charset="0"/>
              <a:ea typeface="Courier" charset="0"/>
              <a:cs typeface="Courier" charset="0"/>
            </a:endParaRPr>
          </a:p>
        </p:txBody>
      </p:sp>
      <p:sp>
        <p:nvSpPr>
          <p:cNvPr id="7" name="Rectangle 6"/>
          <p:cNvSpPr/>
          <p:nvPr/>
        </p:nvSpPr>
        <p:spPr>
          <a:xfrm>
            <a:off x="254760" y="927480"/>
            <a:ext cx="8332649" cy="3641952"/>
          </a:xfrm>
          <a:prstGeom prst="rect">
            <a:avLst/>
          </a:prstGeom>
          <a:solidFill>
            <a:schemeClr val="lt1"/>
          </a:solidFill>
          <a:ln w="3175" cap="rnd">
            <a:solidFill>
              <a:schemeClr val="bg2">
                <a:lumMod val="90000"/>
              </a:schemeClr>
            </a:solidFill>
            <a:prstDash val="solid"/>
          </a:ln>
          <a:effectLst/>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7F0055"/>
                </a:solidFill>
                <a:latin typeface="Consolas" charset="0"/>
                <a:ea typeface="Consolas" charset="0"/>
                <a:cs typeface="Consolas" charset="0"/>
              </a:rPr>
              <a:t>import</a:t>
            </a:r>
            <a:r>
              <a:rPr lang="en-US" sz="1200"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org.apache.spark.ml.Pipeline</a:t>
            </a:r>
            <a:endParaRPr lang="en-US" sz="1200" dirty="0">
              <a:solidFill>
                <a:srgbClr val="000000"/>
              </a:solidFill>
              <a:latin typeface="Consolas" charset="0"/>
              <a:ea typeface="Consolas" charset="0"/>
              <a:cs typeface="Consolas" charset="0"/>
            </a:endParaRPr>
          </a:p>
          <a:p>
            <a:r>
              <a:rPr lang="en-US" sz="1200" b="1" dirty="0">
                <a:solidFill>
                  <a:srgbClr val="7F0055"/>
                </a:solidFill>
                <a:latin typeface="Consolas" charset="0"/>
                <a:ea typeface="Consolas" charset="0"/>
                <a:cs typeface="Consolas" charset="0"/>
              </a:rPr>
              <a:t>import</a:t>
            </a:r>
            <a:r>
              <a:rPr lang="en-US" sz="1200"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org.apache.spark.ml.feature</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HashingTF</a:t>
            </a:r>
            <a:r>
              <a:rPr lang="en-US" sz="1200" dirty="0">
                <a:solidFill>
                  <a:srgbClr val="000000"/>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Tokenizer</a:t>
            </a:r>
            <a:r>
              <a:rPr lang="en-US" sz="1200" dirty="0">
                <a:solidFill>
                  <a:srgbClr val="000000"/>
                </a:solidFill>
                <a:latin typeface="Consolas" charset="0"/>
                <a:ea typeface="Consolas" charset="0"/>
                <a:cs typeface="Consolas" charset="0"/>
              </a:rPr>
              <a:t>}</a:t>
            </a:r>
          </a:p>
          <a:p>
            <a:r>
              <a:rPr lang="en-US" sz="1200" b="1" dirty="0">
                <a:solidFill>
                  <a:srgbClr val="7F0055"/>
                </a:solidFill>
                <a:latin typeface="Consolas" charset="0"/>
                <a:ea typeface="Consolas" charset="0"/>
                <a:cs typeface="Consolas" charset="0"/>
              </a:rPr>
              <a:t>import</a:t>
            </a:r>
            <a:r>
              <a:rPr lang="en-US" sz="1200"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org.apache.spark.ml.classification.LogisticRegression</a:t>
            </a:r>
            <a:endParaRPr lang="en-US" sz="1200" dirty="0">
              <a:solidFill>
                <a:srgbClr val="000000"/>
              </a:solidFill>
              <a:latin typeface="Consolas" charset="0"/>
              <a:ea typeface="Consolas" charset="0"/>
              <a:cs typeface="Consolas" charset="0"/>
            </a:endParaRPr>
          </a:p>
          <a:p>
            <a:endParaRPr lang="en-US" sz="1200" dirty="0">
              <a:latin typeface="Consolas" charset="0"/>
              <a:ea typeface="Consolas" charset="0"/>
              <a:cs typeface="Consolas" charset="0"/>
            </a:endParaRP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tokenizer</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new </a:t>
            </a:r>
            <a:r>
              <a:rPr lang="en-US" sz="1200" b="1" dirty="0" err="1">
                <a:solidFill>
                  <a:srgbClr val="000000"/>
                </a:solidFill>
                <a:latin typeface="Consolas" charset="0"/>
                <a:ea typeface="Consolas" charset="0"/>
                <a:cs typeface="Consolas" charset="0"/>
              </a:rPr>
              <a:t>Tokenizer</a:t>
            </a:r>
            <a:r>
              <a:rPr lang="en-US" sz="1200" b="1"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setInputCol</a:t>
            </a:r>
            <a:r>
              <a:rPr lang="en-US" sz="1200" dirty="0">
                <a:solidFill>
                  <a:srgbClr val="000000"/>
                </a:solidFill>
                <a:latin typeface="Consolas" charset="0"/>
                <a:ea typeface="Consolas" charset="0"/>
                <a:cs typeface="Consolas" charset="0"/>
              </a:rPr>
              <a:t>(</a:t>
            </a:r>
            <a:r>
              <a:rPr lang="en-US" sz="1200" dirty="0">
                <a:solidFill>
                  <a:srgbClr val="0000BB"/>
                </a:solidFill>
                <a:latin typeface="Consolas" charset="0"/>
                <a:ea typeface="Consolas" charset="0"/>
                <a:cs typeface="Consolas" charset="0"/>
              </a:rPr>
              <a:t>"text").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setOutputCol</a:t>
            </a:r>
            <a:r>
              <a:rPr lang="en-US" sz="1200" dirty="0">
                <a:solidFill>
                  <a:srgbClr val="000000"/>
                </a:solidFill>
                <a:latin typeface="Consolas" charset="0"/>
                <a:ea typeface="Consolas" charset="0"/>
                <a:cs typeface="Consolas" charset="0"/>
              </a:rPr>
              <a:t>(</a:t>
            </a:r>
            <a:r>
              <a:rPr lang="en-US" sz="1200" dirty="0">
                <a:solidFill>
                  <a:srgbClr val="0000BB"/>
                </a:solidFill>
                <a:latin typeface="Consolas" charset="0"/>
                <a:ea typeface="Consolas" charset="0"/>
                <a:cs typeface="Consolas" charset="0"/>
              </a:rPr>
              <a:t>"words")</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hashingTF</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new </a:t>
            </a:r>
            <a:r>
              <a:rPr lang="en-US" sz="1200" b="1" dirty="0" err="1">
                <a:solidFill>
                  <a:srgbClr val="000000"/>
                </a:solidFill>
                <a:latin typeface="Consolas" charset="0"/>
                <a:ea typeface="Consolas" charset="0"/>
                <a:cs typeface="Consolas" charset="0"/>
              </a:rPr>
              <a:t>HashingTF</a:t>
            </a:r>
            <a:r>
              <a:rPr lang="en-US" sz="1200" b="1"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setNumFeatures</a:t>
            </a:r>
            <a:r>
              <a:rPr lang="en-US" sz="1200" dirty="0">
                <a:solidFill>
                  <a:srgbClr val="000000"/>
                </a:solidFill>
                <a:latin typeface="Consolas" charset="0"/>
                <a:ea typeface="Consolas" charset="0"/>
                <a:cs typeface="Consolas" charset="0"/>
              </a:rPr>
              <a:t>(1000).</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setInputCol</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tokenizer.getOutputCol</a:t>
            </a:r>
            <a:r>
              <a:rPr lang="en-US" sz="1200"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setOutputCol</a:t>
            </a:r>
            <a:r>
              <a:rPr lang="en-US" sz="1200" dirty="0">
                <a:solidFill>
                  <a:srgbClr val="000000"/>
                </a:solidFill>
                <a:latin typeface="Consolas" charset="0"/>
                <a:ea typeface="Consolas" charset="0"/>
                <a:cs typeface="Consolas" charset="0"/>
              </a:rPr>
              <a:t>(</a:t>
            </a:r>
            <a:r>
              <a:rPr lang="en-US" sz="1200" dirty="0">
                <a:solidFill>
                  <a:srgbClr val="0000BB"/>
                </a:solidFill>
                <a:latin typeface="Consolas" charset="0"/>
                <a:ea typeface="Consolas" charset="0"/>
                <a:cs typeface="Consolas" charset="0"/>
              </a:rPr>
              <a:t>"features")</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lr</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new </a:t>
            </a:r>
            <a:r>
              <a:rPr lang="en-US" sz="1200" b="1" dirty="0" err="1">
                <a:solidFill>
                  <a:srgbClr val="000000"/>
                </a:solidFill>
                <a:latin typeface="Consolas" charset="0"/>
                <a:ea typeface="Consolas" charset="0"/>
                <a:cs typeface="Consolas" charset="0"/>
              </a:rPr>
              <a:t>LogisticRegression</a:t>
            </a:r>
            <a:r>
              <a:rPr lang="en-US" sz="1200" b="1"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setMaxIter</a:t>
            </a:r>
            <a:r>
              <a:rPr lang="en-US" sz="1200" dirty="0">
                <a:solidFill>
                  <a:srgbClr val="000000"/>
                </a:solidFill>
                <a:latin typeface="Consolas" charset="0"/>
                <a:ea typeface="Consolas" charset="0"/>
                <a:cs typeface="Consolas" charset="0"/>
              </a:rPr>
              <a:t>(10).</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setRegParam</a:t>
            </a:r>
            <a:r>
              <a:rPr lang="en-US" sz="1200" dirty="0">
                <a:solidFill>
                  <a:srgbClr val="000000"/>
                </a:solidFill>
                <a:latin typeface="Consolas" charset="0"/>
                <a:ea typeface="Consolas" charset="0"/>
                <a:cs typeface="Consolas" charset="0"/>
              </a:rPr>
              <a:t>(0.01)</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a:solidFill>
                  <a:srgbClr val="000000"/>
                </a:solidFill>
                <a:latin typeface="Consolas" charset="0"/>
                <a:ea typeface="Consolas" charset="0"/>
                <a:cs typeface="Consolas" charset="0"/>
              </a:rPr>
              <a:t>pipeline </a:t>
            </a:r>
            <a:r>
              <a:rPr lang="en-US" sz="1200" b="1" dirty="0">
                <a:solidFill>
                  <a:srgbClr val="7F0055"/>
                </a:solidFill>
                <a:latin typeface="Consolas" charset="0"/>
                <a:ea typeface="Consolas" charset="0"/>
                <a:cs typeface="Consolas" charset="0"/>
              </a:rPr>
              <a:t>= new </a:t>
            </a:r>
            <a:r>
              <a:rPr lang="en-US" sz="1200" b="1" dirty="0">
                <a:solidFill>
                  <a:srgbClr val="000000"/>
                </a:solidFill>
                <a:latin typeface="Consolas" charset="0"/>
                <a:ea typeface="Consolas" charset="0"/>
                <a:cs typeface="Consolas" charset="0"/>
              </a:rPr>
              <a:t>Pipeline().</a:t>
            </a:r>
            <a:r>
              <a:rPr lang="en-US" sz="1200" dirty="0" err="1">
                <a:solidFill>
                  <a:srgbClr val="000000"/>
                </a:solidFill>
                <a:latin typeface="Consolas" charset="0"/>
                <a:ea typeface="Consolas" charset="0"/>
                <a:cs typeface="Consolas" charset="0"/>
              </a:rPr>
              <a:t>setStages</a:t>
            </a:r>
            <a:r>
              <a:rPr lang="en-US" sz="1200" dirty="0">
                <a:solidFill>
                  <a:srgbClr val="000000"/>
                </a:solidFill>
                <a:latin typeface="Consolas" charset="0"/>
                <a:ea typeface="Consolas" charset="0"/>
                <a:cs typeface="Consolas" charset="0"/>
              </a:rPr>
              <a:t>(</a:t>
            </a:r>
            <a:r>
              <a:rPr lang="en-US" sz="1200" b="1" dirty="0">
                <a:solidFill>
                  <a:srgbClr val="000000"/>
                </a:solidFill>
                <a:latin typeface="Consolas" charset="0"/>
                <a:ea typeface="Consolas" charset="0"/>
                <a:cs typeface="Consolas" charset="0"/>
              </a:rPr>
              <a:t>Array</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tokenizer</a:t>
            </a:r>
            <a:r>
              <a:rPr lang="en-US" sz="1200" dirty="0">
                <a:solidFill>
                  <a:srgbClr val="000000"/>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hashingTF</a:t>
            </a:r>
            <a:r>
              <a:rPr lang="en-US" sz="1200" dirty="0">
                <a:solidFill>
                  <a:srgbClr val="000000"/>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lr</a:t>
            </a:r>
            <a:r>
              <a:rPr lang="en-US" sz="1200" dirty="0">
                <a:solidFill>
                  <a:srgbClr val="000000"/>
                </a:solidFill>
                <a:latin typeface="Consolas" charset="0"/>
                <a:ea typeface="Consolas" charset="0"/>
                <a:cs typeface="Consolas" charset="0"/>
              </a:rPr>
              <a:t>))</a:t>
            </a:r>
          </a:p>
          <a:p>
            <a:endParaRPr lang="en-US" sz="1200" dirty="0">
              <a:latin typeface="Consolas" charset="0"/>
              <a:ea typeface="Consolas" charset="0"/>
              <a:cs typeface="Consolas" charset="0"/>
            </a:endParaRP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df</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sqlContext.load</a:t>
            </a:r>
            <a:r>
              <a:rPr lang="en-US" sz="1200" b="1" dirty="0">
                <a:solidFill>
                  <a:srgbClr val="000000"/>
                </a:solidFill>
                <a:latin typeface="Consolas" charset="0"/>
                <a:ea typeface="Consolas" charset="0"/>
                <a:cs typeface="Consolas" charset="0"/>
              </a:rPr>
              <a:t>(</a:t>
            </a:r>
            <a:r>
              <a:rPr lang="en-US" sz="1200" b="1" dirty="0">
                <a:solidFill>
                  <a:srgbClr val="0000BB"/>
                </a:solidFill>
                <a:latin typeface="Consolas" charset="0"/>
                <a:ea typeface="Consolas" charset="0"/>
                <a:cs typeface="Consolas" charset="0"/>
              </a:rPr>
              <a:t>"/path/to/data")</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a:solidFill>
                  <a:srgbClr val="000000"/>
                </a:solidFill>
                <a:latin typeface="Consolas" charset="0"/>
                <a:ea typeface="Consolas" charset="0"/>
                <a:cs typeface="Consolas" charset="0"/>
              </a:rPr>
              <a:t>model </a:t>
            </a:r>
            <a:r>
              <a:rPr lang="en-US" sz="1200" b="1"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pipeline.fit</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df</a:t>
            </a:r>
            <a:r>
              <a:rPr lang="en-US" sz="1200" dirty="0">
                <a:solidFill>
                  <a:srgbClr val="000000"/>
                </a:solidFill>
                <a:latin typeface="Consolas" charset="0"/>
                <a:ea typeface="Consolas" charset="0"/>
                <a:cs typeface="Consolas" charset="0"/>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175" y="963409"/>
            <a:ext cx="227933" cy="335757"/>
          </a:xfrm>
          <a:prstGeom prst="rect">
            <a:avLst/>
          </a:prstGeom>
        </p:spPr>
      </p:pic>
    </p:spTree>
    <p:extLst>
      <p:ext uri="{BB962C8B-B14F-4D97-AF65-F5344CB8AC3E}">
        <p14:creationId xmlns:p14="http://schemas.microsoft.com/office/powerpoint/2010/main" val="733147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Pipeline</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26</a:t>
            </a:fld>
            <a:endParaRPr lang="en-US" dirty="0"/>
          </a:p>
        </p:txBody>
      </p:sp>
    </p:spTree>
    <p:extLst>
      <p:ext uri="{BB962C8B-B14F-4D97-AF65-F5344CB8AC3E}">
        <p14:creationId xmlns:p14="http://schemas.microsoft.com/office/powerpoint/2010/main" val="1848197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8560454" cy="628894"/>
          </a:xfrm>
        </p:spPr>
        <p:txBody>
          <a:bodyPr>
            <a:noAutofit/>
          </a:bodyPr>
          <a:lstStyle/>
          <a:p>
            <a:r>
              <a:rPr lang="en-US" sz="2800" dirty="0" smtClean="0">
                <a:solidFill>
                  <a:schemeClr val="accent4"/>
                </a:solidFill>
              </a:rPr>
              <a:t>T</a:t>
            </a:r>
            <a:r>
              <a:rPr lang="en-US" sz="2800" dirty="0" smtClean="0"/>
              <a:t>erm </a:t>
            </a:r>
            <a:r>
              <a:rPr lang="en-US" sz="2800" dirty="0" smtClean="0">
                <a:solidFill>
                  <a:schemeClr val="accent4"/>
                </a:solidFill>
              </a:rPr>
              <a:t>F</a:t>
            </a:r>
            <a:r>
              <a:rPr lang="en-US" sz="2800" dirty="0" smtClean="0"/>
              <a:t>requency </a:t>
            </a:r>
            <a:r>
              <a:rPr lang="en-US" sz="2800" dirty="0" smtClean="0">
                <a:solidFill>
                  <a:schemeClr val="accent4"/>
                </a:solidFill>
              </a:rPr>
              <a:t>–</a:t>
            </a:r>
            <a:r>
              <a:rPr lang="en-US" sz="2800" dirty="0" smtClean="0"/>
              <a:t> </a:t>
            </a:r>
            <a:r>
              <a:rPr lang="en-US" sz="2800" dirty="0" smtClean="0">
                <a:solidFill>
                  <a:schemeClr val="accent4"/>
                </a:solidFill>
              </a:rPr>
              <a:t>I</a:t>
            </a:r>
            <a:r>
              <a:rPr lang="en-US" sz="2800" dirty="0" smtClean="0"/>
              <a:t>nverse </a:t>
            </a:r>
            <a:r>
              <a:rPr lang="en-US" sz="2800" dirty="0" smtClean="0">
                <a:solidFill>
                  <a:schemeClr val="accent4"/>
                </a:solidFill>
              </a:rPr>
              <a:t>D</a:t>
            </a:r>
            <a:r>
              <a:rPr lang="en-US" sz="2800" dirty="0" smtClean="0"/>
              <a:t>ocument </a:t>
            </a:r>
            <a:r>
              <a:rPr lang="en-US" sz="2800" dirty="0" smtClean="0">
                <a:solidFill>
                  <a:schemeClr val="accent4"/>
                </a:solidFill>
              </a:rPr>
              <a:t>F</a:t>
            </a:r>
            <a:r>
              <a:rPr lang="en-US" sz="2800" dirty="0" smtClean="0"/>
              <a:t>requency</a:t>
            </a:r>
            <a:endParaRPr lang="en-US" sz="2800" dirty="0"/>
          </a:p>
        </p:txBody>
      </p:sp>
      <p:sp>
        <p:nvSpPr>
          <p:cNvPr id="2" name="TextBox 1"/>
          <p:cNvSpPr txBox="1"/>
          <p:nvPr/>
        </p:nvSpPr>
        <p:spPr>
          <a:xfrm>
            <a:off x="1081453" y="1446430"/>
            <a:ext cx="6655778" cy="646331"/>
          </a:xfrm>
          <a:prstGeom prst="rect">
            <a:avLst/>
          </a:prstGeom>
          <a:noFill/>
        </p:spPr>
        <p:txBody>
          <a:bodyPr wrap="square" rtlCol="0">
            <a:spAutoFit/>
          </a:bodyPr>
          <a:lstStyle/>
          <a:p>
            <a:r>
              <a:rPr lang="en-US" dirty="0" smtClean="0">
                <a:latin typeface="Source Sans Pro Light" panose="020B0403030403020204" pitchFamily="34" charset="0"/>
              </a:rPr>
              <a:t>An information retrieval algorithm used to rank how important </a:t>
            </a:r>
          </a:p>
          <a:p>
            <a:r>
              <a:rPr lang="en-US" dirty="0">
                <a:latin typeface="Source Sans Pro Light" panose="020B0403030403020204" pitchFamily="34" charset="0"/>
              </a:rPr>
              <a:t> </a:t>
            </a:r>
            <a:r>
              <a:rPr lang="en-US" dirty="0" smtClean="0">
                <a:latin typeface="Source Sans Pro Light" panose="020B0403030403020204" pitchFamily="34" charset="0"/>
              </a:rPr>
              <a:t>                                                        a word is to a collection of documents</a:t>
            </a:r>
            <a:endParaRPr lang="en-US" dirty="0">
              <a:latin typeface="Source Sans Pro Light" panose="020B0403030403020204" pitchFamily="34" charset="0"/>
            </a:endParaRPr>
          </a:p>
        </p:txBody>
      </p:sp>
      <p:sp>
        <p:nvSpPr>
          <p:cNvPr id="5" name="Title 1"/>
          <p:cNvSpPr txBox="1">
            <a:spLocks/>
          </p:cNvSpPr>
          <p:nvPr/>
        </p:nvSpPr>
        <p:spPr bwMode="auto">
          <a:xfrm>
            <a:off x="1919976" y="2628161"/>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a:solidFill>
                  <a:schemeClr val="tx1"/>
                </a:solidFill>
              </a:rPr>
              <a:t>:</a:t>
            </a:r>
            <a:endParaRPr lang="en-US" sz="2800" dirty="0"/>
          </a:p>
        </p:txBody>
      </p:sp>
      <p:sp>
        <p:nvSpPr>
          <p:cNvPr id="6" name="TextBox 5"/>
          <p:cNvSpPr txBox="1"/>
          <p:nvPr/>
        </p:nvSpPr>
        <p:spPr>
          <a:xfrm>
            <a:off x="2628901" y="2719208"/>
            <a:ext cx="5090746" cy="369332"/>
          </a:xfrm>
          <a:prstGeom prst="rect">
            <a:avLst/>
          </a:prstGeom>
          <a:noFill/>
        </p:spPr>
        <p:txBody>
          <a:bodyPr wrap="square" rtlCol="0">
            <a:spAutoFit/>
          </a:bodyPr>
          <a:lstStyle/>
          <a:p>
            <a:r>
              <a:rPr lang="en-US" dirty="0" smtClean="0">
                <a:latin typeface="Source Sans Pro Light" panose="020B0403030403020204" pitchFamily="34" charset="0"/>
              </a:rPr>
              <a:t>If a word appears frequently in a doc, it’s important</a:t>
            </a:r>
            <a:endParaRPr lang="en-US" dirty="0">
              <a:latin typeface="Source Sans Pro Light" panose="020B0403030403020204" pitchFamily="34" charset="0"/>
            </a:endParaRPr>
          </a:p>
        </p:txBody>
      </p:sp>
      <p:sp>
        <p:nvSpPr>
          <p:cNvPr id="7" name="Title 1"/>
          <p:cNvSpPr txBox="1">
            <a:spLocks/>
          </p:cNvSpPr>
          <p:nvPr/>
        </p:nvSpPr>
        <p:spPr bwMode="auto">
          <a:xfrm>
            <a:off x="1776046" y="3502847"/>
            <a:ext cx="870439"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p>
        </p:txBody>
      </p:sp>
      <p:sp>
        <p:nvSpPr>
          <p:cNvPr id="8" name="TextBox 7"/>
          <p:cNvSpPr txBox="1"/>
          <p:nvPr/>
        </p:nvSpPr>
        <p:spPr>
          <a:xfrm>
            <a:off x="2584939" y="3522188"/>
            <a:ext cx="5354514" cy="646331"/>
          </a:xfrm>
          <a:prstGeom prst="rect">
            <a:avLst/>
          </a:prstGeom>
          <a:noFill/>
        </p:spPr>
        <p:txBody>
          <a:bodyPr wrap="square" rtlCol="0">
            <a:spAutoFit/>
          </a:bodyPr>
          <a:lstStyle/>
          <a:p>
            <a:r>
              <a:rPr lang="en-US" dirty="0" smtClean="0">
                <a:latin typeface="Source Sans Pro Light" panose="020B0403030403020204" pitchFamily="34" charset="0"/>
              </a:rPr>
              <a:t>But if a word appears in many docs (the, and, of), </a:t>
            </a:r>
          </a:p>
          <a:p>
            <a:r>
              <a:rPr lang="en-US" dirty="0" smtClean="0">
                <a:latin typeface="Source Sans Pro Light" panose="020B0403030403020204" pitchFamily="34" charset="0"/>
              </a:rPr>
              <a:t>the word is not meaningful, so lower its score</a:t>
            </a:r>
            <a:endParaRPr lang="en-US" dirty="0">
              <a:latin typeface="Source Sans Pro Light" panose="020B0403030403020204" pitchFamily="34" charset="0"/>
            </a:endParaRPr>
          </a:p>
        </p:txBody>
      </p:sp>
      <p:cxnSp>
        <p:nvCxnSpPr>
          <p:cNvPr id="9" name="Straight Connector 8"/>
          <p:cNvCxnSpPr/>
          <p:nvPr/>
        </p:nvCxnSpPr>
        <p:spPr>
          <a:xfrm>
            <a:off x="2664069" y="2391508"/>
            <a:ext cx="3182816"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863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819702" cy="628894"/>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3050931" y="3685642"/>
            <a:ext cx="4167027" cy="369332"/>
          </a:xfrm>
          <a:prstGeom prst="rect">
            <a:avLst/>
          </a:prstGeom>
          <a:noFill/>
        </p:spPr>
        <p:txBody>
          <a:bodyPr wrap="square" rtlCol="0">
            <a:spAutoFit/>
          </a:bodyPr>
          <a:lstStyle/>
          <a:p>
            <a:r>
              <a:rPr lang="en-US" dirty="0" smtClean="0">
                <a:latin typeface="Source Sans Pro Light" panose="020B0403030403020204" pitchFamily="34" charset="0"/>
              </a:rPr>
              <a:t># of times word X appears in a document</a:t>
            </a:r>
          </a:p>
        </p:txBody>
      </p:sp>
      <p:sp>
        <p:nvSpPr>
          <p:cNvPr id="37" name="TextBox 36"/>
          <p:cNvSpPr txBox="1"/>
          <p:nvPr/>
        </p:nvSpPr>
        <p:spPr>
          <a:xfrm>
            <a:off x="3426976" y="4114060"/>
            <a:ext cx="3404647" cy="369332"/>
          </a:xfrm>
          <a:prstGeom prst="rect">
            <a:avLst/>
          </a:prstGeom>
          <a:noFill/>
        </p:spPr>
        <p:txBody>
          <a:bodyPr wrap="square" rtlCol="0">
            <a:spAutoFit/>
          </a:bodyPr>
          <a:lstStyle/>
          <a:p>
            <a:r>
              <a:rPr lang="en-US" dirty="0" smtClean="0">
                <a:latin typeface="Source Sans Pro Light" panose="020B0403030403020204" pitchFamily="34" charset="0"/>
              </a:rPr>
              <a:t>Total # of words in the document</a:t>
            </a:r>
          </a:p>
        </p:txBody>
      </p:sp>
      <p:cxnSp>
        <p:nvCxnSpPr>
          <p:cNvPr id="28673" name="Straight Connector 28672"/>
          <p:cNvCxnSpPr/>
          <p:nvPr/>
        </p:nvCxnSpPr>
        <p:spPr>
          <a:xfrm>
            <a:off x="3050931" y="4072558"/>
            <a:ext cx="3977508"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7279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the: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politics: 1</a:t>
            </a:r>
          </a:p>
          <a:p>
            <a:r>
              <a:rPr lang="en-US" dirty="0" smtClean="0">
                <a:latin typeface="Source Sans Pro Light" panose="020B0403030403020204" pitchFamily="34" charset="0"/>
              </a:rPr>
              <a:t>government: 1</a:t>
            </a:r>
          </a:p>
          <a:p>
            <a:r>
              <a:rPr lang="en-US" dirty="0" smtClean="0">
                <a:latin typeface="Source Sans Pro Light" panose="020B0403030403020204" pitchFamily="34" charset="0"/>
              </a:rPr>
              <a:t>of: 1</a:t>
            </a:r>
            <a:endParaRPr lang="en-US" dirty="0">
              <a:latin typeface="Source Sans Pro Light" panose="020B0403030403020204" pitchFamily="34" charset="0"/>
            </a:endParaRPr>
          </a:p>
        </p:txBody>
      </p:sp>
      <p:sp>
        <p:nvSpPr>
          <p:cNvPr id="33" name="TextBox 32"/>
          <p:cNvSpPr txBox="1"/>
          <p:nvPr/>
        </p:nvSpPr>
        <p:spPr>
          <a:xfrm>
            <a:off x="3410057" y="3147431"/>
            <a:ext cx="1758461" cy="1477328"/>
          </a:xfrm>
          <a:prstGeom prst="rect">
            <a:avLst/>
          </a:prstGeom>
          <a:noFill/>
        </p:spPr>
        <p:txBody>
          <a:bodyPr wrap="square" rtlCol="0">
            <a:spAutoFit/>
          </a:bodyPr>
          <a:lstStyle/>
          <a:p>
            <a:r>
              <a:rPr lang="en-US" dirty="0" smtClean="0">
                <a:latin typeface="Source Sans Pro Light" panose="020B0403030403020204" pitchFamily="34" charset="0"/>
              </a:rPr>
              <a:t>of: 2</a:t>
            </a:r>
          </a:p>
          <a:p>
            <a:r>
              <a:rPr lang="en-US" dirty="0">
                <a:latin typeface="Source Sans Pro Light" panose="020B0403030403020204" pitchFamily="34" charset="0"/>
              </a:rPr>
              <a:t>c</a:t>
            </a:r>
            <a:r>
              <a:rPr lang="en-US" dirty="0" smtClean="0">
                <a:latin typeface="Source Sans Pro Light" panose="020B0403030403020204" pitchFamily="34" charset="0"/>
              </a:rPr>
              <a:t>ongress: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the: 1</a:t>
            </a:r>
          </a:p>
          <a:p>
            <a:r>
              <a:rPr lang="en-US" dirty="0" smtClean="0">
                <a:latin typeface="Source Sans Pro Light" panose="020B0403030403020204" pitchFamily="34" charset="0"/>
              </a:rPr>
              <a:t>politics: 1</a:t>
            </a:r>
          </a:p>
        </p:txBody>
      </p:sp>
      <p:sp>
        <p:nvSpPr>
          <p:cNvPr id="34" name="TextBox 33"/>
          <p:cNvSpPr txBox="1"/>
          <p:nvPr/>
        </p:nvSpPr>
        <p:spPr>
          <a:xfrm>
            <a:off x="6023883"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sports: 2</a:t>
            </a:r>
          </a:p>
          <a:p>
            <a:r>
              <a:rPr lang="en-US" dirty="0" smtClean="0">
                <a:latin typeface="Source Sans Pro Light" panose="020B0403030403020204" pitchFamily="34" charset="0"/>
              </a:rPr>
              <a:t>the: </a:t>
            </a:r>
            <a:r>
              <a:rPr lang="en-US" dirty="0">
                <a:latin typeface="Source Sans Pro Light" panose="020B0403030403020204" pitchFamily="34" charset="0"/>
              </a:rPr>
              <a:t>1</a:t>
            </a:r>
            <a:endParaRPr lang="en-US" dirty="0" smtClean="0">
              <a:latin typeface="Source Sans Pro Light" panose="020B0403030403020204" pitchFamily="34" charset="0"/>
            </a:endParaRP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games: 1</a:t>
            </a:r>
          </a:p>
          <a:p>
            <a:r>
              <a:rPr lang="en-US" dirty="0" smtClean="0">
                <a:latin typeface="Source Sans Pro Light" panose="020B0403030403020204" pitchFamily="34" charset="0"/>
              </a:rPr>
              <a:t>olympics: 1</a:t>
            </a:r>
          </a:p>
        </p:txBody>
      </p:sp>
    </p:spTree>
    <p:extLst>
      <p:ext uri="{BB962C8B-B14F-4D97-AF65-F5344CB8AC3E}">
        <p14:creationId xmlns:p14="http://schemas.microsoft.com/office/powerpoint/2010/main" val="1361244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254760" y="1312863"/>
            <a:ext cx="7863715" cy="33940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latin typeface="Courier New" charset="0"/>
                <a:ea typeface="Courier New" charset="0"/>
                <a:cs typeface="Courier New" charset="0"/>
              </a:rPr>
              <a:t>cd $SPARK_HOME</a:t>
            </a:r>
          </a:p>
          <a:p>
            <a:pPr marL="0" lvl="0" indent="0" defTabSz="914400" fontAlgn="auto">
              <a:spcBef>
                <a:spcPts val="0"/>
              </a:spcBef>
              <a:spcAft>
                <a:spcPts val="0"/>
              </a:spcAft>
              <a:buSzTx/>
              <a:buNone/>
            </a:pPr>
            <a:r>
              <a:rPr lang="en-US" sz="1800" dirty="0" smtClean="0">
                <a:latin typeface="Courier New" charset="0"/>
                <a:ea typeface="Courier New" charset="0"/>
                <a:cs typeface="Courier New" charset="0"/>
              </a:rPr>
              <a:t>cd examples/</a:t>
            </a:r>
            <a:r>
              <a:rPr lang="en-US" sz="1800" dirty="0" err="1" smtClean="0">
                <a:latin typeface="Courier New" charset="0"/>
                <a:ea typeface="Courier New" charset="0"/>
                <a:cs typeface="Courier New" charset="0"/>
              </a:rPr>
              <a:t>src</a:t>
            </a:r>
            <a:r>
              <a:rPr lang="en-US" sz="1800" dirty="0" smtClean="0">
                <a:latin typeface="Courier New" charset="0"/>
                <a:ea typeface="Courier New" charset="0"/>
                <a:cs typeface="Courier New" charset="0"/>
              </a:rPr>
              <a:t>/main/</a:t>
            </a:r>
            <a:r>
              <a:rPr lang="en-US" sz="1800" b="1" dirty="0" err="1" smtClean="0">
                <a:latin typeface="Courier New" charset="0"/>
                <a:ea typeface="Courier New" charset="0"/>
                <a:cs typeface="Courier New" charset="0"/>
              </a:rPr>
              <a:t>scala</a:t>
            </a:r>
            <a:r>
              <a:rPr lang="en-US" sz="1800" dirty="0" smtClean="0">
                <a:latin typeface="Courier New" charset="0"/>
                <a:ea typeface="Courier New" charset="0"/>
                <a:cs typeface="Courier New" charset="0"/>
              </a:rPr>
              <a:t>/org/apache/spark/examples/ml/</a:t>
            </a:r>
          </a:p>
          <a:p>
            <a:pPr marL="0" lvl="0" indent="0" defTabSz="914400" fontAlgn="auto">
              <a:spcBef>
                <a:spcPts val="0"/>
              </a:spcBef>
              <a:spcAft>
                <a:spcPts val="0"/>
              </a:spcAft>
              <a:buSzTx/>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i="1" dirty="0" smtClean="0">
                <a:latin typeface="Source Sans Pro" charset="0"/>
                <a:ea typeface="Source Sans Pro" charset="0"/>
                <a:cs typeface="Source Sans Pro" charset="0"/>
              </a:rPr>
              <a:t>or</a:t>
            </a:r>
          </a:p>
          <a:p>
            <a:pPr marL="0" lvl="0" indent="0" defTabSz="914400" fontAlgn="auto">
              <a:spcBef>
                <a:spcPts val="0"/>
              </a:spcBef>
              <a:spcAft>
                <a:spcPts val="0"/>
              </a:spcAft>
              <a:buSzTx/>
              <a:buNone/>
            </a:pPr>
            <a:r>
              <a:rPr lang="en-US" sz="1800" dirty="0" smtClean="0">
                <a:latin typeface="Courier New" charset="0"/>
                <a:ea typeface="Courier New" charset="0"/>
                <a:cs typeface="Courier New" charset="0"/>
              </a:rPr>
              <a:t>cd examples/</a:t>
            </a:r>
            <a:r>
              <a:rPr lang="en-US" sz="1800" dirty="0" err="1" smtClean="0">
                <a:latin typeface="Courier New" charset="0"/>
                <a:ea typeface="Courier New" charset="0"/>
                <a:cs typeface="Courier New" charset="0"/>
              </a:rPr>
              <a:t>src</a:t>
            </a:r>
            <a:r>
              <a:rPr lang="en-US" sz="1800" dirty="0" smtClean="0">
                <a:latin typeface="Courier New" charset="0"/>
                <a:ea typeface="Courier New" charset="0"/>
                <a:cs typeface="Courier New" charset="0"/>
              </a:rPr>
              <a:t>/main/</a:t>
            </a:r>
            <a:r>
              <a:rPr lang="en-US" sz="1800" b="1" dirty="0" smtClean="0">
                <a:latin typeface="Courier New" charset="0"/>
                <a:ea typeface="Courier New" charset="0"/>
                <a:cs typeface="Courier New" charset="0"/>
              </a:rPr>
              <a:t>python</a:t>
            </a:r>
            <a:r>
              <a:rPr lang="en-US" sz="1800" dirty="0" smtClean="0">
                <a:latin typeface="Courier New" charset="0"/>
                <a:ea typeface="Courier New" charset="0"/>
                <a:cs typeface="Courier New" charset="0"/>
              </a:rPr>
              <a:t>/ml</a:t>
            </a:r>
            <a:r>
              <a:rPr lang="en-US" sz="1800" dirty="0">
                <a:latin typeface="Courier New" charset="0"/>
                <a:ea typeface="Courier New" charset="0"/>
                <a:cs typeface="Courier New" charset="0"/>
              </a:rPr>
              <a:t>/</a:t>
            </a:r>
          </a:p>
          <a:p>
            <a:pPr marL="0" lvl="0" indent="0" defTabSz="914400" fontAlgn="auto">
              <a:spcBef>
                <a:spcPts val="0"/>
              </a:spcBef>
              <a:spcAft>
                <a:spcPts val="0"/>
              </a:spcAft>
              <a:buSzTx/>
              <a:buNone/>
            </a:pPr>
            <a:endParaRPr lang="en-US" sz="1800" dirty="0" smtClean="0">
              <a:latin typeface="Courier New" charset="0"/>
              <a:ea typeface="Courier New" charset="0"/>
              <a:cs typeface="Courier New" charset="0"/>
            </a:endParaRPr>
          </a:p>
          <a:p>
            <a:pPr marL="0" lvl="0" indent="0" defTabSz="914400" fontAlgn="auto">
              <a:spcBef>
                <a:spcPts val="0"/>
              </a:spcBef>
              <a:spcAft>
                <a:spcPts val="0"/>
              </a:spcAft>
              <a:buSzTx/>
              <a:buNone/>
            </a:pPr>
            <a:endParaRPr lang="en-US" sz="1800" dirty="0">
              <a:latin typeface="Courier New" charset="0"/>
              <a:ea typeface="Courier New" charset="0"/>
              <a:cs typeface="Courier New" charset="0"/>
            </a:endParaRPr>
          </a:p>
          <a:p>
            <a:pPr marL="0" lvl="0" indent="0" defTabSz="914400" fontAlgn="auto">
              <a:spcBef>
                <a:spcPts val="0"/>
              </a:spcBef>
              <a:spcAft>
                <a:spcPts val="0"/>
              </a:spcAft>
              <a:buSzTx/>
              <a:buNone/>
            </a:pPr>
            <a:endParaRPr lang="en-US" sz="1800" dirty="0">
              <a:latin typeface="Courier New" charset="0"/>
              <a:ea typeface="Courier New" charset="0"/>
              <a:cs typeface="Courier New" charset="0"/>
            </a:endParaRPr>
          </a:p>
          <a:p>
            <a:pPr marL="0" lvl="0" indent="0" defTabSz="914400" fontAlgn="auto">
              <a:spcBef>
                <a:spcPts val="0"/>
              </a:spcBef>
              <a:spcAft>
                <a:spcPts val="0"/>
              </a:spcAft>
              <a:buSzTx/>
              <a:buNone/>
            </a:pPr>
            <a:r>
              <a:rPr lang="en-US" sz="1800" dirty="0" smtClean="0">
                <a:latin typeface="Source Sans Pro" charset="0"/>
                <a:ea typeface="Source Sans Pro" charset="0"/>
                <a:cs typeface="Source Sans Pro" charset="0"/>
              </a:rPr>
              <a:t>There are available examples of implementation and usage for most algorithms </a:t>
            </a:r>
            <a:r>
              <a:rPr lang="en-US" sz="1800" dirty="0">
                <a:latin typeface="Source Sans Pro" charset="0"/>
                <a:ea typeface="Source Sans Pro" charset="0"/>
                <a:cs typeface="Source Sans Pro" charset="0"/>
              </a:rPr>
              <a:t>a</a:t>
            </a:r>
            <a:r>
              <a:rPr lang="en-US" sz="1800" dirty="0" smtClean="0">
                <a:latin typeface="Source Sans Pro" charset="0"/>
                <a:ea typeface="Source Sans Pro" charset="0"/>
                <a:cs typeface="Source Sans Pro" charset="0"/>
              </a:rPr>
              <a:t>vailable in the ML package.</a:t>
            </a:r>
            <a:endParaRPr lang="en-US" sz="1800" dirty="0">
              <a:latin typeface="Source Sans Pro" charset="0"/>
              <a:ea typeface="Source Sans Pro" charset="0"/>
              <a:cs typeface="Source Sans Pro" charset="0"/>
            </a:endParaRPr>
          </a:p>
          <a:p>
            <a:pPr marL="0" lvl="0" indent="0" defTabSz="914400" fontAlgn="auto">
              <a:spcBef>
                <a:spcPts val="0"/>
              </a:spcBef>
              <a:spcAft>
                <a:spcPts val="0"/>
              </a:spcAft>
              <a:buSzTx/>
              <a:buNone/>
            </a:pPr>
            <a:endParaRPr lang="en-US" sz="1800" dirty="0" smtClean="0">
              <a:latin typeface="Source Sans Pro" charset="0"/>
              <a:ea typeface="Source Sans Pro" charset="0"/>
              <a:cs typeface="Source Sans Pro" charset="0"/>
            </a:endParaRPr>
          </a:p>
          <a:p>
            <a:pPr marL="0" lvl="0" indent="0" defTabSz="914400" fontAlgn="auto">
              <a:spcBef>
                <a:spcPts val="0"/>
              </a:spcBef>
              <a:spcAft>
                <a:spcPts val="0"/>
              </a:spcAft>
              <a:buSzTx/>
              <a:buNone/>
            </a:pPr>
            <a:endParaRPr lang="en-US" sz="1800" dirty="0" smtClean="0">
              <a:latin typeface="Source Sans Pro" charset="0"/>
              <a:ea typeface="Source Sans Pro" charset="0"/>
              <a:cs typeface="Source Sans Pro" charset="0"/>
            </a:endParaRPr>
          </a:p>
          <a:p>
            <a:pPr marL="0" indent="0" defTabSz="914400" fontAlgn="auto">
              <a:spcBef>
                <a:spcPts val="0"/>
              </a:spcBef>
              <a:spcAft>
                <a:spcPts val="0"/>
              </a:spcAft>
              <a:buSzTx/>
              <a:buNone/>
            </a:pPr>
            <a:r>
              <a:rPr lang="en-US" sz="1800" dirty="0">
                <a:latin typeface="Source Sans Pro" charset="0"/>
                <a:ea typeface="Source Sans Pro" charset="0"/>
                <a:cs typeface="Source Sans Pro" charset="0"/>
              </a:rPr>
              <a:t>Docs: </a:t>
            </a:r>
            <a:r>
              <a:rPr lang="en-US" sz="1800" dirty="0">
                <a:latin typeface="Source Sans Pro" charset="0"/>
                <a:ea typeface="Source Sans Pro" charset="0"/>
                <a:cs typeface="Source Sans Pro" charset="0"/>
                <a:hlinkClick r:id="rId2"/>
              </a:rPr>
              <a:t>https://spark.apache.org/docs/latest/ml-guide.html</a:t>
            </a:r>
            <a:r>
              <a:rPr lang="en-US" sz="1800" dirty="0">
                <a:latin typeface="Source Sans Pro" charset="0"/>
                <a:ea typeface="Source Sans Pro" charset="0"/>
                <a:cs typeface="Source Sans Pro" charset="0"/>
              </a:rPr>
              <a:t> </a:t>
            </a:r>
          </a:p>
          <a:p>
            <a:pPr marL="0" lvl="0" indent="0" defTabSz="914400" fontAlgn="auto">
              <a:spcBef>
                <a:spcPts val="0"/>
              </a:spcBef>
              <a:spcAft>
                <a:spcPts val="0"/>
              </a:spcAft>
              <a:buSzTx/>
              <a:buNone/>
            </a:pPr>
            <a:endParaRPr lang="en-US" sz="1800" dirty="0">
              <a:latin typeface="Source Sans Pro" charset="0"/>
              <a:ea typeface="Source Sans Pro" charset="0"/>
              <a:cs typeface="Source Sans Pro" charset="0"/>
            </a:endParaRPr>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3</a:t>
            </a:fld>
            <a:endParaRPr lang="en-US" dirty="0"/>
          </a:p>
        </p:txBody>
      </p:sp>
    </p:spTree>
    <p:extLst>
      <p:ext uri="{BB962C8B-B14F-4D97-AF65-F5344CB8AC3E}">
        <p14:creationId xmlns:p14="http://schemas.microsoft.com/office/powerpoint/2010/main" val="225645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latin typeface="Source Sans Pro Light" panose="020B0403030403020204" pitchFamily="34" charset="0"/>
              </a:rPr>
              <a:t>the: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of: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latin typeface="Source Sans Pro Light" panose="020B0403030403020204" pitchFamily="34" charset="0"/>
              </a:rPr>
              <a:t>of: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latin typeface="Source Sans Pro Light" panose="020B0403030403020204" pitchFamily="34" charset="0"/>
              </a:rPr>
              <a:t>and: 1 / 7 = </a:t>
            </a:r>
            <a:r>
              <a:rPr lang="en-US" dirty="0" smtClean="0">
                <a:solidFill>
                  <a:schemeClr val="accent4"/>
                </a:solidFill>
                <a:latin typeface="Source Sans Pro Light" panose="020B0403030403020204" pitchFamily="34" charset="0"/>
              </a:rPr>
              <a:t>0.14</a:t>
            </a:r>
          </a:p>
          <a:p>
            <a:r>
              <a:rPr lang="en-US" dirty="0" smtClean="0">
                <a:latin typeface="Source Sans Pro Light" panose="020B0403030403020204" pitchFamily="34" charset="0"/>
              </a:rPr>
              <a:t>the: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the: 1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208761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7 = </a:t>
            </a:r>
            <a:r>
              <a:rPr lang="en-US" dirty="0" smtClean="0">
                <a:solidFill>
                  <a:schemeClr val="accent4"/>
                </a:solidFill>
                <a:latin typeface="Source Sans Pro Light" panose="020B0403030403020204" pitchFamily="34" charset="0"/>
              </a:rPr>
              <a:t>0.14</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
        <p:nvSpPr>
          <p:cNvPr id="5" name="Rounded Rectangle 4"/>
          <p:cNvSpPr/>
          <p:nvPr/>
        </p:nvSpPr>
        <p:spPr>
          <a:xfrm>
            <a:off x="803937" y="3745523"/>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3418184" y="4308237"/>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9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4233712" y="3593612"/>
            <a:ext cx="2275469" cy="369332"/>
          </a:xfrm>
          <a:prstGeom prst="rect">
            <a:avLst/>
          </a:prstGeom>
          <a:noFill/>
        </p:spPr>
        <p:txBody>
          <a:bodyPr wrap="square" rtlCol="0">
            <a:spAutoFit/>
          </a:bodyPr>
          <a:lstStyle/>
          <a:p>
            <a:r>
              <a:rPr lang="en-US" dirty="0" smtClean="0">
                <a:latin typeface="Source Sans Pro Light" panose="020B0403030403020204" pitchFamily="34" charset="0"/>
              </a:rPr>
              <a:t>Total # of documents</a:t>
            </a:r>
          </a:p>
        </p:txBody>
      </p:sp>
      <p:sp>
        <p:nvSpPr>
          <p:cNvPr id="37" name="TextBox 36"/>
          <p:cNvSpPr txBox="1"/>
          <p:nvPr/>
        </p:nvSpPr>
        <p:spPr>
          <a:xfrm>
            <a:off x="3789199" y="4021449"/>
            <a:ext cx="3239240" cy="369332"/>
          </a:xfrm>
          <a:prstGeom prst="rect">
            <a:avLst/>
          </a:prstGeom>
          <a:noFill/>
        </p:spPr>
        <p:txBody>
          <a:bodyPr wrap="square" rtlCol="0">
            <a:spAutoFit/>
          </a:bodyPr>
          <a:lstStyle/>
          <a:p>
            <a:r>
              <a:rPr lang="en-US" dirty="0" smtClean="0">
                <a:latin typeface="Source Sans Pro Light" panose="020B0403030403020204" pitchFamily="34" charset="0"/>
              </a:rPr>
              <a:t># of documents with word X in it</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954179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175657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a:latin typeface="Source Sans Pro Light" panose="020B0403030403020204" pitchFamily="34" charset="0"/>
              </a:rPr>
              <a:t>2</a:t>
            </a:r>
            <a:endParaRPr lang="en-US" dirty="0" smtClean="0">
              <a:latin typeface="Source Sans Pro Light" panose="020B0403030403020204" pitchFamily="34" charset="0"/>
            </a:endParaRP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0.18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722776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1</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0.48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3136208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142898"/>
            <a:ext cx="2998807" cy="1477328"/>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0.3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smtClean="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TextBox 40"/>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118095"/>
            <a:ext cx="2701894" cy="1477328"/>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0.14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0.14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077050"/>
            <a:ext cx="2701894" cy="1477328"/>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a:solidFill>
                  <a:schemeClr val="accent4"/>
                </a:solidFill>
                <a:latin typeface="Source Sans Pro Light" panose="020B0403030403020204" pitchFamily="34" charset="0"/>
              </a:rPr>
              <a:t>0.08</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0.16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4010160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764953" cy="369332"/>
          </a:xfrm>
          <a:prstGeom prst="rect">
            <a:avLst/>
          </a:prstGeom>
        </p:spPr>
        <p:txBody>
          <a:bodyPr wrap="none">
            <a:spAutoFit/>
          </a:bodyPr>
          <a:lstStyle/>
          <a:p>
            <a:r>
              <a:rPr lang="en-US" dirty="0">
                <a:latin typeface="Source Sans Pro Light" panose="020B0403030403020204" pitchFamily="34" charset="0"/>
              </a:rPr>
              <a:t>sports</a:t>
            </a:r>
            <a:endParaRPr lang="en-US" dirty="0"/>
          </a:p>
        </p:txBody>
      </p:sp>
    </p:spTree>
    <p:extLst>
      <p:ext uri="{BB962C8B-B14F-4D97-AF65-F5344CB8AC3E}">
        <p14:creationId xmlns:p14="http://schemas.microsoft.com/office/powerpoint/2010/main" val="1416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0"/>
                                        </p:tgtEl>
                                        <p:attrNameLst>
                                          <p:attrName>ppt_x</p:attrName>
                                          <p:attrName>ppt_y</p:attrName>
                                        </p:attrNameLst>
                                      </p:cBhvr>
                                    </p:animMotion>
                                  </p:childTnLst>
                                </p:cTn>
                              </p:par>
                              <p:par>
                                <p:cTn id="12" presetID="64" presetClass="path" presetSubtype="0" accel="50000" decel="50000" fill="hold" grpId="0" nodeType="withEffect">
                                  <p:stCondLst>
                                    <p:cond delay="0"/>
                                  </p:stCondLst>
                                  <p:childTnLst>
                                    <p:animMotion origin="layout" path="M 0 0 L 0 -0.25 E" pathEditMode="relative" ptsTypes="">
                                      <p:cBhvr>
                                        <p:cTn id="13" dur="2000" fill="hold"/>
                                        <p:tgtEl>
                                          <p:spTgt spid="48"/>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50"/>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56"/>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57"/>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58"/>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6" grpId="0"/>
      <p:bldP spid="57" grpId="0"/>
      <p:bldP spid="58" grpId="0"/>
      <p:bldP spid="59"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862737" cy="369332"/>
          </a:xfrm>
          <a:prstGeom prst="rect">
            <a:avLst/>
          </a:prstGeom>
        </p:spPr>
        <p:txBody>
          <a:bodyPr wrap="none">
            <a:spAutoFit/>
          </a:bodyPr>
          <a:lstStyle/>
          <a:p>
            <a:r>
              <a:rPr lang="en-US" dirty="0" smtClean="0">
                <a:latin typeface="Source Sans Pro Light" panose="020B0403030403020204" pitchFamily="34" charset="0"/>
              </a:rPr>
              <a:t>politics</a:t>
            </a:r>
            <a:endParaRPr lang="en-US" dirty="0"/>
          </a:p>
        </p:txBody>
      </p:sp>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Tree>
    <p:extLst>
      <p:ext uri="{BB962C8B-B14F-4D97-AF65-F5344CB8AC3E}">
        <p14:creationId xmlns:p14="http://schemas.microsoft.com/office/powerpoint/2010/main" val="249493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8"/>
                                        </p:tgtEl>
                                        <p:attrNameLst>
                                          <p:attrName>ppt_x</p:attrName>
                                          <p:attrName>ppt_y</p:attrName>
                                        </p:attrNameLst>
                                      </p:cBhvr>
                                    </p:animMotion>
                                  </p:childTnLst>
                                </p:cTn>
                              </p:par>
                              <p:par>
                                <p:cTn id="12" presetID="64" presetClass="path" presetSubtype="0" accel="50000" decel="50000" fill="hold" nodeType="withEffect">
                                  <p:stCondLst>
                                    <p:cond delay="0"/>
                                  </p:stCondLst>
                                  <p:childTnLst>
                                    <p:animMotion origin="layout" path="M 0 0 L 0 -0.25 E" pathEditMode="relative" ptsTypes="">
                                      <p:cBhvr>
                                        <p:cTn id="13" dur="2000" fill="hold"/>
                                        <p:tgtEl>
                                          <p:spTgt spid="39"/>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41"/>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42"/>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43"/>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44"/>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45"/>
                                        </p:tgtEl>
                                        <p:attrNameLst>
                                          <p:attrName>ppt_x</p:attrName>
                                          <p:attrName>ppt_y</p:attrName>
                                        </p:attrNameLst>
                                      </p:cBhvr>
                                    </p:animMotion>
                                  </p:childTnLst>
                                </p:cTn>
                              </p:par>
                              <p:par>
                                <p:cTn id="24" presetID="64" presetClass="path" presetSubtype="0" accel="50000" decel="50000" fill="hold" grpId="0" nodeType="withEffect">
                                  <p:stCondLst>
                                    <p:cond delay="0"/>
                                  </p:stCondLst>
                                  <p:childTnLst>
                                    <p:animMotion origin="layout" path="M 0 0 L 0 -0.25 E" pathEditMode="relative" ptsTypes="">
                                      <p:cBhvr>
                                        <p:cTn id="25" dur="2000" fill="hold"/>
                                        <p:tgtEl>
                                          <p:spTgt spid="46"/>
                                        </p:tgtEl>
                                        <p:attrNameLst>
                                          <p:attrName>ppt_x</p:attrName>
                                          <p:attrName>ppt_y</p:attrName>
                                        </p:attrNameLst>
                                      </p:cBhvr>
                                    </p:animMotion>
                                  </p:childTnLst>
                                </p:cTn>
                              </p:par>
                              <p:par>
                                <p:cTn id="26" presetID="64" presetClass="path" presetSubtype="0" accel="50000" decel="50000" fill="hold" grpId="0" nodeType="withEffect">
                                  <p:stCondLst>
                                    <p:cond delay="0"/>
                                  </p:stCondLst>
                                  <p:childTnLst>
                                    <p:animMotion origin="layout" path="M 0 0 L 0 -0.25 E" pathEditMode="relative" ptsTypes="">
                                      <p:cBhvr>
                                        <p:cTn id="27" dur="2000" fill="hold"/>
                                        <p:tgtEl>
                                          <p:spTgt spid="47"/>
                                        </p:tgtEl>
                                        <p:attrNameLst>
                                          <p:attrName>ppt_x</p:attrName>
                                          <p:attrName>ppt_y</p:attrName>
                                        </p:attrNameLst>
                                      </p:cBhvr>
                                    </p:animMotion>
                                  </p:childTnLst>
                                </p:cTn>
                              </p:par>
                              <p:par>
                                <p:cTn id="28" presetID="64" presetClass="path" presetSubtype="0" accel="50000" decel="50000" fill="hold" grpId="0" nodeType="withEffect">
                                  <p:stCondLst>
                                    <p:cond delay="0"/>
                                  </p:stCondLst>
                                  <p:childTnLst>
                                    <p:animMotion origin="layout" path="M 0 0 L 0 -0.25 E" pathEditMode="relative" ptsTypes="">
                                      <p:cBhvr>
                                        <p:cTn id="29" dur="2000" fill="hold"/>
                                        <p:tgtEl>
                                          <p:spTgt spid="49"/>
                                        </p:tgtEl>
                                        <p:attrNameLst>
                                          <p:attrName>ppt_x</p:attrName>
                                          <p:attrName>ppt_y</p:attrName>
                                        </p:attrNameLst>
                                      </p:cBhvr>
                                    </p:animMotion>
                                  </p:childTnLst>
                                </p:cTn>
                              </p:par>
                              <p:par>
                                <p:cTn id="30" presetID="64" presetClass="path" presetSubtype="0" accel="50000" decel="50000" fill="hold" grpId="0" nodeType="withEffect">
                                  <p:stCondLst>
                                    <p:cond delay="0"/>
                                  </p:stCondLst>
                                  <p:childTnLst>
                                    <p:animMotion origin="layout" path="M 0 0 L 0 -0.25 E" pathEditMode="relative" ptsTypes="">
                                      <p:cBhvr>
                                        <p:cTn id="31" dur="2000" fill="hold"/>
                                        <p:tgtEl>
                                          <p:spTgt spid="51"/>
                                        </p:tgtEl>
                                        <p:attrNameLst>
                                          <p:attrName>ppt_x</p:attrName>
                                          <p:attrName>ppt_y</p:attrName>
                                        </p:attrNameLst>
                                      </p:cBhvr>
                                    </p:animMotion>
                                  </p:childTnLst>
                                </p:cTn>
                              </p:par>
                              <p:par>
                                <p:cTn id="32" presetID="64" presetClass="path" presetSubtype="0" accel="50000" decel="50000" fill="hold" grpId="0" nodeType="withEffect">
                                  <p:stCondLst>
                                    <p:cond delay="0"/>
                                  </p:stCondLst>
                                  <p:childTnLst>
                                    <p:animMotion origin="layout" path="M 0 0 L 0 -0.25 E" pathEditMode="relative" ptsTypes="">
                                      <p:cBhvr>
                                        <p:cTn id="33" dur="2000" fill="hold"/>
                                        <p:tgtEl>
                                          <p:spTgt spid="52"/>
                                        </p:tgtEl>
                                        <p:attrNameLst>
                                          <p:attrName>ppt_x</p:attrName>
                                          <p:attrName>ppt_y</p:attrName>
                                        </p:attrNameLst>
                                      </p:cBhvr>
                                    </p:animMotion>
                                  </p:childTnLst>
                                </p:cTn>
                              </p:par>
                              <p:par>
                                <p:cTn id="34" presetID="64" presetClass="path" presetSubtype="0" accel="50000" decel="50000" fill="hold" grpId="0" nodeType="withEffect">
                                  <p:stCondLst>
                                    <p:cond delay="0"/>
                                  </p:stCondLst>
                                  <p:childTnLst>
                                    <p:animMotion origin="layout" path="M 0 0 L 0 -0.25 E" pathEditMode="relative" ptsTypes="">
                                      <p:cBhvr>
                                        <p:cTn id="35" dur="2000" fill="hold"/>
                                        <p:tgtEl>
                                          <p:spTgt spid="53"/>
                                        </p:tgtEl>
                                        <p:attrNameLst>
                                          <p:attrName>ppt_x</p:attrName>
                                          <p:attrName>ppt_y</p:attrName>
                                        </p:attrNameLst>
                                      </p:cBhvr>
                                    </p:animMotion>
                                  </p:childTnLst>
                                </p:cTn>
                              </p:par>
                              <p:par>
                                <p:cTn id="36" presetID="64" presetClass="path" presetSubtype="0" accel="50000" decel="50000" fill="hold" grpId="0" nodeType="withEffect">
                                  <p:stCondLst>
                                    <p:cond delay="0"/>
                                  </p:stCondLst>
                                  <p:childTnLst>
                                    <p:animMotion origin="layout" path="M 0 0 L 0 -0.25 E" pathEditMode="relative" ptsTypes="">
                                      <p:cBhvr>
                                        <p:cTn id="37" dur="2000" fill="hold"/>
                                        <p:tgtEl>
                                          <p:spTgt spid="54"/>
                                        </p:tgtEl>
                                        <p:attrNameLst>
                                          <p:attrName>ppt_x</p:attrName>
                                          <p:attrName>ppt_y</p:attrName>
                                        </p:attrNameLst>
                                      </p:cBhvr>
                                    </p:animMotion>
                                  </p:childTnLst>
                                </p:cTn>
                              </p:par>
                              <p:par>
                                <p:cTn id="38" presetID="64" presetClass="path" presetSubtype="0" accel="50000" decel="50000" fill="hold" grpId="0" nodeType="withEffect">
                                  <p:stCondLst>
                                    <p:cond delay="0"/>
                                  </p:stCondLst>
                                  <p:childTnLst>
                                    <p:animMotion origin="layout" path="M 0 0 L 0 -0.25 E" pathEditMode="relative" ptsTypes="">
                                      <p:cBhvr>
                                        <p:cTn id="39"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P spid="42" grpId="0"/>
      <p:bldP spid="43" grpId="0"/>
      <p:bldP spid="44" grpId="0"/>
      <p:bldP spid="45" grpId="0"/>
      <p:bldP spid="46" grpId="0"/>
      <p:bldP spid="47" grpId="0"/>
      <p:bldP spid="49" grpId="0"/>
      <p:bldP spid="51" grpId="0"/>
      <p:bldP spid="52" grpId="0"/>
      <p:bldP spid="53" grpId="0"/>
      <p:bldP spid="54" grpId="0"/>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3" name="TextBox 22"/>
          <p:cNvSpPr txBox="1"/>
          <p:nvPr/>
        </p:nvSpPr>
        <p:spPr>
          <a:xfrm>
            <a:off x="1081453" y="1446430"/>
            <a:ext cx="6655778" cy="369332"/>
          </a:xfrm>
          <a:prstGeom prst="rect">
            <a:avLst/>
          </a:prstGeom>
          <a:noFill/>
        </p:spPr>
        <p:txBody>
          <a:bodyPr wrap="square" rtlCol="0">
            <a:spAutoFit/>
          </a:bodyPr>
          <a:lstStyle/>
          <a:p>
            <a:r>
              <a:rPr lang="en-US" dirty="0" smtClean="0">
                <a:latin typeface="Source Sans Pro Light" panose="020B0403030403020204" pitchFamily="34" charset="0"/>
              </a:rPr>
              <a:t>An unsupervised ML algorithm for classifying items into </a:t>
            </a:r>
            <a:r>
              <a:rPr lang="en-US" dirty="0" smtClean="0">
                <a:solidFill>
                  <a:schemeClr val="accent4"/>
                </a:solidFill>
                <a:latin typeface="Source Sans Pro Light" panose="020B0403030403020204" pitchFamily="34" charset="0"/>
              </a:rPr>
              <a:t>k</a:t>
            </a:r>
            <a:r>
              <a:rPr lang="en-US" dirty="0" smtClean="0">
                <a:latin typeface="Source Sans Pro Light" panose="020B0403030403020204" pitchFamily="34" charset="0"/>
              </a:rPr>
              <a:t> groups.</a:t>
            </a:r>
            <a:endParaRPr lang="en-US" dirty="0">
              <a:latin typeface="Source Sans Pro Light" panose="020B0403030403020204" pitchFamily="34" charset="0"/>
            </a:endParaRPr>
          </a:p>
        </p:txBody>
      </p:sp>
      <p:sp>
        <p:nvSpPr>
          <p:cNvPr id="24" name="Title 1"/>
          <p:cNvSpPr txBox="1">
            <a:spLocks/>
          </p:cNvSpPr>
          <p:nvPr/>
        </p:nvSpPr>
        <p:spPr bwMode="auto">
          <a:xfrm>
            <a:off x="2425864" y="2471112"/>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25" name="TextBox 24"/>
          <p:cNvSpPr txBox="1"/>
          <p:nvPr/>
        </p:nvSpPr>
        <p:spPr>
          <a:xfrm>
            <a:off x="3134789" y="2562159"/>
            <a:ext cx="2974018" cy="369332"/>
          </a:xfrm>
          <a:prstGeom prst="rect">
            <a:avLst/>
          </a:prstGeom>
          <a:noFill/>
        </p:spPr>
        <p:txBody>
          <a:bodyPr wrap="square" rtlCol="0">
            <a:spAutoFit/>
          </a:bodyPr>
          <a:lstStyle/>
          <a:p>
            <a:r>
              <a:rPr lang="en-US" dirty="0" smtClean="0">
                <a:latin typeface="Source Sans Pro Light" panose="020B0403030403020204" pitchFamily="34" charset="0"/>
              </a:rPr>
              <a:t>The # of pre-chosen groups</a:t>
            </a:r>
            <a:endParaRPr lang="en-US" dirty="0">
              <a:latin typeface="Source Sans Pro Light" panose="020B0403030403020204" pitchFamily="34" charset="0"/>
            </a:endParaRPr>
          </a:p>
        </p:txBody>
      </p:sp>
      <p:cxnSp>
        <p:nvCxnSpPr>
          <p:cNvPr id="26" name="Straight Connector 25"/>
          <p:cNvCxnSpPr/>
          <p:nvPr/>
        </p:nvCxnSpPr>
        <p:spPr>
          <a:xfrm>
            <a:off x="2425864" y="2188960"/>
            <a:ext cx="3390949"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938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functionality</a:t>
            </a:r>
            <a:endParaRPr lang="en-US" dirty="0"/>
          </a:p>
        </p:txBody>
      </p:sp>
      <p:sp>
        <p:nvSpPr>
          <p:cNvPr id="3" name="Content Placeholder 2"/>
          <p:cNvSpPr>
            <a:spLocks noGrp="1"/>
          </p:cNvSpPr>
          <p:nvPr>
            <p:ph idx="1"/>
          </p:nvPr>
        </p:nvSpPr>
        <p:spPr>
          <a:xfrm>
            <a:off x="681467" y="1239256"/>
            <a:ext cx="2209465" cy="2725851"/>
          </a:xfrm>
        </p:spPr>
        <p:txBody>
          <a:bodyPr>
            <a:noAutofit/>
          </a:bodyPr>
          <a:lstStyle/>
          <a:p>
            <a:pPr marL="0" indent="0">
              <a:buNone/>
            </a:pPr>
            <a:r>
              <a:rPr lang="en-US" sz="2000" b="1" u="sng" dirty="0" smtClean="0"/>
              <a:t>Learning tasks</a:t>
            </a:r>
          </a:p>
          <a:p>
            <a:r>
              <a:rPr lang="en-US" sz="1800" dirty="0" smtClean="0">
                <a:latin typeface="Source Sans Pro Light" panose="020B0403030403020204" pitchFamily="34" charset="0"/>
              </a:rPr>
              <a:t>Classification</a:t>
            </a:r>
          </a:p>
          <a:p>
            <a:r>
              <a:rPr lang="en-US" sz="1800" dirty="0" smtClean="0">
                <a:latin typeface="Source Sans Pro Light" panose="020B0403030403020204" pitchFamily="34" charset="0"/>
              </a:rPr>
              <a:t>Regression</a:t>
            </a:r>
          </a:p>
          <a:p>
            <a:r>
              <a:rPr lang="en-US" sz="1800" dirty="0">
                <a:latin typeface="Source Sans Pro Light" panose="020B0403030403020204" pitchFamily="34" charset="0"/>
              </a:rPr>
              <a:t>Recommendation</a:t>
            </a:r>
          </a:p>
          <a:p>
            <a:r>
              <a:rPr lang="en-US" sz="1800" dirty="0" smtClean="0">
                <a:latin typeface="Source Sans Pro Light" panose="020B0403030403020204" pitchFamily="34" charset="0"/>
              </a:rPr>
              <a:t>Clustering</a:t>
            </a:r>
          </a:p>
          <a:p>
            <a:r>
              <a:rPr lang="en-US" sz="1800" dirty="0" smtClean="0">
                <a:latin typeface="Source Sans Pro Light" panose="020B0403030403020204" pitchFamily="34" charset="0"/>
              </a:rPr>
              <a:t>Frequent </a:t>
            </a:r>
            <a:r>
              <a:rPr lang="en-US" sz="1800" dirty="0" err="1" smtClean="0">
                <a:latin typeface="Source Sans Pro Light" panose="020B0403030403020204" pitchFamily="34" charset="0"/>
              </a:rPr>
              <a:t>itemsets</a:t>
            </a:r>
            <a:endParaRPr lang="en-US" sz="1800" dirty="0" smtClean="0">
              <a:latin typeface="Source Sans Pro Light" panose="020B0403030403020204" pitchFamily="34" charset="0"/>
            </a:endParaRPr>
          </a:p>
        </p:txBody>
      </p:sp>
      <p:sp>
        <p:nvSpPr>
          <p:cNvPr id="8" name="Slide Number Placeholder 7"/>
          <p:cNvSpPr>
            <a:spLocks noGrp="1"/>
          </p:cNvSpPr>
          <p:nvPr>
            <p:ph type="sldNum" sz="quarter" idx="10"/>
          </p:nvPr>
        </p:nvSpPr>
        <p:spPr/>
        <p:txBody>
          <a:bodyPr/>
          <a:lstStyle/>
          <a:p>
            <a:pPr>
              <a:defRPr/>
            </a:pPr>
            <a:fld id="{9F03A678-4452-844A-9F06-1DF79E40D900}" type="slidenum">
              <a:rPr lang="en-US" smtClean="0"/>
              <a:pPr>
                <a:defRPr/>
              </a:pPr>
              <a:t>4</a:t>
            </a:fld>
            <a:endParaRPr lang="en-US" dirty="0"/>
          </a:p>
        </p:txBody>
      </p:sp>
      <p:sp>
        <p:nvSpPr>
          <p:cNvPr id="9" name="Content Placeholder 2"/>
          <p:cNvSpPr txBox="1">
            <a:spLocks/>
          </p:cNvSpPr>
          <p:nvPr/>
        </p:nvSpPr>
        <p:spPr>
          <a:xfrm>
            <a:off x="5961478" y="1237108"/>
            <a:ext cx="2701688" cy="2725851"/>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Workflow utilities</a:t>
            </a:r>
          </a:p>
          <a:p>
            <a:r>
              <a:rPr lang="en-US" sz="1800" dirty="0" smtClean="0">
                <a:latin typeface="Source Sans Pro Light" panose="020B0403030403020204" pitchFamily="34" charset="0"/>
              </a:rPr>
              <a:t>Model import/export</a:t>
            </a:r>
          </a:p>
          <a:p>
            <a:r>
              <a:rPr lang="en-US" sz="1800" dirty="0" smtClean="0">
                <a:latin typeface="Source Sans Pro Light" panose="020B0403030403020204" pitchFamily="34" charset="0"/>
              </a:rPr>
              <a:t>Pipelines</a:t>
            </a:r>
          </a:p>
          <a:p>
            <a:r>
              <a:rPr lang="en-US" sz="1800" dirty="0" smtClean="0">
                <a:latin typeface="Source Sans Pro Light" panose="020B0403030403020204" pitchFamily="34" charset="0"/>
              </a:rPr>
              <a:t>DataFrames</a:t>
            </a:r>
          </a:p>
          <a:p>
            <a:r>
              <a:rPr lang="en-US" sz="1800" dirty="0" smtClean="0">
                <a:latin typeface="Source Sans Pro Light" panose="020B0403030403020204" pitchFamily="34" charset="0"/>
              </a:rPr>
              <a:t>Cross validation</a:t>
            </a:r>
          </a:p>
        </p:txBody>
      </p:sp>
      <p:sp>
        <p:nvSpPr>
          <p:cNvPr id="10" name="Content Placeholder 2"/>
          <p:cNvSpPr txBox="1">
            <a:spLocks/>
          </p:cNvSpPr>
          <p:nvPr/>
        </p:nvSpPr>
        <p:spPr>
          <a:xfrm>
            <a:off x="3306962" y="1237108"/>
            <a:ext cx="2209465" cy="2725851"/>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Data utilities</a:t>
            </a:r>
          </a:p>
          <a:p>
            <a:r>
              <a:rPr lang="en-US" sz="1800" dirty="0" smtClean="0">
                <a:latin typeface="Source Sans Pro Light" panose="020B0403030403020204" pitchFamily="34" charset="0"/>
              </a:rPr>
              <a:t>Feature extraction &amp; selection</a:t>
            </a:r>
          </a:p>
          <a:p>
            <a:r>
              <a:rPr lang="en-US" sz="1800" dirty="0" smtClean="0">
                <a:latin typeface="Source Sans Pro Light" panose="020B0403030403020204" pitchFamily="34" charset="0"/>
              </a:rPr>
              <a:t>Statistics</a:t>
            </a:r>
          </a:p>
          <a:p>
            <a:r>
              <a:rPr lang="en-US" sz="1800" dirty="0" smtClean="0">
                <a:latin typeface="Source Sans Pro Light" panose="020B0403030403020204" pitchFamily="34" charset="0"/>
              </a:rPr>
              <a:t>Linear algebra</a:t>
            </a:r>
          </a:p>
        </p:txBody>
      </p:sp>
    </p:spTree>
    <p:extLst>
      <p:ext uri="{BB962C8B-B14F-4D97-AF65-F5344CB8AC3E}">
        <p14:creationId xmlns:p14="http://schemas.microsoft.com/office/powerpoint/2010/main" val="40599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60" y="879924"/>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9" y="1899293"/>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8" y="2921977"/>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 y="3941346"/>
            <a:ext cx="837635" cy="847687"/>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3" y="879924"/>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2" y="1899293"/>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1" y="2921977"/>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0" y="3941346"/>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4"/>
          <a:stretch>
            <a:fillRect/>
          </a:stretch>
        </p:blipFill>
        <p:spPr>
          <a:xfrm>
            <a:off x="826477" y="1230547"/>
            <a:ext cx="399483" cy="295617"/>
          </a:xfrm>
          <a:prstGeom prst="rect">
            <a:avLst/>
          </a:prstGeom>
        </p:spPr>
      </p:pic>
      <p:pic>
        <p:nvPicPr>
          <p:cNvPr id="8" name="Picture 7"/>
          <p:cNvPicPr>
            <a:picLocks noChangeAspect="1"/>
          </p:cNvPicPr>
          <p:nvPr/>
        </p:nvPicPr>
        <p:blipFill>
          <a:blip r:embed="rId5"/>
          <a:stretch>
            <a:fillRect/>
          </a:stretch>
        </p:blipFill>
        <p:spPr>
          <a:xfrm>
            <a:off x="1991265" y="3200399"/>
            <a:ext cx="370061" cy="370061"/>
          </a:xfrm>
          <a:prstGeom prst="rect">
            <a:avLst/>
          </a:prstGeom>
        </p:spPr>
      </p:pic>
      <p:pic>
        <p:nvPicPr>
          <p:cNvPr id="67" name="Picture 66"/>
          <p:cNvPicPr>
            <a:picLocks noChangeAspect="1"/>
          </p:cNvPicPr>
          <p:nvPr/>
        </p:nvPicPr>
        <p:blipFill>
          <a:blip r:embed="rId5"/>
          <a:stretch>
            <a:fillRect/>
          </a:stretch>
        </p:blipFill>
        <p:spPr>
          <a:xfrm>
            <a:off x="855899" y="4262180"/>
            <a:ext cx="370061" cy="370061"/>
          </a:xfrm>
          <a:prstGeom prst="rect">
            <a:avLst/>
          </a:prstGeom>
        </p:spPr>
      </p:pic>
      <p:pic>
        <p:nvPicPr>
          <p:cNvPr id="9" name="Picture 8"/>
          <p:cNvPicPr>
            <a:picLocks noChangeAspect="1"/>
          </p:cNvPicPr>
          <p:nvPr/>
        </p:nvPicPr>
        <p:blipFill>
          <a:blip r:embed="rId6"/>
          <a:stretch>
            <a:fillRect/>
          </a:stretch>
        </p:blipFill>
        <p:spPr>
          <a:xfrm>
            <a:off x="847107" y="3251057"/>
            <a:ext cx="339981" cy="344231"/>
          </a:xfrm>
          <a:prstGeom prst="rect">
            <a:avLst/>
          </a:prstGeom>
        </p:spPr>
      </p:pic>
      <p:pic>
        <p:nvPicPr>
          <p:cNvPr id="11" name="Picture 10"/>
          <p:cNvPicPr>
            <a:picLocks noChangeAspect="1"/>
          </p:cNvPicPr>
          <p:nvPr/>
        </p:nvPicPr>
        <p:blipFill>
          <a:blip r:embed="rId7"/>
          <a:stretch>
            <a:fillRect/>
          </a:stretch>
        </p:blipFill>
        <p:spPr>
          <a:xfrm>
            <a:off x="1904859" y="1176872"/>
            <a:ext cx="542871" cy="313659"/>
          </a:xfrm>
          <a:prstGeom prst="rect">
            <a:avLst/>
          </a:prstGeom>
        </p:spPr>
      </p:pic>
      <p:pic>
        <p:nvPicPr>
          <p:cNvPr id="68" name="Picture 67"/>
          <p:cNvPicPr>
            <a:picLocks noChangeAspect="1"/>
          </p:cNvPicPr>
          <p:nvPr/>
        </p:nvPicPr>
        <p:blipFill>
          <a:blip r:embed="rId7"/>
          <a:stretch>
            <a:fillRect/>
          </a:stretch>
        </p:blipFill>
        <p:spPr>
          <a:xfrm>
            <a:off x="769493" y="2231478"/>
            <a:ext cx="542871" cy="313659"/>
          </a:xfrm>
          <a:prstGeom prst="rect">
            <a:avLst/>
          </a:prstGeom>
        </p:spPr>
      </p:pic>
      <p:pic>
        <p:nvPicPr>
          <p:cNvPr id="13" name="Picture 12"/>
          <p:cNvPicPr>
            <a:picLocks noChangeAspect="1"/>
          </p:cNvPicPr>
          <p:nvPr/>
        </p:nvPicPr>
        <p:blipFill>
          <a:blip r:embed="rId8"/>
          <a:stretch>
            <a:fillRect/>
          </a:stretch>
        </p:blipFill>
        <p:spPr>
          <a:xfrm>
            <a:off x="1882877" y="2208976"/>
            <a:ext cx="586833" cy="345579"/>
          </a:xfrm>
          <a:prstGeom prst="rect">
            <a:avLst/>
          </a:prstGeom>
        </p:spPr>
      </p:pic>
      <p:pic>
        <p:nvPicPr>
          <p:cNvPr id="14" name="Picture 13"/>
          <p:cNvPicPr>
            <a:picLocks noChangeAspect="1"/>
          </p:cNvPicPr>
          <p:nvPr/>
        </p:nvPicPr>
        <p:blipFill>
          <a:blip r:embed="rId9"/>
          <a:stretch>
            <a:fillRect/>
          </a:stretch>
        </p:blipFill>
        <p:spPr>
          <a:xfrm>
            <a:off x="1877489" y="4213565"/>
            <a:ext cx="574565" cy="383043"/>
          </a:xfrm>
          <a:prstGeom prst="rect">
            <a:avLst/>
          </a:prstGeom>
        </p:spPr>
      </p:pic>
    </p:spTree>
    <p:extLst>
      <p:ext uri="{BB962C8B-B14F-4D97-AF65-F5344CB8AC3E}">
        <p14:creationId xmlns:p14="http://schemas.microsoft.com/office/powerpoint/2010/main" val="11569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93827E-6 L 0.52899 0.43611 " pathEditMode="relative" rAng="0" ptsTypes="AA">
                                      <p:cBhvr>
                                        <p:cTn id="6" dur="2000" fill="hold"/>
                                        <p:tgtEl>
                                          <p:spTgt spid="38"/>
                                        </p:tgtEl>
                                        <p:attrNameLst>
                                          <p:attrName>ppt_x</p:attrName>
                                          <p:attrName>ppt_y</p:attrName>
                                        </p:attrNameLst>
                                      </p:cBhvr>
                                      <p:rCtr x="26441" y="21790"/>
                                    </p:animMotion>
                                  </p:childTnLst>
                                </p:cTn>
                              </p:par>
                              <p:par>
                                <p:cTn id="7" presetID="42" presetClass="path" presetSubtype="0" accel="50000" decel="50000" fill="hold" nodeType="withEffect">
                                  <p:stCondLst>
                                    <p:cond delay="0"/>
                                  </p:stCondLst>
                                  <p:childTnLst>
                                    <p:animMotion origin="layout" path="M -2.77778E-6 -1.23457E-6 L 0.52917 0.43117 " pathEditMode="relative" rAng="0" ptsTypes="AA">
                                      <p:cBhvr>
                                        <p:cTn id="8" dur="2000" fill="hold"/>
                                        <p:tgtEl>
                                          <p:spTgt spid="7"/>
                                        </p:tgtEl>
                                        <p:attrNameLst>
                                          <p:attrName>ppt_x</p:attrName>
                                          <p:attrName>ppt_y</p:attrName>
                                        </p:attrNameLst>
                                      </p:cBhvr>
                                      <p:rCtr x="26458" y="2154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4.93827E-6 L 0.41545 0.00555 " pathEditMode="relative" rAng="0" ptsTypes="AA">
                                      <p:cBhvr>
                                        <p:cTn id="12" dur="2000" fill="hold"/>
                                        <p:tgtEl>
                                          <p:spTgt spid="63"/>
                                        </p:tgtEl>
                                        <p:attrNameLst>
                                          <p:attrName>ppt_x</p:attrName>
                                          <p:attrName>ppt_y</p:attrName>
                                        </p:attrNameLst>
                                      </p:cBhvr>
                                      <p:rCtr x="20764" y="278"/>
                                    </p:animMotion>
                                  </p:childTnLst>
                                </p:cTn>
                              </p:par>
                              <p:par>
                                <p:cTn id="13" presetID="42" presetClass="path" presetSubtype="0" accel="50000" decel="50000" fill="hold" nodeType="withEffect">
                                  <p:stCondLst>
                                    <p:cond delay="0"/>
                                  </p:stCondLst>
                                  <p:childTnLst>
                                    <p:animMotion origin="layout" path="M -8.33333E-7 7.40741E-7 L 0.41198 0.00339 " pathEditMode="relative" rAng="0" ptsTypes="AA">
                                      <p:cBhvr>
                                        <p:cTn id="14" dur="2000" fill="hold"/>
                                        <p:tgtEl>
                                          <p:spTgt spid="11"/>
                                        </p:tgtEl>
                                        <p:attrNameLst>
                                          <p:attrName>ppt_x</p:attrName>
                                          <p:attrName>ppt_y</p:attrName>
                                        </p:attrNameLst>
                                      </p:cBhvr>
                                      <p:rCtr x="2059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906" y="3123424"/>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543" y="412753"/>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738" y="2889545"/>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188" y="3784554"/>
            <a:ext cx="837635" cy="847687"/>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93" y="959437"/>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693" y="634753"/>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471" y="3093659"/>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29" y="1343383"/>
            <a:ext cx="837635" cy="84768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4"/>
          <a:stretch>
            <a:fillRect/>
          </a:stretch>
        </p:blipFill>
        <p:spPr>
          <a:xfrm>
            <a:off x="5569423" y="3474047"/>
            <a:ext cx="399483" cy="295617"/>
          </a:xfrm>
          <a:prstGeom prst="rect">
            <a:avLst/>
          </a:prstGeom>
        </p:spPr>
      </p:pic>
      <p:pic>
        <p:nvPicPr>
          <p:cNvPr id="8" name="Picture 7"/>
          <p:cNvPicPr>
            <a:picLocks noChangeAspect="1"/>
          </p:cNvPicPr>
          <p:nvPr/>
        </p:nvPicPr>
        <p:blipFill>
          <a:blip r:embed="rId5"/>
          <a:stretch>
            <a:fillRect/>
          </a:stretch>
        </p:blipFill>
        <p:spPr>
          <a:xfrm>
            <a:off x="7512885" y="3372081"/>
            <a:ext cx="370061" cy="370061"/>
          </a:xfrm>
          <a:prstGeom prst="rect">
            <a:avLst/>
          </a:prstGeom>
        </p:spPr>
      </p:pic>
      <p:pic>
        <p:nvPicPr>
          <p:cNvPr id="67" name="Picture 66"/>
          <p:cNvPicPr>
            <a:picLocks noChangeAspect="1"/>
          </p:cNvPicPr>
          <p:nvPr/>
        </p:nvPicPr>
        <p:blipFill>
          <a:blip r:embed="rId5"/>
          <a:stretch>
            <a:fillRect/>
          </a:stretch>
        </p:blipFill>
        <p:spPr>
          <a:xfrm>
            <a:off x="6552130" y="4105388"/>
            <a:ext cx="370061" cy="370061"/>
          </a:xfrm>
          <a:prstGeom prst="rect">
            <a:avLst/>
          </a:prstGeom>
        </p:spPr>
      </p:pic>
      <p:pic>
        <p:nvPicPr>
          <p:cNvPr id="9" name="Picture 8"/>
          <p:cNvPicPr>
            <a:picLocks noChangeAspect="1"/>
          </p:cNvPicPr>
          <p:nvPr/>
        </p:nvPicPr>
        <p:blipFill>
          <a:blip r:embed="rId6"/>
          <a:stretch>
            <a:fillRect/>
          </a:stretch>
        </p:blipFill>
        <p:spPr>
          <a:xfrm>
            <a:off x="6521887" y="3218625"/>
            <a:ext cx="339981" cy="344231"/>
          </a:xfrm>
          <a:prstGeom prst="rect">
            <a:avLst/>
          </a:prstGeom>
        </p:spPr>
      </p:pic>
      <p:pic>
        <p:nvPicPr>
          <p:cNvPr id="11" name="Picture 10"/>
          <p:cNvPicPr>
            <a:picLocks noChangeAspect="1"/>
          </p:cNvPicPr>
          <p:nvPr/>
        </p:nvPicPr>
        <p:blipFill>
          <a:blip r:embed="rId7"/>
          <a:stretch>
            <a:fillRect/>
          </a:stretch>
        </p:blipFill>
        <p:spPr>
          <a:xfrm>
            <a:off x="5572399" y="1256385"/>
            <a:ext cx="542871" cy="313659"/>
          </a:xfrm>
          <a:prstGeom prst="rect">
            <a:avLst/>
          </a:prstGeom>
        </p:spPr>
      </p:pic>
      <p:pic>
        <p:nvPicPr>
          <p:cNvPr id="68" name="Picture 67"/>
          <p:cNvPicPr>
            <a:picLocks noChangeAspect="1"/>
          </p:cNvPicPr>
          <p:nvPr/>
        </p:nvPicPr>
        <p:blipFill>
          <a:blip r:embed="rId7"/>
          <a:stretch>
            <a:fillRect/>
          </a:stretch>
        </p:blipFill>
        <p:spPr>
          <a:xfrm>
            <a:off x="6453077" y="744938"/>
            <a:ext cx="542871" cy="313659"/>
          </a:xfrm>
          <a:prstGeom prst="rect">
            <a:avLst/>
          </a:prstGeom>
        </p:spPr>
      </p:pic>
      <p:pic>
        <p:nvPicPr>
          <p:cNvPr id="13" name="Picture 12"/>
          <p:cNvPicPr>
            <a:picLocks noChangeAspect="1"/>
          </p:cNvPicPr>
          <p:nvPr/>
        </p:nvPicPr>
        <p:blipFill>
          <a:blip r:embed="rId8"/>
          <a:stretch>
            <a:fillRect/>
          </a:stretch>
        </p:blipFill>
        <p:spPr>
          <a:xfrm>
            <a:off x="7326718" y="944436"/>
            <a:ext cx="586833" cy="345579"/>
          </a:xfrm>
          <a:prstGeom prst="rect">
            <a:avLst/>
          </a:prstGeom>
        </p:spPr>
      </p:pic>
      <p:pic>
        <p:nvPicPr>
          <p:cNvPr id="14" name="Picture 13"/>
          <p:cNvPicPr>
            <a:picLocks noChangeAspect="1"/>
          </p:cNvPicPr>
          <p:nvPr/>
        </p:nvPicPr>
        <p:blipFill>
          <a:blip r:embed="rId9"/>
          <a:stretch>
            <a:fillRect/>
          </a:stretch>
        </p:blipFill>
        <p:spPr>
          <a:xfrm>
            <a:off x="6431568" y="1615602"/>
            <a:ext cx="574565" cy="383043"/>
          </a:xfrm>
          <a:prstGeom prst="rect">
            <a:avLst/>
          </a:prstGeom>
        </p:spPr>
      </p:pic>
    </p:spTree>
    <p:extLst>
      <p:ext uri="{BB962C8B-B14F-4D97-AF65-F5344CB8AC3E}">
        <p14:creationId xmlns:p14="http://schemas.microsoft.com/office/powerpoint/2010/main" val="1026548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2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014171"/>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632082"/>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2249993"/>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6" y="2867904"/>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5" y="3485815"/>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014171"/>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632082"/>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2249993"/>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5" y="2867904"/>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4" y="3485815"/>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4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014171"/>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632082"/>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2249993"/>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4" y="2867904"/>
            <a:ext cx="459991" cy="465511"/>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3" y="3485815"/>
            <a:ext cx="459991" cy="46551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015957" y="4185972"/>
            <a:ext cx="1922941" cy="369332"/>
          </a:xfrm>
          <a:prstGeom prst="rect">
            <a:avLst/>
          </a:prstGeom>
          <a:noFill/>
        </p:spPr>
        <p:txBody>
          <a:bodyPr wrap="square" rtlCol="0">
            <a:spAutoFit/>
          </a:bodyPr>
          <a:lstStyle/>
          <a:p>
            <a:r>
              <a:rPr lang="en-US" dirty="0" smtClean="0">
                <a:latin typeface="Source Sans Pro" panose="020B0503030403020204" pitchFamily="34" charset="0"/>
              </a:rPr>
              <a:t>5 million articles</a:t>
            </a:r>
            <a:endParaRPr lang="en-US" dirty="0">
              <a:latin typeface="Source Sans Pro" panose="020B0503030403020204" pitchFamily="34" charset="0"/>
            </a:endParaRPr>
          </a:p>
        </p:txBody>
      </p:sp>
      <p:sp>
        <p:nvSpPr>
          <p:cNvPr id="48" name="Cloud 47"/>
          <p:cNvSpPr/>
          <p:nvPr/>
        </p:nvSpPr>
        <p:spPr>
          <a:xfrm>
            <a:off x="5389876" y="1014171"/>
            <a:ext cx="1290176" cy="787830"/>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Cloud 48"/>
          <p:cNvSpPr/>
          <p:nvPr/>
        </p:nvSpPr>
        <p:spPr>
          <a:xfrm>
            <a:off x="5389876" y="1954401"/>
            <a:ext cx="1290176" cy="787830"/>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Cloud 49"/>
          <p:cNvSpPr/>
          <p:nvPr/>
        </p:nvSpPr>
        <p:spPr>
          <a:xfrm>
            <a:off x="5389876" y="2900923"/>
            <a:ext cx="1290176" cy="787830"/>
          </a:xfrm>
          <a:prstGeom prst="cloud">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Cloud 50"/>
          <p:cNvSpPr/>
          <p:nvPr/>
        </p:nvSpPr>
        <p:spPr>
          <a:xfrm>
            <a:off x="6903122" y="1014171"/>
            <a:ext cx="1290176" cy="787830"/>
          </a:xfrm>
          <a:prstGeom prst="cloud">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Cloud 51"/>
          <p:cNvSpPr/>
          <p:nvPr/>
        </p:nvSpPr>
        <p:spPr>
          <a:xfrm>
            <a:off x="6903122" y="1927674"/>
            <a:ext cx="1290176" cy="787830"/>
          </a:xfrm>
          <a:prstGeom prst="cloud">
            <a:avLst/>
          </a:prstGeom>
          <a:ln>
            <a:solidFill>
              <a:srgbClr val="F2ED1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Cloud 52"/>
          <p:cNvSpPr/>
          <p:nvPr/>
        </p:nvSpPr>
        <p:spPr>
          <a:xfrm>
            <a:off x="6903122" y="2867904"/>
            <a:ext cx="1290176" cy="787830"/>
          </a:xfrm>
          <a:prstGeom prst="cloud">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TextBox 53"/>
          <p:cNvSpPr txBox="1"/>
          <p:nvPr/>
        </p:nvSpPr>
        <p:spPr>
          <a:xfrm>
            <a:off x="6167739" y="4185972"/>
            <a:ext cx="1922941" cy="369332"/>
          </a:xfrm>
          <a:prstGeom prst="rect">
            <a:avLst/>
          </a:prstGeom>
          <a:noFill/>
        </p:spPr>
        <p:txBody>
          <a:bodyPr wrap="square" rtlCol="0">
            <a:spAutoFit/>
          </a:bodyPr>
          <a:lstStyle/>
          <a:p>
            <a:r>
              <a:rPr lang="en-US" dirty="0" smtClean="0">
                <a:latin typeface="Source Sans Pro" panose="020B0503030403020204" pitchFamily="34" charset="0"/>
              </a:rPr>
              <a:t>100 clusters</a:t>
            </a:r>
            <a:endParaRPr lang="en-US" dirty="0">
              <a:latin typeface="Source Sans Pro" panose="020B0503030403020204" pitchFamily="34" charset="0"/>
            </a:endParaRPr>
          </a:p>
        </p:txBody>
      </p:sp>
      <p:sp>
        <p:nvSpPr>
          <p:cNvPr id="4" name="Right Arrow 3"/>
          <p:cNvSpPr/>
          <p:nvPr/>
        </p:nvSpPr>
        <p:spPr>
          <a:xfrm>
            <a:off x="3593051" y="2194108"/>
            <a:ext cx="1341783" cy="356411"/>
          </a:xfrm>
          <a:prstGeom prst="rightArrow">
            <a:avLst>
              <a:gd name="adj1" fmla="val 50000"/>
              <a:gd name="adj2" fmla="val 75098"/>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33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extBox 4"/>
          <p:cNvSpPr txBox="1"/>
          <p:nvPr/>
        </p:nvSpPr>
        <p:spPr>
          <a:xfrm>
            <a:off x="5079145" y="2140003"/>
            <a:ext cx="3488551" cy="1323439"/>
          </a:xfrm>
          <a:prstGeom prst="rect">
            <a:avLst/>
          </a:prstGeom>
          <a:noFill/>
        </p:spPr>
        <p:txBody>
          <a:bodyPr wrap="square" rtlCol="0">
            <a:spAutoFit/>
          </a:bodyPr>
          <a:lstStyle/>
          <a:p>
            <a:r>
              <a:rPr lang="en-US" sz="1600" dirty="0" smtClean="0">
                <a:latin typeface="Source Sans Pro Light" panose="020B0403030403020204" pitchFamily="34" charset="0"/>
              </a:rPr>
              <a:t>black dots: Wikipedia Articles (items)</a:t>
            </a:r>
          </a:p>
          <a:p>
            <a:endParaRPr lang="en-US" sz="1600" dirty="0" smtClean="0">
              <a:latin typeface="Source Sans Pro Light" panose="020B0403030403020204" pitchFamily="34" charset="0"/>
            </a:endParaRPr>
          </a:p>
          <a:p>
            <a:r>
              <a:rPr lang="en-US" sz="1600" dirty="0" smtClean="0">
                <a:solidFill>
                  <a:schemeClr val="accent4"/>
                </a:solidFill>
                <a:latin typeface="Source Sans Pro Light" panose="020B0403030403020204" pitchFamily="34" charset="0"/>
              </a:rPr>
              <a:t>red lines: </a:t>
            </a:r>
            <a:r>
              <a:rPr lang="en-US" sz="1600" dirty="0" smtClean="0">
                <a:latin typeface="Source Sans Pro Light" panose="020B0403030403020204" pitchFamily="34" charset="0"/>
              </a:rPr>
              <a:t>Cluster Partitions</a:t>
            </a:r>
          </a:p>
          <a:p>
            <a:endParaRPr lang="en-US" sz="1600" dirty="0">
              <a:latin typeface="Source Sans Pro Light" panose="020B0403030403020204" pitchFamily="34" charset="0"/>
            </a:endParaRPr>
          </a:p>
          <a:p>
            <a:r>
              <a:rPr lang="en-US" sz="1600" dirty="0" smtClean="0">
                <a:solidFill>
                  <a:srgbClr val="1656F6"/>
                </a:solidFill>
                <a:latin typeface="Source Sans Pro Light" panose="020B0403030403020204" pitchFamily="34" charset="0"/>
              </a:rPr>
              <a:t>blue dots: </a:t>
            </a:r>
            <a:r>
              <a:rPr lang="en-US" sz="1600" dirty="0" smtClean="0">
                <a:latin typeface="Source Sans Pro Light" panose="020B0403030403020204" pitchFamily="34" charset="0"/>
              </a:rPr>
              <a:t>Cluster Centroids</a:t>
            </a:r>
            <a:endParaRPr lang="en-US" sz="1600" dirty="0">
              <a:latin typeface="Source Sans Pro Light" panose="020B0403030403020204" pitchFamily="34" charset="0"/>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cxnSp>
        <p:nvCxnSpPr>
          <p:cNvPr id="39" name="Straight Connector 38"/>
          <p:cNvCxnSpPr/>
          <p:nvPr/>
        </p:nvCxnSpPr>
        <p:spPr>
          <a:xfrm>
            <a:off x="1668080" y="1233377"/>
            <a:ext cx="703650" cy="1308203"/>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p:nvCxnSpPr>
        <p:spPr>
          <a:xfrm>
            <a:off x="2369653" y="2541580"/>
            <a:ext cx="2206750" cy="904950"/>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6" name="Straight Connector 45"/>
          <p:cNvCxnSpPr/>
          <p:nvPr/>
        </p:nvCxnSpPr>
        <p:spPr>
          <a:xfrm flipH="1">
            <a:off x="1051668" y="2547844"/>
            <a:ext cx="1314791" cy="1960362"/>
          </a:xfrm>
          <a:prstGeom prst="line">
            <a:avLst/>
          </a:prstGeom>
          <a:ln w="12700"/>
          <a:effectLst/>
        </p:spPr>
        <p:style>
          <a:lnRef idx="2">
            <a:schemeClr val="accent6"/>
          </a:lnRef>
          <a:fillRef idx="0">
            <a:schemeClr val="accent6"/>
          </a:fillRef>
          <a:effectRef idx="1">
            <a:schemeClr val="accent6"/>
          </a:effectRef>
          <a:fontRef idx="minor">
            <a:schemeClr val="tx1"/>
          </a:fontRef>
        </p:style>
      </p:cxnSp>
      <p:sp>
        <p:nvSpPr>
          <p:cNvPr id="48" name="Oval 47"/>
          <p:cNvSpPr/>
          <p:nvPr/>
        </p:nvSpPr>
        <p:spPr>
          <a:xfrm>
            <a:off x="1089820" y="2521037"/>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720806" y="360607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53137" y="205523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8118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0169" y="1527510"/>
            <a:ext cx="3488551" cy="553998"/>
          </a:xfrm>
          <a:prstGeom prst="rect">
            <a:avLst/>
          </a:prstGeom>
          <a:noFill/>
        </p:spPr>
        <p:txBody>
          <a:bodyPr wrap="square" rtlCol="0">
            <a:spAutoFit/>
          </a:bodyPr>
          <a:lstStyle/>
          <a:p>
            <a:r>
              <a:rPr lang="en-US" sz="1600" dirty="0" smtClean="0">
                <a:solidFill>
                  <a:schemeClr val="accent3"/>
                </a:solidFill>
                <a:latin typeface="+mj-lt"/>
              </a:rPr>
              <a:t>Approach #1:</a:t>
            </a:r>
            <a:r>
              <a:rPr lang="en-US" sz="1600" dirty="0" smtClean="0">
                <a:latin typeface="+mj-lt"/>
              </a:rPr>
              <a:t> </a:t>
            </a:r>
          </a:p>
          <a:p>
            <a:r>
              <a:rPr lang="en-US" sz="1400" dirty="0" smtClean="0">
                <a:latin typeface="Source Sans Pro Light" panose="020B0403030403020204" pitchFamily="34" charset="0"/>
              </a:rPr>
              <a:t>               Randomly select centroids to start</a:t>
            </a:r>
            <a:endParaRPr lang="en-US" sz="1400" dirty="0">
              <a:latin typeface="Source Sans Pro Light" panose="020B0403030403020204" pitchFamily="34" charset="0"/>
            </a:endParaRPr>
          </a:p>
        </p:txBody>
      </p:sp>
      <p:sp>
        <p:nvSpPr>
          <p:cNvPr id="44" name="Oval 43"/>
          <p:cNvSpPr/>
          <p:nvPr/>
        </p:nvSpPr>
        <p:spPr>
          <a:xfrm>
            <a:off x="936065" y="2838934"/>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1611233" y="221916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0168" y="2546939"/>
            <a:ext cx="3488551" cy="553998"/>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Does not require full iteration</a:t>
            </a:r>
            <a:endParaRPr lang="en-US" sz="1400" dirty="0">
              <a:latin typeface="Source Sans Pro Light" panose="020B0403030403020204" pitchFamily="34" charset="0"/>
            </a:endParaRPr>
          </a:p>
        </p:txBody>
      </p:sp>
      <p:sp>
        <p:nvSpPr>
          <p:cNvPr id="49" name="TextBox 48"/>
          <p:cNvSpPr txBox="1"/>
          <p:nvPr/>
        </p:nvSpPr>
        <p:spPr>
          <a:xfrm>
            <a:off x="5050169" y="3489028"/>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If a cluster is large compared to neighbors, initial centroids will likely end up in large cluster.</a:t>
            </a:r>
            <a:endParaRPr lang="en-US" sz="1400" dirty="0">
              <a:latin typeface="Source Sans Pro Light" panose="020B0403030403020204" pitchFamily="34" charset="0"/>
            </a:endParaRPr>
          </a:p>
        </p:txBody>
      </p:sp>
    </p:spTree>
    <p:extLst>
      <p:ext uri="{BB962C8B-B14F-4D97-AF65-F5344CB8AC3E}">
        <p14:creationId xmlns:p14="http://schemas.microsoft.com/office/powerpoint/2010/main" val="3916439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677887" y="2160331"/>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#2:</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128821" y="170504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2528" y="2377195"/>
            <a:ext cx="3488551" cy="769441"/>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Avoids the poor clusterings found by standard algorithm</a:t>
            </a:r>
            <a:endParaRPr lang="en-US" sz="1400" dirty="0">
              <a:latin typeface="Source Sans Pro Light" panose="020B0403030403020204" pitchFamily="34" charset="0"/>
            </a:endParaRPr>
          </a:p>
        </p:txBody>
      </p:sp>
      <p:sp>
        <p:nvSpPr>
          <p:cNvPr id="49" name="TextBox 48"/>
          <p:cNvSpPr txBox="1"/>
          <p:nvPr/>
        </p:nvSpPr>
        <p:spPr>
          <a:xfrm>
            <a:off x="5052528" y="3476871"/>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Needs k passes over the data, so does not scale well to large data sets</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571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#3:</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405224" y="2147379"/>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48804" y="2087789"/>
            <a:ext cx="3488551" cy="1415772"/>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Also avoids the poor clusterings found by standard algorithm</a:t>
            </a:r>
          </a:p>
          <a:p>
            <a:endParaRPr lang="en-US" sz="1400" dirty="0">
              <a:latin typeface="Source Sans Pro Light" panose="020B0403030403020204" pitchFamily="34" charset="0"/>
            </a:endParaRPr>
          </a:p>
          <a:p>
            <a:r>
              <a:rPr lang="en-US" sz="1400" dirty="0" smtClean="0">
                <a:latin typeface="Source Sans Pro Light" panose="020B0403030403020204" pitchFamily="34" charset="0"/>
              </a:rPr>
              <a:t>	Can select multiple candidate centroids in first iteration</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Content Placeholder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7064317" y="353087"/>
            <a:ext cx="841191" cy="438612"/>
          </a:xfrm>
          <a:prstGeom prst="rect">
            <a:avLst/>
          </a:prstGeom>
        </p:spPr>
      </p:pic>
      <p:pic>
        <p:nvPicPr>
          <p:cNvPr id="2" name="Picture 1"/>
          <p:cNvPicPr>
            <a:picLocks noChangeAspect="1"/>
          </p:cNvPicPr>
          <p:nvPr/>
        </p:nvPicPr>
        <p:blipFill>
          <a:blip r:embed="rId5"/>
          <a:stretch>
            <a:fillRect/>
          </a:stretch>
        </p:blipFill>
        <p:spPr>
          <a:xfrm>
            <a:off x="7905508" y="341869"/>
            <a:ext cx="368838" cy="461047"/>
          </a:xfrm>
          <a:prstGeom prst="rect">
            <a:avLst/>
          </a:prstGeom>
        </p:spPr>
      </p:pic>
    </p:spTree>
    <p:extLst>
      <p:ext uri="{BB962C8B-B14F-4D97-AF65-F5344CB8AC3E}">
        <p14:creationId xmlns:p14="http://schemas.microsoft.com/office/powerpoint/2010/main" val="1904512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sp>
        <p:nvSpPr>
          <p:cNvPr id="5" name="TextBox 4"/>
          <p:cNvSpPr txBox="1"/>
          <p:nvPr/>
        </p:nvSpPr>
        <p:spPr>
          <a:xfrm>
            <a:off x="700268" y="4728258"/>
            <a:ext cx="8246962" cy="276999"/>
          </a:xfrm>
          <a:prstGeom prst="rect">
            <a:avLst/>
          </a:prstGeom>
          <a:noFill/>
        </p:spPr>
        <p:txBody>
          <a:bodyPr wrap="square" rtlCol="0">
            <a:spAutoFit/>
          </a:bodyPr>
          <a:lstStyle/>
          <a:p>
            <a:r>
              <a:rPr lang="en-US" sz="1200" dirty="0">
                <a:latin typeface="Source Sans Pro Light" panose="020B0403030403020204" pitchFamily="34" charset="0"/>
              </a:rPr>
              <a:t>Source: https://spark.apache.org/docs/1.6.0/api/scala/index.html#org.apache.spark.ml.clustering.KMeans</a:t>
            </a:r>
          </a:p>
        </p:txBody>
      </p:sp>
      <p:pic>
        <p:nvPicPr>
          <p:cNvPr id="6" name="Picture 5"/>
          <p:cNvPicPr>
            <a:picLocks noChangeAspect="1"/>
          </p:cNvPicPr>
          <p:nvPr/>
        </p:nvPicPr>
        <p:blipFill>
          <a:blip r:embed="rId3"/>
          <a:stretch>
            <a:fillRect/>
          </a:stretch>
        </p:blipFill>
        <p:spPr>
          <a:xfrm>
            <a:off x="818580" y="1108807"/>
            <a:ext cx="7277911" cy="2975036"/>
          </a:xfrm>
          <a:prstGeom prst="rect">
            <a:avLst/>
          </a:prstGeom>
        </p:spPr>
      </p:pic>
    </p:spTree>
    <p:extLst>
      <p:ext uri="{BB962C8B-B14F-4D97-AF65-F5344CB8AC3E}">
        <p14:creationId xmlns:p14="http://schemas.microsoft.com/office/powerpoint/2010/main" val="3318350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9929805"/>
              </p:ext>
            </p:extLst>
          </p:nvPr>
        </p:nvGraphicFramePr>
        <p:xfrm>
          <a:off x="1416423" y="1154473"/>
          <a:ext cx="6096000" cy="2992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000" b="0" dirty="0" smtClean="0"/>
                        <a:t>Article</a:t>
                      </a:r>
                      <a:endParaRPr lang="en-US" b="0" dirty="0"/>
                    </a:p>
                  </a:txBody>
                  <a:tcPr/>
                </a:tc>
                <a:tc>
                  <a:txBody>
                    <a:bodyPr/>
                    <a:lstStyle/>
                    <a:p>
                      <a:pPr algn="ctr"/>
                      <a:r>
                        <a:rPr lang="en-US" sz="1800" b="0" dirty="0" smtClean="0"/>
                        <a:t>Word X</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Word Y</a:t>
                      </a:r>
                      <a:endParaRPr lang="en-US" dirty="0" smtClean="0"/>
                    </a:p>
                  </a:txBody>
                  <a:tcPr/>
                </a:tc>
              </a:tr>
              <a:tr h="370840">
                <a:tc>
                  <a:txBody>
                    <a:bodyPr/>
                    <a:lstStyle/>
                    <a:p>
                      <a:pPr algn="ctr"/>
                      <a:r>
                        <a:rPr lang="en-US" dirty="0" smtClean="0"/>
                        <a:t>A</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5.0</a:t>
                      </a:r>
                      <a:endParaRPr lang="en-US" dirty="0"/>
                    </a:p>
                  </a:txBody>
                  <a:tcPr/>
                </a:tc>
                <a:tc>
                  <a:txBody>
                    <a:bodyPr/>
                    <a:lstStyle/>
                    <a:p>
                      <a:pPr algn="ctr"/>
                      <a:r>
                        <a:rPr lang="en-US" dirty="0" smtClean="0"/>
                        <a:t>7.0</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4.5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3.5</a:t>
                      </a:r>
                      <a:endParaRPr lang="en-US" dirty="0"/>
                    </a:p>
                  </a:txBody>
                  <a:tcPr/>
                </a:tc>
                <a:tc>
                  <a:txBody>
                    <a:bodyPr/>
                    <a:lstStyle/>
                    <a:p>
                      <a:pPr algn="ctr"/>
                      <a:r>
                        <a:rPr lang="en-US" dirty="0" smtClean="0"/>
                        <a:t>4.5</a:t>
                      </a:r>
                      <a:endParaRPr lang="en-US" dirty="0"/>
                    </a:p>
                  </a:txBody>
                  <a:tcPr/>
                </a:tc>
              </a:tr>
            </a:tbl>
          </a:graphicData>
        </a:graphic>
      </p:graphicFrame>
      <p:sp>
        <p:nvSpPr>
          <p:cNvPr id="7"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8" name="TextBox 7"/>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
        <p:nvSpPr>
          <p:cNvPr id="6" name="Rounded Rectangle 5"/>
          <p:cNvSpPr/>
          <p:nvPr/>
        </p:nvSpPr>
        <p:spPr>
          <a:xfrm>
            <a:off x="4210850" y="1582911"/>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210850" y="2699545"/>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53898" y="4756417"/>
            <a:ext cx="2328262" cy="276999"/>
          </a:xfrm>
          <a:prstGeom prst="rect">
            <a:avLst/>
          </a:prstGeom>
          <a:noFill/>
        </p:spPr>
        <p:txBody>
          <a:bodyPr wrap="square" rtlCol="0">
            <a:spAutoFit/>
          </a:bodyPr>
          <a:lstStyle/>
          <a:p>
            <a:r>
              <a:rPr lang="en-US" sz="1200" dirty="0">
                <a:latin typeface="Source Sans Pro Light" panose="020B0403030403020204" pitchFamily="34" charset="0"/>
              </a:rPr>
              <a:t>Source: </a:t>
            </a:r>
            <a:r>
              <a:rPr lang="en-US" sz="1200" dirty="0" smtClean="0">
                <a:latin typeface="Source Sans Pro Light" panose="020B0403030403020204" pitchFamily="34" charset="0"/>
              </a:rPr>
              <a:t> http</a:t>
            </a:r>
            <a:r>
              <a:rPr lang="en-US" sz="1200" dirty="0">
                <a:latin typeface="Source Sans Pro Light" panose="020B0403030403020204" pitchFamily="34" charset="0"/>
              </a:rPr>
              <a:t>://</a:t>
            </a:r>
            <a:r>
              <a:rPr lang="en-US" sz="1200" dirty="0" smtClean="0">
                <a:latin typeface="Source Sans Pro Light" panose="020B0403030403020204" pitchFamily="34" charset="0"/>
              </a:rPr>
              <a:t>mnemstudio.org</a:t>
            </a:r>
            <a:endParaRPr lang="en-US" sz="1200" dirty="0">
              <a:latin typeface="Source Sans Pro Light" panose="020B0403030403020204" pitchFamily="34" charset="0"/>
            </a:endParaRPr>
          </a:p>
        </p:txBody>
      </p:sp>
    </p:spTree>
    <p:extLst>
      <p:ext uri="{BB962C8B-B14F-4D97-AF65-F5344CB8AC3E}">
        <p14:creationId xmlns:p14="http://schemas.microsoft.com/office/powerpoint/2010/main" val="88354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68466011"/>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Group 1</a:t>
                      </a:r>
                      <a:endParaRPr lang="en-US" dirty="0"/>
                    </a:p>
                  </a:txBody>
                  <a:tcPr/>
                </a:tc>
                <a:tc>
                  <a:txBody>
                    <a:bodyPr/>
                    <a:lstStyle/>
                    <a:p>
                      <a:pPr algn="ctr"/>
                      <a:r>
                        <a:rPr lang="en-US" dirty="0" smtClean="0"/>
                        <a:t>A</a:t>
                      </a:r>
                      <a:endParaRPr lang="en-US" dirty="0"/>
                    </a:p>
                  </a:txBody>
                  <a:tcPr/>
                </a:tc>
                <a:tc>
                  <a:txBody>
                    <a:bodyPr/>
                    <a:lstStyle/>
                    <a:p>
                      <a:pPr algn="ctr"/>
                      <a:r>
                        <a:rPr lang="en-US" dirty="0" smtClean="0"/>
                        <a:t>(1.0, 1.0)</a:t>
                      </a:r>
                      <a:endParaRPr lang="en-US" dirty="0"/>
                    </a:p>
                  </a:txBody>
                  <a:tcPr/>
                </a:tc>
              </a:tr>
              <a:tr h="370840">
                <a:tc>
                  <a:txBody>
                    <a:bodyPr/>
                    <a:lstStyle/>
                    <a:p>
                      <a:pPr algn="ctr"/>
                      <a:r>
                        <a:rPr lang="en-US" dirty="0" smtClean="0"/>
                        <a:t>Group 2</a:t>
                      </a:r>
                      <a:endParaRPr lang="en-US" dirty="0"/>
                    </a:p>
                  </a:txBody>
                  <a:tcPr/>
                </a:tc>
                <a:tc>
                  <a:txBody>
                    <a:bodyPr/>
                    <a:lstStyle/>
                    <a:p>
                      <a:pPr algn="ctr"/>
                      <a:r>
                        <a:rPr lang="en-US" dirty="0" smtClean="0"/>
                        <a:t>D</a:t>
                      </a:r>
                      <a:endParaRPr lang="en-US" dirty="0"/>
                    </a:p>
                  </a:txBody>
                  <a:tcPr/>
                </a:tc>
                <a:tc>
                  <a:txBody>
                    <a:bodyPr/>
                    <a:lstStyle/>
                    <a:p>
                      <a:pPr algn="ctr"/>
                      <a:r>
                        <a:rPr lang="en-US" dirty="0" smtClean="0"/>
                        <a:t>(5.0, 7.0)</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275190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a:xfrm>
            <a:off x="1248386" y="1474452"/>
            <a:ext cx="6752614"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err="1" smtClean="0">
                <a:solidFill>
                  <a:schemeClr val="accent2"/>
                </a:solidFill>
              </a:rPr>
              <a:t>spark.mllib</a:t>
            </a:r>
            <a:r>
              <a:rPr lang="en-US" sz="2800" dirty="0" smtClean="0">
                <a:solidFill>
                  <a:schemeClr val="accent5"/>
                </a:solidFill>
              </a:rPr>
              <a:t>             vs.               </a:t>
            </a:r>
            <a:r>
              <a:rPr lang="en-US" sz="2800" dirty="0" smtClean="0">
                <a:solidFill>
                  <a:schemeClr val="accent3"/>
                </a:solidFill>
              </a:rPr>
              <a:t>spark.ml</a:t>
            </a:r>
            <a:endParaRPr lang="en-US" sz="2000" dirty="0">
              <a:solidFill>
                <a:schemeClr val="accent3"/>
              </a:solidFill>
            </a:endParaRPr>
          </a:p>
        </p:txBody>
      </p:sp>
      <p:cxnSp>
        <p:nvCxnSpPr>
          <p:cNvPr id="3" name="Straight Connector 2"/>
          <p:cNvCxnSpPr/>
          <p:nvPr/>
        </p:nvCxnSpPr>
        <p:spPr>
          <a:xfrm>
            <a:off x="4476585" y="2121617"/>
            <a:ext cx="0" cy="2596380"/>
          </a:xfrm>
          <a:prstGeom prst="line">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9246" y="2402615"/>
            <a:ext cx="315582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Original “lower-level” API</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RDDs</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Will go to maintenance mode starting Spark 2.0</a:t>
            </a:r>
            <a:endParaRPr lang="en-US" sz="1600" dirty="0">
              <a:latin typeface="Source Sans Pro Light" panose="020B0403030403020204" pitchFamily="34" charset="0"/>
            </a:endParaRPr>
          </a:p>
        </p:txBody>
      </p:sp>
      <p:sp>
        <p:nvSpPr>
          <p:cNvPr id="12" name="TextBox 11"/>
          <p:cNvSpPr txBox="1"/>
          <p:nvPr/>
        </p:nvSpPr>
        <p:spPr>
          <a:xfrm>
            <a:off x="5269523" y="2402615"/>
            <a:ext cx="305972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Newer “higher-level” API for constructing workflows</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DataFrames</a:t>
            </a:r>
          </a:p>
        </p:txBody>
      </p:sp>
      <p:sp>
        <p:nvSpPr>
          <p:cNvPr id="7" name="Title 1"/>
          <p:cNvSpPr>
            <a:spLocks noGrp="1"/>
          </p:cNvSpPr>
          <p:nvPr>
            <p:ph type="title"/>
          </p:nvPr>
        </p:nvSpPr>
        <p:spPr>
          <a:xfrm>
            <a:off x="254760" y="206375"/>
            <a:ext cx="8560454" cy="628894"/>
          </a:xfrm>
        </p:spPr>
        <p:txBody>
          <a:bodyPr>
            <a:noAutofit/>
          </a:bodyPr>
          <a:lstStyle/>
          <a:p>
            <a:r>
              <a:rPr lang="en-US" sz="2800" dirty="0" smtClean="0">
                <a:solidFill>
                  <a:schemeClr val="tx1"/>
                </a:solidFill>
              </a:rPr>
              <a:t>Spark MLlib Components</a:t>
            </a:r>
            <a:endParaRPr lang="en-US" sz="2800" dirty="0">
              <a:solidFill>
                <a:schemeClr val="tx1"/>
              </a:solidFill>
            </a:endParaRPr>
          </a:p>
        </p:txBody>
      </p:sp>
      <p:sp>
        <p:nvSpPr>
          <p:cNvPr id="5" name="TextBox 4"/>
          <p:cNvSpPr txBox="1"/>
          <p:nvPr/>
        </p:nvSpPr>
        <p:spPr>
          <a:xfrm>
            <a:off x="2302525" y="1860007"/>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
        <p:nvSpPr>
          <p:cNvPr id="9" name="TextBox 8"/>
          <p:cNvSpPr txBox="1"/>
          <p:nvPr/>
        </p:nvSpPr>
        <p:spPr>
          <a:xfrm>
            <a:off x="6927033" y="1859032"/>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Tree>
    <p:extLst>
      <p:ext uri="{BB962C8B-B14F-4D97-AF65-F5344CB8AC3E}">
        <p14:creationId xmlns:p14="http://schemas.microsoft.com/office/powerpoint/2010/main" val="936434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3169014"/>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 C</a:t>
                      </a:r>
                      <a:endParaRPr lang="en-US" dirty="0"/>
                    </a:p>
                  </a:txBody>
                  <a:tcPr/>
                </a:tc>
                <a:tc>
                  <a:txBody>
                    <a:bodyPr/>
                    <a:lstStyle/>
                    <a:p>
                      <a:pPr algn="ctr"/>
                      <a:r>
                        <a:rPr lang="en-US" dirty="0" smtClean="0"/>
                        <a:t>(1.8, 2.3)</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D, E, F, G</a:t>
                      </a:r>
                      <a:endParaRPr lang="en-US" dirty="0"/>
                    </a:p>
                  </a:txBody>
                  <a:tcPr/>
                </a:tc>
                <a:tc>
                  <a:txBody>
                    <a:bodyPr/>
                    <a:lstStyle/>
                    <a:p>
                      <a:pPr algn="ctr"/>
                      <a:r>
                        <a:rPr lang="en-US" dirty="0" smtClean="0"/>
                        <a:t>(4.1, 5.4)</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3989917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35750" cy="1344670"/>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3286897"/>
            <a:ext cx="190931" cy="1103536"/>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Oval 13"/>
          <p:cNvSpPr/>
          <p:nvPr/>
        </p:nvSpPr>
        <p:spPr>
          <a:xfrm>
            <a:off x="3534031" y="2767603"/>
            <a:ext cx="3966519" cy="421235"/>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0731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95160455"/>
              </p:ext>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53682" cy="1021977"/>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2950444"/>
            <a:ext cx="216541" cy="1439989"/>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93057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84478337"/>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a:t>
                      </a:r>
                      <a:endParaRPr lang="en-US" dirty="0"/>
                    </a:p>
                  </a:txBody>
                  <a:tcPr/>
                </a:tc>
                <a:tc>
                  <a:txBody>
                    <a:bodyPr/>
                    <a:lstStyle/>
                    <a:p>
                      <a:pPr algn="ctr"/>
                      <a:r>
                        <a:rPr lang="en-US" dirty="0" smtClean="0"/>
                        <a:t>(1.3, 1.5)</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C,</a:t>
                      </a:r>
                      <a:r>
                        <a:rPr lang="en-US" baseline="0" dirty="0" smtClean="0"/>
                        <a:t> </a:t>
                      </a:r>
                      <a:r>
                        <a:rPr lang="en-US" dirty="0" smtClean="0"/>
                        <a:t>D, E, F, G</a:t>
                      </a:r>
                      <a:endParaRPr lang="en-US" dirty="0"/>
                    </a:p>
                  </a:txBody>
                  <a:tcPr/>
                </a:tc>
                <a:tc>
                  <a:txBody>
                    <a:bodyPr/>
                    <a:lstStyle/>
                    <a:p>
                      <a:pPr algn="ctr"/>
                      <a:r>
                        <a:rPr lang="en-US" dirty="0" smtClean="0"/>
                        <a:t>(3.9, 5.1)</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1740533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 name="TextBox 1"/>
          <p:cNvSpPr txBox="1"/>
          <p:nvPr/>
        </p:nvSpPr>
        <p:spPr>
          <a:xfrm>
            <a:off x="2592730" y="4791919"/>
            <a:ext cx="6470248" cy="261610"/>
          </a:xfrm>
          <a:prstGeom prst="rect">
            <a:avLst/>
          </a:prstGeom>
          <a:noFill/>
        </p:spPr>
        <p:txBody>
          <a:bodyPr wrap="square" rtlCol="0">
            <a:spAutoFit/>
          </a:bodyPr>
          <a:lstStyle/>
          <a:p>
            <a:r>
              <a:rPr lang="en-US" sz="1100" dirty="0">
                <a:latin typeface="Source Sans Pro Light" panose="020B0403030403020204" pitchFamily="34" charset="0"/>
              </a:rPr>
              <a:t>Source: </a:t>
            </a:r>
            <a:r>
              <a:rPr lang="en-US" sz="900" dirty="0">
                <a:latin typeface="Source Sans Pro Light" panose="020B0403030403020204" pitchFamily="34" charset="0"/>
              </a:rPr>
              <a:t>https://github.com/apache/spark/blob/master/mllib/src/main/scala/org/apache/spark/ml/clustering/KMeans.scala#L216</a:t>
            </a:r>
          </a:p>
        </p:txBody>
      </p:sp>
      <p:pic>
        <p:nvPicPr>
          <p:cNvPr id="7" name="Picture 6"/>
          <p:cNvPicPr>
            <a:picLocks noChangeAspect="1"/>
          </p:cNvPicPr>
          <p:nvPr/>
        </p:nvPicPr>
        <p:blipFill>
          <a:blip r:embed="rId3"/>
          <a:stretch>
            <a:fillRect/>
          </a:stretch>
        </p:blipFill>
        <p:spPr>
          <a:xfrm>
            <a:off x="1778963" y="787078"/>
            <a:ext cx="5332408" cy="3780217"/>
          </a:xfrm>
          <a:prstGeom prst="rect">
            <a:avLst/>
          </a:prstGeom>
        </p:spPr>
      </p:pic>
      <p:sp>
        <p:nvSpPr>
          <p:cNvPr id="8" name="Rectangle 7"/>
          <p:cNvSpPr/>
          <p:nvPr/>
        </p:nvSpPr>
        <p:spPr>
          <a:xfrm>
            <a:off x="2963119" y="2677186"/>
            <a:ext cx="196770" cy="14124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543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Pipelines</a:t>
            </a:r>
            <a:endParaRPr lang="en-US" sz="2000" dirty="0">
              <a:solidFill>
                <a:schemeClr val="accent5"/>
              </a:solidFill>
            </a:endParaRPr>
          </a:p>
        </p:txBody>
      </p:sp>
      <p:sp>
        <p:nvSpPr>
          <p:cNvPr id="8" name="TextBox 7"/>
          <p:cNvSpPr txBox="1"/>
          <p:nvPr/>
        </p:nvSpPr>
        <p:spPr>
          <a:xfrm>
            <a:off x="781235" y="1125724"/>
            <a:ext cx="7803472" cy="646331"/>
          </a:xfrm>
          <a:prstGeom prst="rect">
            <a:avLst/>
          </a:prstGeom>
          <a:noFill/>
        </p:spPr>
        <p:txBody>
          <a:bodyPr wrap="square" rtlCol="0">
            <a:spAutoFit/>
          </a:bodyPr>
          <a:lstStyle/>
          <a:p>
            <a:r>
              <a:rPr lang="en-US" dirty="0" smtClean="0">
                <a:latin typeface="+mn-lt"/>
              </a:rPr>
              <a:t>DataFrame: </a:t>
            </a:r>
            <a:r>
              <a:rPr lang="en-US" dirty="0" smtClean="0">
                <a:latin typeface="Source Sans Pro Light" panose="020B0403030403020204" pitchFamily="34" charset="0"/>
              </a:rPr>
              <a:t>uses DF from Spark SQL as a ML dataset. Different columns can store </a:t>
            </a:r>
          </a:p>
          <a:p>
            <a:r>
              <a:rPr lang="en-US" dirty="0">
                <a:latin typeface="Source Sans Pro Light" panose="020B0403030403020204" pitchFamily="34" charset="0"/>
              </a:rPr>
              <a:t> </a:t>
            </a:r>
            <a:r>
              <a:rPr lang="en-US" dirty="0" smtClean="0">
                <a:latin typeface="Source Sans Pro Light" panose="020B0403030403020204" pitchFamily="34" charset="0"/>
              </a:rPr>
              <a:t>                        text, feature vectors, true labels and predictions</a:t>
            </a:r>
            <a:endParaRPr lang="en-US" dirty="0">
              <a:latin typeface="+mn-lt"/>
            </a:endParaRPr>
          </a:p>
        </p:txBody>
      </p:sp>
      <p:sp>
        <p:nvSpPr>
          <p:cNvPr id="17" name="TextBox 16"/>
          <p:cNvSpPr txBox="1"/>
          <p:nvPr/>
        </p:nvSpPr>
        <p:spPr>
          <a:xfrm>
            <a:off x="683581" y="2000686"/>
            <a:ext cx="8131945" cy="877163"/>
          </a:xfrm>
          <a:prstGeom prst="rect">
            <a:avLst/>
          </a:prstGeom>
          <a:noFill/>
        </p:spPr>
        <p:txBody>
          <a:bodyPr wrap="square" rtlCol="0">
            <a:spAutoFit/>
          </a:bodyPr>
          <a:lstStyle/>
          <a:p>
            <a:r>
              <a:rPr lang="en-US" dirty="0" smtClean="0">
                <a:latin typeface="+mn-lt"/>
              </a:rPr>
              <a:t>Transformer: </a:t>
            </a:r>
            <a:r>
              <a:rPr lang="en-US" sz="1700" dirty="0" smtClean="0">
                <a:latin typeface="Source Sans Pro Light" panose="020B0403030403020204" pitchFamily="34" charset="0"/>
              </a:rPr>
              <a:t>an algorithm which can transform one DataFrame into another DataFrame </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ML model is a transformer that transforms a DF with features into a DF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with predictions)</a:t>
            </a:r>
            <a:endParaRPr lang="en-US" sz="1600" i="1" dirty="0">
              <a:latin typeface="+mn-lt"/>
            </a:endParaRPr>
          </a:p>
        </p:txBody>
      </p:sp>
      <p:sp>
        <p:nvSpPr>
          <p:cNvPr id="18" name="TextBox 17"/>
          <p:cNvSpPr txBox="1"/>
          <p:nvPr/>
        </p:nvSpPr>
        <p:spPr>
          <a:xfrm>
            <a:off x="781235" y="2975852"/>
            <a:ext cx="7608164" cy="877163"/>
          </a:xfrm>
          <a:prstGeom prst="rect">
            <a:avLst/>
          </a:prstGeom>
          <a:noFill/>
        </p:spPr>
        <p:txBody>
          <a:bodyPr wrap="square" rtlCol="0">
            <a:spAutoFit/>
          </a:bodyPr>
          <a:lstStyle/>
          <a:p>
            <a:r>
              <a:rPr lang="en-US" dirty="0" smtClean="0">
                <a:latin typeface="+mn-lt"/>
              </a:rPr>
              <a:t>Estimator: </a:t>
            </a:r>
            <a:r>
              <a:rPr lang="en-US" sz="1700" dirty="0" smtClean="0">
                <a:latin typeface="Source Sans Pro Light" panose="020B0403030403020204" pitchFamily="34" charset="0"/>
              </a:rPr>
              <a:t>an algorithm which can be fit on a DF to produce a Model</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a learning algorithm is an Estimator which trains on a DF and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produces a model)</a:t>
            </a:r>
            <a:endParaRPr lang="en-US" sz="1600" i="1" dirty="0">
              <a:latin typeface="+mn-lt"/>
            </a:endParaRPr>
          </a:p>
        </p:txBody>
      </p:sp>
      <p:sp>
        <p:nvSpPr>
          <p:cNvPr id="19" name="TextBox 18"/>
          <p:cNvSpPr txBox="1"/>
          <p:nvPr/>
        </p:nvSpPr>
        <p:spPr>
          <a:xfrm>
            <a:off x="781235" y="4289617"/>
            <a:ext cx="8131944" cy="369332"/>
          </a:xfrm>
          <a:prstGeom prst="rect">
            <a:avLst/>
          </a:prstGeom>
          <a:noFill/>
        </p:spPr>
        <p:txBody>
          <a:bodyPr wrap="square" rtlCol="0">
            <a:spAutoFit/>
          </a:bodyPr>
          <a:lstStyle/>
          <a:p>
            <a:r>
              <a:rPr lang="en-US" dirty="0" smtClean="0">
                <a:latin typeface="+mn-lt"/>
              </a:rPr>
              <a:t>Pipeline: </a:t>
            </a:r>
            <a:r>
              <a:rPr lang="en-US" sz="1700" dirty="0" smtClean="0">
                <a:latin typeface="Source Sans Pro Light" panose="020B0403030403020204" pitchFamily="34" charset="0"/>
              </a:rPr>
              <a:t>chains multiple Transformers and Estimators together to specify a ML workflow</a:t>
            </a:r>
            <a:endParaRPr lang="en-US" sz="1600" i="1" dirty="0">
              <a:latin typeface="+mn-lt"/>
            </a:endParaRPr>
          </a:p>
        </p:txBody>
      </p:sp>
    </p:spTree>
    <p:extLst>
      <p:ext uri="{BB962C8B-B14F-4D97-AF65-F5344CB8AC3E}">
        <p14:creationId xmlns:p14="http://schemas.microsoft.com/office/powerpoint/2010/main" val="17604433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85503" y="151882"/>
            <a:ext cx="1358880"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485503" y="4461842"/>
            <a:ext cx="1396020"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Tree>
    <p:extLst>
      <p:ext uri="{BB962C8B-B14F-4D97-AF65-F5344CB8AC3E}">
        <p14:creationId xmlns:p14="http://schemas.microsoft.com/office/powerpoint/2010/main" val="10691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545271" y="151882"/>
            <a:ext cx="1299112"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545271" y="4461842"/>
            <a:ext cx="1336252"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 name="TextBox 2"/>
          <p:cNvSpPr txBox="1"/>
          <p:nvPr/>
        </p:nvSpPr>
        <p:spPr>
          <a:xfrm>
            <a:off x="2849042" y="772086"/>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lowerText</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29" name="TextBox 28"/>
          <p:cNvSpPr txBox="1"/>
          <p:nvPr/>
        </p:nvSpPr>
        <p:spPr>
          <a:xfrm>
            <a:off x="6613986" y="766500"/>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37" name="Straight Arrow Connector 36"/>
          <p:cNvCxnSpPr>
            <a:stCxn id="3" idx="3"/>
          </p:cNvCxnSpPr>
          <p:nvPr/>
        </p:nvCxnSpPr>
        <p:spPr>
          <a:xfrm>
            <a:off x="3919700" y="925975"/>
            <a:ext cx="62557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3"/>
            <a:endCxn id="29" idx="1"/>
          </p:cNvCxnSpPr>
          <p:nvPr/>
        </p:nvCxnSpPr>
        <p:spPr>
          <a:xfrm>
            <a:off x="5844382" y="917675"/>
            <a:ext cx="769604" cy="2714"/>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01058" y="1394075"/>
            <a:ext cx="705590"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0" name="TextBox 39"/>
          <p:cNvSpPr txBox="1"/>
          <p:nvPr/>
        </p:nvSpPr>
        <p:spPr>
          <a:xfrm>
            <a:off x="6653222" y="1370585"/>
            <a:ext cx="14201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1" name="TextBox 40"/>
          <p:cNvSpPr txBox="1"/>
          <p:nvPr/>
        </p:nvSpPr>
        <p:spPr>
          <a:xfrm>
            <a:off x="2631907" y="1980471"/>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2" name="TextBox 41"/>
          <p:cNvSpPr txBox="1"/>
          <p:nvPr/>
        </p:nvSpPr>
        <p:spPr>
          <a:xfrm>
            <a:off x="6653222" y="1963395"/>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19" name="TextBox 18"/>
          <p:cNvSpPr txBox="1"/>
          <p:nvPr/>
        </p:nvSpPr>
        <p:spPr>
          <a:xfrm>
            <a:off x="7572735" y="1991926"/>
            <a:ext cx="1024359" cy="261610"/>
          </a:xfrm>
          <a:prstGeom prst="rect">
            <a:avLst/>
          </a:prstGeom>
          <a:noFill/>
        </p:spPr>
        <p:txBody>
          <a:bodyPr wrap="square" rtlCol="0">
            <a:spAutoFit/>
          </a:bodyPr>
          <a:lstStyle/>
          <a:p>
            <a:r>
              <a:rPr lang="en-US" sz="1100" dirty="0" smtClean="0">
                <a:latin typeface="Source Sans Pro Light" panose="020B0403030403020204" pitchFamily="34" charset="0"/>
              </a:rPr>
              <a:t>(20k features)</a:t>
            </a:r>
            <a:endParaRPr lang="en-US" sz="1100" dirty="0">
              <a:latin typeface="Source Sans Pro Light" panose="020B0403030403020204" pitchFamily="34" charset="0"/>
            </a:endParaRPr>
          </a:p>
        </p:txBody>
      </p:sp>
      <p:sp>
        <p:nvSpPr>
          <p:cNvPr id="43" name="TextBox 42"/>
          <p:cNvSpPr txBox="1"/>
          <p:nvPr/>
        </p:nvSpPr>
        <p:spPr>
          <a:xfrm>
            <a:off x="2849042" y="2595348"/>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4" name="TextBox 43"/>
          <p:cNvSpPr txBox="1"/>
          <p:nvPr/>
        </p:nvSpPr>
        <p:spPr>
          <a:xfrm>
            <a:off x="6674079" y="2557909"/>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5" name="TextBox 44"/>
          <p:cNvSpPr txBox="1"/>
          <p:nvPr/>
        </p:nvSpPr>
        <p:spPr>
          <a:xfrm>
            <a:off x="3385131" y="3196055"/>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6" name="TextBox 45"/>
          <p:cNvSpPr txBox="1"/>
          <p:nvPr/>
        </p:nvSpPr>
        <p:spPr>
          <a:xfrm>
            <a:off x="6662917" y="3173463"/>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7" name="TextBox 46"/>
          <p:cNvSpPr txBox="1"/>
          <p:nvPr/>
        </p:nvSpPr>
        <p:spPr>
          <a:xfrm>
            <a:off x="2933154" y="3779677"/>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8" name="TextBox 47"/>
          <p:cNvSpPr txBox="1"/>
          <p:nvPr/>
        </p:nvSpPr>
        <p:spPr>
          <a:xfrm>
            <a:off x="6662418" y="3780416"/>
            <a:ext cx="1158992"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prediction</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49" name="Straight Arrow Connector 48"/>
          <p:cNvCxnSpPr/>
          <p:nvPr/>
        </p:nvCxnSpPr>
        <p:spPr>
          <a:xfrm>
            <a:off x="3704336" y="1558724"/>
            <a:ext cx="491486"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856736" y="2133599"/>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856736" y="2760561"/>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856736" y="3358586"/>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878701" y="3950824"/>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6261904" y="1558724"/>
            <a:ext cx="391318"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941271" y="2123070"/>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5952169" y="2734976"/>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952433" y="335049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5941271" y="396323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771268" y="62485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0" name="TextBox 69"/>
          <p:cNvSpPr txBox="1"/>
          <p:nvPr/>
        </p:nvSpPr>
        <p:spPr>
          <a:xfrm>
            <a:off x="6120689" y="123451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1" name="TextBox 70"/>
          <p:cNvSpPr txBox="1"/>
          <p:nvPr/>
        </p:nvSpPr>
        <p:spPr>
          <a:xfrm>
            <a:off x="5768922" y="1839241"/>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2" name="TextBox 71"/>
          <p:cNvSpPr txBox="1"/>
          <p:nvPr/>
        </p:nvSpPr>
        <p:spPr>
          <a:xfrm>
            <a:off x="5775650" y="3056672"/>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3" name="TextBox 72"/>
          <p:cNvSpPr txBox="1"/>
          <p:nvPr/>
        </p:nvSpPr>
        <p:spPr>
          <a:xfrm>
            <a:off x="5771268" y="2447258"/>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
        <p:nvSpPr>
          <p:cNvPr id="74" name="TextBox 73"/>
          <p:cNvSpPr txBox="1"/>
          <p:nvPr/>
        </p:nvSpPr>
        <p:spPr>
          <a:xfrm>
            <a:off x="5778866" y="3675521"/>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Tree>
    <p:extLst>
      <p:ext uri="{BB962C8B-B14F-4D97-AF65-F5344CB8AC3E}">
        <p14:creationId xmlns:p14="http://schemas.microsoft.com/office/powerpoint/2010/main" val="21178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 grpId="0"/>
      <p:bldP spid="29" grpId="0"/>
      <p:bldP spid="39" grpId="0"/>
      <p:bldP spid="40" grpId="0"/>
      <p:bldP spid="41" grpId="0"/>
      <p:bldP spid="42" grpId="0"/>
      <p:bldP spid="19" grpId="0"/>
      <p:bldP spid="43" grpId="0"/>
      <p:bldP spid="44" grpId="0"/>
      <p:bldP spid="45" grpId="0"/>
      <p:bldP spid="46" grpId="0"/>
      <p:bldP spid="47" grpId="0"/>
      <p:bldP spid="48" grpId="0"/>
      <p:bldP spid="69" grpId="0"/>
      <p:bldP spid="70" grpId="0"/>
      <p:bldP spid="71" grpId="0"/>
      <p:bldP spid="72" grpId="0"/>
      <p:bldP spid="73" grpId="0"/>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Machine Learning API</a:t>
            </a:r>
            <a:endParaRPr lang="en-US" dirty="0"/>
          </a:p>
        </p:txBody>
      </p:sp>
      <p:sp>
        <p:nvSpPr>
          <p:cNvPr id="3" name="Content Placeholder 2"/>
          <p:cNvSpPr>
            <a:spLocks noGrp="1"/>
          </p:cNvSpPr>
          <p:nvPr>
            <p:ph idx="1"/>
          </p:nvPr>
        </p:nvSpPr>
        <p:spPr/>
        <p:txBody>
          <a:bodyPr>
            <a:normAutofit/>
          </a:bodyPr>
          <a:lstStyle/>
          <a:p>
            <a:r>
              <a:rPr lang="en-US" dirty="0">
                <a:hlinkClick r:id="rId2"/>
              </a:rPr>
              <a:t>http://spark.apache.org/docs/latest/mllib-</a:t>
            </a:r>
            <a:r>
              <a:rPr lang="en-US" dirty="0" smtClean="0">
                <a:hlinkClick r:id="rId2"/>
              </a:rPr>
              <a:t>guide.html</a:t>
            </a:r>
            <a:r>
              <a:rPr lang="en-US" dirty="0" smtClean="0"/>
              <a:t> </a:t>
            </a:r>
            <a:endParaRPr lang="en-US" dirty="0"/>
          </a:p>
          <a:p>
            <a:r>
              <a:rPr lang="en-US" sz="2800" dirty="0" smtClean="0"/>
              <a:t>Original </a:t>
            </a:r>
            <a:r>
              <a:rPr lang="en-US" sz="2800" dirty="0" err="1">
                <a:solidFill>
                  <a:srgbClr val="0000FF"/>
                </a:solidFill>
                <a:latin typeface="Consolas"/>
                <a:cs typeface="Consolas"/>
              </a:rPr>
              <a:t>spark.mllib</a:t>
            </a:r>
            <a:r>
              <a:rPr lang="en-US" sz="2800" dirty="0"/>
              <a:t> API </a:t>
            </a:r>
          </a:p>
          <a:p>
            <a:pPr lvl="1"/>
            <a:r>
              <a:rPr lang="en-US" sz="2400" dirty="0" smtClean="0"/>
              <a:t>Primary API using RDDs</a:t>
            </a:r>
          </a:p>
          <a:p>
            <a:r>
              <a:rPr lang="en-US" sz="2800" dirty="0" smtClean="0"/>
              <a:t>“</a:t>
            </a:r>
            <a:r>
              <a:rPr lang="en-US" sz="2800" dirty="0"/>
              <a:t>Pipelines” </a:t>
            </a:r>
            <a:r>
              <a:rPr lang="en-US" sz="2800" dirty="0" err="1">
                <a:solidFill>
                  <a:srgbClr val="0000FF"/>
                </a:solidFill>
                <a:latin typeface="Consolas"/>
                <a:cs typeface="Consolas"/>
              </a:rPr>
              <a:t>spark.ml</a:t>
            </a:r>
            <a:r>
              <a:rPr lang="en-US" sz="2800" dirty="0"/>
              <a:t> </a:t>
            </a:r>
            <a:r>
              <a:rPr lang="en-US" sz="2800" dirty="0" smtClean="0"/>
              <a:t>API</a:t>
            </a:r>
          </a:p>
          <a:p>
            <a:pPr lvl="1"/>
            <a:r>
              <a:rPr lang="en-US" sz="2400" i="1" dirty="0" smtClean="0"/>
              <a:t>Experimental </a:t>
            </a:r>
            <a:r>
              <a:rPr lang="en-US" sz="2400" dirty="0" smtClean="0"/>
              <a:t>higher</a:t>
            </a:r>
            <a:r>
              <a:rPr lang="en-US" sz="2400" dirty="0"/>
              <a:t>-level API for constructing ML </a:t>
            </a:r>
            <a:r>
              <a:rPr lang="en-US" sz="2400" dirty="0" smtClean="0"/>
              <a:t>workflows using DataFrames</a:t>
            </a:r>
          </a:p>
          <a:p>
            <a:pPr lvl="1"/>
            <a:endParaRPr lang="en-US" sz="2400"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6</a:t>
            </a:fld>
            <a:endParaRPr lang="en-US" dirty="0"/>
          </a:p>
        </p:txBody>
      </p:sp>
    </p:spTree>
    <p:extLst>
      <p:ext uri="{BB962C8B-B14F-4D97-AF65-F5344CB8AC3E}">
        <p14:creationId xmlns:p14="http://schemas.microsoft.com/office/powerpoint/2010/main" val="1360579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Prioritisation Pipeline</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7</a:t>
            </a:fld>
            <a:endParaRPr lang="en-US" dirty="0"/>
          </a:p>
        </p:txBody>
      </p:sp>
    </p:spTree>
    <p:extLst>
      <p:ext uri="{BB962C8B-B14F-4D97-AF65-F5344CB8AC3E}">
        <p14:creationId xmlns:p14="http://schemas.microsoft.com/office/powerpoint/2010/main" val="9258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 prioritization</a:t>
            </a:r>
            <a:endParaRPr lang="en-US" dirty="0"/>
          </a:p>
        </p:txBody>
      </p:sp>
      <p:sp>
        <p:nvSpPr>
          <p:cNvPr id="6" name="TextBox 5"/>
          <p:cNvSpPr txBox="1"/>
          <p:nvPr/>
        </p:nvSpPr>
        <p:spPr>
          <a:xfrm>
            <a:off x="1762409" y="809830"/>
            <a:ext cx="1903085" cy="430887"/>
          </a:xfrm>
          <a:prstGeom prst="rect">
            <a:avLst/>
          </a:prstGeom>
          <a:noFill/>
        </p:spPr>
        <p:txBody>
          <a:bodyPr wrap="none" rtlCol="0">
            <a:spAutoFit/>
          </a:bodyPr>
          <a:lstStyle/>
          <a:p>
            <a:r>
              <a:rPr lang="en-US" sz="2200" dirty="0" smtClean="0">
                <a:latin typeface="Source Sans Pro Light"/>
                <a:cs typeface="Source Sans Pro Light"/>
              </a:rPr>
              <a:t>Data: Test logs</a:t>
            </a:r>
            <a:endParaRPr lang="en-US" sz="2200" dirty="0">
              <a:latin typeface="Source Sans Pro Light"/>
              <a:cs typeface="Source Sans Pro Light"/>
            </a:endParaRPr>
          </a:p>
        </p:txBody>
      </p:sp>
      <p:grpSp>
        <p:nvGrpSpPr>
          <p:cNvPr id="3" name="Group 2"/>
          <p:cNvGrpSpPr/>
          <p:nvPr/>
        </p:nvGrpSpPr>
        <p:grpSpPr>
          <a:xfrm>
            <a:off x="1304847" y="1241032"/>
            <a:ext cx="2691435" cy="3666715"/>
            <a:chOff x="432372" y="1888473"/>
            <a:chExt cx="2691435" cy="4668456"/>
          </a:xfrm>
        </p:grpSpPr>
        <p:sp>
          <p:nvSpPr>
            <p:cNvPr id="4" name="TextBox 3"/>
            <p:cNvSpPr txBox="1"/>
            <p:nvPr/>
          </p:nvSpPr>
          <p:spPr>
            <a:xfrm>
              <a:off x="432372" y="1888473"/>
              <a:ext cx="2691435" cy="2311978"/>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sp>
          <p:nvSpPr>
            <p:cNvPr id="7" name="TextBox 6"/>
            <p:cNvSpPr txBox="1"/>
            <p:nvPr/>
          </p:nvSpPr>
          <p:spPr>
            <a:xfrm>
              <a:off x="432372" y="4244951"/>
              <a:ext cx="2691435" cy="2311978"/>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broadcast.py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smtClean="0">
                  <a:latin typeface="Consolas"/>
                  <a:cs typeface="Consolas"/>
                </a:rPr>
                <a:t>classpath</a:t>
              </a:r>
              <a:endParaRPr lang="en-US" sz="1400" dirty="0" smtClean="0">
                <a:latin typeface="Consolas"/>
                <a:cs typeface="Consolas"/>
              </a:endParaRPr>
            </a:p>
            <a:p>
              <a:r>
                <a:rPr lang="en-US" sz="1400" dirty="0">
                  <a:latin typeface="Consolas"/>
                  <a:cs typeface="Consolas"/>
                </a:rPr>
                <a:t>14/12/15 18:36:30 </a:t>
              </a:r>
              <a:r>
                <a:rPr lang="en-US" sz="1400" dirty="0" smtClean="0">
                  <a:latin typeface="Consolas"/>
                  <a:cs typeface="Consolas"/>
                </a:rPr>
                <a:t>ERROR Aliens attacked earth</a:t>
              </a:r>
              <a:endParaRPr lang="en-US" sz="1400" dirty="0">
                <a:latin typeface="Consolas"/>
                <a:cs typeface="Consolas"/>
              </a:endParaRPr>
            </a:p>
          </p:txBody>
        </p:sp>
      </p:grpSp>
      <p:sp>
        <p:nvSpPr>
          <p:cNvPr id="8" name="TextBox 7"/>
          <p:cNvSpPr txBox="1"/>
          <p:nvPr/>
        </p:nvSpPr>
        <p:spPr>
          <a:xfrm>
            <a:off x="4554139" y="1068278"/>
            <a:ext cx="3954929" cy="430887"/>
          </a:xfrm>
          <a:prstGeom prst="rect">
            <a:avLst/>
          </a:prstGeom>
          <a:noFill/>
        </p:spPr>
        <p:txBody>
          <a:bodyPr wrap="none" rtlCol="0">
            <a:spAutoFit/>
          </a:bodyPr>
          <a:lstStyle/>
          <a:p>
            <a:r>
              <a:rPr lang="en-US" sz="2200" dirty="0" smtClean="0">
                <a:latin typeface="Source Sans Pro Light"/>
                <a:cs typeface="Source Sans Pro Light"/>
              </a:rPr>
              <a:t>Goal: Prioritize logs to investigate</a:t>
            </a:r>
            <a:endParaRPr lang="en-US" sz="2200" dirty="0">
              <a:latin typeface="Source Sans Pro Light"/>
              <a:cs typeface="Source Sans Pro Light"/>
            </a:endParaRPr>
          </a:p>
        </p:txBody>
      </p:sp>
      <p:grpSp>
        <p:nvGrpSpPr>
          <p:cNvPr id="14" name="Group 13"/>
          <p:cNvGrpSpPr/>
          <p:nvPr/>
        </p:nvGrpSpPr>
        <p:grpSpPr>
          <a:xfrm>
            <a:off x="424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Source Sans Pro"/>
                  <a:cs typeface="Source Sans Pro"/>
                </a:rPr>
                <a:t>-</a:t>
              </a:r>
              <a:r>
                <a:rPr lang="en-US" b="1" dirty="0" smtClean="0">
                  <a:solidFill>
                    <a:srgbClr val="000000"/>
                  </a:solidFill>
                  <a:latin typeface="Source Sans Pro Light"/>
                  <a:cs typeface="Source Sans Pro Light"/>
                </a:rPr>
                <a:t>1.1</a:t>
              </a:r>
              <a:endParaRPr lang="en-US" b="1" dirty="0">
                <a:solidFill>
                  <a:srgbClr val="000000"/>
                </a:solidFill>
                <a:latin typeface="Source Sans Pro Light"/>
                <a:cs typeface="Source Sans Pro Light"/>
              </a:endParaRPr>
            </a:p>
          </p:txBody>
        </p:sp>
      </p:grpSp>
      <p:grpSp>
        <p:nvGrpSpPr>
          <p:cNvPr id="15" name="Group 14"/>
          <p:cNvGrpSpPr/>
          <p:nvPr/>
        </p:nvGrpSpPr>
        <p:grpSpPr>
          <a:xfrm>
            <a:off x="4245475" y="3299992"/>
            <a:ext cx="1929827" cy="680438"/>
            <a:chOff x="3529770" y="2268130"/>
            <a:chExt cx="1929827" cy="907251"/>
          </a:xfrm>
        </p:grpSpPr>
        <p:cxnSp>
          <p:nvCxnSpPr>
            <p:cNvPr id="16" name="Straight Arrow Connector 15"/>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0000"/>
                  </a:solidFill>
                  <a:latin typeface="Source Sans Pro Light"/>
                  <a:cs typeface="Source Sans Pro Light"/>
                </a:rPr>
                <a:t>1</a:t>
              </a:r>
              <a:r>
                <a:rPr lang="en-US" sz="2000" b="1" dirty="0" smtClean="0">
                  <a:solidFill>
                    <a:srgbClr val="FF0000"/>
                  </a:solidFill>
                  <a:latin typeface="Source Sans Pro Light"/>
                  <a:cs typeface="Source Sans Pro Light"/>
                </a:rPr>
                <a:t>.9</a:t>
              </a:r>
              <a:endParaRPr lang="en-US" sz="2000" b="1" dirty="0">
                <a:solidFill>
                  <a:srgbClr val="FF0000"/>
                </a:solidFill>
                <a:latin typeface="Source Sans Pro Light"/>
                <a:cs typeface="Source Sans Pro Light"/>
              </a:endParaRPr>
            </a:p>
          </p:txBody>
        </p:sp>
      </p:grpSp>
      <p:sp>
        <p:nvSpPr>
          <p:cNvPr id="18" name="Oval 17"/>
          <p:cNvSpPr/>
          <p:nvPr/>
        </p:nvSpPr>
        <p:spPr>
          <a:xfrm>
            <a:off x="1080029" y="4339793"/>
            <a:ext cx="3147866" cy="623453"/>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79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 prioritization</a:t>
            </a:r>
            <a:endParaRPr lang="en-US" dirty="0"/>
          </a:p>
        </p:txBody>
      </p:sp>
      <p:sp>
        <p:nvSpPr>
          <p:cNvPr id="4" name="TextBox 3"/>
          <p:cNvSpPr txBox="1"/>
          <p:nvPr/>
        </p:nvSpPr>
        <p:spPr>
          <a:xfrm>
            <a:off x="432373" y="1416355"/>
            <a:ext cx="2691435" cy="1815882"/>
          </a:xfrm>
          <a:prstGeom prst="rect">
            <a:avLst/>
          </a:prstGeom>
          <a:noFill/>
          <a:ln>
            <a:solidFill>
              <a:schemeClr val="tx1"/>
            </a:solidFill>
          </a:ln>
          <a:effectLst/>
        </p:spPr>
        <p:txBody>
          <a:bodyPr wrap="square" rtlCol="0">
            <a:spAutoFit/>
          </a:bodyPr>
          <a:lstStyle/>
          <a:p>
            <a:r>
              <a:rPr lang="en-US" sz="1400" dirty="0">
                <a:latin typeface="Consolas"/>
                <a:cs typeface="Consolas"/>
              </a:rPr>
              <a:t>Running </a:t>
            </a:r>
            <a:r>
              <a:rPr lang="en-US" sz="1400" dirty="0" smtClean="0">
                <a:latin typeface="Consolas"/>
                <a:cs typeface="Consolas"/>
              </a:rPr>
              <a:t>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grpSp>
        <p:nvGrpSpPr>
          <p:cNvPr id="14" name="Group 13"/>
          <p:cNvGrpSpPr/>
          <p:nvPr/>
        </p:nvGrpSpPr>
        <p:grpSpPr>
          <a:xfrm>
            <a:off x="352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-1.1</a:t>
              </a:r>
            </a:p>
          </p:txBody>
        </p:sp>
      </p:grpSp>
      <p:sp>
        <p:nvSpPr>
          <p:cNvPr id="3" name="TextBox 2"/>
          <p:cNvSpPr txBox="1"/>
          <p:nvPr/>
        </p:nvSpPr>
        <p:spPr>
          <a:xfrm>
            <a:off x="1715403" y="1063961"/>
            <a:ext cx="1159701"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a:t>
            </a:r>
            <a:endParaRPr lang="en-US" sz="2200" i="1" dirty="0">
              <a:solidFill>
                <a:srgbClr val="0000FF"/>
              </a:solidFill>
              <a:latin typeface="Source Sans Pro Light"/>
              <a:cs typeface="Source Sans Pro Light"/>
            </a:endParaRPr>
          </a:p>
        </p:txBody>
      </p:sp>
      <p:sp>
        <p:nvSpPr>
          <p:cNvPr id="19" name="TextBox 18"/>
          <p:cNvSpPr txBox="1"/>
          <p:nvPr/>
        </p:nvSpPr>
        <p:spPr>
          <a:xfrm>
            <a:off x="5459597" y="1427198"/>
            <a:ext cx="825867"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a:t>
            </a:r>
            <a:endParaRPr lang="en-US" sz="2200" i="1" dirty="0">
              <a:solidFill>
                <a:srgbClr val="0000FF"/>
              </a:solidFill>
              <a:latin typeface="Source Sans Pro Light"/>
              <a:cs typeface="Source Sans Pro Light"/>
            </a:endParaRPr>
          </a:p>
        </p:txBody>
      </p:sp>
      <p:grpSp>
        <p:nvGrpSpPr>
          <p:cNvPr id="6" name="Group 5"/>
          <p:cNvGrpSpPr/>
          <p:nvPr/>
        </p:nvGrpSpPr>
        <p:grpSpPr>
          <a:xfrm>
            <a:off x="3610586" y="2725012"/>
            <a:ext cx="3940335" cy="1499806"/>
            <a:chOff x="3610585" y="3633347"/>
            <a:chExt cx="3940335" cy="1999740"/>
          </a:xfrm>
        </p:grpSpPr>
        <p:sp>
          <p:nvSpPr>
            <p:cNvPr id="5" name="Rounded Rectangle 4"/>
            <p:cNvSpPr/>
            <p:nvPr/>
          </p:nvSpPr>
          <p:spPr>
            <a:xfrm>
              <a:off x="3610585" y="3633347"/>
              <a:ext cx="3940335" cy="1999739"/>
            </a:xfrm>
            <a:prstGeom prst="roundRect">
              <a:avLst/>
            </a:prstGeom>
            <a:solidFill>
              <a:srgbClr val="859FFF">
                <a:alpha val="5000"/>
              </a:srgbClr>
            </a:solidFill>
            <a:ln w="28575" cmpd="sng">
              <a:solidFill>
                <a:srgbClr val="859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ource Sans Pro Light"/>
                <a:cs typeface="Source Sans Pro Light"/>
              </a:endParaRPr>
            </a:p>
          </p:txBody>
        </p:sp>
        <p:sp>
          <p:nvSpPr>
            <p:cNvPr id="28" name="TextBox 27"/>
            <p:cNvSpPr txBox="1"/>
            <p:nvPr/>
          </p:nvSpPr>
          <p:spPr>
            <a:xfrm>
              <a:off x="3694712" y="3704355"/>
              <a:ext cx="3390672" cy="1928732"/>
            </a:xfrm>
            <a:prstGeom prst="rect">
              <a:avLst/>
            </a:prstGeom>
            <a:noFill/>
          </p:spPr>
          <p:txBody>
            <a:bodyPr wrap="none" rtlCol="0">
              <a:spAutoFit/>
            </a:bodyPr>
            <a:lstStyle/>
            <a:p>
              <a:r>
                <a:rPr lang="en-US" sz="2200" b="1" dirty="0" smtClean="0">
                  <a:latin typeface="Source Sans Pro Light"/>
                  <a:cs typeface="Source Sans Pro Light"/>
                </a:rPr>
                <a:t>How can we learn?</a:t>
              </a:r>
            </a:p>
            <a:p>
              <a:pPr marL="285750" indent="-285750">
                <a:buFontTx/>
                <a:buChar char="•"/>
              </a:pPr>
              <a:r>
                <a:rPr lang="en-US" sz="2200" dirty="0" smtClean="0">
                  <a:latin typeface="Source Sans Pro Light"/>
                  <a:cs typeface="Source Sans Pro Light"/>
                </a:rPr>
                <a:t>Choose a model</a:t>
              </a:r>
            </a:p>
            <a:p>
              <a:pPr marL="285750" indent="-285750">
                <a:buFontTx/>
                <a:buChar char="•"/>
              </a:pPr>
              <a:r>
                <a:rPr lang="en-US" sz="2200" dirty="0" smtClean="0">
                  <a:latin typeface="Source Sans Pro Light"/>
                  <a:cs typeface="Source Sans Pro Light"/>
                </a:rPr>
                <a:t>Get training data</a:t>
              </a:r>
            </a:p>
            <a:p>
              <a:pPr marL="285750" indent="-285750">
                <a:buFontTx/>
                <a:buChar char="•"/>
              </a:pPr>
              <a:r>
                <a:rPr lang="en-US" sz="2200" dirty="0" smtClean="0">
                  <a:latin typeface="Source Sans Pro Light"/>
                  <a:cs typeface="Source Sans Pro Light"/>
                </a:rPr>
                <a:t>Run a learning algorithm</a:t>
              </a:r>
              <a:endParaRPr lang="en-US" sz="2200" dirty="0">
                <a:latin typeface="Source Sans Pro Light"/>
                <a:cs typeface="Source Sans Pro Light"/>
              </a:endParaRPr>
            </a:p>
          </p:txBody>
        </p:sp>
      </p:grpSp>
    </p:spTree>
    <p:extLst>
      <p:ext uri="{BB962C8B-B14F-4D97-AF65-F5344CB8AC3E}">
        <p14:creationId xmlns:p14="http://schemas.microsoft.com/office/powerpoint/2010/main" val="11741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Custom 2">
      <a:majorFont>
        <a:latin typeface="Newslab Thin"/>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DB_Slide_Template_Light_16x9_150516</Template>
  <TotalTime>55696</TotalTime>
  <Words>3912</Words>
  <Application>Microsoft Macintosh PowerPoint</Application>
  <PresentationFormat>On-screen Show (16:9)</PresentationFormat>
  <Paragraphs>1135</Paragraphs>
  <Slides>57</Slides>
  <Notes>47</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3" baseType="lpstr">
      <vt:lpstr>Anonymous Pro</vt:lpstr>
      <vt:lpstr>Calibri</vt:lpstr>
      <vt:lpstr>Consolas</vt:lpstr>
      <vt:lpstr>Courier</vt:lpstr>
      <vt:lpstr>Courier New</vt:lpstr>
      <vt:lpstr>Lucida Grande</vt:lpstr>
      <vt:lpstr>MS PGothic</vt:lpstr>
      <vt:lpstr>ＭＳ Ｐゴシック</vt:lpstr>
      <vt:lpstr>Newslab Light</vt:lpstr>
      <vt:lpstr>Newslab Thin</vt:lpstr>
      <vt:lpstr>Source Sans Pro</vt:lpstr>
      <vt:lpstr>Source Sans Pro Light</vt:lpstr>
      <vt:lpstr>Wingdings</vt:lpstr>
      <vt:lpstr>Arial</vt:lpstr>
      <vt:lpstr>DB_Slide_Template_Light_16x9_150516</vt:lpstr>
      <vt:lpstr>Excel.Chart.8</vt:lpstr>
      <vt:lpstr>Machine Learning</vt:lpstr>
      <vt:lpstr>Algorithm coverage</vt:lpstr>
      <vt:lpstr>Examples</vt:lpstr>
      <vt:lpstr>High-level functionality</vt:lpstr>
      <vt:lpstr>Spark MLlib Components</vt:lpstr>
      <vt:lpstr>Spark Machine Learning API</vt:lpstr>
      <vt:lpstr>Prioritisation Pipeline</vt:lpstr>
      <vt:lpstr>Example: Log prioritization</vt:lpstr>
      <vt:lpstr>Example: Log prioritization</vt:lpstr>
      <vt:lpstr>A model is a function    f: x  y</vt:lpstr>
      <vt:lpstr>A model is a function    f: x  y</vt:lpstr>
      <vt:lpstr>Data for learning</vt:lpstr>
      <vt:lpstr>Data for learning</vt:lpstr>
      <vt:lpstr>ML algorithms</vt:lpstr>
      <vt:lpstr>Workflow: training + testing</vt:lpstr>
      <vt:lpstr>Machine Learning Integration</vt:lpstr>
      <vt:lpstr>ML: Transformer</vt:lpstr>
      <vt:lpstr>ML: Transformer</vt:lpstr>
      <vt:lpstr>ML: Transformer</vt:lpstr>
      <vt:lpstr>ML: Estimator</vt:lpstr>
      <vt:lpstr>ML: Estimator</vt:lpstr>
      <vt:lpstr>ML: Param</vt:lpstr>
      <vt:lpstr>ML: Pipeline</vt:lpstr>
      <vt:lpstr>ML: Pipeline</vt:lpstr>
      <vt:lpstr>ML: Scala Example</vt:lpstr>
      <vt:lpstr>NLP Pipeline</vt:lpstr>
      <vt:lpstr>Term Frequency – Inverse Document Frequency</vt:lpstr>
      <vt:lpstr>TF–IDF</vt:lpstr>
      <vt:lpstr>TF–IDF</vt:lpstr>
      <vt:lpstr>TF–IDF</vt:lpstr>
      <vt:lpstr>TF–IDF</vt:lpstr>
      <vt:lpstr>TF–IDF</vt:lpstr>
      <vt:lpstr>TF–IDF</vt:lpstr>
      <vt:lpstr>TF–IDF</vt:lpstr>
      <vt:lpstr>TF–IDF</vt:lpstr>
      <vt:lpstr>TF–IDF</vt:lpstr>
      <vt:lpstr>TF–IDF</vt:lpstr>
      <vt:lpstr>TF–IDF</vt:lpstr>
      <vt:lpstr>K–means clustering</vt:lpstr>
      <vt:lpstr>K–means clustering</vt:lpstr>
      <vt:lpstr>K–means clustering</vt:lpstr>
      <vt:lpstr>K–means clustering</vt:lpstr>
      <vt:lpstr>K–means clustering</vt:lpstr>
      <vt:lpstr>K–means clustering: Initialization</vt:lpstr>
      <vt:lpstr>K–means clustering: Initialization</vt:lpstr>
      <vt:lpstr>K–means clustering: Initialization</vt:lpstr>
      <vt:lpstr>K–means clustering: Initialization</vt:lpstr>
      <vt:lpstr>K–means clustering</vt:lpstr>
      <vt:lpstr>K–means clustering</vt:lpstr>
      <vt:lpstr>K–means clustering</vt:lpstr>
      <vt:lpstr>K–means clustering</vt:lpstr>
      <vt:lpstr>K–means clustering</vt:lpstr>
      <vt:lpstr>K–means clustering</vt:lpstr>
      <vt:lpstr>K–means clustering</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It can be one or two lines.</dc:title>
  <dc:creator>SameerF</dc:creator>
  <cp:lastModifiedBy>Microsoft Office User</cp:lastModifiedBy>
  <cp:revision>741</cp:revision>
  <dcterms:created xsi:type="dcterms:W3CDTF">2015-09-10T04:20:35Z</dcterms:created>
  <dcterms:modified xsi:type="dcterms:W3CDTF">2017-11-30T00:56:04Z</dcterms:modified>
</cp:coreProperties>
</file>