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xls" ContentType="application/vnd.ms-exce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5"/>
  </p:notesMasterIdLst>
  <p:handoutMasterIdLst>
    <p:handoutMasterId r:id="rId46"/>
  </p:handoutMasterIdLst>
  <p:sldIdLst>
    <p:sldId id="912" r:id="rId2"/>
    <p:sldId id="913" r:id="rId3"/>
    <p:sldId id="918" r:id="rId4"/>
    <p:sldId id="915" r:id="rId5"/>
    <p:sldId id="884" r:id="rId6"/>
    <p:sldId id="909" r:id="rId7"/>
    <p:sldId id="903" r:id="rId8"/>
    <p:sldId id="904" r:id="rId9"/>
    <p:sldId id="905" r:id="rId10"/>
    <p:sldId id="906" r:id="rId11"/>
    <p:sldId id="907" r:id="rId12"/>
    <p:sldId id="916" r:id="rId13"/>
    <p:sldId id="847" r:id="rId14"/>
    <p:sldId id="850" r:id="rId15"/>
    <p:sldId id="854" r:id="rId16"/>
    <p:sldId id="852" r:id="rId17"/>
    <p:sldId id="853" r:id="rId18"/>
    <p:sldId id="855" r:id="rId19"/>
    <p:sldId id="856" r:id="rId20"/>
    <p:sldId id="857" r:id="rId21"/>
    <p:sldId id="858" r:id="rId22"/>
    <p:sldId id="859" r:id="rId23"/>
    <p:sldId id="860" r:id="rId24"/>
    <p:sldId id="861" r:id="rId25"/>
    <p:sldId id="865" r:id="rId26"/>
    <p:sldId id="862" r:id="rId27"/>
    <p:sldId id="863" r:id="rId28"/>
    <p:sldId id="864" r:id="rId29"/>
    <p:sldId id="875" r:id="rId30"/>
    <p:sldId id="876" r:id="rId31"/>
    <p:sldId id="877" r:id="rId32"/>
    <p:sldId id="878" r:id="rId33"/>
    <p:sldId id="880" r:id="rId34"/>
    <p:sldId id="867" r:id="rId35"/>
    <p:sldId id="868" r:id="rId36"/>
    <p:sldId id="870" r:id="rId37"/>
    <p:sldId id="919" r:id="rId38"/>
    <p:sldId id="871" r:id="rId39"/>
    <p:sldId id="872" r:id="rId40"/>
    <p:sldId id="879" r:id="rId41"/>
    <p:sldId id="874" r:id="rId42"/>
    <p:sldId id="653" r:id="rId43"/>
    <p:sldId id="881" r:id="rId4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eerF" initials="SF"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86ED4"/>
    <a:srgbClr val="1656F6"/>
    <a:srgbClr val="F2ED16"/>
    <a:srgbClr val="D5A0EA"/>
    <a:srgbClr val="1199FF"/>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68" autoAdjust="0"/>
    <p:restoredTop sz="84188" autoAdjust="0"/>
  </p:normalViewPr>
  <p:slideViewPr>
    <p:cSldViewPr snapToGrid="0" snapToObjects="1">
      <p:cViewPr varScale="1">
        <p:scale>
          <a:sx n="87" d="100"/>
          <a:sy n="87" d="100"/>
        </p:scale>
        <p:origin x="880" y="1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commentAuthors" Target="commentAuthors.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F7BEEB40-9CB5-094C-B03F-1159FF583432}" type="datetimeFigureOut">
              <a:rPr lang="en-US"/>
              <a:pPr>
                <a:defRPr/>
              </a:pPr>
              <a:t>4/12/18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C88E9033-08CD-624A-8C50-7CD9BF644D96}" type="slidenum">
              <a:rPr lang="en-US"/>
              <a:pPr>
                <a:defRPr/>
              </a:pPr>
              <a:t>‹#›</a:t>
            </a:fld>
            <a:endParaRPr lang="en-US"/>
          </a:p>
        </p:txBody>
      </p:sp>
    </p:spTree>
    <p:extLst>
      <p:ext uri="{BB962C8B-B14F-4D97-AF65-F5344CB8AC3E}">
        <p14:creationId xmlns:p14="http://schemas.microsoft.com/office/powerpoint/2010/main" val="34844222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F09B3727-60DA-C948-8187-0C7A242A7EC2}" type="datetimeFigureOut">
              <a:rPr lang="en-US"/>
              <a:pPr>
                <a:defRPr/>
              </a:pPr>
              <a:t>4/12/18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9B7C4FBC-5220-9747-9139-414F213DFDAF}" type="slidenum">
              <a:rPr lang="en-US"/>
              <a:pPr>
                <a:defRPr/>
              </a:pPr>
              <a:t>‹#›</a:t>
            </a:fld>
            <a:endParaRPr lang="en-US"/>
          </a:p>
        </p:txBody>
      </p:sp>
    </p:spTree>
    <p:extLst>
      <p:ext uri="{BB962C8B-B14F-4D97-AF65-F5344CB8AC3E}">
        <p14:creationId xmlns:p14="http://schemas.microsoft.com/office/powerpoint/2010/main" val="2795090046"/>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 Id="rId3" Type="http://schemas.openxmlformats.org/officeDocument/2006/relationships/hyperlink" Target="https://en.wikipedia.org/wiki/K-means_clustering"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1</a:t>
            </a:fld>
            <a:endParaRPr lang="en-US"/>
          </a:p>
        </p:txBody>
      </p:sp>
    </p:spTree>
    <p:extLst>
      <p:ext uri="{BB962C8B-B14F-4D97-AF65-F5344CB8AC3E}">
        <p14:creationId xmlns:p14="http://schemas.microsoft.com/office/powerpoint/2010/main" val="1806694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While computing TF, all terms are considered equally important.</a:t>
            </a:r>
          </a:p>
          <a:p>
            <a:endParaRPr lang="en-US" sz="1200" b="0"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However it is known that certain terms, such as "is", "of", and "that", may appear a lot of times but have little importance. Thus we need to weigh down the frequent terms while scale up the rare ones.</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rPr>
              <a:t>In</a:t>
            </a:r>
            <a:r>
              <a:rPr lang="en-US" sz="1200" b="0" i="0" kern="1200" baseline="0" dirty="0" smtClean="0">
                <a:solidFill>
                  <a:schemeClr val="tx1"/>
                </a:solidFill>
                <a:effectLst/>
                <a:latin typeface="+mn-lt"/>
                <a:ea typeface="ＭＳ Ｐゴシック" charset="0"/>
              </a:rPr>
              <a:t> the second doc, there are 7 words so politics is weighted less than the word politics in the 1</a:t>
            </a:r>
            <a:r>
              <a:rPr lang="en-US" sz="1200" b="0" i="0" kern="1200" baseline="30000" dirty="0" smtClean="0">
                <a:solidFill>
                  <a:schemeClr val="tx1"/>
                </a:solidFill>
                <a:effectLst/>
                <a:latin typeface="+mn-lt"/>
                <a:ea typeface="ＭＳ Ｐゴシック" charset="0"/>
              </a:rPr>
              <a:t>st</a:t>
            </a:r>
            <a:r>
              <a:rPr lang="en-US" sz="1200" b="0" i="0" kern="1200" baseline="0" dirty="0" smtClean="0">
                <a:solidFill>
                  <a:schemeClr val="tx1"/>
                </a:solidFill>
                <a:effectLst/>
                <a:latin typeface="+mn-lt"/>
                <a:ea typeface="ＭＳ Ｐゴシック" charset="0"/>
              </a:rPr>
              <a:t> doc with 6 words.</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17</a:t>
            </a:fld>
            <a:endParaRPr lang="en-US"/>
          </a:p>
        </p:txBody>
      </p:sp>
    </p:spTree>
    <p:extLst>
      <p:ext uri="{BB962C8B-B14F-4D97-AF65-F5344CB8AC3E}">
        <p14:creationId xmlns:p14="http://schemas.microsoft.com/office/powerpoint/2010/main" val="208709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18</a:t>
            </a:fld>
            <a:endParaRPr lang="en-US"/>
          </a:p>
        </p:txBody>
      </p:sp>
    </p:spTree>
    <p:extLst>
      <p:ext uri="{BB962C8B-B14F-4D97-AF65-F5344CB8AC3E}">
        <p14:creationId xmlns:p14="http://schemas.microsoft.com/office/powerpoint/2010/main" val="4210976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19</a:t>
            </a:fld>
            <a:endParaRPr lang="en-US"/>
          </a:p>
        </p:txBody>
      </p:sp>
    </p:spTree>
    <p:extLst>
      <p:ext uri="{BB962C8B-B14F-4D97-AF65-F5344CB8AC3E}">
        <p14:creationId xmlns:p14="http://schemas.microsoft.com/office/powerpoint/2010/main" val="3568438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Word in 2 of</a:t>
            </a:r>
            <a:r>
              <a:rPr lang="en-US" baseline="0" dirty="0" smtClean="0"/>
              <a:t> 3 docs.</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20</a:t>
            </a:fld>
            <a:endParaRPr lang="en-US"/>
          </a:p>
        </p:txBody>
      </p:sp>
    </p:spTree>
    <p:extLst>
      <p:ext uri="{BB962C8B-B14F-4D97-AF65-F5344CB8AC3E}">
        <p14:creationId xmlns:p14="http://schemas.microsoft.com/office/powerpoint/2010/main" val="770679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21</a:t>
            </a:fld>
            <a:endParaRPr lang="en-US"/>
          </a:p>
        </p:txBody>
      </p:sp>
    </p:spTree>
    <p:extLst>
      <p:ext uri="{BB962C8B-B14F-4D97-AF65-F5344CB8AC3E}">
        <p14:creationId xmlns:p14="http://schemas.microsoft.com/office/powerpoint/2010/main" val="2926077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22</a:t>
            </a:fld>
            <a:endParaRPr lang="en-US"/>
          </a:p>
        </p:txBody>
      </p:sp>
    </p:spTree>
    <p:extLst>
      <p:ext uri="{BB962C8B-B14F-4D97-AF65-F5344CB8AC3E}">
        <p14:creationId xmlns:p14="http://schemas.microsoft.com/office/powerpoint/2010/main" val="1955532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23</a:t>
            </a:fld>
            <a:endParaRPr lang="en-US"/>
          </a:p>
        </p:txBody>
      </p:sp>
    </p:spTree>
    <p:extLst>
      <p:ext uri="{BB962C8B-B14F-4D97-AF65-F5344CB8AC3E}">
        <p14:creationId xmlns:p14="http://schemas.microsoft.com/office/powerpoint/2010/main" val="536262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24</a:t>
            </a:fld>
            <a:endParaRPr lang="en-US"/>
          </a:p>
        </p:txBody>
      </p:sp>
    </p:spTree>
    <p:extLst>
      <p:ext uri="{BB962C8B-B14F-4D97-AF65-F5344CB8AC3E}">
        <p14:creationId xmlns:p14="http://schemas.microsoft.com/office/powerpoint/2010/main" val="2444335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Clustering can be considered the most important unsupervised learning problem. </a:t>
            </a:r>
            <a:r>
              <a:rPr lang="en-US" sz="1200" b="0" i="0" kern="1200" dirty="0" smtClean="0">
                <a:solidFill>
                  <a:schemeClr val="tx1"/>
                </a:solidFill>
                <a:effectLst/>
                <a:latin typeface="+mn-lt"/>
                <a:ea typeface="ＭＳ Ｐゴシック" charset="0"/>
                <a:cs typeface="ＭＳ Ｐゴシック" charset="0"/>
              </a:rPr>
              <a:t>So, the goal of clustering is to determine the intrinsic grouping in a set of unlabeled data.</a:t>
            </a:r>
          </a:p>
          <a:p>
            <a:endParaRPr lang="en-US" sz="1200" b="0" i="0" kern="1200" dirty="0" smtClean="0">
              <a:solidFill>
                <a:schemeClr val="tx1"/>
              </a:solidFill>
              <a:effectLst/>
              <a:latin typeface="+mn-lt"/>
              <a:ea typeface="ＭＳ Ｐゴシック" charset="0"/>
            </a:endParaRPr>
          </a:p>
          <a:p>
            <a:r>
              <a:rPr lang="en-US" sz="1200" b="0" i="0" kern="1200" dirty="0" err="1" smtClean="0">
                <a:solidFill>
                  <a:schemeClr val="tx1"/>
                </a:solidFill>
                <a:effectLst/>
                <a:latin typeface="+mn-lt"/>
                <a:ea typeface="ＭＳ Ｐゴシック" charset="0"/>
                <a:cs typeface="ＭＳ Ｐゴシック" charset="0"/>
              </a:rPr>
              <a:t>KMeans</a:t>
            </a:r>
            <a:r>
              <a:rPr lang="en-US" sz="1200" b="0" i="0" kern="1200" dirty="0" smtClean="0">
                <a:solidFill>
                  <a:schemeClr val="tx1"/>
                </a:solidFill>
                <a:effectLst/>
                <a:latin typeface="+mn-lt"/>
                <a:ea typeface="ＭＳ Ｐゴシック" charset="0"/>
                <a:cs typeface="ＭＳ Ｐゴシック" charset="0"/>
              </a:rPr>
              <a:t> is implemented as an Estimator and generates a </a:t>
            </a:r>
            <a:r>
              <a:rPr lang="en-US" sz="1200" b="0" i="0" kern="1200" dirty="0" err="1" smtClean="0">
                <a:solidFill>
                  <a:schemeClr val="tx1"/>
                </a:solidFill>
                <a:effectLst/>
                <a:latin typeface="+mn-lt"/>
                <a:ea typeface="ＭＳ Ｐゴシック" charset="0"/>
                <a:cs typeface="ＭＳ Ｐゴシック" charset="0"/>
              </a:rPr>
              <a:t>KMeansModel</a:t>
            </a:r>
            <a:r>
              <a:rPr lang="en-US" sz="1200" b="0" i="0" kern="1200" dirty="0" smtClean="0">
                <a:solidFill>
                  <a:schemeClr val="tx1"/>
                </a:solidFill>
                <a:effectLst/>
                <a:latin typeface="+mn-lt"/>
                <a:ea typeface="ＭＳ Ｐゴシック" charset="0"/>
                <a:cs typeface="ＭＳ Ｐゴシック" charset="0"/>
              </a:rPr>
              <a:t> as the base model.</a:t>
            </a:r>
          </a:p>
          <a:p>
            <a:endParaRPr lang="en-US" dirty="0" smtClean="0"/>
          </a:p>
          <a:p>
            <a:endParaRPr lang="en-US" dirty="0" smtClean="0"/>
          </a:p>
          <a:p>
            <a:r>
              <a:rPr lang="en-US" dirty="0" smtClean="0"/>
              <a:t>- - -</a:t>
            </a:r>
          </a:p>
          <a:p>
            <a:endParaRPr lang="en-US" dirty="0" smtClean="0"/>
          </a:p>
          <a:p>
            <a:r>
              <a:rPr lang="en-US" dirty="0" smtClean="0"/>
              <a:t>Source: http://home.deib.polimi.it/matteucc/Clustering/tutorial_html/</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25</a:t>
            </a:fld>
            <a:endParaRPr lang="en-US"/>
          </a:p>
        </p:txBody>
      </p:sp>
    </p:spTree>
    <p:extLst>
      <p:ext uri="{BB962C8B-B14F-4D97-AF65-F5344CB8AC3E}">
        <p14:creationId xmlns:p14="http://schemas.microsoft.com/office/powerpoint/2010/main" val="3203707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indent="0">
              <a:buFontTx/>
              <a:buNone/>
            </a:pPr>
            <a:r>
              <a:rPr lang="en-US" dirty="0" smtClean="0"/>
              <a:t>- - -</a:t>
            </a:r>
          </a:p>
          <a:p>
            <a:pPr marL="0" indent="0">
              <a:buFontTx/>
              <a:buNone/>
            </a:pPr>
            <a:endParaRPr lang="en-US" dirty="0" smtClean="0"/>
          </a:p>
          <a:p>
            <a:pPr marL="0" indent="0">
              <a:buFontTx/>
              <a:buNone/>
            </a:pPr>
            <a:r>
              <a:rPr lang="en-US" dirty="0" smtClean="0"/>
              <a:t>Football: http://chicagouic.estaging.intrafinity.com/common/resources/images/Cliparts/Sports/Illustration%20Of%20A%20Football.png</a:t>
            </a:r>
          </a:p>
          <a:p>
            <a:pPr marL="0" indent="0">
              <a:buFontTx/>
              <a:buNone/>
            </a:pPr>
            <a:r>
              <a:rPr lang="en-US" dirty="0" smtClean="0"/>
              <a:t>Soccer: https://upload.wikimedia.org/wikipedia/commons/thumb/e/ec/Soccer_ball.svg/2000px-Soccer_ball.svg.png</a:t>
            </a:r>
          </a:p>
          <a:p>
            <a:pPr marL="0" indent="0">
              <a:buFontTx/>
              <a:buNone/>
            </a:pPr>
            <a:r>
              <a:rPr lang="en-US" dirty="0" smtClean="0"/>
              <a:t>Basketball: http://www.sportadvisory.com/assets/images/rev-slider/basketball.png</a:t>
            </a:r>
          </a:p>
          <a:p>
            <a:pPr marL="0" indent="0">
              <a:buFontTx/>
              <a:buNone/>
            </a:pPr>
            <a:endParaRPr lang="en-US" dirty="0" smtClean="0"/>
          </a:p>
          <a:p>
            <a:pPr marL="0" indent="0">
              <a:buFontTx/>
              <a:buNone/>
            </a:pPr>
            <a:r>
              <a:rPr lang="en-US" dirty="0" smtClean="0"/>
              <a:t>US Flag: https://upload.wikimedia.org/wikipedia/en/archive/a/a4/20151118161037!Flag_of_the_United_States.svg</a:t>
            </a:r>
          </a:p>
          <a:p>
            <a:pPr marL="0" indent="0">
              <a:buFontTx/>
              <a:buNone/>
            </a:pPr>
            <a:r>
              <a:rPr lang="en-US" dirty="0" smtClean="0"/>
              <a:t>UK Flag: http://vignette1.wikia.nocookie.net/homefront/images/d/d0/Britain_flag.png/revision/latest?cb=20130227054907</a:t>
            </a:r>
          </a:p>
          <a:p>
            <a:pPr marL="0" indent="0">
              <a:buFontTx/>
              <a:buNone/>
            </a:pPr>
            <a:r>
              <a:rPr lang="en-US" dirty="0" smtClean="0"/>
              <a:t>India Flag:</a:t>
            </a:r>
            <a:r>
              <a:rPr lang="en-US" baseline="0" dirty="0" smtClean="0"/>
              <a:t> http://flaglane.com/download/indian-flag/indian-flag-graphic.png</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26</a:t>
            </a:fld>
            <a:endParaRPr lang="en-US"/>
          </a:p>
        </p:txBody>
      </p:sp>
    </p:spTree>
    <p:extLst>
      <p:ext uri="{BB962C8B-B14F-4D97-AF65-F5344CB8AC3E}">
        <p14:creationId xmlns:p14="http://schemas.microsoft.com/office/powerpoint/2010/main" val="983951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Classification: You are given data that you know belongs to a particular group (like docs belonging to politics or sports) and then infer which group the new data instances will sit in.</a:t>
            </a:r>
            <a:endParaRPr lang="en-US" dirty="0" smtClean="0"/>
          </a:p>
          <a:p>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Regression: Try to fit a line to some data points... fitting a line is like ranking the data points. </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ＭＳ Ｐゴシック" charset="0"/>
            </a:endParaRPr>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Clustering: We have the unknown groups and need to infer which groups are actually there. </a:t>
            </a: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ＭＳ Ｐゴシック" charset="0"/>
            </a:endParaRPr>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In Classification, we know the groups </a:t>
            </a:r>
            <a:r>
              <a:rPr lang="en-US" sz="1200" b="0" i="0" kern="1200" dirty="0" err="1" smtClean="0">
                <a:solidFill>
                  <a:schemeClr val="tx1"/>
                </a:solidFill>
                <a:effectLst/>
                <a:latin typeface="+mn-lt"/>
                <a:ea typeface="ＭＳ Ｐゴシック" charset="0"/>
                <a:cs typeface="ＭＳ Ｐゴシック" charset="0"/>
              </a:rPr>
              <a:t>apriori</a:t>
            </a:r>
            <a:r>
              <a:rPr lang="en-US" sz="1200" b="0" i="0" kern="1200" dirty="0" smtClean="0">
                <a:solidFill>
                  <a:schemeClr val="tx1"/>
                </a:solidFill>
                <a:effectLst/>
                <a:latin typeface="+mn-lt"/>
                <a:ea typeface="ＭＳ Ｐゴシック" charset="0"/>
                <a:cs typeface="ＭＳ Ｐゴシック" charset="0"/>
              </a:rPr>
              <a:t>, but not in Clustering.</a:t>
            </a: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a:t>
            </a:fld>
            <a:endParaRPr lang="en-US"/>
          </a:p>
        </p:txBody>
      </p:sp>
    </p:spTree>
    <p:extLst>
      <p:ext uri="{BB962C8B-B14F-4D97-AF65-F5344CB8AC3E}">
        <p14:creationId xmlns:p14="http://schemas.microsoft.com/office/powerpoint/2010/main" val="1721895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indent="0">
              <a:buFontTx/>
              <a:buNone/>
            </a:pPr>
            <a:r>
              <a:rPr lang="en-US" dirty="0" smtClean="0"/>
              <a:t>- - -</a:t>
            </a:r>
          </a:p>
          <a:p>
            <a:pPr marL="0" indent="0">
              <a:buFontTx/>
              <a:buNone/>
            </a:pPr>
            <a:endParaRPr lang="en-US" dirty="0" smtClean="0"/>
          </a:p>
          <a:p>
            <a:pPr marL="0" indent="0">
              <a:buFontTx/>
              <a:buNone/>
            </a:pPr>
            <a:r>
              <a:rPr lang="en-US" dirty="0" smtClean="0"/>
              <a:t>Football: http://chicagouic.estaging.intrafinity.com/common/resources/images/Cliparts/Sports/Illustration%20Of%20A%20Football.png</a:t>
            </a:r>
          </a:p>
          <a:p>
            <a:pPr marL="0" indent="0">
              <a:buFontTx/>
              <a:buNone/>
            </a:pPr>
            <a:r>
              <a:rPr lang="en-US" dirty="0" smtClean="0"/>
              <a:t>Soccer: https://upload.wikimedia.org/wikipedia/commons/thumb/e/ec/Soccer_ball.svg/2000px-Soccer_ball.svg.png</a:t>
            </a:r>
          </a:p>
          <a:p>
            <a:pPr marL="0" indent="0">
              <a:buFontTx/>
              <a:buNone/>
            </a:pPr>
            <a:r>
              <a:rPr lang="en-US" dirty="0" smtClean="0"/>
              <a:t>Basketball: http://www.sportadvisory.com/assets/images/rev-slider/basketball.png</a:t>
            </a:r>
          </a:p>
          <a:p>
            <a:pPr marL="0" indent="0">
              <a:buFontTx/>
              <a:buNone/>
            </a:pPr>
            <a:endParaRPr lang="en-US" dirty="0" smtClean="0"/>
          </a:p>
          <a:p>
            <a:pPr marL="0" indent="0">
              <a:buFontTx/>
              <a:buNone/>
            </a:pPr>
            <a:r>
              <a:rPr lang="en-US" dirty="0" smtClean="0"/>
              <a:t>US Flag: https://upload.wikimedia.org/wikipedia/en/archive/a/a4/20151118161037!Flag_of_the_United_States.svg</a:t>
            </a:r>
          </a:p>
          <a:p>
            <a:pPr marL="0" indent="0">
              <a:buFontTx/>
              <a:buNone/>
            </a:pPr>
            <a:r>
              <a:rPr lang="en-US" dirty="0" smtClean="0"/>
              <a:t>UK Flag: http://vignette1.wikia.nocookie.net/homefront/images/d/d0/Britain_flag.png/revision/latest?cb=20130227054907</a:t>
            </a:r>
          </a:p>
          <a:p>
            <a:pPr marL="0" indent="0">
              <a:buFontTx/>
              <a:buNone/>
            </a:pPr>
            <a:r>
              <a:rPr lang="en-US" smtClean="0"/>
              <a:t>India Flag:</a:t>
            </a:r>
            <a:r>
              <a:rPr lang="en-US" baseline="0" smtClean="0"/>
              <a:t> http://flaglane.com/download/indian-flag/indian-flag-graphic.png</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27</a:t>
            </a:fld>
            <a:endParaRPr lang="en-US"/>
          </a:p>
        </p:txBody>
      </p:sp>
    </p:spTree>
    <p:extLst>
      <p:ext uri="{BB962C8B-B14F-4D97-AF65-F5344CB8AC3E}">
        <p14:creationId xmlns:p14="http://schemas.microsoft.com/office/powerpoint/2010/main" val="3338564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realistic example k=100 not 2.</a:t>
            </a:r>
          </a:p>
          <a:p>
            <a:endParaRPr lang="en-US" dirty="0" smtClean="0"/>
          </a:p>
          <a:p>
            <a:r>
              <a:rPr lang="en-US" dirty="0" smtClean="0"/>
              <a:t>The term</a:t>
            </a:r>
            <a:r>
              <a:rPr lang="en-US" baseline="0" dirty="0" smtClean="0"/>
              <a:t> “k-means” was first used in 1967, but the idea goes back to 1957 (Hugo </a:t>
            </a:r>
            <a:r>
              <a:rPr lang="en-US" baseline="0" dirty="0" err="1" smtClean="0"/>
              <a:t>Steinhaus</a:t>
            </a:r>
            <a:r>
              <a:rPr lang="en-US" baseline="0" dirty="0" smtClean="0"/>
              <a:t>).</a:t>
            </a:r>
          </a:p>
          <a:p>
            <a:endParaRPr lang="en-US" baseline="0" dirty="0" smtClean="0"/>
          </a:p>
          <a:p>
            <a:r>
              <a:rPr lang="en-US" baseline="0" dirty="0" smtClean="0"/>
              <a:t>Source: https://en.wikipedia.org/wiki/K-means_clustering</a:t>
            </a:r>
            <a:endParaRPr lang="en-US" dirty="0" smtClean="0"/>
          </a:p>
          <a:p>
            <a:pPr marL="0" indent="0">
              <a:buFontTx/>
              <a:buNone/>
            </a:pPr>
            <a:r>
              <a:rPr lang="en-US" dirty="0" smtClean="0"/>
              <a:t>- - -</a:t>
            </a:r>
          </a:p>
          <a:p>
            <a:pPr marL="0" indent="0">
              <a:buFontTx/>
              <a:buNone/>
            </a:pPr>
            <a:endParaRPr lang="en-US" dirty="0" smtClean="0"/>
          </a:p>
          <a:p>
            <a:pPr marL="0" indent="0">
              <a:buFontTx/>
              <a:buNone/>
            </a:pPr>
            <a:r>
              <a:rPr lang="en-US" dirty="0" smtClean="0"/>
              <a:t>Football: http://chicagouic.estaging.intrafinity.com/common/resources/images/Cliparts/Sports/Illustration%20Of%20A%20Football.png</a:t>
            </a:r>
          </a:p>
          <a:p>
            <a:pPr marL="0" indent="0">
              <a:buFontTx/>
              <a:buNone/>
            </a:pPr>
            <a:r>
              <a:rPr lang="en-US" dirty="0" smtClean="0"/>
              <a:t>Soccer: https://upload.wikimedia.org/wikipedia/commons/thumb/e/ec/Soccer_ball.svg/2000px-Soccer_ball.svg.png</a:t>
            </a:r>
          </a:p>
          <a:p>
            <a:pPr marL="0" indent="0">
              <a:buFontTx/>
              <a:buNone/>
            </a:pPr>
            <a:r>
              <a:rPr lang="en-US" dirty="0" smtClean="0"/>
              <a:t>Basketball: http://www.sportadvisory.com/assets/images/rev-slider/basketball.png</a:t>
            </a:r>
          </a:p>
          <a:p>
            <a:pPr marL="0" indent="0">
              <a:buFontTx/>
              <a:buNone/>
            </a:pPr>
            <a:endParaRPr lang="en-US" dirty="0" smtClean="0"/>
          </a:p>
          <a:p>
            <a:pPr marL="0" indent="0">
              <a:buFontTx/>
              <a:buNone/>
            </a:pPr>
            <a:r>
              <a:rPr lang="en-US" dirty="0" smtClean="0"/>
              <a:t>US Flag: https://upload.wikimedia.org/wikipedia/en/archive/a/a4/20151118161037!Flag_of_the_United_States.svg</a:t>
            </a:r>
          </a:p>
          <a:p>
            <a:pPr marL="0" indent="0">
              <a:buFontTx/>
              <a:buNone/>
            </a:pPr>
            <a:r>
              <a:rPr lang="en-US" dirty="0" smtClean="0"/>
              <a:t>UK Flag: http://vignette1.wikia.nocookie.net/homefront/images/d/d0/Britain_flag.png/revision/latest?cb=20130227054907</a:t>
            </a:r>
          </a:p>
          <a:p>
            <a:pPr marL="0" indent="0">
              <a:buFontTx/>
              <a:buNone/>
            </a:pPr>
            <a:r>
              <a:rPr lang="en-US" dirty="0" smtClean="0"/>
              <a:t>India Flag:</a:t>
            </a:r>
            <a:r>
              <a:rPr lang="en-US" baseline="0" dirty="0" smtClean="0"/>
              <a:t> http://flaglane.com/download/indian-flag/indian-flag-graphic.png</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28</a:t>
            </a:fld>
            <a:endParaRPr lang="en-US"/>
          </a:p>
        </p:txBody>
      </p:sp>
    </p:spTree>
    <p:extLst>
      <p:ext uri="{BB962C8B-B14F-4D97-AF65-F5344CB8AC3E}">
        <p14:creationId xmlns:p14="http://schemas.microsoft.com/office/powerpoint/2010/main" val="382911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Figure 1. A clustered scatter plot. The black dots are data points. The red lines illustrate the partitions created by the k-means algorithm. The blue dots represent the centroids which define the partitions.</a:t>
            </a:r>
          </a:p>
          <a:p>
            <a:endParaRPr lang="en-US" sz="1200" b="0"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This example has just 2 features, x and y. But our Wiki example will use 20k features.</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A centroid is "the center of mass of a geometric object of uniform density", though here, we'll consider mean vectors as centroids.</a:t>
            </a:r>
          </a:p>
          <a:p>
            <a:r>
              <a:rPr lang="en-US" dirty="0" smtClean="0"/>
              <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29</a:t>
            </a:fld>
            <a:endParaRPr lang="en-US"/>
          </a:p>
        </p:txBody>
      </p:sp>
    </p:spTree>
    <p:extLst>
      <p:ext uri="{BB962C8B-B14F-4D97-AF65-F5344CB8AC3E}">
        <p14:creationId xmlns:p14="http://schemas.microsoft.com/office/powerpoint/2010/main" val="2409490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Figure 1. A clustered scatter plot. The black dots are data points. The red lines illustrate the partitions created by the k-means algorithm. The blue dots represent the centroids which define the partitions.</a:t>
            </a:r>
          </a:p>
          <a:p>
            <a:endParaRPr lang="en-US" sz="1200" b="0"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This example has just 2 features, x and y. But our Wiki example will use 20k features.</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A centroid is "the center of mass of a geometric object of uniform density", though here, we'll consider mean vectors as centroids.</a:t>
            </a:r>
          </a:p>
          <a:p>
            <a:r>
              <a:rPr lang="en-US" dirty="0" smtClean="0"/>
              <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30</a:t>
            </a:fld>
            <a:endParaRPr lang="en-US"/>
          </a:p>
        </p:txBody>
      </p:sp>
    </p:spTree>
    <p:extLst>
      <p:ext uri="{BB962C8B-B14F-4D97-AF65-F5344CB8AC3E}">
        <p14:creationId xmlns:p14="http://schemas.microsoft.com/office/powerpoint/2010/main" val="294574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K-means++</a:t>
            </a:r>
            <a:r>
              <a:rPr lang="en-US" baseline="0" dirty="0" smtClean="0"/>
              <a:t> was first proposed in 2007. It is </a:t>
            </a:r>
            <a:r>
              <a:rPr lang="en-US" sz="1200" b="0" i="0" kern="1200" dirty="0" smtClean="0">
                <a:solidFill>
                  <a:schemeClr val="tx1"/>
                </a:solidFill>
                <a:effectLst/>
                <a:latin typeface="+mn-lt"/>
                <a:ea typeface="ＭＳ Ｐゴシック" charset="0"/>
                <a:cs typeface="ＭＳ Ｐゴシック" charset="0"/>
              </a:rPr>
              <a:t>an algorithm for choosing the initial values (or "seeds") for the </a:t>
            </a:r>
            <a:r>
              <a:rPr lang="en-US" sz="1200" b="0" i="1" u="none" strike="noStrike" kern="1200" dirty="0" smtClean="0">
                <a:solidFill>
                  <a:schemeClr val="tx1"/>
                </a:solidFill>
                <a:effectLst/>
                <a:latin typeface="+mn-lt"/>
                <a:ea typeface="ＭＳ Ｐゴシック" charset="0"/>
                <a:cs typeface="ＭＳ Ｐゴシック" charset="0"/>
                <a:hlinkClick r:id="rId3" tooltip="K-means clustering"/>
              </a:rPr>
              <a:t>k</a:t>
            </a:r>
            <a:r>
              <a:rPr lang="en-US" sz="1200" b="0" i="0" u="none" strike="noStrike" kern="1200" dirty="0" smtClean="0">
                <a:solidFill>
                  <a:schemeClr val="tx1"/>
                </a:solidFill>
                <a:effectLst/>
                <a:latin typeface="+mn-lt"/>
                <a:ea typeface="ＭＳ Ｐゴシック" charset="0"/>
                <a:cs typeface="ＭＳ Ｐゴシック" charset="0"/>
                <a:hlinkClick r:id="rId3" tooltip="K-means clustering"/>
              </a:rPr>
              <a:t>-means clustering</a:t>
            </a:r>
            <a:r>
              <a:rPr lang="en-US" sz="1200" b="0" i="0" kern="1200" dirty="0" smtClean="0">
                <a:solidFill>
                  <a:schemeClr val="tx1"/>
                </a:solidFill>
                <a:effectLst/>
                <a:latin typeface="+mn-lt"/>
                <a:ea typeface="ＭＳ Ｐゴシック" charset="0"/>
                <a:cs typeface="ＭＳ Ｐゴシック" charset="0"/>
              </a:rPr>
              <a:t> algorithm. It is a way of avoiding the sometimes poor clusterings found by the standard </a:t>
            </a:r>
            <a:r>
              <a:rPr lang="en-US" sz="1200" b="0" i="1" kern="1200" dirty="0" smtClean="0">
                <a:solidFill>
                  <a:schemeClr val="tx1"/>
                </a:solidFill>
                <a:effectLst/>
                <a:latin typeface="+mn-lt"/>
                <a:ea typeface="ＭＳ Ｐゴシック" charset="0"/>
                <a:cs typeface="ＭＳ Ｐゴシック" charset="0"/>
              </a:rPr>
              <a:t>k</a:t>
            </a:r>
            <a:r>
              <a:rPr lang="en-US" sz="1200" b="0" i="0" kern="1200" dirty="0" smtClean="0">
                <a:solidFill>
                  <a:schemeClr val="tx1"/>
                </a:solidFill>
                <a:effectLst/>
                <a:latin typeface="+mn-lt"/>
                <a:ea typeface="ＭＳ Ｐゴシック" charset="0"/>
                <a:cs typeface="ＭＳ Ｐゴシック" charset="0"/>
              </a:rPr>
              <a:t>-means algorithm.</a:t>
            </a:r>
          </a:p>
          <a:p>
            <a:endParaRPr lang="en-US" sz="1200" b="0" i="0" kern="1200" baseline="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Since the k-means++ initialization needs k passes over the data, it does not scale very well to large data sets.</a:t>
            </a:r>
            <a:endParaRPr lang="en-US" baseline="0" dirty="0" smtClean="0"/>
          </a:p>
          <a:p>
            <a:endParaRPr lang="en-US" baseline="0" dirty="0" smtClean="0"/>
          </a:p>
          <a:p>
            <a:endParaRPr lang="en-US" baseline="0" dirty="0" smtClean="0"/>
          </a:p>
          <a:p>
            <a:r>
              <a:rPr lang="en-US" dirty="0" smtClean="0"/>
              <a:t>https://en.wikipedia.org/wiki/K-means%2B%2B</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31</a:t>
            </a:fld>
            <a:endParaRPr lang="en-US"/>
          </a:p>
        </p:txBody>
      </p:sp>
    </p:spTree>
    <p:extLst>
      <p:ext uri="{BB962C8B-B14F-4D97-AF65-F5344CB8AC3E}">
        <p14:creationId xmlns:p14="http://schemas.microsoft.com/office/powerpoint/2010/main" val="33216422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scalable version of ++</a:t>
            </a:r>
            <a:endParaRPr lang="en-US" baseline="0" dirty="0" smtClean="0"/>
          </a:p>
          <a:p>
            <a:endParaRPr lang="en-US" baseline="0" dirty="0" smtClean="0"/>
          </a:p>
          <a:p>
            <a:endParaRPr lang="en-US" baseline="0" dirty="0" smtClean="0"/>
          </a:p>
          <a:p>
            <a:r>
              <a:rPr lang="en-US" dirty="0" smtClean="0"/>
              <a:t>http://theory.stanford.edu/~sergei/papers/vldb12-kmpar.pdf</a:t>
            </a:r>
          </a:p>
          <a:p>
            <a:endParaRPr lang="en-US" dirty="0" smtClean="0"/>
          </a:p>
          <a:p>
            <a:r>
              <a:rPr lang="en-US" dirty="0" smtClean="0"/>
              <a:t>Image: https://upload.wikimedia.org/wikipedia/commons/thumb/5/50/Red_Checkmark.svg/2000px-Red_Checkmark.svg.png</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32</a:t>
            </a:fld>
            <a:endParaRPr lang="en-US"/>
          </a:p>
        </p:txBody>
      </p:sp>
    </p:spTree>
    <p:extLst>
      <p:ext uri="{BB962C8B-B14F-4D97-AF65-F5344CB8AC3E}">
        <p14:creationId xmlns:p14="http://schemas.microsoft.com/office/powerpoint/2010/main" val="3764090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set this using: </a:t>
            </a:r>
            <a:r>
              <a:rPr lang="en-US" dirty="0" err="1" smtClean="0"/>
              <a:t>setInitMode</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33</a:t>
            </a:fld>
            <a:endParaRPr lang="en-US"/>
          </a:p>
        </p:txBody>
      </p:sp>
    </p:spTree>
    <p:extLst>
      <p:ext uri="{BB962C8B-B14F-4D97-AF65-F5344CB8AC3E}">
        <p14:creationId xmlns:p14="http://schemas.microsoft.com/office/powerpoint/2010/main" val="27483775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one full iteration</a:t>
            </a:r>
            <a:r>
              <a:rPr lang="en-US" baseline="0" dirty="0" smtClean="0"/>
              <a:t> in initialization stage, not k-means iteration</a:t>
            </a:r>
            <a:endParaRPr lang="en-US" dirty="0" smtClean="0"/>
          </a:p>
          <a:p>
            <a:endParaRPr lang="en-US" dirty="0" smtClean="0"/>
          </a:p>
          <a:p>
            <a:r>
              <a:rPr lang="en-US" dirty="0" smtClean="0"/>
              <a:t>Consider the following data</a:t>
            </a:r>
            <a:r>
              <a:rPr lang="en-US" baseline="0" dirty="0" smtClean="0"/>
              <a:t> set consisting of the scores of 2 variables/words/features for 7 articles.</a:t>
            </a:r>
          </a:p>
          <a:p>
            <a:endParaRPr lang="en-US" baseline="0" dirty="0" smtClean="0"/>
          </a:p>
          <a:p>
            <a:r>
              <a:rPr lang="en-US" baseline="0" dirty="0" smtClean="0"/>
              <a:t>Find the two articles furthest apart… using the Euclidean distance measure</a:t>
            </a:r>
            <a:endParaRPr lang="en-US" dirty="0" smtClean="0"/>
          </a:p>
          <a:p>
            <a:endParaRPr lang="en-US" dirty="0" smtClean="0"/>
          </a:p>
          <a:p>
            <a:r>
              <a:rPr lang="en-US" dirty="0" smtClean="0"/>
              <a:t>Source:</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34</a:t>
            </a:fld>
            <a:endParaRPr lang="en-US"/>
          </a:p>
        </p:txBody>
      </p:sp>
    </p:spTree>
    <p:extLst>
      <p:ext uri="{BB962C8B-B14F-4D97-AF65-F5344CB8AC3E}">
        <p14:creationId xmlns:p14="http://schemas.microsoft.com/office/powerpoint/2010/main" val="3687628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First, this data set is to be grouped into two clusters.  As a first step in finding a sensible initial partition, let the A &amp; B values of the two individuals furthest apart (using the Euclidean distance measure), define the initial cluster means, giving:</a:t>
            </a:r>
          </a:p>
          <a:p>
            <a:endParaRPr lang="en-US" sz="1200" b="0" i="0" kern="1200" dirty="0" smtClean="0">
              <a:solidFill>
                <a:schemeClr val="tx1"/>
              </a:solidFill>
              <a:effectLst/>
              <a:latin typeface="+mn-lt"/>
              <a:ea typeface="ＭＳ Ｐゴシック" charset="0"/>
            </a:endParaRPr>
          </a:p>
          <a:p>
            <a:endParaRPr lang="en-US" sz="1200" b="0" i="0" kern="1200" dirty="0" smtClean="0">
              <a:solidFill>
                <a:schemeClr val="tx1"/>
              </a:solidFill>
              <a:effectLst/>
              <a:latin typeface="+mn-lt"/>
              <a:ea typeface="ＭＳ Ｐゴシック" charset="0"/>
            </a:endParaRPr>
          </a:p>
          <a:p>
            <a:endParaRPr lang="en-US" dirty="0" smtClean="0"/>
          </a:p>
          <a:p>
            <a:r>
              <a:rPr lang="en-US" dirty="0" smtClean="0"/>
              <a:t>Source:</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35</a:t>
            </a:fld>
            <a:endParaRPr lang="en-US"/>
          </a:p>
        </p:txBody>
      </p:sp>
    </p:spTree>
    <p:extLst>
      <p:ext uri="{BB962C8B-B14F-4D97-AF65-F5344CB8AC3E}">
        <p14:creationId xmlns:p14="http://schemas.microsoft.com/office/powerpoint/2010/main" val="731626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Now the initial partition has changed, and the two clusters at this stage having the following characteristics:</a:t>
            </a:r>
          </a:p>
          <a:p>
            <a:endParaRPr lang="en-US" sz="1200" b="0"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But we cannot yet be sure that each individual has been assigned to the right cluster….</a:t>
            </a:r>
          </a:p>
          <a:p>
            <a:r>
              <a:rPr lang="en-US" dirty="0" smtClean="0"/>
              <a:t/>
            </a:r>
            <a:br>
              <a:rPr lang="en-US" dirty="0" smtClean="0"/>
            </a:br>
            <a:endParaRPr lang="en-US" sz="1200" b="0" i="0" kern="1200" dirty="0" smtClean="0">
              <a:solidFill>
                <a:schemeClr val="tx1"/>
              </a:solidFill>
              <a:effectLst/>
              <a:latin typeface="+mn-lt"/>
              <a:ea typeface="ＭＳ Ｐゴシック" charset="0"/>
            </a:endParaRPr>
          </a:p>
          <a:p>
            <a:endParaRPr lang="en-US" sz="1200" b="0" i="0" kern="1200" dirty="0" smtClean="0">
              <a:solidFill>
                <a:schemeClr val="tx1"/>
              </a:solidFill>
              <a:effectLst/>
              <a:latin typeface="+mn-lt"/>
              <a:ea typeface="ＭＳ Ｐゴシック" charset="0"/>
            </a:endParaRPr>
          </a:p>
          <a:p>
            <a:endParaRPr lang="en-US" dirty="0" smtClean="0"/>
          </a:p>
          <a:p>
            <a:r>
              <a:rPr lang="en-US" dirty="0" smtClean="0"/>
              <a:t>Source:</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36</a:t>
            </a:fld>
            <a:endParaRPr lang="en-US"/>
          </a:p>
        </p:txBody>
      </p:sp>
    </p:spTree>
    <p:extLst>
      <p:ext uri="{BB962C8B-B14F-4D97-AF65-F5344CB8AC3E}">
        <p14:creationId xmlns:p14="http://schemas.microsoft.com/office/powerpoint/2010/main" val="391971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a:t>
            </a:fld>
            <a:endParaRPr lang="en-US"/>
          </a:p>
        </p:txBody>
      </p:sp>
    </p:spTree>
    <p:extLst>
      <p:ext uri="{BB962C8B-B14F-4D97-AF65-F5344CB8AC3E}">
        <p14:creationId xmlns:p14="http://schemas.microsoft.com/office/powerpoint/2010/main" val="18894173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37</a:t>
            </a:fld>
            <a:endParaRPr lang="en-US"/>
          </a:p>
        </p:txBody>
      </p:sp>
    </p:spTree>
    <p:extLst>
      <p:ext uri="{BB962C8B-B14F-4D97-AF65-F5344CB8AC3E}">
        <p14:creationId xmlns:p14="http://schemas.microsoft.com/office/powerpoint/2010/main" val="8193732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But we cannot yet be sure that each individual has been assigned to the right cluster.  So, we compare each individual’s distance to its own cluster mean and to</a:t>
            </a:r>
            <a:r>
              <a:rPr lang="en-US" dirty="0" smtClean="0"/>
              <a:t/>
            </a:r>
            <a:br>
              <a:rPr lang="en-US" dirty="0" smtClean="0"/>
            </a:br>
            <a:r>
              <a:rPr lang="en-US" sz="1200" b="0" i="0" kern="1200" dirty="0" smtClean="0">
                <a:solidFill>
                  <a:schemeClr val="tx1"/>
                </a:solidFill>
                <a:effectLst/>
                <a:latin typeface="+mn-lt"/>
                <a:ea typeface="ＭＳ Ｐゴシック" charset="0"/>
                <a:cs typeface="ＭＳ Ｐゴシック" charset="0"/>
              </a:rPr>
              <a:t>that of the opposite cluster. And we find:</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Only individual 3 is nearer to the mean of the opposite cluster (Cluster 2) than its own (Cluster 1).  In other words, each individual's distance to its own cluster mean should be smaller that the distance to the other cluster's mean (which is not the case with individual 3). </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Thus, individual 3 is relocated to Cluster 2 resulting in the new partition:</a:t>
            </a:r>
            <a:r>
              <a:rPr lang="en-US" dirty="0" smtClean="0"/>
              <a:t/>
            </a:r>
            <a:br>
              <a:rPr lang="en-US" dirty="0" smtClean="0"/>
            </a:br>
            <a:endParaRPr lang="en-US" dirty="0" smtClean="0"/>
          </a:p>
          <a:p>
            <a:r>
              <a:rPr lang="en-US" sz="1200" b="0" i="0" kern="1200" dirty="0" smtClean="0">
                <a:solidFill>
                  <a:schemeClr val="tx1"/>
                </a:solidFill>
                <a:effectLst/>
                <a:latin typeface="+mn-lt"/>
                <a:ea typeface="ＭＳ Ｐゴシック" charset="0"/>
              </a:rPr>
              <a:t> Each iteration is a new spark job, inside it multiple stages</a:t>
            </a:r>
          </a:p>
          <a:p>
            <a:endParaRPr lang="en-US" sz="1200" b="0" i="0" kern="1200" dirty="0" smtClean="0">
              <a:solidFill>
                <a:schemeClr val="tx1"/>
              </a:solidFill>
              <a:effectLst/>
              <a:latin typeface="+mn-lt"/>
              <a:ea typeface="ＭＳ Ｐゴシック" charset="0"/>
            </a:endParaRPr>
          </a:p>
          <a:p>
            <a:endParaRPr lang="en-US" dirty="0" smtClean="0"/>
          </a:p>
          <a:p>
            <a:r>
              <a:rPr lang="en-US" dirty="0" smtClean="0"/>
              <a:t>Source:</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38</a:t>
            </a:fld>
            <a:endParaRPr lang="en-US"/>
          </a:p>
        </p:txBody>
      </p:sp>
    </p:spTree>
    <p:extLst>
      <p:ext uri="{BB962C8B-B14F-4D97-AF65-F5344CB8AC3E}">
        <p14:creationId xmlns:p14="http://schemas.microsoft.com/office/powerpoint/2010/main" val="1485767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Only individual 3 is nearer to the mean of the opposite cluster (Cluster 2) than its own (Cluster 1).  In other words, each individual's distance to its own cluster mean should be smaller that the distance to the other cluster's mean (which is not the case with individual 3). </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Thus, individual 3 is relocated to Cluster 2 resulting in the new partition:</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The iterative relocation would now continue from this new partition until no more relocations occur.  However, in this example each individual is now nearer its own cluster mean than that of the other cluster and the iteration stops, choosing the latest partitioning as the final cluster solution.</a:t>
            </a:r>
          </a:p>
          <a:p>
            <a:r>
              <a:rPr lang="en-US" sz="1200" b="0" i="0" kern="1200" dirty="0" smtClean="0">
                <a:solidFill>
                  <a:schemeClr val="tx1"/>
                </a:solidFill>
                <a:effectLst/>
                <a:latin typeface="+mn-lt"/>
                <a:ea typeface="ＭＳ Ｐゴシック" charset="0"/>
                <a:cs typeface="ＭＳ Ｐゴシック" charset="0"/>
              </a:rPr>
              <a:t>Also, it is possible that the k-means algorithm won't find a final solution.  In this case it would be a good idea to consider stopping the algorithm after a pre-chosen maximum of iterations.</a:t>
            </a:r>
          </a:p>
          <a:p>
            <a:r>
              <a:rPr lang="en-US" sz="1200" b="0" i="0" kern="1200" dirty="0" smtClean="0">
                <a:solidFill>
                  <a:schemeClr val="tx1"/>
                </a:solidFill>
                <a:effectLst/>
                <a:latin typeface="+mn-lt"/>
                <a:ea typeface="ＭＳ Ｐゴシック" charset="0"/>
                <a:cs typeface="ＭＳ Ｐゴシック" charset="0"/>
              </a:rPr>
              <a:t> </a:t>
            </a:r>
          </a:p>
          <a:p>
            <a:r>
              <a:rPr lang="en-US" dirty="0" smtClean="0"/>
              <a:t/>
            </a:r>
            <a:br>
              <a:rPr lang="en-US" dirty="0" smtClean="0"/>
            </a:br>
            <a:endParaRPr lang="en-US" sz="1200" b="0" i="0" kern="1200" dirty="0" smtClean="0">
              <a:solidFill>
                <a:schemeClr val="tx1"/>
              </a:solidFill>
              <a:effectLst/>
              <a:latin typeface="+mn-lt"/>
              <a:ea typeface="ＭＳ Ｐゴシック" charset="0"/>
            </a:endParaRPr>
          </a:p>
          <a:p>
            <a:endParaRPr lang="en-US" sz="1200" b="0" i="0" kern="1200" dirty="0" smtClean="0">
              <a:solidFill>
                <a:schemeClr val="tx1"/>
              </a:solidFill>
              <a:effectLst/>
              <a:latin typeface="+mn-lt"/>
              <a:ea typeface="ＭＳ Ｐゴシック" charset="0"/>
            </a:endParaRPr>
          </a:p>
          <a:p>
            <a:endParaRPr lang="en-US" dirty="0" smtClean="0"/>
          </a:p>
          <a:p>
            <a:r>
              <a:rPr lang="en-US" dirty="0" smtClean="0"/>
              <a:t>Source:</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39</a:t>
            </a:fld>
            <a:endParaRPr lang="en-US"/>
          </a:p>
        </p:txBody>
      </p:sp>
    </p:spTree>
    <p:extLst>
      <p:ext uri="{BB962C8B-B14F-4D97-AF65-F5344CB8AC3E}">
        <p14:creationId xmlns:p14="http://schemas.microsoft.com/office/powerpoint/2010/main" val="11897071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a:t>
            </a:r>
            <a:r>
              <a:rPr lang="en-US" baseline="0" dirty="0" smtClean="0"/>
              <a:t> the default # of max iterations that k-means will do. Generally only 10-20 iterations are required to converge.</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40</a:t>
            </a:fld>
            <a:endParaRPr lang="en-US"/>
          </a:p>
        </p:txBody>
      </p:sp>
    </p:spTree>
    <p:extLst>
      <p:ext uri="{BB962C8B-B14F-4D97-AF65-F5344CB8AC3E}">
        <p14:creationId xmlns:p14="http://schemas.microsoft.com/office/powerpoint/2010/main" val="30597713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pipeline concept is mostly inspired by the </a:t>
            </a:r>
            <a:r>
              <a:rPr lang="en-US" baseline="0" dirty="0" err="1" smtClean="0"/>
              <a:t>scikit</a:t>
            </a:r>
            <a:r>
              <a:rPr lang="en-US" baseline="0" dirty="0" smtClean="0"/>
              <a:t>-learn project.</a:t>
            </a:r>
          </a:p>
          <a:p>
            <a:endParaRPr lang="en-US" baseline="0" dirty="0" smtClean="0"/>
          </a:p>
          <a:p>
            <a:r>
              <a:rPr lang="en-US" sz="1200" b="0" i="0" kern="1200" dirty="0" smtClean="0">
                <a:solidFill>
                  <a:schemeClr val="tx1"/>
                </a:solidFill>
                <a:effectLst/>
                <a:latin typeface="+mn-lt"/>
                <a:ea typeface="ＭＳ Ｐゴシック" charset="0"/>
                <a:cs typeface="ＭＳ Ｐゴシック" charset="0"/>
              </a:rPr>
              <a:t>The new pipeline API lives under a new package named “spark.ml”. A pipeline consists of a sequence of stages. There are two basic types of pipeline stages: Transformer and Estimator. A Transformer takes a dataset as input and produces an augmented dataset as output. E.g., a tokenizer is a Transformer that transforms a dataset with text into an dataset with tokenized words. An Estimator must be first fit on the input dataset to produce a model, which is a Transformer that transforms the input dataset. E.g., logistic regression is an Estimator that trains on a dataset with labels and features and produces a logistic regression model.</a:t>
            </a:r>
            <a:endParaRPr lang="en-US" baseline="0" dirty="0" smtClean="0"/>
          </a:p>
          <a:p>
            <a:endParaRPr lang="en-US" baseline="0" dirty="0" smtClean="0"/>
          </a:p>
          <a:p>
            <a:r>
              <a:rPr lang="en-US" sz="1200" b="0" i="0" kern="1200" dirty="0" smtClean="0">
                <a:solidFill>
                  <a:schemeClr val="tx1"/>
                </a:solidFill>
                <a:effectLst/>
                <a:latin typeface="+mn-lt"/>
                <a:ea typeface="ＭＳ Ｐゴシック" charset="0"/>
                <a:cs typeface="ＭＳ Ｐゴシック" charset="0"/>
              </a:rPr>
              <a:t>A practical ML pipeline often involves a sequence of data pre-processing, feature extraction, model fitting, and validation stages. For example, classifying text documents might involve text segmentation and cleaning, extracting features, and training a classification model with cross-validation. </a:t>
            </a:r>
          </a:p>
          <a:p>
            <a:endParaRPr lang="en-US" sz="1200" b="0" i="0" kern="1200" baseline="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The new pipeline API lives under a new package named “spark.ml”. A pipeline consists of a sequence of stages. There are two basic types of pipeline stages: Transformer and Estimator. A Transformer takes a dataset as input and produces an augmented dataset as output. E.g., a tokenizer is a Transformer that transforms a dataset with text into an dataset with tokenized words. An Estimator must be first fit on the input dataset to produce a model, which is a Transformer that transforms the input dataset. E.g., logistic regression is an Estimator that trains on a dataset with labels and features and produces a logistic regression model.</a:t>
            </a:r>
            <a:endParaRPr lang="en-US" baseline="0" dirty="0" smtClean="0"/>
          </a:p>
          <a:p>
            <a:endParaRPr lang="en-US" baseline="0" dirty="0" smtClean="0"/>
          </a:p>
          <a:p>
            <a:r>
              <a:rPr lang="en-US" baseline="0" dirty="0" smtClean="0"/>
              <a:t>For Transformer, </a:t>
            </a:r>
            <a:r>
              <a:rPr lang="en-US" sz="1200" b="0" i="0" kern="1200" dirty="0" smtClean="0">
                <a:solidFill>
                  <a:schemeClr val="tx1"/>
                </a:solidFill>
                <a:effectLst/>
                <a:latin typeface="+mn-lt"/>
                <a:ea typeface="ＭＳ Ｐゴシック" charset="0"/>
                <a:cs typeface="ＭＳ Ｐゴシック" charset="0"/>
              </a:rPr>
              <a:t>an ML model is a </a:t>
            </a:r>
            <a:r>
              <a:rPr lang="en-US" dirty="0" smtClean="0"/>
              <a:t>Transformer</a:t>
            </a:r>
            <a:r>
              <a:rPr lang="en-US" sz="1200" b="0" i="0" kern="1200" dirty="0" smtClean="0">
                <a:solidFill>
                  <a:schemeClr val="tx1"/>
                </a:solidFill>
                <a:effectLst/>
                <a:latin typeface="+mn-lt"/>
                <a:ea typeface="ＭＳ Ｐゴシック" charset="0"/>
                <a:cs typeface="ＭＳ Ｐゴシック" charset="0"/>
              </a:rPr>
              <a:t> which transforms </a:t>
            </a:r>
            <a:r>
              <a:rPr lang="en-US" dirty="0" smtClean="0"/>
              <a:t>DataFrame</a:t>
            </a:r>
            <a:r>
              <a:rPr lang="en-US" sz="1200" b="0" i="0" kern="1200" dirty="0" smtClean="0">
                <a:solidFill>
                  <a:schemeClr val="tx1"/>
                </a:solidFill>
                <a:effectLst/>
                <a:latin typeface="+mn-lt"/>
                <a:ea typeface="ＭＳ Ｐゴシック" charset="0"/>
                <a:cs typeface="ＭＳ Ｐゴシック" charset="0"/>
              </a:rPr>
              <a:t> with features into a </a:t>
            </a:r>
            <a:r>
              <a:rPr lang="en-US" dirty="0" smtClean="0"/>
              <a:t>DataFrame</a:t>
            </a:r>
            <a:r>
              <a:rPr lang="en-US" sz="1200" b="0" i="0" kern="1200" dirty="0" smtClean="0">
                <a:solidFill>
                  <a:schemeClr val="tx1"/>
                </a:solidFill>
                <a:effectLst/>
                <a:latin typeface="+mn-lt"/>
                <a:ea typeface="ＭＳ Ｐゴシック" charset="0"/>
                <a:cs typeface="ＭＳ Ｐゴシック" charset="0"/>
              </a:rPr>
              <a:t> with predictions.</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41</a:t>
            </a:fld>
            <a:endParaRPr lang="en-US"/>
          </a:p>
        </p:txBody>
      </p:sp>
    </p:spTree>
    <p:extLst>
      <p:ext uri="{BB962C8B-B14F-4D97-AF65-F5344CB8AC3E}">
        <p14:creationId xmlns:p14="http://schemas.microsoft.com/office/powerpoint/2010/main" val="2643990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42</a:t>
            </a:fld>
            <a:endParaRPr lang="en-US"/>
          </a:p>
        </p:txBody>
      </p:sp>
    </p:spTree>
    <p:extLst>
      <p:ext uri="{BB962C8B-B14F-4D97-AF65-F5344CB8AC3E}">
        <p14:creationId xmlns:p14="http://schemas.microsoft.com/office/powerpoint/2010/main" val="23451878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Transformers: Tokenizer, </a:t>
            </a:r>
            <a:r>
              <a:rPr lang="en-US" dirty="0" err="1" smtClean="0"/>
              <a:t>stopWordsRemover</a:t>
            </a:r>
            <a:r>
              <a:rPr lang="en-US" dirty="0" smtClean="0"/>
              <a:t>, hashingTF, normalizer (takes a vector and normalizes</a:t>
            </a:r>
            <a:r>
              <a:rPr lang="en-US" baseline="0" dirty="0" smtClean="0"/>
              <a:t> it, sum of each vector is equal to one)</a:t>
            </a:r>
            <a:endParaRPr lang="en-US" dirty="0" smtClean="0"/>
          </a:p>
          <a:p>
            <a:r>
              <a:rPr lang="en-US" dirty="0" smtClean="0"/>
              <a:t>- You apply a functions</a:t>
            </a:r>
            <a:r>
              <a:rPr lang="en-US" baseline="0" dirty="0" smtClean="0"/>
              <a:t> and you get some output</a:t>
            </a:r>
            <a:endParaRPr lang="en-US" dirty="0" smtClean="0"/>
          </a:p>
          <a:p>
            <a:endParaRPr lang="en-US" dirty="0" smtClean="0"/>
          </a:p>
          <a:p>
            <a:r>
              <a:rPr lang="en-US" dirty="0" smtClean="0"/>
              <a:t>Estimators:  IDF</a:t>
            </a:r>
            <a:r>
              <a:rPr lang="en-US" baseline="0" dirty="0" smtClean="0"/>
              <a:t> (estimates frequencies of words and then weighs the words by frequencies), </a:t>
            </a:r>
            <a:r>
              <a:rPr lang="en-US" dirty="0" smtClean="0"/>
              <a:t>K-means</a:t>
            </a:r>
          </a:p>
          <a:p>
            <a:pPr marL="171450" indent="-171450">
              <a:buFontTx/>
              <a:buChar char="-"/>
            </a:pPr>
            <a:r>
              <a:rPr lang="en-US" dirty="0" smtClean="0"/>
              <a:t>You take all the data and then figure out something, in </a:t>
            </a:r>
            <a:r>
              <a:rPr lang="en-US" dirty="0" err="1" smtClean="0"/>
              <a:t>kmean</a:t>
            </a:r>
            <a:r>
              <a:rPr lang="en-US" dirty="0" smtClean="0"/>
              <a:t>, figure out centroids then take any other dataset and apply this model.</a:t>
            </a:r>
          </a:p>
          <a:p>
            <a:pPr marL="171450" indent="-171450">
              <a:buFontTx/>
              <a:buChar char="-"/>
            </a:pPr>
            <a:r>
              <a:rPr lang="en-US" dirty="0" smtClean="0"/>
              <a:t>Builds</a:t>
            </a:r>
            <a:r>
              <a:rPr lang="en-US" baseline="0" dirty="0" smtClean="0"/>
              <a:t> a model that you can build</a:t>
            </a:r>
          </a:p>
          <a:p>
            <a:pPr marL="171450" indent="-171450">
              <a:buFontTx/>
              <a:buChar char="-"/>
            </a:pPr>
            <a:endParaRPr lang="en-US" baseline="0" dirty="0" smtClean="0"/>
          </a:p>
          <a:p>
            <a:pPr marL="171450" indent="-171450">
              <a:buFontTx/>
              <a:buChar char="-"/>
            </a:pPr>
            <a:endParaRPr lang="en-US" baseline="0" dirty="0" smtClean="0"/>
          </a:p>
          <a:p>
            <a:pPr marL="0" indent="0">
              <a:buFontTx/>
              <a:buNone/>
            </a:pPr>
            <a:r>
              <a:rPr lang="en-US" baseline="0" dirty="0" smtClean="0"/>
              <a:t>Normalizer: it’s b/c some articles are small, others are large. If you don’t do normalizer, then if the word Congress appears 100 times, then it’ll be a complete outlier compared to others. </a:t>
            </a:r>
            <a:r>
              <a:rPr lang="en-US" baseline="0" dirty="0" err="1" smtClean="0"/>
              <a:t>Ohh</a:t>
            </a:r>
            <a:r>
              <a:rPr lang="en-US" baseline="0" dirty="0" smtClean="0"/>
              <a:t>, then k-means will see that as it’s own cluster off on it’s own.</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43</a:t>
            </a:fld>
            <a:endParaRPr lang="en-US"/>
          </a:p>
        </p:txBody>
      </p:sp>
    </p:spTree>
    <p:extLst>
      <p:ext uri="{BB962C8B-B14F-4D97-AF65-F5344CB8AC3E}">
        <p14:creationId xmlns:p14="http://schemas.microsoft.com/office/powerpoint/2010/main" val="3981703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Transforms</a:t>
            </a:r>
            <a:r>
              <a:rPr lang="en-US" baseline="0" dirty="0" smtClean="0"/>
              <a:t> one </a:t>
            </a:r>
            <a:r>
              <a:rPr lang="en-US" baseline="0" dirty="0" err="1" smtClean="0"/>
              <a:t>df</a:t>
            </a:r>
            <a:r>
              <a:rPr lang="en-US" baseline="0" dirty="0" smtClean="0"/>
              <a:t> into another (append column)</a:t>
            </a:r>
          </a:p>
          <a:p>
            <a:r>
              <a:rPr lang="en-US" baseline="0" dirty="0" smtClean="0"/>
              <a:t>2 types:</a:t>
            </a:r>
          </a:p>
          <a:p>
            <a:r>
              <a:rPr lang="en-US" baseline="0" dirty="0" smtClean="0"/>
              <a:t>Feature transformer (futurization)</a:t>
            </a:r>
          </a:p>
          <a:p>
            <a:r>
              <a:rPr lang="en-US" baseline="0" dirty="0" smtClean="0"/>
              <a:t>Learned model (product of learning)</a:t>
            </a:r>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7</a:t>
            </a:fld>
            <a:endParaRPr lang="en-US"/>
          </a:p>
        </p:txBody>
      </p:sp>
    </p:spTree>
    <p:extLst>
      <p:ext uri="{BB962C8B-B14F-4D97-AF65-F5344CB8AC3E}">
        <p14:creationId xmlns:p14="http://schemas.microsoft.com/office/powerpoint/2010/main" val="103829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Abstraction</a:t>
            </a:r>
            <a:r>
              <a:rPr lang="en-US" baseline="0" dirty="0" smtClean="0"/>
              <a:t> that allows any algorithm to fit into the pipeline.</a:t>
            </a:r>
          </a:p>
          <a:p>
            <a:r>
              <a:rPr lang="en-US" baseline="0" dirty="0" smtClean="0"/>
              <a:t>Fits the </a:t>
            </a:r>
            <a:r>
              <a:rPr lang="en-US" baseline="0" dirty="0" err="1" smtClean="0"/>
              <a:t>algorith</a:t>
            </a:r>
            <a:r>
              <a:rPr lang="en-US" baseline="0" dirty="0" smtClean="0"/>
              <a:t> to a dataset using the FIT function.</a:t>
            </a:r>
          </a:p>
          <a:p>
            <a:r>
              <a:rPr lang="en-US" baseline="0" dirty="0" smtClean="0"/>
              <a:t>e.g. Fitting a LR </a:t>
            </a:r>
            <a:r>
              <a:rPr lang="en-US" baseline="0" dirty="0" err="1" smtClean="0"/>
              <a:t>alg</a:t>
            </a:r>
            <a:r>
              <a:rPr lang="en-US" baseline="0" dirty="0" smtClean="0"/>
              <a:t> to a pipeline will result in </a:t>
            </a:r>
            <a:r>
              <a:rPr lang="en-US" baseline="0" dirty="0" err="1" smtClean="0"/>
              <a:t>trianing</a:t>
            </a:r>
            <a:r>
              <a:rPr lang="en-US" baseline="0" dirty="0" smtClean="0"/>
              <a:t> on said dataset that will produce a </a:t>
            </a:r>
            <a:r>
              <a:rPr lang="en-US" baseline="0" dirty="0" err="1" smtClean="0"/>
              <a:t>LogisticRegressionModel</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11</a:t>
            </a:fld>
            <a:endParaRPr lang="en-US"/>
          </a:p>
        </p:txBody>
      </p:sp>
    </p:spTree>
    <p:extLst>
      <p:ext uri="{BB962C8B-B14F-4D97-AF65-F5344CB8AC3E}">
        <p14:creationId xmlns:p14="http://schemas.microsoft.com/office/powerpoint/2010/main" val="697146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common algorithm in the field of information retrieval. </a:t>
            </a:r>
            <a:r>
              <a:rPr lang="en-US" sz="1200" b="0" i="0" kern="1200" dirty="0" smtClean="0">
                <a:solidFill>
                  <a:schemeClr val="tx1"/>
                </a:solidFill>
                <a:effectLst/>
                <a:latin typeface="+mn-lt"/>
                <a:ea typeface="ＭＳ Ｐゴシック" charset="0"/>
                <a:cs typeface="ＭＳ Ｐゴシック" charset="0"/>
              </a:rPr>
              <a:t>Variations of the </a:t>
            </a:r>
            <a:r>
              <a:rPr lang="en-US" sz="1200" b="0" i="0" kern="1200" dirty="0" err="1" smtClean="0">
                <a:solidFill>
                  <a:schemeClr val="tx1"/>
                </a:solidFill>
                <a:effectLst/>
                <a:latin typeface="+mn-lt"/>
                <a:ea typeface="ＭＳ Ｐゴシック" charset="0"/>
                <a:cs typeface="ＭＳ Ｐゴシック" charset="0"/>
              </a:rPr>
              <a:t>tf-idf</a:t>
            </a:r>
            <a:r>
              <a:rPr lang="en-US" sz="1200" b="0" i="0" kern="1200" dirty="0" smtClean="0">
                <a:solidFill>
                  <a:schemeClr val="tx1"/>
                </a:solidFill>
                <a:effectLst/>
                <a:latin typeface="+mn-lt"/>
                <a:ea typeface="ＭＳ Ｐゴシック" charset="0"/>
                <a:cs typeface="ＭＳ Ｐゴシック" charset="0"/>
              </a:rPr>
              <a:t> weighting scheme are often used by search engines as a central tool in scoring and ranking a web page’s relevance given a user query.</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13</a:t>
            </a:fld>
            <a:endParaRPr lang="en-US"/>
          </a:p>
        </p:txBody>
      </p:sp>
    </p:spTree>
    <p:extLst>
      <p:ext uri="{BB962C8B-B14F-4D97-AF65-F5344CB8AC3E}">
        <p14:creationId xmlns:p14="http://schemas.microsoft.com/office/powerpoint/2010/main" val="43016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14</a:t>
            </a:fld>
            <a:endParaRPr lang="en-US"/>
          </a:p>
        </p:txBody>
      </p:sp>
    </p:spTree>
    <p:extLst>
      <p:ext uri="{BB962C8B-B14F-4D97-AF65-F5344CB8AC3E}">
        <p14:creationId xmlns:p14="http://schemas.microsoft.com/office/powerpoint/2010/main" val="539920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15</a:t>
            </a:fld>
            <a:endParaRPr lang="en-US"/>
          </a:p>
        </p:txBody>
      </p:sp>
    </p:spTree>
    <p:extLst>
      <p:ext uri="{BB962C8B-B14F-4D97-AF65-F5344CB8AC3E}">
        <p14:creationId xmlns:p14="http://schemas.microsoft.com/office/powerpoint/2010/main" val="2904051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TF(t) = (Number of times term t appears in a document) / (Total number of terms in the document). While computing TF, all terms are considered equally important.</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16</a:t>
            </a:fld>
            <a:endParaRPr lang="en-US"/>
          </a:p>
        </p:txBody>
      </p:sp>
    </p:spTree>
    <p:extLst>
      <p:ext uri="{BB962C8B-B14F-4D97-AF65-F5344CB8AC3E}">
        <p14:creationId xmlns:p14="http://schemas.microsoft.com/office/powerpoint/2010/main" val="600772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4.png"/><Relationship Id="rId5"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5" name="Picture 4" descr="databricks_logoTM_rev_CMYK.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4938" y="4484688"/>
            <a:ext cx="2235200" cy="334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705556" y="1558774"/>
            <a:ext cx="8240889" cy="1863171"/>
          </a:xfrm>
        </p:spPr>
        <p:txBody>
          <a:bodyPr anchor="ctr" anchorCtr="0">
            <a:noAutofit/>
          </a:bodyPr>
          <a:lstStyle>
            <a:lvl1pPr algn="l">
              <a:lnSpc>
                <a:spcPct val="90000"/>
              </a:lnSpc>
              <a:defRPr sz="5400" b="0" i="0" baseline="0">
                <a:solidFill>
                  <a:schemeClr val="bg1"/>
                </a:solidFill>
                <a:latin typeface="Newslab Thin"/>
              </a:defRPr>
            </a:lvl1pPr>
          </a:lstStyle>
          <a:p>
            <a:r>
              <a:rPr lang="en-US" smtClean="0"/>
              <a:t>Click to edit Master title style</a:t>
            </a:r>
            <a:endParaRPr lang="en-US" dirty="0"/>
          </a:p>
        </p:txBody>
      </p:sp>
      <p:sp>
        <p:nvSpPr>
          <p:cNvPr id="3" name="Subtitle 2"/>
          <p:cNvSpPr>
            <a:spLocks noGrp="1"/>
          </p:cNvSpPr>
          <p:nvPr>
            <p:ph type="subTitle" idx="1"/>
          </p:nvPr>
        </p:nvSpPr>
        <p:spPr>
          <a:xfrm>
            <a:off x="689593" y="4176647"/>
            <a:ext cx="6400800" cy="453863"/>
          </a:xfrm>
          <a:prstGeom prst="rect">
            <a:avLst/>
          </a:prstGeom>
        </p:spPr>
        <p:txBody>
          <a:bodyPr anchor="b">
            <a:noAutofit/>
          </a:bodyPr>
          <a:lstStyle>
            <a:lvl1pPr marL="0" indent="0" algn="l">
              <a:spcBef>
                <a:spcPts val="0"/>
              </a:spcBef>
              <a:buNone/>
              <a:defRPr sz="2400" baseline="0">
                <a:solidFill>
                  <a:schemeClr val="bg1"/>
                </a:solidFill>
                <a:latin typeface="Source Sans Pro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6" name="Text Placeholder 5"/>
          <p:cNvSpPr>
            <a:spLocks noGrp="1"/>
          </p:cNvSpPr>
          <p:nvPr>
            <p:ph type="body" sz="quarter" idx="10"/>
          </p:nvPr>
        </p:nvSpPr>
        <p:spPr>
          <a:xfrm>
            <a:off x="687742" y="4563527"/>
            <a:ext cx="6446838" cy="443446"/>
          </a:xfrm>
          <a:prstGeom prst="rect">
            <a:avLst/>
          </a:prstGeom>
        </p:spPr>
        <p:txBody>
          <a:bodyPr>
            <a:normAutofit/>
          </a:bodyPr>
          <a:lstStyle>
            <a:lvl1pPr marL="0" indent="0" algn="l">
              <a:buNone/>
              <a:defRPr sz="1400" baseline="0">
                <a:solidFill>
                  <a:schemeClr val="bg1"/>
                </a:solidFill>
                <a:latin typeface="Source Sans Pro Light"/>
              </a:defRPr>
            </a:lvl1pPr>
          </a:lstStyle>
          <a:p>
            <a:pPr lvl="0"/>
            <a:r>
              <a:rPr lang="en-US" smtClean="0"/>
              <a:t>Click to edit Master text styles</a:t>
            </a:r>
          </a:p>
        </p:txBody>
      </p:sp>
    </p:spTree>
    <p:extLst>
      <p:ext uri="{BB962C8B-B14F-4D97-AF65-F5344CB8AC3E}">
        <p14:creationId xmlns:p14="http://schemas.microsoft.com/office/powerpoint/2010/main" val="1941698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946150" y="1312863"/>
            <a:ext cx="7172325" cy="3394075"/>
          </a:xfrm>
          <a:prstGeom prst="rect">
            <a:avLst/>
          </a:prstGeom>
        </p:spPr>
        <p:txBody>
          <a:bodyPr/>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lgn="r">
              <a:defRPr sz="1200" smtClean="0">
                <a:solidFill>
                  <a:schemeClr val="tx2">
                    <a:lumMod val="75000"/>
                    <a:lumOff val="25000"/>
                  </a:schemeClr>
                </a:solidFill>
                <a:latin typeface="Source Sans Pro Light"/>
              </a:defRPr>
            </a:lvl1pPr>
          </a:lstStyle>
          <a:p>
            <a:pPr>
              <a:defRPr/>
            </a:pPr>
            <a:fld id="{9F03A678-4452-844A-9F06-1DF79E40D900}" type="slidenum">
              <a:rPr lang="en-US"/>
              <a:pPr>
                <a:defRPr/>
              </a:pPr>
              <a:t>‹#›</a:t>
            </a:fld>
            <a:endParaRPr lang="en-US" dirty="0"/>
          </a:p>
        </p:txBody>
      </p:sp>
      <p:pic>
        <p:nvPicPr>
          <p:cNvPr id="7" name="Picture 6" descr="databricks_logoTM_800p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Tree>
    <p:extLst>
      <p:ext uri="{BB962C8B-B14F-4D97-AF65-F5344CB8AC3E}">
        <p14:creationId xmlns:p14="http://schemas.microsoft.com/office/powerpoint/2010/main" val="33016338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3"/>
          <p:cNvSpPr>
            <a:spLocks noGrp="1"/>
          </p:cNvSpPr>
          <p:nvPr>
            <p:ph sz="half" idx="2"/>
          </p:nvPr>
        </p:nvSpPr>
        <p:spPr>
          <a:xfrm>
            <a:off x="931334" y="1323212"/>
            <a:ext cx="3562048" cy="2963466"/>
          </a:xfrm>
          <a:prstGeom prst="rect">
            <a:avLst/>
          </a:prstGeom>
        </p:spPr>
        <p:txBody>
          <a:bodyPr>
            <a:normAutofit/>
          </a:bodyPr>
          <a:lstStyle>
            <a:lvl1pPr marL="168275" indent="-168275">
              <a:buFont typeface="Arial"/>
              <a:buChar char="•"/>
              <a:defRPr sz="2000"/>
            </a:lvl1pPr>
            <a:lvl2pPr marL="458788" indent="-169863">
              <a:buFont typeface="Lucida Grande"/>
              <a:buChar char="–"/>
              <a:defRPr sz="1800"/>
            </a:lvl2pPr>
            <a:lvl3pPr marL="744538" indent="-115888">
              <a:buFont typeface="Arial"/>
              <a:buChar char="•"/>
              <a:defRPr sz="1400"/>
            </a:lvl3pPr>
            <a:lvl4pPr marL="973138" indent="-112713">
              <a:buFont typeface="Lucida Grande"/>
              <a:buChar char="–"/>
              <a:defRPr sz="1200"/>
            </a:lvl4pPr>
            <a:lvl5pPr marL="1198563" indent="-115888">
              <a:buFont typeface="Arial"/>
              <a:buChar cha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4"/>
          </p:nvPr>
        </p:nvSpPr>
        <p:spPr/>
        <p:txBody>
          <a:bodyPr/>
          <a:lstStyle>
            <a:lvl1pPr algn="r">
              <a:defRPr sz="1200" smtClean="0">
                <a:solidFill>
                  <a:schemeClr val="tx2">
                    <a:lumMod val="75000"/>
                    <a:lumOff val="25000"/>
                  </a:schemeClr>
                </a:solidFill>
                <a:latin typeface="Source Sans Pro Light"/>
              </a:defRPr>
            </a:lvl1pPr>
          </a:lstStyle>
          <a:p>
            <a:pPr>
              <a:defRPr/>
            </a:pPr>
            <a:fld id="{FF3F9746-D39B-674D-B64B-9AF75CD7F04D}" type="slidenum">
              <a:rPr lang="en-US"/>
              <a:pPr>
                <a:defRPr/>
              </a:pPr>
              <a:t>‹#›</a:t>
            </a:fld>
            <a:endParaRPr lang="en-US" dirty="0"/>
          </a:p>
        </p:txBody>
      </p:sp>
      <p:pic>
        <p:nvPicPr>
          <p:cNvPr id="10" name="Picture 9" descr="databricks_logoTM_800p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
        <p:nvSpPr>
          <p:cNvPr id="15"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
        <p:nvSpPr>
          <p:cNvPr id="11" name="Content Placeholder 3"/>
          <p:cNvSpPr>
            <a:spLocks noGrp="1"/>
          </p:cNvSpPr>
          <p:nvPr>
            <p:ph sz="half" idx="16"/>
          </p:nvPr>
        </p:nvSpPr>
        <p:spPr>
          <a:xfrm>
            <a:off x="4572000" y="1323212"/>
            <a:ext cx="3562048" cy="2963466"/>
          </a:xfrm>
          <a:prstGeom prst="rect">
            <a:avLst/>
          </a:prstGeom>
        </p:spPr>
        <p:txBody>
          <a:bodyPr>
            <a:normAutofit/>
          </a:bodyPr>
          <a:lstStyle>
            <a:lvl1pPr marL="168275" indent="-168275">
              <a:buFont typeface="Arial"/>
              <a:buChar char="•"/>
              <a:defRPr sz="2000"/>
            </a:lvl1pPr>
            <a:lvl2pPr marL="458788" indent="-169863">
              <a:buFont typeface="Lucida Grande"/>
              <a:buChar char="–"/>
              <a:defRPr sz="1800"/>
            </a:lvl2pPr>
            <a:lvl3pPr marL="744538" indent="-115888">
              <a:buFont typeface="Arial"/>
              <a:buChar char="•"/>
              <a:defRPr sz="1400"/>
            </a:lvl3pPr>
            <a:lvl4pPr marL="973138" indent="-112713">
              <a:buFont typeface="Lucida Grande"/>
              <a:buChar char="–"/>
              <a:defRPr sz="1200"/>
            </a:lvl4pPr>
            <a:lvl5pPr marL="1198563" indent="-115888">
              <a:buFont typeface="Arial"/>
              <a:buChar cha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133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931334" y="1286171"/>
            <a:ext cx="3562048" cy="479822"/>
          </a:xfrm>
          <a:prstGeom prst="rect">
            <a:avLst/>
          </a:prstGeom>
        </p:spPr>
        <p:txBody>
          <a:bodyPr anchor="b">
            <a:normAutofit/>
          </a:bodyPr>
          <a:lstStyle>
            <a:lvl1pPr marL="0" indent="0">
              <a:buNone/>
              <a:defRPr sz="2400" b="0" i="0" baseline="0">
                <a:solidFill>
                  <a:srgbClr val="404040"/>
                </a:solidFill>
                <a:latin typeface="Source Sans Pro"/>
                <a:cs typeface="Source Sans Pro"/>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Source Sans Pro Regular</a:t>
            </a:r>
          </a:p>
        </p:txBody>
      </p:sp>
      <p:sp>
        <p:nvSpPr>
          <p:cNvPr id="13" name="Text Placeholder 4"/>
          <p:cNvSpPr>
            <a:spLocks noGrp="1"/>
          </p:cNvSpPr>
          <p:nvPr>
            <p:ph type="body" sz="quarter" idx="3" hasCustomPrompt="1"/>
          </p:nvPr>
        </p:nvSpPr>
        <p:spPr>
          <a:xfrm>
            <a:off x="4560360" y="1286171"/>
            <a:ext cx="3543451" cy="479822"/>
          </a:xfrm>
          <a:prstGeom prst="rect">
            <a:avLst/>
          </a:prstGeom>
        </p:spPr>
        <p:txBody>
          <a:bodyPr anchor="b">
            <a:normAutofit/>
          </a:bodyPr>
          <a:lstStyle>
            <a:lvl1pPr marL="0" indent="0">
              <a:buNone/>
              <a:defRPr sz="2400" b="0" i="0">
                <a:solidFill>
                  <a:srgbClr val="404040"/>
                </a:solidFill>
                <a:latin typeface="Source Sans Pro"/>
                <a:cs typeface="Source Sans Pro"/>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Source Sans Pro Regular</a:t>
            </a:r>
          </a:p>
        </p:txBody>
      </p:sp>
      <p:sp>
        <p:nvSpPr>
          <p:cNvPr id="8" name="Slide Number Placeholder 5"/>
          <p:cNvSpPr>
            <a:spLocks noGrp="1"/>
          </p:cNvSpPr>
          <p:nvPr>
            <p:ph type="sldNum" sz="quarter" idx="14"/>
          </p:nvPr>
        </p:nvSpPr>
        <p:spPr/>
        <p:txBody>
          <a:bodyPr/>
          <a:lstStyle>
            <a:lvl1pPr algn="r">
              <a:defRPr sz="1200" smtClean="0">
                <a:solidFill>
                  <a:schemeClr val="tx2">
                    <a:lumMod val="75000"/>
                    <a:lumOff val="25000"/>
                  </a:schemeClr>
                </a:solidFill>
                <a:latin typeface="Source Sans Pro Light"/>
              </a:defRPr>
            </a:lvl1pPr>
          </a:lstStyle>
          <a:p>
            <a:pPr>
              <a:defRPr/>
            </a:pPr>
            <a:fld id="{AB66F010-0F61-0F40-8921-6DABAD4DFDC1}" type="slidenum">
              <a:rPr lang="en-US"/>
              <a:pPr>
                <a:defRPr/>
              </a:pPr>
              <a:t>‹#›</a:t>
            </a:fld>
            <a:endParaRPr lang="en-US" dirty="0"/>
          </a:p>
        </p:txBody>
      </p:sp>
      <p:pic>
        <p:nvPicPr>
          <p:cNvPr id="14" name="Picture 13" descr="databricks_logoTM_800p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
        <p:nvSpPr>
          <p:cNvPr id="18"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
        <p:nvSpPr>
          <p:cNvPr id="17" name="Content Placeholder 3"/>
          <p:cNvSpPr>
            <a:spLocks noGrp="1"/>
          </p:cNvSpPr>
          <p:nvPr>
            <p:ph sz="half" idx="16"/>
          </p:nvPr>
        </p:nvSpPr>
        <p:spPr>
          <a:xfrm>
            <a:off x="4572000" y="1843144"/>
            <a:ext cx="3562048" cy="2963466"/>
          </a:xfrm>
          <a:prstGeom prst="rect">
            <a:avLst/>
          </a:prstGeom>
        </p:spPr>
        <p:txBody>
          <a:bodyPr>
            <a:normAutofit/>
          </a:bodyPr>
          <a:lstStyle>
            <a:lvl1pPr marL="168275" indent="-168275">
              <a:buFont typeface="Arial"/>
              <a:buChar char="•"/>
              <a:defRPr sz="2000"/>
            </a:lvl1pPr>
            <a:lvl2pPr marL="458788" indent="-169863">
              <a:buFont typeface="Lucida Grande"/>
              <a:buChar char="–"/>
              <a:defRPr sz="1800"/>
            </a:lvl2pPr>
            <a:lvl3pPr marL="744538" indent="-115888">
              <a:buFont typeface="Arial"/>
              <a:buChar char="•"/>
              <a:defRPr sz="1400"/>
            </a:lvl3pPr>
            <a:lvl4pPr marL="973138" indent="-112713">
              <a:buFont typeface="Lucida Grande"/>
              <a:buChar char="–"/>
              <a:defRPr sz="1200"/>
            </a:lvl4pPr>
            <a:lvl5pPr marL="1198563" indent="-115888">
              <a:buFont typeface="Arial"/>
              <a:buChar cha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3"/>
          <p:cNvSpPr>
            <a:spLocks noGrp="1"/>
          </p:cNvSpPr>
          <p:nvPr>
            <p:ph sz="half" idx="17"/>
          </p:nvPr>
        </p:nvSpPr>
        <p:spPr>
          <a:xfrm>
            <a:off x="927358" y="1843144"/>
            <a:ext cx="3562048" cy="2963466"/>
          </a:xfrm>
          <a:prstGeom prst="rect">
            <a:avLst/>
          </a:prstGeom>
        </p:spPr>
        <p:txBody>
          <a:bodyPr>
            <a:normAutofit/>
          </a:bodyPr>
          <a:lstStyle>
            <a:lvl1pPr marL="168275" indent="-168275">
              <a:buFont typeface="Arial"/>
              <a:buChar char="•"/>
              <a:defRPr sz="2000"/>
            </a:lvl1pPr>
            <a:lvl2pPr marL="458788" indent="-169863">
              <a:buFont typeface="Lucida Grande"/>
              <a:buChar char="–"/>
              <a:defRPr sz="1800"/>
            </a:lvl2pPr>
            <a:lvl3pPr marL="744538" indent="-115888">
              <a:buFont typeface="Arial"/>
              <a:buChar char="•"/>
              <a:defRPr sz="1400"/>
            </a:lvl3pPr>
            <a:lvl4pPr marL="973138" indent="-112713">
              <a:buFont typeface="Lucida Grande"/>
              <a:buChar char="–"/>
              <a:defRPr sz="1200"/>
            </a:lvl4pPr>
            <a:lvl5pPr marL="1198563" indent="-115888">
              <a:buFont typeface="Arial"/>
              <a:buChar cha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728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Question or Section Black">
    <p:spTree>
      <p:nvGrpSpPr>
        <p:cNvPr id="1" name=""/>
        <p:cNvGrpSpPr/>
        <p:nvPr/>
      </p:nvGrpSpPr>
      <p:grpSpPr>
        <a:xfrm>
          <a:off x="0" y="0"/>
          <a:ext cx="0" cy="0"/>
          <a:chOff x="0" y="0"/>
          <a:chExt cx="0" cy="0"/>
        </a:xfrm>
      </p:grpSpPr>
      <p:sp>
        <p:nvSpPr>
          <p:cNvPr id="6" name="Title 1"/>
          <p:cNvSpPr>
            <a:spLocks noGrp="1"/>
          </p:cNvSpPr>
          <p:nvPr>
            <p:ph type="title"/>
          </p:nvPr>
        </p:nvSpPr>
        <p:spPr>
          <a:xfrm>
            <a:off x="952500" y="952049"/>
            <a:ext cx="6930571" cy="2440157"/>
          </a:xfrm>
        </p:spPr>
        <p:txBody>
          <a:bodyPr>
            <a:normAutofit/>
          </a:bodyPr>
          <a:lstStyle>
            <a:lvl1pPr algn="l">
              <a:lnSpc>
                <a:spcPct val="90000"/>
              </a:lnSpc>
              <a:defRPr sz="4400" b="0" i="0" baseline="0">
                <a:solidFill>
                  <a:schemeClr val="tx1">
                    <a:lumMod val="75000"/>
                    <a:lumOff val="25000"/>
                  </a:schemeClr>
                </a:solidFill>
                <a:latin typeface="Newslab Thin"/>
                <a:cs typeface="Newslab Light"/>
              </a:defRPr>
            </a:lvl1pPr>
          </a:lstStyle>
          <a:p>
            <a:r>
              <a:rPr lang="en-US" smtClean="0"/>
              <a:t>Click to edit Master title style</a:t>
            </a:r>
            <a:endParaRPr lang="en-US" dirty="0"/>
          </a:p>
        </p:txBody>
      </p:sp>
      <p:sp>
        <p:nvSpPr>
          <p:cNvPr id="7" name="Text Placeholder 2"/>
          <p:cNvSpPr>
            <a:spLocks noGrp="1"/>
          </p:cNvSpPr>
          <p:nvPr>
            <p:ph idx="1"/>
          </p:nvPr>
        </p:nvSpPr>
        <p:spPr>
          <a:xfrm>
            <a:off x="952500" y="2965040"/>
            <a:ext cx="6851951" cy="1380671"/>
          </a:xfrm>
          <a:prstGeom prst="rect">
            <a:avLst/>
          </a:prstGeom>
        </p:spPr>
        <p:txBody>
          <a:bodyPr rtlCol="0">
            <a:normAutofit/>
          </a:bodyPr>
          <a:lstStyle>
            <a:lvl1pPr marL="0" indent="0" algn="l">
              <a:buNone/>
              <a:defRPr sz="2400" b="0" i="0" baseline="0">
                <a:solidFill>
                  <a:schemeClr val="tx1">
                    <a:lumMod val="75000"/>
                    <a:lumOff val="25000"/>
                  </a:schemeClr>
                </a:solidFill>
              </a:defRPr>
            </a:lvl1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lgn="r">
              <a:defRPr sz="1200" smtClean="0">
                <a:solidFill>
                  <a:schemeClr val="tx2">
                    <a:lumMod val="75000"/>
                    <a:lumOff val="25000"/>
                  </a:schemeClr>
                </a:solidFill>
                <a:latin typeface="Source Sans Pro Light"/>
              </a:defRPr>
            </a:lvl1pPr>
          </a:lstStyle>
          <a:p>
            <a:pPr>
              <a:defRPr/>
            </a:pPr>
            <a:fld id="{A8406E0D-5B7F-FF41-ADAC-10EAED37AB79}" type="slidenum">
              <a:rPr lang="en-US"/>
              <a:pPr>
                <a:defRPr/>
              </a:pPr>
              <a:t>‹#›</a:t>
            </a:fld>
            <a:endParaRPr lang="en-US" dirty="0"/>
          </a:p>
        </p:txBody>
      </p:sp>
      <p:pic>
        <p:nvPicPr>
          <p:cNvPr id="8" name="Picture 7" descr="databricks_logoTM_800p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Tree>
    <p:extLst>
      <p:ext uri="{BB962C8B-B14F-4D97-AF65-F5344CB8AC3E}">
        <p14:creationId xmlns:p14="http://schemas.microsoft.com/office/powerpoint/2010/main" val="4076216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p:txBody>
          <a:bodyPr/>
          <a:lstStyle>
            <a:lvl1pPr algn="r">
              <a:defRPr sz="1200" smtClean="0">
                <a:solidFill>
                  <a:schemeClr val="tx2">
                    <a:lumMod val="75000"/>
                    <a:lumOff val="25000"/>
                  </a:schemeClr>
                </a:solidFill>
                <a:latin typeface="Source Sans Pro Light"/>
              </a:defRPr>
            </a:lvl1pPr>
          </a:lstStyle>
          <a:p>
            <a:pPr>
              <a:defRPr/>
            </a:pPr>
            <a:fld id="{020CF171-3262-4844-9482-7EE9513E765F}" type="slidenum">
              <a:rPr lang="en-US"/>
              <a:pPr>
                <a:defRPr/>
              </a:pPr>
              <a:t>‹#›</a:t>
            </a:fld>
            <a:endParaRPr lang="en-US" dirty="0"/>
          </a:p>
        </p:txBody>
      </p:sp>
      <p:pic>
        <p:nvPicPr>
          <p:cNvPr id="5" name="Picture 4" descr="databricks_logoTM_800p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
        <p:nvSpPr>
          <p:cNvPr id="10"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Tree>
    <p:extLst>
      <p:ext uri="{BB962C8B-B14F-4D97-AF65-F5344CB8AC3E}">
        <p14:creationId xmlns:p14="http://schemas.microsoft.com/office/powerpoint/2010/main" val="70522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aphicFrame>
        <p:nvGraphicFramePr>
          <p:cNvPr id="3" name="Picture Placeholder 9"/>
          <p:cNvGraphicFramePr>
            <a:graphicFrameLocks/>
          </p:cNvGraphicFramePr>
          <p:nvPr/>
        </p:nvGraphicFramePr>
        <p:xfrm>
          <a:off x="1158875" y="1149350"/>
          <a:ext cx="7273925" cy="3495675"/>
        </p:xfrm>
        <a:graphic>
          <a:graphicData uri="http://schemas.openxmlformats.org/presentationml/2006/ole">
            <mc:AlternateContent xmlns:mc="http://schemas.openxmlformats.org/markup-compatibility/2006">
              <mc:Choice xmlns:v="urn:schemas-microsoft-com:vml" Requires="v">
                <p:oleObj spid="_x0000_s28241" r:id="rId3" imgW="7271927" imgH="3492719" progId="Excel.Chart.8">
                  <p:embed/>
                </p:oleObj>
              </mc:Choice>
              <mc:Fallback>
                <p:oleObj r:id="rId3" imgW="7271927" imgH="3492719"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75" y="1149350"/>
                        <a:ext cx="7273925" cy="34956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Slide Number Placeholder 5"/>
          <p:cNvSpPr>
            <a:spLocks noGrp="1"/>
          </p:cNvSpPr>
          <p:nvPr>
            <p:ph type="sldNum" sz="quarter" idx="10"/>
          </p:nvPr>
        </p:nvSpPr>
        <p:spPr/>
        <p:txBody>
          <a:bodyPr/>
          <a:lstStyle>
            <a:lvl1pPr algn="r">
              <a:defRPr sz="1200" smtClean="0">
                <a:solidFill>
                  <a:schemeClr val="tx2">
                    <a:lumMod val="75000"/>
                    <a:lumOff val="25000"/>
                  </a:schemeClr>
                </a:solidFill>
                <a:latin typeface="Source Sans Pro Light"/>
              </a:defRPr>
            </a:lvl1pPr>
          </a:lstStyle>
          <a:p>
            <a:pPr>
              <a:defRPr/>
            </a:pPr>
            <a:fld id="{A1BDB9D5-035D-D340-8F72-357354FBC3A6}" type="slidenum">
              <a:rPr lang="en-US"/>
              <a:pPr>
                <a:defRPr/>
              </a:pPr>
              <a:t>‹#›</a:t>
            </a:fld>
            <a:endParaRPr lang="en-US" dirty="0"/>
          </a:p>
        </p:txBody>
      </p:sp>
      <p:pic>
        <p:nvPicPr>
          <p:cNvPr id="6" name="Picture 5" descr="databricks_logoTM_800px.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
        <p:nvSpPr>
          <p:cNvPr id="10"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Tree>
    <p:extLst>
      <p:ext uri="{BB962C8B-B14F-4D97-AF65-F5344CB8AC3E}">
        <p14:creationId xmlns:p14="http://schemas.microsoft.com/office/powerpoint/2010/main" val="298516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4" descr="01_FLASHLIGHT_explorati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6138" y="987425"/>
            <a:ext cx="1092200" cy="1092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6" descr="02_CLOUDCLUSTER_managedcluste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8338" y="1006475"/>
            <a:ext cx="1073150" cy="1073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7" descr="03_PIPELIN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63875" y="1006475"/>
            <a:ext cx="1073150" cy="1073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8" descr="04_THIRDPARTY.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94163" y="1006475"/>
            <a:ext cx="1082675" cy="1082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9" descr="05_UNIFIED_PLATFORM_knot.eps.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68950" y="946150"/>
            <a:ext cx="1144588" cy="1144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0" descr="06_COMMUNITY.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819900" y="1065213"/>
            <a:ext cx="987425" cy="987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1" descr="07_LIBRARIES.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913688" y="1027113"/>
            <a:ext cx="1093787" cy="1093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2" descr="08_LOGO_BUG.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607050" y="3424238"/>
            <a:ext cx="1073150" cy="1073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3" descr="09_EXPLORE_LANGUAGE.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98513" y="2325688"/>
            <a:ext cx="1079500" cy="1079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4" descr="10_COLLABORATE.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958975" y="2338388"/>
            <a:ext cx="989013" cy="989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5" descr="11_CHART_visualize.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105150" y="2392363"/>
            <a:ext cx="989013" cy="989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6" descr="12_DASHBOARD.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4143375" y="2381250"/>
            <a:ext cx="973138" cy="971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17" descr="13_CLUSTERS.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35025" y="3552825"/>
            <a:ext cx="1103313" cy="1103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Picture 18" descr="14_WAND_PowerSpark.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954213" y="3554413"/>
            <a:ext cx="1047750" cy="1047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19" descr="15_IMPORT_CLOUD.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3082925" y="3552825"/>
            <a:ext cx="1035050" cy="1035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20" descr="16_CALENDAR_schedule.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5664200" y="2393950"/>
            <a:ext cx="973138" cy="974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21" descr="17_CHECKLIST_monitor.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6837363" y="2392363"/>
            <a:ext cx="1031875" cy="1031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TextBox 22"/>
          <p:cNvSpPr txBox="1">
            <a:spLocks noChangeArrowheads="1"/>
          </p:cNvSpPr>
          <p:nvPr/>
        </p:nvSpPr>
        <p:spPr bwMode="auto">
          <a:xfrm>
            <a:off x="1028700" y="1878013"/>
            <a:ext cx="723900"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Exploration</a:t>
            </a:r>
          </a:p>
        </p:txBody>
      </p:sp>
      <p:sp>
        <p:nvSpPr>
          <p:cNvPr id="21" name="TextBox 23"/>
          <p:cNvSpPr txBox="1">
            <a:spLocks noChangeArrowheads="1"/>
          </p:cNvSpPr>
          <p:nvPr/>
        </p:nvSpPr>
        <p:spPr bwMode="auto">
          <a:xfrm>
            <a:off x="1958975" y="1878013"/>
            <a:ext cx="1042988"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Managed Clusters</a:t>
            </a:r>
          </a:p>
        </p:txBody>
      </p:sp>
      <p:sp>
        <p:nvSpPr>
          <p:cNvPr id="22" name="TextBox 24"/>
          <p:cNvSpPr txBox="1">
            <a:spLocks noChangeArrowheads="1"/>
          </p:cNvSpPr>
          <p:nvPr/>
        </p:nvSpPr>
        <p:spPr bwMode="auto">
          <a:xfrm>
            <a:off x="3311525" y="1878013"/>
            <a:ext cx="646113"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Pipelines</a:t>
            </a:r>
          </a:p>
        </p:txBody>
      </p:sp>
      <p:sp>
        <p:nvSpPr>
          <p:cNvPr id="23" name="TextBox 25"/>
          <p:cNvSpPr txBox="1">
            <a:spLocks noChangeArrowheads="1"/>
          </p:cNvSpPr>
          <p:nvPr/>
        </p:nvSpPr>
        <p:spPr bwMode="auto">
          <a:xfrm>
            <a:off x="4221163" y="1878013"/>
            <a:ext cx="850900"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3</a:t>
            </a:r>
            <a:r>
              <a:rPr lang="en-US" sz="900" baseline="30000">
                <a:latin typeface="Source Sans Pro Light" charset="0"/>
              </a:rPr>
              <a:t>rd</a:t>
            </a:r>
            <a:r>
              <a:rPr lang="en-US" sz="900">
                <a:latin typeface="Source Sans Pro Light" charset="0"/>
              </a:rPr>
              <a:t> Party Apps</a:t>
            </a:r>
          </a:p>
        </p:txBody>
      </p:sp>
      <p:sp>
        <p:nvSpPr>
          <p:cNvPr id="24" name="TextBox 26"/>
          <p:cNvSpPr txBox="1">
            <a:spLocks noChangeArrowheads="1"/>
          </p:cNvSpPr>
          <p:nvPr/>
        </p:nvSpPr>
        <p:spPr bwMode="auto">
          <a:xfrm>
            <a:off x="6950075" y="1878013"/>
            <a:ext cx="749300"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Community</a:t>
            </a:r>
          </a:p>
        </p:txBody>
      </p:sp>
      <p:sp>
        <p:nvSpPr>
          <p:cNvPr id="25" name="TextBox 27"/>
          <p:cNvSpPr txBox="1">
            <a:spLocks noChangeArrowheads="1"/>
          </p:cNvSpPr>
          <p:nvPr/>
        </p:nvSpPr>
        <p:spPr bwMode="auto">
          <a:xfrm>
            <a:off x="1096963" y="4357688"/>
            <a:ext cx="582612"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Clusters</a:t>
            </a:r>
          </a:p>
        </p:txBody>
      </p:sp>
      <p:sp>
        <p:nvSpPr>
          <p:cNvPr id="26" name="TextBox 28"/>
          <p:cNvSpPr txBox="1">
            <a:spLocks noChangeArrowheads="1"/>
          </p:cNvSpPr>
          <p:nvPr/>
        </p:nvSpPr>
        <p:spPr bwMode="auto">
          <a:xfrm>
            <a:off x="6937375" y="3216275"/>
            <a:ext cx="93980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Monitor Results</a:t>
            </a:r>
          </a:p>
        </p:txBody>
      </p:sp>
      <p:sp>
        <p:nvSpPr>
          <p:cNvPr id="27" name="TextBox 29"/>
          <p:cNvSpPr txBox="1">
            <a:spLocks noChangeArrowheads="1"/>
          </p:cNvSpPr>
          <p:nvPr/>
        </p:nvSpPr>
        <p:spPr bwMode="auto">
          <a:xfrm>
            <a:off x="5607050" y="3216275"/>
            <a:ext cx="1158875"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Schedule Workflows </a:t>
            </a:r>
          </a:p>
        </p:txBody>
      </p:sp>
      <p:sp>
        <p:nvSpPr>
          <p:cNvPr id="28" name="TextBox 30"/>
          <p:cNvSpPr txBox="1">
            <a:spLocks noChangeArrowheads="1"/>
          </p:cNvSpPr>
          <p:nvPr/>
        </p:nvSpPr>
        <p:spPr bwMode="auto">
          <a:xfrm>
            <a:off x="3259138" y="4354513"/>
            <a:ext cx="74930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Import Data</a:t>
            </a:r>
          </a:p>
        </p:txBody>
      </p:sp>
      <p:sp>
        <p:nvSpPr>
          <p:cNvPr id="29" name="TextBox 31"/>
          <p:cNvSpPr txBox="1">
            <a:spLocks noChangeArrowheads="1"/>
          </p:cNvSpPr>
          <p:nvPr/>
        </p:nvSpPr>
        <p:spPr bwMode="auto">
          <a:xfrm>
            <a:off x="2012950" y="4357688"/>
            <a:ext cx="903288"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Power of Spark</a:t>
            </a:r>
          </a:p>
        </p:txBody>
      </p:sp>
      <p:sp>
        <p:nvSpPr>
          <p:cNvPr id="30" name="TextBox 32"/>
          <p:cNvSpPr txBox="1">
            <a:spLocks noChangeArrowheads="1"/>
          </p:cNvSpPr>
          <p:nvPr/>
        </p:nvSpPr>
        <p:spPr bwMode="auto">
          <a:xfrm>
            <a:off x="2057400" y="3205163"/>
            <a:ext cx="736600"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Collaborate</a:t>
            </a:r>
          </a:p>
        </p:txBody>
      </p:sp>
      <p:sp>
        <p:nvSpPr>
          <p:cNvPr id="31" name="TextBox 33"/>
          <p:cNvSpPr txBox="1">
            <a:spLocks noChangeArrowheads="1"/>
          </p:cNvSpPr>
          <p:nvPr/>
        </p:nvSpPr>
        <p:spPr bwMode="auto">
          <a:xfrm>
            <a:off x="4364038" y="3205163"/>
            <a:ext cx="542925"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Publish</a:t>
            </a:r>
          </a:p>
        </p:txBody>
      </p:sp>
      <p:sp>
        <p:nvSpPr>
          <p:cNvPr id="32" name="TextBox 34"/>
          <p:cNvSpPr txBox="1">
            <a:spLocks noChangeArrowheads="1"/>
          </p:cNvSpPr>
          <p:nvPr/>
        </p:nvSpPr>
        <p:spPr bwMode="auto">
          <a:xfrm>
            <a:off x="3336925" y="3205163"/>
            <a:ext cx="595313"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Visualize</a:t>
            </a:r>
          </a:p>
        </p:txBody>
      </p:sp>
      <p:sp>
        <p:nvSpPr>
          <p:cNvPr id="33" name="TextBox 35"/>
          <p:cNvSpPr txBox="1">
            <a:spLocks noChangeArrowheads="1"/>
          </p:cNvSpPr>
          <p:nvPr/>
        </p:nvSpPr>
        <p:spPr bwMode="auto">
          <a:xfrm>
            <a:off x="1019175" y="3205163"/>
            <a:ext cx="646113"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Language</a:t>
            </a:r>
          </a:p>
        </p:txBody>
      </p:sp>
      <p:sp>
        <p:nvSpPr>
          <p:cNvPr id="34" name="TextBox 36"/>
          <p:cNvSpPr txBox="1">
            <a:spLocks noChangeArrowheads="1"/>
          </p:cNvSpPr>
          <p:nvPr/>
        </p:nvSpPr>
        <p:spPr bwMode="auto">
          <a:xfrm>
            <a:off x="8204200" y="1878013"/>
            <a:ext cx="620713"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Libraries</a:t>
            </a:r>
          </a:p>
        </p:txBody>
      </p:sp>
      <p:sp>
        <p:nvSpPr>
          <p:cNvPr id="35" name="TextBox 37"/>
          <p:cNvSpPr txBox="1">
            <a:spLocks noChangeArrowheads="1"/>
          </p:cNvSpPr>
          <p:nvPr/>
        </p:nvSpPr>
        <p:spPr bwMode="auto">
          <a:xfrm>
            <a:off x="5700713" y="1878013"/>
            <a:ext cx="954087"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Unified Platform</a:t>
            </a:r>
          </a:p>
        </p:txBody>
      </p:sp>
      <p:sp>
        <p:nvSpPr>
          <p:cNvPr id="36" name="TextBox 38"/>
          <p:cNvSpPr txBox="1">
            <a:spLocks noChangeArrowheads="1"/>
          </p:cNvSpPr>
          <p:nvPr/>
        </p:nvSpPr>
        <p:spPr bwMode="auto">
          <a:xfrm>
            <a:off x="5875338" y="4302125"/>
            <a:ext cx="646112"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Logo Bug</a:t>
            </a:r>
          </a:p>
        </p:txBody>
      </p:sp>
      <p:sp>
        <p:nvSpPr>
          <p:cNvPr id="38" name="Slide Number Placeholder 5"/>
          <p:cNvSpPr>
            <a:spLocks noGrp="1"/>
          </p:cNvSpPr>
          <p:nvPr>
            <p:ph type="sldNum" sz="quarter" idx="10"/>
          </p:nvPr>
        </p:nvSpPr>
        <p:spPr/>
        <p:txBody>
          <a:bodyPr/>
          <a:lstStyle>
            <a:lvl1pPr algn="r">
              <a:defRPr sz="1200" smtClean="0">
                <a:solidFill>
                  <a:schemeClr val="tx2">
                    <a:lumMod val="75000"/>
                    <a:lumOff val="25000"/>
                  </a:schemeClr>
                </a:solidFill>
                <a:latin typeface="Source Sans Pro Light"/>
              </a:defRPr>
            </a:lvl1pPr>
          </a:lstStyle>
          <a:p>
            <a:pPr>
              <a:defRPr/>
            </a:pPr>
            <a:fld id="{C3F6515F-5302-4A42-9CB9-369F51013674}" type="slidenum">
              <a:rPr lang="en-US"/>
              <a:pPr>
                <a:defRPr/>
              </a:pPr>
              <a:t>‹#›</a:t>
            </a:fld>
            <a:endParaRPr lang="en-US" dirty="0"/>
          </a:p>
        </p:txBody>
      </p:sp>
      <p:pic>
        <p:nvPicPr>
          <p:cNvPr id="39" name="Picture 38" descr="databricks_logoTM_800px.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
        <p:nvSpPr>
          <p:cNvPr id="41"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Tree>
    <p:extLst>
      <p:ext uri="{BB962C8B-B14F-4D97-AF65-F5344CB8AC3E}">
        <p14:creationId xmlns:p14="http://schemas.microsoft.com/office/powerpoint/2010/main" val="2659186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Fram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5" name="Picture 4" descr="databricks_logoTM_rev_CMYK.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4938" y="4484688"/>
            <a:ext cx="2235200" cy="334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itle 1"/>
          <p:cNvSpPr>
            <a:spLocks noGrp="1"/>
          </p:cNvSpPr>
          <p:nvPr>
            <p:ph type="ctrTitle" hasCustomPrompt="1"/>
          </p:nvPr>
        </p:nvSpPr>
        <p:spPr>
          <a:xfrm>
            <a:off x="903111" y="1598392"/>
            <a:ext cx="7739943" cy="1248834"/>
          </a:xfrm>
        </p:spPr>
        <p:txBody>
          <a:bodyPr>
            <a:noAutofit/>
          </a:bodyPr>
          <a:lstStyle>
            <a:lvl1pPr algn="l">
              <a:defRPr sz="5400" b="0" i="0" baseline="0">
                <a:solidFill>
                  <a:schemeClr val="bg1"/>
                </a:solidFill>
                <a:latin typeface="Newslab Thin"/>
                <a:cs typeface="Newslab Light"/>
              </a:defRPr>
            </a:lvl1pPr>
          </a:lstStyle>
          <a:p>
            <a:r>
              <a:rPr lang="en-US" dirty="0" smtClean="0"/>
              <a:t>Thank you.</a:t>
            </a:r>
            <a:endParaRPr lang="en-US" dirty="0"/>
          </a:p>
        </p:txBody>
      </p:sp>
      <p:sp>
        <p:nvSpPr>
          <p:cNvPr id="4" name="Text Placeholder 3"/>
          <p:cNvSpPr>
            <a:spLocks noGrp="1"/>
          </p:cNvSpPr>
          <p:nvPr>
            <p:ph type="body" sz="half" idx="2" hasCustomPrompt="1"/>
          </p:nvPr>
        </p:nvSpPr>
        <p:spPr>
          <a:xfrm>
            <a:off x="903111" y="2717006"/>
            <a:ext cx="6349823" cy="666441"/>
          </a:xfrm>
          <a:prstGeom prst="rect">
            <a:avLst/>
          </a:prstGeom>
        </p:spPr>
        <p:txBody>
          <a:bodyPr>
            <a:noAutofit/>
          </a:bodyPr>
          <a:lstStyle>
            <a:lvl1pPr marL="0" indent="0" algn="l">
              <a:buNone/>
              <a:defRPr sz="240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Parting words or contact information go here.</a:t>
            </a:r>
          </a:p>
        </p:txBody>
      </p:sp>
    </p:spTree>
    <p:extLst>
      <p:ext uri="{BB962C8B-B14F-4D97-AF65-F5344CB8AC3E}">
        <p14:creationId xmlns:p14="http://schemas.microsoft.com/office/powerpoint/2010/main" val="26273830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dirty="0" smtClean="0"/>
              <a:t>Click to edit Master title style</a:t>
            </a:r>
            <a:endParaRPr lang="en-US" dirty="0"/>
          </a:p>
        </p:txBody>
      </p:sp>
      <p:sp>
        <p:nvSpPr>
          <p:cNvPr id="6" name="Slide Number Placeholder 5"/>
          <p:cNvSpPr>
            <a:spLocks noGrp="1"/>
          </p:cNvSpPr>
          <p:nvPr>
            <p:ph type="sldNum" sz="quarter" idx="4"/>
          </p:nvPr>
        </p:nvSpPr>
        <p:spPr>
          <a:xfrm>
            <a:off x="8461375" y="4786313"/>
            <a:ext cx="558800" cy="273050"/>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Source Sans Pro Light"/>
                <a:ea typeface="+mn-ea"/>
                <a:cs typeface="+mn-cs"/>
              </a:defRPr>
            </a:lvl1pPr>
          </a:lstStyle>
          <a:p>
            <a:pPr>
              <a:defRPr/>
            </a:pPr>
            <a:fld id="{0E3D2C8F-1C34-3F4C-9785-AD9AA213DF44}" type="slidenum">
              <a:rPr lang="en-US"/>
              <a:pPr>
                <a:defRPr/>
              </a:pPr>
              <a:t>‹#›</a:t>
            </a:fld>
            <a:endParaRPr lang="en-US" dirty="0"/>
          </a:p>
        </p:txBody>
      </p:sp>
      <p:sp>
        <p:nvSpPr>
          <p:cNvPr id="2" name="Text Placeholder 1"/>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timing>
    <p:tnLst>
      <p:par>
        <p:cTn id="1" dur="indefinite" restart="never" nodeType="tmRoot"/>
      </p:par>
    </p:tnLst>
  </p:timing>
  <p:hf hdr="0" dt="0"/>
  <p:txStyles>
    <p:title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p:titleStyle>
    <p:bodyStyle>
      <a:lvl1pPr marL="168275" indent="-168275" algn="l" defTabSz="457200" rtl="0" eaLnBrk="1" fontAlgn="base" hangingPunct="1">
        <a:lnSpc>
          <a:spcPct val="100000"/>
        </a:lnSpc>
        <a:spcBef>
          <a:spcPct val="20000"/>
        </a:spcBef>
        <a:spcAft>
          <a:spcPct val="0"/>
        </a:spcAft>
        <a:buSzPct val="90000"/>
        <a:buFont typeface="Arial"/>
        <a:buChar char="•"/>
        <a:defRPr sz="2400" kern="1200" spc="0">
          <a:solidFill>
            <a:schemeClr val="tx1">
              <a:lumMod val="75000"/>
              <a:lumOff val="25000"/>
            </a:schemeClr>
          </a:solidFill>
          <a:latin typeface="Source Sans Pro Light"/>
          <a:ea typeface="ＭＳ Ｐゴシック" charset="0"/>
          <a:cs typeface="Source Sans Pro"/>
        </a:defRPr>
      </a:lvl1pPr>
      <a:lvl2pPr marL="401638" indent="-174625" algn="l" defTabSz="457200" rtl="0" eaLnBrk="1" fontAlgn="base" hangingPunct="1">
        <a:lnSpc>
          <a:spcPct val="100000"/>
        </a:lnSpc>
        <a:spcBef>
          <a:spcPct val="20000"/>
        </a:spcBef>
        <a:spcAft>
          <a:spcPct val="0"/>
        </a:spcAft>
        <a:buSzPct val="90000"/>
        <a:buFont typeface="Arial"/>
        <a:buChar char="•"/>
        <a:defRPr sz="2000" kern="1200" spc="0">
          <a:solidFill>
            <a:schemeClr val="tx1">
              <a:lumMod val="75000"/>
              <a:lumOff val="25000"/>
            </a:schemeClr>
          </a:solidFill>
          <a:latin typeface="Source Sans Pro Light"/>
          <a:ea typeface="ＭＳ Ｐゴシック" charset="0"/>
          <a:cs typeface="Source Sans Pro"/>
        </a:defRPr>
      </a:lvl2pPr>
      <a:lvl3pPr marL="744538" indent="-174625" algn="l" defTabSz="457200" rtl="0" eaLnBrk="1" fontAlgn="base" hangingPunct="1">
        <a:lnSpc>
          <a:spcPct val="100000"/>
        </a:lnSpc>
        <a:spcBef>
          <a:spcPct val="20000"/>
        </a:spcBef>
        <a:spcAft>
          <a:spcPct val="0"/>
        </a:spcAft>
        <a:buSzPct val="80000"/>
        <a:buFont typeface="Lucida Grande"/>
        <a:buChar char="–"/>
        <a:tabLst/>
        <a:defRPr sz="1800" kern="1200" spc="0">
          <a:solidFill>
            <a:schemeClr val="tx1">
              <a:lumMod val="75000"/>
              <a:lumOff val="25000"/>
            </a:schemeClr>
          </a:solidFill>
          <a:latin typeface="Source Sans Pro Light"/>
          <a:ea typeface="ＭＳ Ｐゴシック" charset="0"/>
          <a:cs typeface="Source Sans Pro"/>
        </a:defRPr>
      </a:lvl3pPr>
      <a:lvl4pPr marL="971550" indent="-174625" algn="l" defTabSz="457200" rtl="0" eaLnBrk="1" fontAlgn="base" hangingPunct="1">
        <a:lnSpc>
          <a:spcPct val="100000"/>
        </a:lnSpc>
        <a:spcBef>
          <a:spcPct val="20000"/>
        </a:spcBef>
        <a:spcAft>
          <a:spcPct val="0"/>
        </a:spcAft>
        <a:buSzPct val="90000"/>
        <a:buFont typeface="Arial"/>
        <a:buChar char="•"/>
        <a:defRPr sz="1800" kern="1200" spc="0">
          <a:solidFill>
            <a:schemeClr val="tx1">
              <a:lumMod val="75000"/>
              <a:lumOff val="25000"/>
            </a:schemeClr>
          </a:solidFill>
          <a:latin typeface="Source Sans Pro Light"/>
          <a:ea typeface="ＭＳ Ｐゴシック" charset="0"/>
          <a:cs typeface="Source Sans Pro"/>
        </a:defRPr>
      </a:lvl4pPr>
      <a:lvl5pPr marL="1139825" indent="-168275" algn="l" defTabSz="457200" rtl="0" eaLnBrk="1" fontAlgn="base" hangingPunct="1">
        <a:lnSpc>
          <a:spcPct val="100000"/>
        </a:lnSpc>
        <a:spcBef>
          <a:spcPct val="20000"/>
        </a:spcBef>
        <a:spcAft>
          <a:spcPct val="0"/>
        </a:spcAft>
        <a:buSzPct val="80000"/>
        <a:buFont typeface="Lucida Grande"/>
        <a:buChar char="–"/>
        <a:defRPr sz="1600" kern="1200" spc="0">
          <a:solidFill>
            <a:schemeClr val="tx1">
              <a:lumMod val="75000"/>
              <a:lumOff val="25000"/>
            </a:schemeClr>
          </a:solidFill>
          <a:latin typeface="Source Sans Pro Light"/>
          <a:ea typeface="ＭＳ Ｐゴシック" charset="0"/>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park.apache.org/docs/latest/ml-guide.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emf"/><Relationship Id="rId5"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ark.apache.org/docs/latest/mllib-guid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s://licensebuttons.net/l/by-nc-nd/3.0/88x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679" y="171788"/>
            <a:ext cx="574528" cy="20239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10"/>
          <p:cNvPicPr>
            <a:picLocks noChangeAspect="1"/>
          </p:cNvPicPr>
          <p:nvPr/>
        </p:nvPicPr>
        <p:blipFill>
          <a:blip r:embed="rId4"/>
          <a:stretch>
            <a:fillRect/>
          </a:stretch>
        </p:blipFill>
        <p:spPr>
          <a:xfrm>
            <a:off x="265229" y="4701109"/>
            <a:ext cx="1781285" cy="225630"/>
          </a:xfrm>
          <a:prstGeom prst="rect">
            <a:avLst/>
          </a:prstGeom>
        </p:spPr>
      </p:pic>
      <p:sp>
        <p:nvSpPr>
          <p:cNvPr id="13" name="Title 1"/>
          <p:cNvSpPr>
            <a:spLocks noGrp="1"/>
          </p:cNvSpPr>
          <p:nvPr>
            <p:ph type="ctrTitle"/>
          </p:nvPr>
        </p:nvSpPr>
        <p:spPr>
          <a:xfrm>
            <a:off x="3570545" y="1888625"/>
            <a:ext cx="4764561" cy="759788"/>
          </a:xfrm>
        </p:spPr>
        <p:txBody>
          <a:bodyPr/>
          <a:lstStyle/>
          <a:p>
            <a:r>
              <a:rPr lang="en-US" sz="4400" dirty="0" smtClean="0"/>
              <a:t>Machine Learning</a:t>
            </a:r>
            <a:endParaRPr lang="en-US" sz="4400" dirty="0"/>
          </a:p>
        </p:txBody>
      </p:sp>
      <p:pic>
        <p:nvPicPr>
          <p:cNvPr id="14" name="Picture 13"/>
          <p:cNvPicPr>
            <a:picLocks noChangeAspect="1"/>
          </p:cNvPicPr>
          <p:nvPr/>
        </p:nvPicPr>
        <p:blipFill>
          <a:blip r:embed="rId5"/>
          <a:stretch>
            <a:fillRect/>
          </a:stretch>
        </p:blipFill>
        <p:spPr>
          <a:xfrm>
            <a:off x="926235" y="1408704"/>
            <a:ext cx="2151864" cy="1265296"/>
          </a:xfrm>
          <a:prstGeom prst="rect">
            <a:avLst/>
          </a:prstGeom>
          <a:effectLst>
            <a:glow rad="228600">
              <a:schemeClr val="accent1">
                <a:lumMod val="75000"/>
                <a:alpha val="25000"/>
              </a:schemeClr>
            </a:glow>
          </a:effectLst>
        </p:spPr>
      </p:pic>
      <p:cxnSp>
        <p:nvCxnSpPr>
          <p:cNvPr id="15" name="Straight Connector 14"/>
          <p:cNvCxnSpPr/>
          <p:nvPr/>
        </p:nvCxnSpPr>
        <p:spPr>
          <a:xfrm>
            <a:off x="3276847" y="1691019"/>
            <a:ext cx="0" cy="104318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3931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Estimator</a:t>
            </a:r>
            <a:endParaRPr lang="en-US" dirty="0"/>
          </a:p>
        </p:txBody>
      </p:sp>
      <p:sp>
        <p:nvSpPr>
          <p:cNvPr id="3" name="Content Placeholder 2"/>
          <p:cNvSpPr>
            <a:spLocks noGrp="1"/>
          </p:cNvSpPr>
          <p:nvPr>
            <p:ph idx="1"/>
          </p:nvPr>
        </p:nvSpPr>
        <p:spPr>
          <a:xfrm>
            <a:off x="1490467" y="1371600"/>
            <a:ext cx="6263943" cy="3245483"/>
          </a:xfrm>
        </p:spPr>
        <p:txBody>
          <a:bodyPr>
            <a:noAutofit/>
          </a:bodyPr>
          <a:lstStyle/>
          <a:p>
            <a:pPr marL="0" indent="0">
              <a:buNone/>
            </a:pPr>
            <a:r>
              <a:rPr lang="en-US" dirty="0" smtClean="0"/>
              <a:t>An</a:t>
            </a:r>
            <a:r>
              <a:rPr lang="en-US" dirty="0"/>
              <a:t> </a:t>
            </a:r>
            <a:r>
              <a:rPr lang="en-US" i="1" dirty="0" smtClean="0"/>
              <a:t>Estimator</a:t>
            </a:r>
            <a:r>
              <a:rPr lang="en-US" dirty="0"/>
              <a:t> is an algorithm which can be fit on a </a:t>
            </a:r>
            <a:r>
              <a:rPr lang="en-US" dirty="0" err="1"/>
              <a:t>DataFrame</a:t>
            </a:r>
            <a:r>
              <a:rPr lang="en-US" dirty="0"/>
              <a:t> to produce a Transformer. </a:t>
            </a:r>
            <a:endParaRPr lang="en-US" dirty="0" smtClean="0"/>
          </a:p>
          <a:p>
            <a:pPr marL="0" indent="0">
              <a:buNone/>
            </a:pPr>
            <a:endParaRPr lang="en-US" dirty="0"/>
          </a:p>
          <a:p>
            <a:pPr marL="0" indent="0">
              <a:buNone/>
            </a:pPr>
            <a:r>
              <a:rPr lang="en-US" dirty="0" smtClean="0"/>
              <a:t>For instance, a </a:t>
            </a:r>
            <a:r>
              <a:rPr lang="en-US" dirty="0"/>
              <a:t>learning algorithm is </a:t>
            </a:r>
            <a:r>
              <a:rPr lang="en-US" dirty="0" smtClean="0"/>
              <a:t>an Estimator</a:t>
            </a:r>
            <a:r>
              <a:rPr lang="en-US" dirty="0"/>
              <a:t> </a:t>
            </a:r>
            <a:r>
              <a:rPr lang="en-US" dirty="0" smtClean="0"/>
              <a:t>that trains </a:t>
            </a:r>
            <a:r>
              <a:rPr lang="en-US" dirty="0"/>
              <a:t>on a dataset and produces a model</a:t>
            </a:r>
            <a:r>
              <a:rPr lang="en-US" dirty="0" smtClean="0"/>
              <a:t>.</a:t>
            </a:r>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10</a:t>
            </a:fld>
            <a:endParaRPr lang="en-US" dirty="0"/>
          </a:p>
        </p:txBody>
      </p:sp>
    </p:spTree>
    <p:extLst>
      <p:ext uri="{BB962C8B-B14F-4D97-AF65-F5344CB8AC3E}">
        <p14:creationId xmlns:p14="http://schemas.microsoft.com/office/powerpoint/2010/main" val="946937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Estimator</a:t>
            </a:r>
            <a:endParaRPr lang="en-US" dirty="0"/>
          </a:p>
        </p:txBody>
      </p:sp>
      <p:sp>
        <p:nvSpPr>
          <p:cNvPr id="3" name="Content Placeholder 2"/>
          <p:cNvSpPr>
            <a:spLocks noGrp="1"/>
          </p:cNvSpPr>
          <p:nvPr>
            <p:ph idx="1"/>
          </p:nvPr>
        </p:nvSpPr>
        <p:spPr>
          <a:xfrm>
            <a:off x="1490467" y="1063626"/>
            <a:ext cx="6263943" cy="3553457"/>
          </a:xfrm>
        </p:spPr>
        <p:txBody>
          <a:bodyPr>
            <a:noAutofit/>
          </a:bodyPr>
          <a:lstStyle/>
          <a:p>
            <a:r>
              <a:rPr lang="en-US" sz="2000" dirty="0" smtClean="0"/>
              <a:t>An</a:t>
            </a:r>
            <a:r>
              <a:rPr lang="en-US" sz="2000" dirty="0"/>
              <a:t> Estimator abstracts the concept of </a:t>
            </a:r>
            <a:r>
              <a:rPr lang="en-US" sz="2000" dirty="0" smtClean="0"/>
              <a:t>any </a:t>
            </a:r>
            <a:r>
              <a:rPr lang="en-US" sz="2000" dirty="0"/>
              <a:t>algorithm which fits </a:t>
            </a:r>
            <a:r>
              <a:rPr lang="en-US" sz="2000" dirty="0" smtClean="0"/>
              <a:t>or </a:t>
            </a:r>
            <a:r>
              <a:rPr lang="en-US" sz="2000" dirty="0"/>
              <a:t>trains on data. </a:t>
            </a:r>
            <a:endParaRPr lang="en-US" sz="2000" dirty="0" smtClean="0"/>
          </a:p>
          <a:p>
            <a:endParaRPr lang="en-US" sz="2000" dirty="0"/>
          </a:p>
          <a:p>
            <a:r>
              <a:rPr lang="en-US" sz="2000" dirty="0" smtClean="0"/>
              <a:t>Technically</a:t>
            </a:r>
            <a:r>
              <a:rPr lang="en-US" sz="2000" dirty="0"/>
              <a:t>, an Estimator implements a </a:t>
            </a:r>
            <a:r>
              <a:rPr lang="en-US" sz="2000" dirty="0" smtClean="0">
                <a:latin typeface="Consolas" charset="0"/>
                <a:ea typeface="Consolas" charset="0"/>
                <a:cs typeface="Consolas" charset="0"/>
              </a:rPr>
              <a:t>fit</a:t>
            </a:r>
            <a:r>
              <a:rPr lang="en-US" sz="2000" dirty="0">
                <a:latin typeface="Consolas" charset="0"/>
                <a:ea typeface="Consolas" charset="0"/>
                <a:cs typeface="Consolas" charset="0"/>
              </a:rPr>
              <a:t>()</a:t>
            </a:r>
            <a:r>
              <a:rPr lang="en-US" sz="2000" dirty="0"/>
              <a:t> </a:t>
            </a:r>
            <a:r>
              <a:rPr lang="en-US" sz="2000" dirty="0" smtClean="0"/>
              <a:t>method that </a:t>
            </a:r>
            <a:r>
              <a:rPr lang="en-US" sz="2000" dirty="0"/>
              <a:t>accepts a </a:t>
            </a:r>
            <a:r>
              <a:rPr lang="en-US" sz="2000" dirty="0" err="1"/>
              <a:t>DataFrame</a:t>
            </a:r>
            <a:r>
              <a:rPr lang="en-US" sz="2000" dirty="0"/>
              <a:t> and produces a Transformer. </a:t>
            </a:r>
            <a:endParaRPr lang="en-US" sz="2000" dirty="0" smtClean="0"/>
          </a:p>
          <a:p>
            <a:endParaRPr lang="en-US" sz="2000" dirty="0" smtClean="0"/>
          </a:p>
          <a:p>
            <a:r>
              <a:rPr lang="en-US" sz="2000" dirty="0" smtClean="0"/>
              <a:t>For example, a learning algorithm like </a:t>
            </a:r>
            <a:r>
              <a:rPr lang="en-US" sz="2000" dirty="0" err="1" smtClean="0">
                <a:latin typeface="Consolas" charset="0"/>
                <a:ea typeface="Consolas" charset="0"/>
                <a:cs typeface="Consolas" charset="0"/>
              </a:rPr>
              <a:t>LogisticRegression</a:t>
            </a:r>
            <a:r>
              <a:rPr lang="en-US" sz="2000" dirty="0" smtClean="0"/>
              <a:t> is an Estimator, and calling its </a:t>
            </a:r>
            <a:r>
              <a:rPr lang="en-US" sz="2000" dirty="0" smtClean="0">
                <a:latin typeface="Consolas" charset="0"/>
                <a:ea typeface="Consolas" charset="0"/>
                <a:cs typeface="Consolas" charset="0"/>
              </a:rPr>
              <a:t>fit()</a:t>
            </a:r>
            <a:r>
              <a:rPr lang="en-US" sz="2000" dirty="0" smtClean="0">
                <a:latin typeface="Source Sans Pro" charset="0"/>
                <a:ea typeface="Source Sans Pro" charset="0"/>
                <a:cs typeface="Source Sans Pro" charset="0"/>
              </a:rPr>
              <a:t> </a:t>
            </a:r>
            <a:r>
              <a:rPr lang="en-US" sz="2000" dirty="0" smtClean="0"/>
              <a:t>method trains a </a:t>
            </a:r>
            <a:r>
              <a:rPr lang="en-US" sz="2000" dirty="0" err="1" smtClean="0">
                <a:latin typeface="Consolas" charset="0"/>
                <a:ea typeface="Consolas" charset="0"/>
                <a:cs typeface="Consolas" charset="0"/>
              </a:rPr>
              <a:t>LogisticRegressionModel</a:t>
            </a:r>
            <a:r>
              <a:rPr lang="en-US" sz="2000" dirty="0" smtClean="0"/>
              <a:t>, which is a Transformation.</a:t>
            </a:r>
            <a:endParaRPr lang="en-US" sz="2000" dirty="0"/>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11</a:t>
            </a:fld>
            <a:endParaRPr lang="en-US" dirty="0"/>
          </a:p>
        </p:txBody>
      </p:sp>
    </p:spTree>
    <p:extLst>
      <p:ext uri="{BB962C8B-B14F-4D97-AF65-F5344CB8AC3E}">
        <p14:creationId xmlns:p14="http://schemas.microsoft.com/office/powerpoint/2010/main" val="172279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Pipeline</a:t>
            </a:r>
            <a:endParaRPr lang="en-US" dirty="0"/>
          </a:p>
        </p:txBody>
      </p:sp>
      <p:sp>
        <p:nvSpPr>
          <p:cNvPr id="4" name="Slide Number Placeholder 3"/>
          <p:cNvSpPr>
            <a:spLocks noGrp="1"/>
          </p:cNvSpPr>
          <p:nvPr>
            <p:ph type="sldNum" sz="quarter" idx="10"/>
          </p:nvPr>
        </p:nvSpPr>
        <p:spPr/>
        <p:txBody>
          <a:bodyPr/>
          <a:lstStyle/>
          <a:p>
            <a:pPr>
              <a:defRPr/>
            </a:pPr>
            <a:fld id="{9F03A678-4452-844A-9F06-1DF79E40D900}" type="slidenum">
              <a:rPr lang="en-US" smtClean="0"/>
              <a:pPr>
                <a:defRPr/>
              </a:pPr>
              <a:t>12</a:t>
            </a:fld>
            <a:endParaRPr lang="en-US" dirty="0"/>
          </a:p>
        </p:txBody>
      </p:sp>
    </p:spTree>
    <p:extLst>
      <p:ext uri="{BB962C8B-B14F-4D97-AF65-F5344CB8AC3E}">
        <p14:creationId xmlns:p14="http://schemas.microsoft.com/office/powerpoint/2010/main" val="1848197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8560454" cy="628894"/>
          </a:xfrm>
        </p:spPr>
        <p:txBody>
          <a:bodyPr>
            <a:noAutofit/>
          </a:bodyPr>
          <a:lstStyle/>
          <a:p>
            <a:r>
              <a:rPr lang="en-US" sz="2800" dirty="0" smtClean="0">
                <a:solidFill>
                  <a:schemeClr val="accent4"/>
                </a:solidFill>
              </a:rPr>
              <a:t>T</a:t>
            </a:r>
            <a:r>
              <a:rPr lang="en-US" sz="2800" dirty="0" smtClean="0"/>
              <a:t>erm </a:t>
            </a:r>
            <a:r>
              <a:rPr lang="en-US" sz="2800" dirty="0" smtClean="0">
                <a:solidFill>
                  <a:schemeClr val="accent4"/>
                </a:solidFill>
              </a:rPr>
              <a:t>F</a:t>
            </a:r>
            <a:r>
              <a:rPr lang="en-US" sz="2800" dirty="0" smtClean="0"/>
              <a:t>requency </a:t>
            </a:r>
            <a:r>
              <a:rPr lang="en-US" sz="2800" dirty="0" smtClean="0">
                <a:solidFill>
                  <a:schemeClr val="accent4"/>
                </a:solidFill>
              </a:rPr>
              <a:t>–</a:t>
            </a:r>
            <a:r>
              <a:rPr lang="en-US" sz="2800" dirty="0" smtClean="0"/>
              <a:t> </a:t>
            </a:r>
            <a:r>
              <a:rPr lang="en-US" sz="2800" dirty="0" smtClean="0">
                <a:solidFill>
                  <a:schemeClr val="accent4"/>
                </a:solidFill>
              </a:rPr>
              <a:t>I</a:t>
            </a:r>
            <a:r>
              <a:rPr lang="en-US" sz="2800" dirty="0" smtClean="0"/>
              <a:t>nverse </a:t>
            </a:r>
            <a:r>
              <a:rPr lang="en-US" sz="2800" dirty="0" smtClean="0">
                <a:solidFill>
                  <a:schemeClr val="accent4"/>
                </a:solidFill>
              </a:rPr>
              <a:t>D</a:t>
            </a:r>
            <a:r>
              <a:rPr lang="en-US" sz="2800" dirty="0" smtClean="0"/>
              <a:t>ocument </a:t>
            </a:r>
            <a:r>
              <a:rPr lang="en-US" sz="2800" dirty="0" smtClean="0">
                <a:solidFill>
                  <a:schemeClr val="accent4"/>
                </a:solidFill>
              </a:rPr>
              <a:t>F</a:t>
            </a:r>
            <a:r>
              <a:rPr lang="en-US" sz="2800" dirty="0" smtClean="0"/>
              <a:t>requency</a:t>
            </a:r>
            <a:endParaRPr lang="en-US" sz="2800" dirty="0"/>
          </a:p>
        </p:txBody>
      </p:sp>
      <p:sp>
        <p:nvSpPr>
          <p:cNvPr id="2" name="TextBox 1"/>
          <p:cNvSpPr txBox="1"/>
          <p:nvPr/>
        </p:nvSpPr>
        <p:spPr>
          <a:xfrm>
            <a:off x="1081453" y="1446430"/>
            <a:ext cx="6655778" cy="646331"/>
          </a:xfrm>
          <a:prstGeom prst="rect">
            <a:avLst/>
          </a:prstGeom>
          <a:noFill/>
        </p:spPr>
        <p:txBody>
          <a:bodyPr wrap="square" rtlCol="0">
            <a:spAutoFit/>
          </a:bodyPr>
          <a:lstStyle/>
          <a:p>
            <a:r>
              <a:rPr lang="en-US" dirty="0" smtClean="0">
                <a:latin typeface="Source Sans Pro Light" panose="020B0403030403020204" pitchFamily="34" charset="0"/>
              </a:rPr>
              <a:t>An information retrieval algorithm used to rank how important </a:t>
            </a:r>
          </a:p>
          <a:p>
            <a:r>
              <a:rPr lang="en-US" dirty="0">
                <a:latin typeface="Source Sans Pro Light" panose="020B0403030403020204" pitchFamily="34" charset="0"/>
              </a:rPr>
              <a:t> </a:t>
            </a:r>
            <a:r>
              <a:rPr lang="en-US" dirty="0" smtClean="0">
                <a:latin typeface="Source Sans Pro Light" panose="020B0403030403020204" pitchFamily="34" charset="0"/>
              </a:rPr>
              <a:t>                                                        a word is to a collection of documents</a:t>
            </a:r>
            <a:endParaRPr lang="en-US" dirty="0">
              <a:latin typeface="Source Sans Pro Light" panose="020B0403030403020204" pitchFamily="34" charset="0"/>
            </a:endParaRPr>
          </a:p>
        </p:txBody>
      </p:sp>
      <p:sp>
        <p:nvSpPr>
          <p:cNvPr id="5" name="Title 1"/>
          <p:cNvSpPr txBox="1">
            <a:spLocks/>
          </p:cNvSpPr>
          <p:nvPr/>
        </p:nvSpPr>
        <p:spPr bwMode="auto">
          <a:xfrm>
            <a:off x="1919976" y="2628161"/>
            <a:ext cx="744093"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TF</a:t>
            </a:r>
            <a:r>
              <a:rPr lang="en-US" sz="2800" dirty="0">
                <a:solidFill>
                  <a:schemeClr val="tx1"/>
                </a:solidFill>
              </a:rPr>
              <a:t>:</a:t>
            </a:r>
            <a:endParaRPr lang="en-US" sz="2800" dirty="0"/>
          </a:p>
        </p:txBody>
      </p:sp>
      <p:sp>
        <p:nvSpPr>
          <p:cNvPr id="6" name="TextBox 5"/>
          <p:cNvSpPr txBox="1"/>
          <p:nvPr/>
        </p:nvSpPr>
        <p:spPr>
          <a:xfrm>
            <a:off x="2628901" y="2719208"/>
            <a:ext cx="5090746" cy="369332"/>
          </a:xfrm>
          <a:prstGeom prst="rect">
            <a:avLst/>
          </a:prstGeom>
          <a:noFill/>
        </p:spPr>
        <p:txBody>
          <a:bodyPr wrap="square" rtlCol="0">
            <a:spAutoFit/>
          </a:bodyPr>
          <a:lstStyle/>
          <a:p>
            <a:r>
              <a:rPr lang="en-US" dirty="0" smtClean="0">
                <a:latin typeface="Source Sans Pro Light" panose="020B0403030403020204" pitchFamily="34" charset="0"/>
              </a:rPr>
              <a:t>If a word appears frequently in a doc, it’s important</a:t>
            </a:r>
            <a:endParaRPr lang="en-US" dirty="0">
              <a:latin typeface="Source Sans Pro Light" panose="020B0403030403020204" pitchFamily="34" charset="0"/>
            </a:endParaRPr>
          </a:p>
        </p:txBody>
      </p:sp>
      <p:sp>
        <p:nvSpPr>
          <p:cNvPr id="7" name="Title 1"/>
          <p:cNvSpPr txBox="1">
            <a:spLocks/>
          </p:cNvSpPr>
          <p:nvPr/>
        </p:nvSpPr>
        <p:spPr bwMode="auto">
          <a:xfrm>
            <a:off x="1776046" y="3502847"/>
            <a:ext cx="870439"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IDF</a:t>
            </a:r>
            <a:r>
              <a:rPr lang="en-US" sz="2800" dirty="0" smtClean="0">
                <a:solidFill>
                  <a:schemeClr val="tx1"/>
                </a:solidFill>
              </a:rPr>
              <a:t>:</a:t>
            </a:r>
            <a:endParaRPr lang="en-US" sz="2800" dirty="0"/>
          </a:p>
        </p:txBody>
      </p:sp>
      <p:sp>
        <p:nvSpPr>
          <p:cNvPr id="8" name="TextBox 7"/>
          <p:cNvSpPr txBox="1"/>
          <p:nvPr/>
        </p:nvSpPr>
        <p:spPr>
          <a:xfrm>
            <a:off x="2584939" y="3522188"/>
            <a:ext cx="5354514" cy="646331"/>
          </a:xfrm>
          <a:prstGeom prst="rect">
            <a:avLst/>
          </a:prstGeom>
          <a:noFill/>
        </p:spPr>
        <p:txBody>
          <a:bodyPr wrap="square" rtlCol="0">
            <a:spAutoFit/>
          </a:bodyPr>
          <a:lstStyle/>
          <a:p>
            <a:r>
              <a:rPr lang="en-US" dirty="0" smtClean="0">
                <a:latin typeface="Source Sans Pro Light" panose="020B0403030403020204" pitchFamily="34" charset="0"/>
              </a:rPr>
              <a:t>But if a word appears in many docs (the, and, of), </a:t>
            </a:r>
          </a:p>
          <a:p>
            <a:r>
              <a:rPr lang="en-US" dirty="0" smtClean="0">
                <a:latin typeface="Source Sans Pro Light" panose="020B0403030403020204" pitchFamily="34" charset="0"/>
              </a:rPr>
              <a:t>the word is not meaningful, so lower its score</a:t>
            </a:r>
            <a:endParaRPr lang="en-US" dirty="0">
              <a:latin typeface="Source Sans Pro Light" panose="020B0403030403020204" pitchFamily="34" charset="0"/>
            </a:endParaRPr>
          </a:p>
        </p:txBody>
      </p:sp>
      <p:cxnSp>
        <p:nvCxnSpPr>
          <p:cNvPr id="9" name="Straight Connector 8"/>
          <p:cNvCxnSpPr/>
          <p:nvPr/>
        </p:nvCxnSpPr>
        <p:spPr>
          <a:xfrm>
            <a:off x="2664069" y="2391508"/>
            <a:ext cx="3182816" cy="0"/>
          </a:xfrm>
          <a:prstGeom prst="line">
            <a:avLst/>
          </a:prstGeom>
          <a:ln w="12700"/>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88863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–IDF</a:t>
            </a:r>
            <a:endParaRPr lang="en-US" sz="2800" dirty="0">
              <a:solidFill>
                <a:schemeClr val="tx1"/>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5" name="Title 1"/>
          <p:cNvSpPr txBox="1">
            <a:spLocks/>
          </p:cNvSpPr>
          <p:nvPr/>
        </p:nvSpPr>
        <p:spPr bwMode="auto">
          <a:xfrm>
            <a:off x="1814711" y="3685642"/>
            <a:ext cx="819702" cy="628894"/>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TF</a:t>
            </a:r>
            <a:r>
              <a:rPr lang="en-US" sz="2800" dirty="0" smtClean="0">
                <a:solidFill>
                  <a:schemeClr val="tx1"/>
                </a:solidFill>
              </a:rPr>
              <a:t>:</a:t>
            </a:r>
            <a:endParaRPr lang="en-US" sz="2800" dirty="0">
              <a:solidFill>
                <a:schemeClr val="tx1"/>
              </a:solidFill>
            </a:endParaRPr>
          </a:p>
        </p:txBody>
      </p:sp>
      <p:sp>
        <p:nvSpPr>
          <p:cNvPr id="13" name="TextBox 12"/>
          <p:cNvSpPr txBox="1"/>
          <p:nvPr/>
        </p:nvSpPr>
        <p:spPr>
          <a:xfrm>
            <a:off x="3050931" y="3685642"/>
            <a:ext cx="4167027" cy="369332"/>
          </a:xfrm>
          <a:prstGeom prst="rect">
            <a:avLst/>
          </a:prstGeom>
          <a:noFill/>
        </p:spPr>
        <p:txBody>
          <a:bodyPr wrap="square" rtlCol="0">
            <a:spAutoFit/>
          </a:bodyPr>
          <a:lstStyle/>
          <a:p>
            <a:r>
              <a:rPr lang="en-US" dirty="0" smtClean="0">
                <a:latin typeface="Source Sans Pro Light" panose="020B0403030403020204" pitchFamily="34" charset="0"/>
              </a:rPr>
              <a:t># of times word X appears in a document</a:t>
            </a:r>
          </a:p>
        </p:txBody>
      </p:sp>
      <p:sp>
        <p:nvSpPr>
          <p:cNvPr id="37" name="TextBox 36"/>
          <p:cNvSpPr txBox="1"/>
          <p:nvPr/>
        </p:nvSpPr>
        <p:spPr>
          <a:xfrm>
            <a:off x="3426976" y="4114060"/>
            <a:ext cx="3404647" cy="369332"/>
          </a:xfrm>
          <a:prstGeom prst="rect">
            <a:avLst/>
          </a:prstGeom>
          <a:noFill/>
        </p:spPr>
        <p:txBody>
          <a:bodyPr wrap="square" rtlCol="0">
            <a:spAutoFit/>
          </a:bodyPr>
          <a:lstStyle/>
          <a:p>
            <a:r>
              <a:rPr lang="en-US" dirty="0" smtClean="0">
                <a:latin typeface="Source Sans Pro Light" panose="020B0403030403020204" pitchFamily="34" charset="0"/>
              </a:rPr>
              <a:t>Total # of words in the document</a:t>
            </a:r>
          </a:p>
        </p:txBody>
      </p:sp>
      <p:cxnSp>
        <p:nvCxnSpPr>
          <p:cNvPr id="28673" name="Straight Connector 28672"/>
          <p:cNvCxnSpPr/>
          <p:nvPr/>
        </p:nvCxnSpPr>
        <p:spPr>
          <a:xfrm>
            <a:off x="3050931" y="4072558"/>
            <a:ext cx="3977508" cy="0"/>
          </a:xfrm>
          <a:prstGeom prst="line">
            <a:avLst/>
          </a:prstGeom>
          <a:ln w="19050">
            <a:solidFill>
              <a:schemeClr val="tx1"/>
            </a:solidFill>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47279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–IDF</a:t>
            </a:r>
            <a:endParaRPr lang="en-US" sz="2800" dirty="0">
              <a:solidFill>
                <a:schemeClr val="tx1"/>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10" name="TextBox 9"/>
          <p:cNvSpPr txBox="1"/>
          <p:nvPr/>
        </p:nvSpPr>
        <p:spPr>
          <a:xfrm>
            <a:off x="798517" y="3156478"/>
            <a:ext cx="1758461" cy="1477328"/>
          </a:xfrm>
          <a:prstGeom prst="rect">
            <a:avLst/>
          </a:prstGeom>
          <a:noFill/>
        </p:spPr>
        <p:txBody>
          <a:bodyPr wrap="square" rtlCol="0">
            <a:spAutoFit/>
          </a:bodyPr>
          <a:lstStyle/>
          <a:p>
            <a:r>
              <a:rPr lang="en-US" dirty="0" smtClean="0">
                <a:latin typeface="Source Sans Pro Light" panose="020B0403030403020204" pitchFamily="34" charset="0"/>
              </a:rPr>
              <a:t>the: 2</a:t>
            </a:r>
          </a:p>
          <a:p>
            <a:r>
              <a:rPr lang="en-US" dirty="0" smtClean="0">
                <a:latin typeface="Source Sans Pro Light" panose="020B0403030403020204" pitchFamily="34" charset="0"/>
              </a:rPr>
              <a:t>and: 1 </a:t>
            </a:r>
          </a:p>
          <a:p>
            <a:r>
              <a:rPr lang="en-US" dirty="0" smtClean="0">
                <a:latin typeface="Source Sans Pro Light" panose="020B0403030403020204" pitchFamily="34" charset="0"/>
              </a:rPr>
              <a:t>politics: 1</a:t>
            </a:r>
          </a:p>
          <a:p>
            <a:r>
              <a:rPr lang="en-US" dirty="0" smtClean="0">
                <a:latin typeface="Source Sans Pro Light" panose="020B0403030403020204" pitchFamily="34" charset="0"/>
              </a:rPr>
              <a:t>government: 1</a:t>
            </a:r>
          </a:p>
          <a:p>
            <a:r>
              <a:rPr lang="en-US" dirty="0" smtClean="0">
                <a:latin typeface="Source Sans Pro Light" panose="020B0403030403020204" pitchFamily="34" charset="0"/>
              </a:rPr>
              <a:t>of: 1</a:t>
            </a:r>
            <a:endParaRPr lang="en-US" dirty="0">
              <a:latin typeface="Source Sans Pro Light" panose="020B0403030403020204" pitchFamily="34" charset="0"/>
            </a:endParaRPr>
          </a:p>
        </p:txBody>
      </p:sp>
      <p:sp>
        <p:nvSpPr>
          <p:cNvPr id="33" name="TextBox 32"/>
          <p:cNvSpPr txBox="1"/>
          <p:nvPr/>
        </p:nvSpPr>
        <p:spPr>
          <a:xfrm>
            <a:off x="3410057" y="3147431"/>
            <a:ext cx="1758461" cy="1477328"/>
          </a:xfrm>
          <a:prstGeom prst="rect">
            <a:avLst/>
          </a:prstGeom>
          <a:noFill/>
        </p:spPr>
        <p:txBody>
          <a:bodyPr wrap="square" rtlCol="0">
            <a:spAutoFit/>
          </a:bodyPr>
          <a:lstStyle/>
          <a:p>
            <a:r>
              <a:rPr lang="en-US" dirty="0" smtClean="0">
                <a:latin typeface="Source Sans Pro Light" panose="020B0403030403020204" pitchFamily="34" charset="0"/>
              </a:rPr>
              <a:t>of: 2</a:t>
            </a:r>
          </a:p>
          <a:p>
            <a:r>
              <a:rPr lang="en-US" dirty="0">
                <a:latin typeface="Source Sans Pro Light" panose="020B0403030403020204" pitchFamily="34" charset="0"/>
              </a:rPr>
              <a:t>c</a:t>
            </a:r>
            <a:r>
              <a:rPr lang="en-US" dirty="0" smtClean="0">
                <a:latin typeface="Source Sans Pro Light" panose="020B0403030403020204" pitchFamily="34" charset="0"/>
              </a:rPr>
              <a:t>ongress: 2</a:t>
            </a:r>
          </a:p>
          <a:p>
            <a:r>
              <a:rPr lang="en-US" dirty="0" smtClean="0">
                <a:latin typeface="Source Sans Pro Light" panose="020B0403030403020204" pitchFamily="34" charset="0"/>
              </a:rPr>
              <a:t>and: 1 </a:t>
            </a:r>
          </a:p>
          <a:p>
            <a:r>
              <a:rPr lang="en-US" dirty="0" smtClean="0">
                <a:latin typeface="Source Sans Pro Light" panose="020B0403030403020204" pitchFamily="34" charset="0"/>
              </a:rPr>
              <a:t>the: 1</a:t>
            </a:r>
          </a:p>
          <a:p>
            <a:r>
              <a:rPr lang="en-US" dirty="0" smtClean="0">
                <a:latin typeface="Source Sans Pro Light" panose="020B0403030403020204" pitchFamily="34" charset="0"/>
              </a:rPr>
              <a:t>politics: 1</a:t>
            </a:r>
          </a:p>
        </p:txBody>
      </p:sp>
      <p:sp>
        <p:nvSpPr>
          <p:cNvPr id="34" name="TextBox 33"/>
          <p:cNvSpPr txBox="1"/>
          <p:nvPr/>
        </p:nvSpPr>
        <p:spPr>
          <a:xfrm>
            <a:off x="6023883" y="3156478"/>
            <a:ext cx="1758461" cy="1477328"/>
          </a:xfrm>
          <a:prstGeom prst="rect">
            <a:avLst/>
          </a:prstGeom>
          <a:noFill/>
        </p:spPr>
        <p:txBody>
          <a:bodyPr wrap="square" rtlCol="0">
            <a:spAutoFit/>
          </a:bodyPr>
          <a:lstStyle/>
          <a:p>
            <a:r>
              <a:rPr lang="en-US" dirty="0" smtClean="0">
                <a:latin typeface="Source Sans Pro Light" panose="020B0403030403020204" pitchFamily="34" charset="0"/>
              </a:rPr>
              <a:t>sports: 2</a:t>
            </a:r>
          </a:p>
          <a:p>
            <a:r>
              <a:rPr lang="en-US" dirty="0" smtClean="0">
                <a:latin typeface="Source Sans Pro Light" panose="020B0403030403020204" pitchFamily="34" charset="0"/>
              </a:rPr>
              <a:t>the: </a:t>
            </a:r>
            <a:r>
              <a:rPr lang="en-US" dirty="0">
                <a:latin typeface="Source Sans Pro Light" panose="020B0403030403020204" pitchFamily="34" charset="0"/>
              </a:rPr>
              <a:t>1</a:t>
            </a:r>
            <a:endParaRPr lang="en-US" dirty="0" smtClean="0">
              <a:latin typeface="Source Sans Pro Light" panose="020B0403030403020204" pitchFamily="34" charset="0"/>
            </a:endParaRPr>
          </a:p>
          <a:p>
            <a:r>
              <a:rPr lang="en-US" dirty="0" smtClean="0">
                <a:latin typeface="Source Sans Pro Light" panose="020B0403030403020204" pitchFamily="34" charset="0"/>
              </a:rPr>
              <a:t>and: 1 </a:t>
            </a:r>
          </a:p>
          <a:p>
            <a:r>
              <a:rPr lang="en-US" dirty="0" smtClean="0">
                <a:latin typeface="Source Sans Pro Light" panose="020B0403030403020204" pitchFamily="34" charset="0"/>
              </a:rPr>
              <a:t>games: 1</a:t>
            </a:r>
          </a:p>
          <a:p>
            <a:r>
              <a:rPr lang="en-US" dirty="0" smtClean="0">
                <a:latin typeface="Source Sans Pro Light" panose="020B0403030403020204" pitchFamily="34" charset="0"/>
              </a:rPr>
              <a:t>olympics: 1</a:t>
            </a:r>
          </a:p>
        </p:txBody>
      </p:sp>
    </p:spTree>
    <p:extLst>
      <p:ext uri="{BB962C8B-B14F-4D97-AF65-F5344CB8AC3E}">
        <p14:creationId xmlns:p14="http://schemas.microsoft.com/office/powerpoint/2010/main" val="1361244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–IDF</a:t>
            </a:r>
            <a:endParaRPr lang="en-US" sz="2800" dirty="0">
              <a:solidFill>
                <a:schemeClr val="tx1"/>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10" name="TextBox 9"/>
          <p:cNvSpPr txBox="1"/>
          <p:nvPr/>
        </p:nvSpPr>
        <p:spPr>
          <a:xfrm>
            <a:off x="798517" y="3156478"/>
            <a:ext cx="2542560" cy="1477328"/>
          </a:xfrm>
          <a:prstGeom prst="rect">
            <a:avLst/>
          </a:prstGeom>
          <a:noFill/>
        </p:spPr>
        <p:txBody>
          <a:bodyPr wrap="square" rtlCol="0">
            <a:spAutoFit/>
          </a:bodyPr>
          <a:lstStyle/>
          <a:p>
            <a:r>
              <a:rPr lang="en-US" dirty="0" smtClean="0">
                <a:latin typeface="Source Sans Pro Light" panose="020B0403030403020204" pitchFamily="34" charset="0"/>
              </a:rPr>
              <a:t>the: 2 / </a:t>
            </a:r>
            <a:r>
              <a:rPr lang="en-US" dirty="0">
                <a:latin typeface="Source Sans Pro Light" panose="020B0403030403020204" pitchFamily="34" charset="0"/>
              </a:rPr>
              <a:t>6 = </a:t>
            </a:r>
            <a:r>
              <a:rPr lang="en-US" dirty="0" smtClean="0">
                <a:solidFill>
                  <a:schemeClr val="accent4"/>
                </a:solidFill>
                <a:latin typeface="Source Sans Pro Light" panose="020B0403030403020204" pitchFamily="34" charset="0"/>
              </a:rPr>
              <a:t>0.3</a:t>
            </a:r>
          </a:p>
          <a:p>
            <a:r>
              <a:rPr lang="en-US" dirty="0" smtClean="0">
                <a:latin typeface="Source Sans Pro Light" panose="020B0403030403020204" pitchFamily="34" charset="0"/>
              </a:rPr>
              <a:t>and: 1 / </a:t>
            </a:r>
            <a:r>
              <a:rPr lang="en-US" dirty="0">
                <a:latin typeface="Source Sans Pro Light" panose="020B0403030403020204" pitchFamily="34" charset="0"/>
              </a:rPr>
              <a:t>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politics: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government: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of: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endParaRPr lang="en-US" dirty="0">
              <a:solidFill>
                <a:schemeClr val="accent4"/>
              </a:solidFill>
              <a:latin typeface="Source Sans Pro Light" panose="020B0403030403020204" pitchFamily="34" charset="0"/>
            </a:endParaRPr>
          </a:p>
        </p:txBody>
      </p:sp>
      <p:sp>
        <p:nvSpPr>
          <p:cNvPr id="33" name="TextBox 32"/>
          <p:cNvSpPr txBox="1"/>
          <p:nvPr/>
        </p:nvSpPr>
        <p:spPr>
          <a:xfrm>
            <a:off x="3410057" y="3147431"/>
            <a:ext cx="2146681" cy="1477328"/>
          </a:xfrm>
          <a:prstGeom prst="rect">
            <a:avLst/>
          </a:prstGeom>
          <a:noFill/>
        </p:spPr>
        <p:txBody>
          <a:bodyPr wrap="square" rtlCol="0">
            <a:spAutoFit/>
          </a:bodyPr>
          <a:lstStyle/>
          <a:p>
            <a:r>
              <a:rPr lang="en-US" dirty="0" smtClean="0">
                <a:latin typeface="Source Sans Pro Light" panose="020B0403030403020204" pitchFamily="34" charset="0"/>
              </a:rPr>
              <a:t>of: 2 / 7 = </a:t>
            </a:r>
            <a:r>
              <a:rPr lang="en-US" dirty="0" smtClean="0">
                <a:solidFill>
                  <a:schemeClr val="accent4"/>
                </a:solidFill>
                <a:latin typeface="Source Sans Pro Light" panose="020B0403030403020204" pitchFamily="34" charset="0"/>
              </a:rPr>
              <a:t>0.28</a:t>
            </a:r>
          </a:p>
          <a:p>
            <a:r>
              <a:rPr lang="en-US" dirty="0">
                <a:latin typeface="Source Sans Pro Light" panose="020B0403030403020204" pitchFamily="34" charset="0"/>
              </a:rPr>
              <a:t>c</a:t>
            </a:r>
            <a:r>
              <a:rPr lang="en-US" dirty="0" smtClean="0">
                <a:latin typeface="Source Sans Pro Light" panose="020B0403030403020204" pitchFamily="34" charset="0"/>
              </a:rPr>
              <a:t>ongress: </a:t>
            </a:r>
            <a:r>
              <a:rPr lang="en-US" dirty="0">
                <a:latin typeface="Source Sans Pro Light" panose="020B0403030403020204" pitchFamily="34" charset="0"/>
              </a:rPr>
              <a:t>2 / 7 = </a:t>
            </a:r>
            <a:r>
              <a:rPr lang="en-US" dirty="0" smtClean="0">
                <a:solidFill>
                  <a:schemeClr val="accent4"/>
                </a:solidFill>
                <a:latin typeface="Source Sans Pro Light" panose="020B0403030403020204" pitchFamily="34" charset="0"/>
              </a:rPr>
              <a:t>0.28</a:t>
            </a:r>
          </a:p>
          <a:p>
            <a:r>
              <a:rPr lang="en-US" dirty="0" smtClean="0">
                <a:latin typeface="Source Sans Pro Light" panose="020B0403030403020204" pitchFamily="34" charset="0"/>
              </a:rPr>
              <a:t>and: 1 / 7 = </a:t>
            </a:r>
            <a:r>
              <a:rPr lang="en-US" dirty="0" smtClean="0">
                <a:solidFill>
                  <a:schemeClr val="accent4"/>
                </a:solidFill>
                <a:latin typeface="Source Sans Pro Light" panose="020B0403030403020204" pitchFamily="34" charset="0"/>
              </a:rPr>
              <a:t>0.14</a:t>
            </a:r>
          </a:p>
          <a:p>
            <a:r>
              <a:rPr lang="en-US" dirty="0" smtClean="0">
                <a:latin typeface="Source Sans Pro Light" panose="020B0403030403020204" pitchFamily="34" charset="0"/>
              </a:rPr>
              <a:t>the: 1</a:t>
            </a:r>
            <a:r>
              <a:rPr lang="en-US" dirty="0">
                <a:latin typeface="Source Sans Pro Light" panose="020B0403030403020204" pitchFamily="34" charset="0"/>
              </a:rPr>
              <a:t> / 7 = </a:t>
            </a:r>
            <a:r>
              <a:rPr lang="en-US" dirty="0">
                <a:solidFill>
                  <a:schemeClr val="accent4"/>
                </a:solidFill>
                <a:latin typeface="Source Sans Pro Light" panose="020B0403030403020204" pitchFamily="34" charset="0"/>
              </a:rPr>
              <a:t>0.14</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politics: 1</a:t>
            </a:r>
            <a:r>
              <a:rPr lang="en-US" dirty="0">
                <a:latin typeface="Source Sans Pro Light" panose="020B0403030403020204" pitchFamily="34" charset="0"/>
              </a:rPr>
              <a:t> / 7 = </a:t>
            </a:r>
            <a:r>
              <a:rPr lang="en-US" dirty="0">
                <a:solidFill>
                  <a:schemeClr val="accent4"/>
                </a:solidFill>
                <a:latin typeface="Source Sans Pro Light" panose="020B0403030403020204" pitchFamily="34" charset="0"/>
              </a:rPr>
              <a:t>0.14</a:t>
            </a:r>
            <a:endParaRPr lang="en-US" dirty="0" smtClean="0">
              <a:solidFill>
                <a:schemeClr val="accent4"/>
              </a:solidFill>
              <a:latin typeface="Source Sans Pro Light" panose="020B0403030403020204" pitchFamily="34" charset="0"/>
            </a:endParaRPr>
          </a:p>
        </p:txBody>
      </p:sp>
      <p:sp>
        <p:nvSpPr>
          <p:cNvPr id="34" name="TextBox 33"/>
          <p:cNvSpPr txBox="1"/>
          <p:nvPr/>
        </p:nvSpPr>
        <p:spPr>
          <a:xfrm>
            <a:off x="6023883" y="3156478"/>
            <a:ext cx="2601371" cy="1477328"/>
          </a:xfrm>
          <a:prstGeom prst="rect">
            <a:avLst/>
          </a:prstGeom>
          <a:noFill/>
        </p:spPr>
        <p:txBody>
          <a:bodyPr wrap="square" rtlCol="0">
            <a:spAutoFit/>
          </a:bodyPr>
          <a:lstStyle/>
          <a:p>
            <a:r>
              <a:rPr lang="en-US" dirty="0" smtClean="0">
                <a:latin typeface="Source Sans Pro Light" panose="020B0403030403020204" pitchFamily="34" charset="0"/>
              </a:rPr>
              <a:t>sports: 2 / 6 = </a:t>
            </a:r>
            <a:r>
              <a:rPr lang="en-US" dirty="0" smtClean="0">
                <a:solidFill>
                  <a:schemeClr val="accent4"/>
                </a:solidFill>
                <a:latin typeface="Source Sans Pro Light" panose="020B0403030403020204" pitchFamily="34" charset="0"/>
              </a:rPr>
              <a:t>0.3</a:t>
            </a:r>
          </a:p>
          <a:p>
            <a:r>
              <a:rPr lang="en-US" dirty="0" smtClean="0">
                <a:latin typeface="Source Sans Pro Light" panose="020B0403030403020204" pitchFamily="34" charset="0"/>
              </a:rPr>
              <a:t>the: 1 / 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and: 1 / </a:t>
            </a:r>
            <a:r>
              <a:rPr lang="en-US" dirty="0">
                <a:latin typeface="Source Sans Pro Light" panose="020B0403030403020204" pitchFamily="34" charset="0"/>
              </a:rPr>
              <a:t>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games: 1</a:t>
            </a:r>
            <a:r>
              <a:rPr lang="en-US" dirty="0">
                <a:latin typeface="Source Sans Pro Light" panose="020B0403030403020204" pitchFamily="34" charset="0"/>
              </a:rPr>
              <a:t> / 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olympics: 1</a:t>
            </a:r>
            <a:r>
              <a:rPr lang="en-US" dirty="0">
                <a:latin typeface="Source Sans Pro Light" panose="020B0403030403020204" pitchFamily="34" charset="0"/>
              </a:rPr>
              <a:t> / 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p:txBody>
      </p:sp>
    </p:spTree>
    <p:extLst>
      <p:ext uri="{BB962C8B-B14F-4D97-AF65-F5344CB8AC3E}">
        <p14:creationId xmlns:p14="http://schemas.microsoft.com/office/powerpoint/2010/main" val="208761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–IDF</a:t>
            </a:r>
            <a:endParaRPr lang="en-US" sz="2800" dirty="0">
              <a:solidFill>
                <a:schemeClr val="tx1"/>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10" name="TextBox 9"/>
          <p:cNvSpPr txBox="1"/>
          <p:nvPr/>
        </p:nvSpPr>
        <p:spPr>
          <a:xfrm>
            <a:off x="798517" y="3156478"/>
            <a:ext cx="2542560" cy="1477328"/>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2 / </a:t>
            </a:r>
            <a:r>
              <a:rPr lang="en-US" dirty="0">
                <a:latin typeface="Source Sans Pro Light" panose="020B0403030403020204" pitchFamily="34" charset="0"/>
              </a:rPr>
              <a:t>6 = </a:t>
            </a:r>
            <a:r>
              <a:rPr lang="en-US" dirty="0" smtClean="0">
                <a:solidFill>
                  <a:schemeClr val="accent4"/>
                </a:solidFill>
                <a:latin typeface="Source Sans Pro Light" panose="020B0403030403020204" pitchFamily="34" charset="0"/>
              </a:rPr>
              <a:t>0.3</a:t>
            </a:r>
          </a:p>
          <a:p>
            <a:r>
              <a:rPr lang="en-US" dirty="0" smtClean="0">
                <a:solidFill>
                  <a:schemeClr val="accent3"/>
                </a:solidFill>
                <a:latin typeface="Source Sans Pro Light" panose="020B0403030403020204" pitchFamily="34" charset="0"/>
              </a:rPr>
              <a:t>and</a:t>
            </a:r>
            <a:r>
              <a:rPr lang="en-US" dirty="0" smtClean="0">
                <a:latin typeface="Source Sans Pro Light" panose="020B0403030403020204" pitchFamily="34" charset="0"/>
              </a:rPr>
              <a:t>: 1 / </a:t>
            </a:r>
            <a:r>
              <a:rPr lang="en-US" dirty="0">
                <a:latin typeface="Source Sans Pro Light" panose="020B0403030403020204" pitchFamily="34" charset="0"/>
              </a:rPr>
              <a:t>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politics: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government: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p>
          <a:p>
            <a:r>
              <a:rPr lang="en-US" dirty="0" smtClean="0">
                <a:solidFill>
                  <a:schemeClr val="accent3"/>
                </a:solidFill>
                <a:latin typeface="Source Sans Pro Light" panose="020B0403030403020204" pitchFamily="34" charset="0"/>
              </a:rPr>
              <a:t>of</a:t>
            </a:r>
            <a:r>
              <a:rPr lang="en-US" dirty="0" smtClean="0">
                <a:latin typeface="Source Sans Pro Light" panose="020B0403030403020204" pitchFamily="34" charset="0"/>
              </a:rPr>
              <a:t>: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endParaRPr lang="en-US" dirty="0">
              <a:solidFill>
                <a:schemeClr val="accent4"/>
              </a:solidFill>
              <a:latin typeface="Source Sans Pro Light" panose="020B0403030403020204" pitchFamily="34" charset="0"/>
            </a:endParaRPr>
          </a:p>
        </p:txBody>
      </p:sp>
      <p:sp>
        <p:nvSpPr>
          <p:cNvPr id="33" name="TextBox 32"/>
          <p:cNvSpPr txBox="1"/>
          <p:nvPr/>
        </p:nvSpPr>
        <p:spPr>
          <a:xfrm>
            <a:off x="3410057" y="3147431"/>
            <a:ext cx="2146681" cy="1477328"/>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of</a:t>
            </a:r>
            <a:r>
              <a:rPr lang="en-US" dirty="0" smtClean="0">
                <a:latin typeface="Source Sans Pro Light" panose="020B0403030403020204" pitchFamily="34" charset="0"/>
              </a:rPr>
              <a:t>: 2 / 7 = </a:t>
            </a:r>
            <a:r>
              <a:rPr lang="en-US" dirty="0" smtClean="0">
                <a:solidFill>
                  <a:schemeClr val="accent4"/>
                </a:solidFill>
                <a:latin typeface="Source Sans Pro Light" panose="020B0403030403020204" pitchFamily="34" charset="0"/>
              </a:rPr>
              <a:t>0.28</a:t>
            </a:r>
          </a:p>
          <a:p>
            <a:r>
              <a:rPr lang="en-US" dirty="0">
                <a:latin typeface="Source Sans Pro Light" panose="020B0403030403020204" pitchFamily="34" charset="0"/>
              </a:rPr>
              <a:t>c</a:t>
            </a:r>
            <a:r>
              <a:rPr lang="en-US" dirty="0" smtClean="0">
                <a:latin typeface="Source Sans Pro Light" panose="020B0403030403020204" pitchFamily="34" charset="0"/>
              </a:rPr>
              <a:t>ongress: </a:t>
            </a:r>
            <a:r>
              <a:rPr lang="en-US" dirty="0">
                <a:latin typeface="Source Sans Pro Light" panose="020B0403030403020204" pitchFamily="34" charset="0"/>
              </a:rPr>
              <a:t>2 / 7 = </a:t>
            </a:r>
            <a:r>
              <a:rPr lang="en-US" dirty="0" smtClean="0">
                <a:solidFill>
                  <a:schemeClr val="accent4"/>
                </a:solidFill>
                <a:latin typeface="Source Sans Pro Light" panose="020B0403030403020204" pitchFamily="34" charset="0"/>
              </a:rPr>
              <a:t>0.28</a:t>
            </a:r>
          </a:p>
          <a:p>
            <a:r>
              <a:rPr lang="en-US" dirty="0" smtClean="0">
                <a:solidFill>
                  <a:schemeClr val="accent3"/>
                </a:solidFill>
                <a:latin typeface="Source Sans Pro Light" panose="020B0403030403020204" pitchFamily="34" charset="0"/>
              </a:rPr>
              <a:t>and</a:t>
            </a:r>
            <a:r>
              <a:rPr lang="en-US" dirty="0" smtClean="0">
                <a:latin typeface="Source Sans Pro Light" panose="020B0403030403020204" pitchFamily="34" charset="0"/>
              </a:rPr>
              <a:t>: 1 / 7 = </a:t>
            </a:r>
            <a:r>
              <a:rPr lang="en-US" dirty="0" smtClean="0">
                <a:solidFill>
                  <a:schemeClr val="accent4"/>
                </a:solidFill>
                <a:latin typeface="Source Sans Pro Light" panose="020B0403030403020204" pitchFamily="34" charset="0"/>
              </a:rPr>
              <a:t>0.14</a:t>
            </a:r>
          </a:p>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1</a:t>
            </a:r>
            <a:r>
              <a:rPr lang="en-US" dirty="0">
                <a:latin typeface="Source Sans Pro Light" panose="020B0403030403020204" pitchFamily="34" charset="0"/>
              </a:rPr>
              <a:t> / 7 = </a:t>
            </a:r>
            <a:r>
              <a:rPr lang="en-US" dirty="0">
                <a:solidFill>
                  <a:schemeClr val="accent4"/>
                </a:solidFill>
                <a:latin typeface="Source Sans Pro Light" panose="020B0403030403020204" pitchFamily="34" charset="0"/>
              </a:rPr>
              <a:t>0.14</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politics: 1</a:t>
            </a:r>
            <a:r>
              <a:rPr lang="en-US" dirty="0">
                <a:latin typeface="Source Sans Pro Light" panose="020B0403030403020204" pitchFamily="34" charset="0"/>
              </a:rPr>
              <a:t> / 7 = </a:t>
            </a:r>
            <a:r>
              <a:rPr lang="en-US" dirty="0">
                <a:solidFill>
                  <a:schemeClr val="accent4"/>
                </a:solidFill>
                <a:latin typeface="Source Sans Pro Light" panose="020B0403030403020204" pitchFamily="34" charset="0"/>
              </a:rPr>
              <a:t>0.14</a:t>
            </a:r>
            <a:endParaRPr lang="en-US" dirty="0" smtClean="0">
              <a:solidFill>
                <a:schemeClr val="accent4"/>
              </a:solidFill>
              <a:latin typeface="Source Sans Pro Light" panose="020B0403030403020204" pitchFamily="34" charset="0"/>
            </a:endParaRPr>
          </a:p>
        </p:txBody>
      </p:sp>
      <p:sp>
        <p:nvSpPr>
          <p:cNvPr id="34" name="TextBox 33"/>
          <p:cNvSpPr txBox="1"/>
          <p:nvPr/>
        </p:nvSpPr>
        <p:spPr>
          <a:xfrm>
            <a:off x="6023883" y="3156478"/>
            <a:ext cx="2601371" cy="1477328"/>
          </a:xfrm>
          <a:prstGeom prst="rect">
            <a:avLst/>
          </a:prstGeom>
          <a:noFill/>
        </p:spPr>
        <p:txBody>
          <a:bodyPr wrap="square" rtlCol="0">
            <a:spAutoFit/>
          </a:bodyPr>
          <a:lstStyle/>
          <a:p>
            <a:r>
              <a:rPr lang="en-US" dirty="0" smtClean="0">
                <a:latin typeface="Source Sans Pro Light" panose="020B0403030403020204" pitchFamily="34" charset="0"/>
              </a:rPr>
              <a:t>sports: 2 / 6 = </a:t>
            </a:r>
            <a:r>
              <a:rPr lang="en-US" dirty="0" smtClean="0">
                <a:solidFill>
                  <a:schemeClr val="accent4"/>
                </a:solidFill>
                <a:latin typeface="Source Sans Pro Light" panose="020B0403030403020204" pitchFamily="34" charset="0"/>
              </a:rPr>
              <a:t>0.3</a:t>
            </a:r>
          </a:p>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1 / 6 = </a:t>
            </a:r>
            <a:r>
              <a:rPr lang="en-US" dirty="0" smtClean="0">
                <a:solidFill>
                  <a:schemeClr val="accent4"/>
                </a:solidFill>
                <a:latin typeface="Source Sans Pro Light" panose="020B0403030403020204" pitchFamily="34" charset="0"/>
              </a:rPr>
              <a:t>0.16</a:t>
            </a:r>
          </a:p>
          <a:p>
            <a:r>
              <a:rPr lang="en-US" dirty="0" smtClean="0">
                <a:solidFill>
                  <a:schemeClr val="accent3"/>
                </a:solidFill>
                <a:latin typeface="Source Sans Pro Light" panose="020B0403030403020204" pitchFamily="34" charset="0"/>
              </a:rPr>
              <a:t>and</a:t>
            </a:r>
            <a:r>
              <a:rPr lang="en-US" dirty="0" smtClean="0">
                <a:latin typeface="Source Sans Pro Light" panose="020B0403030403020204" pitchFamily="34" charset="0"/>
              </a:rPr>
              <a:t>: 1 / </a:t>
            </a:r>
            <a:r>
              <a:rPr lang="en-US" dirty="0">
                <a:latin typeface="Source Sans Pro Light" panose="020B0403030403020204" pitchFamily="34" charset="0"/>
              </a:rPr>
              <a:t>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games: 1</a:t>
            </a:r>
            <a:r>
              <a:rPr lang="en-US" dirty="0">
                <a:latin typeface="Source Sans Pro Light" panose="020B0403030403020204" pitchFamily="34" charset="0"/>
              </a:rPr>
              <a:t> / 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olympics: 1</a:t>
            </a:r>
            <a:r>
              <a:rPr lang="en-US" dirty="0">
                <a:latin typeface="Source Sans Pro Light" panose="020B0403030403020204" pitchFamily="34" charset="0"/>
              </a:rPr>
              <a:t> / 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p:txBody>
      </p:sp>
      <p:sp>
        <p:nvSpPr>
          <p:cNvPr id="5" name="Rounded Rectangle 4"/>
          <p:cNvSpPr/>
          <p:nvPr/>
        </p:nvSpPr>
        <p:spPr>
          <a:xfrm>
            <a:off x="803937" y="3745523"/>
            <a:ext cx="1912886" cy="290146"/>
          </a:xfrm>
          <a:prstGeom prst="roundRect">
            <a:avLst/>
          </a:prstGeom>
          <a:no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3418184" y="4308237"/>
            <a:ext cx="1912886" cy="290146"/>
          </a:xfrm>
          <a:prstGeom prst="roundRect">
            <a:avLst/>
          </a:prstGeom>
          <a:no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698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tx1"/>
                </a:solidFill>
              </a:rPr>
              <a:t>TF–</a:t>
            </a:r>
            <a:r>
              <a:rPr lang="en-US" sz="2800" dirty="0" smtClean="0">
                <a:solidFill>
                  <a:schemeClr val="accent4"/>
                </a:solidFill>
              </a:rPr>
              <a:t>IDF</a:t>
            </a:r>
            <a:endParaRPr lang="en-US" sz="2800" dirty="0">
              <a:solidFill>
                <a:schemeClr val="accent4"/>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5" name="Title 1"/>
          <p:cNvSpPr txBox="1">
            <a:spLocks/>
          </p:cNvSpPr>
          <p:nvPr/>
        </p:nvSpPr>
        <p:spPr bwMode="auto">
          <a:xfrm>
            <a:off x="1814711" y="3685642"/>
            <a:ext cx="963658" cy="628894"/>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IDF</a:t>
            </a:r>
            <a:r>
              <a:rPr lang="en-US" sz="2800" dirty="0" smtClean="0">
                <a:solidFill>
                  <a:schemeClr val="tx1"/>
                </a:solidFill>
              </a:rPr>
              <a:t>:</a:t>
            </a:r>
            <a:endParaRPr lang="en-US" sz="2800" dirty="0">
              <a:solidFill>
                <a:schemeClr val="tx1"/>
              </a:solidFill>
            </a:endParaRPr>
          </a:p>
        </p:txBody>
      </p:sp>
      <p:sp>
        <p:nvSpPr>
          <p:cNvPr id="13" name="TextBox 12"/>
          <p:cNvSpPr txBox="1"/>
          <p:nvPr/>
        </p:nvSpPr>
        <p:spPr>
          <a:xfrm>
            <a:off x="4233712" y="3593612"/>
            <a:ext cx="2275469" cy="369332"/>
          </a:xfrm>
          <a:prstGeom prst="rect">
            <a:avLst/>
          </a:prstGeom>
          <a:noFill/>
        </p:spPr>
        <p:txBody>
          <a:bodyPr wrap="square" rtlCol="0">
            <a:spAutoFit/>
          </a:bodyPr>
          <a:lstStyle/>
          <a:p>
            <a:r>
              <a:rPr lang="en-US" dirty="0" smtClean="0">
                <a:latin typeface="Source Sans Pro Light" panose="020B0403030403020204" pitchFamily="34" charset="0"/>
              </a:rPr>
              <a:t>Total # of documents</a:t>
            </a:r>
          </a:p>
        </p:txBody>
      </p:sp>
      <p:sp>
        <p:nvSpPr>
          <p:cNvPr id="37" name="TextBox 36"/>
          <p:cNvSpPr txBox="1"/>
          <p:nvPr/>
        </p:nvSpPr>
        <p:spPr>
          <a:xfrm>
            <a:off x="3789199" y="4021449"/>
            <a:ext cx="3239240" cy="369332"/>
          </a:xfrm>
          <a:prstGeom prst="rect">
            <a:avLst/>
          </a:prstGeom>
          <a:noFill/>
        </p:spPr>
        <p:txBody>
          <a:bodyPr wrap="square" rtlCol="0">
            <a:spAutoFit/>
          </a:bodyPr>
          <a:lstStyle/>
          <a:p>
            <a:r>
              <a:rPr lang="en-US" dirty="0" smtClean="0">
                <a:latin typeface="Source Sans Pro Light" panose="020B0403030403020204" pitchFamily="34" charset="0"/>
              </a:rPr>
              <a:t># of documents with word X in it</a:t>
            </a:r>
          </a:p>
        </p:txBody>
      </p:sp>
      <p:cxnSp>
        <p:nvCxnSpPr>
          <p:cNvPr id="32" name="Straight Connector 31"/>
          <p:cNvCxnSpPr/>
          <p:nvPr/>
        </p:nvCxnSpPr>
        <p:spPr>
          <a:xfrm>
            <a:off x="3789199" y="4011013"/>
            <a:ext cx="3052114" cy="0"/>
          </a:xfrm>
          <a:prstGeom prst="line">
            <a:avLst/>
          </a:prstGeom>
          <a:ln w="19050">
            <a:solidFill>
              <a:schemeClr val="tx1"/>
            </a:solidFill>
          </a:ln>
          <a:effectLst/>
        </p:spPr>
        <p:style>
          <a:lnRef idx="2">
            <a:schemeClr val="dk1"/>
          </a:lnRef>
          <a:fillRef idx="0">
            <a:schemeClr val="dk1"/>
          </a:fillRef>
          <a:effectRef idx="1">
            <a:schemeClr val="dk1"/>
          </a:effectRef>
          <a:fontRef idx="minor">
            <a:schemeClr val="tx1"/>
          </a:fontRef>
        </p:style>
      </p:cxnSp>
      <p:sp>
        <p:nvSpPr>
          <p:cNvPr id="6" name="Left Bracket 5"/>
          <p:cNvSpPr/>
          <p:nvPr/>
        </p:nvSpPr>
        <p:spPr>
          <a:xfrm>
            <a:off x="3632959" y="3538125"/>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3" name="Left Bracket 32"/>
          <p:cNvSpPr/>
          <p:nvPr/>
        </p:nvSpPr>
        <p:spPr>
          <a:xfrm rot="10800000">
            <a:off x="6801373" y="3538124"/>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 name="TextBox 6"/>
          <p:cNvSpPr txBox="1"/>
          <p:nvPr/>
        </p:nvSpPr>
        <p:spPr>
          <a:xfrm>
            <a:off x="3059568" y="3762889"/>
            <a:ext cx="562399" cy="400110"/>
          </a:xfrm>
          <a:prstGeom prst="rect">
            <a:avLst/>
          </a:prstGeom>
          <a:noFill/>
        </p:spPr>
        <p:txBody>
          <a:bodyPr wrap="square" rtlCol="0">
            <a:spAutoFit/>
          </a:bodyPr>
          <a:lstStyle/>
          <a:p>
            <a:r>
              <a:rPr lang="en-US" sz="2000" dirty="0" smtClean="0">
                <a:latin typeface="Source Sans Pro Light" panose="020B0403030403020204" pitchFamily="34" charset="0"/>
              </a:rPr>
              <a:t>log</a:t>
            </a:r>
            <a:endParaRPr lang="en-US" sz="2000" dirty="0">
              <a:latin typeface="Source Sans Pro Light" panose="020B0403030403020204" pitchFamily="34" charset="0"/>
            </a:endParaRPr>
          </a:p>
        </p:txBody>
      </p:sp>
    </p:spTree>
    <p:extLst>
      <p:ext uri="{BB962C8B-B14F-4D97-AF65-F5344CB8AC3E}">
        <p14:creationId xmlns:p14="http://schemas.microsoft.com/office/powerpoint/2010/main" val="3954179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tx1"/>
                </a:solidFill>
              </a:rPr>
              <a:t>TF–</a:t>
            </a:r>
            <a:r>
              <a:rPr lang="en-US" sz="2800" dirty="0" smtClean="0">
                <a:solidFill>
                  <a:schemeClr val="accent4"/>
                </a:solidFill>
              </a:rPr>
              <a:t>IDF</a:t>
            </a:r>
            <a:endParaRPr lang="en-US" sz="2800" dirty="0">
              <a:solidFill>
                <a:schemeClr val="accent4"/>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the</a:t>
            </a:r>
            <a:endParaRPr lang="en-US" dirty="0">
              <a:solidFill>
                <a:schemeClr val="accent3"/>
              </a:solidFill>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the</a:t>
            </a:r>
            <a:endParaRPr lang="en-US" dirty="0">
              <a:solidFill>
                <a:schemeClr val="accent3"/>
              </a:solidFill>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the</a:t>
            </a:r>
            <a:endParaRPr lang="en-US" dirty="0">
              <a:solidFill>
                <a:schemeClr val="accent3"/>
              </a:solidFill>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the</a:t>
            </a:r>
            <a:endParaRPr lang="en-US" dirty="0">
              <a:solidFill>
                <a:schemeClr val="accent3"/>
              </a:solidFill>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5" name="Title 1"/>
          <p:cNvSpPr txBox="1">
            <a:spLocks/>
          </p:cNvSpPr>
          <p:nvPr/>
        </p:nvSpPr>
        <p:spPr bwMode="auto">
          <a:xfrm>
            <a:off x="1814711" y="3685642"/>
            <a:ext cx="963658" cy="628894"/>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IDF</a:t>
            </a:r>
            <a:r>
              <a:rPr lang="en-US" sz="2800" dirty="0" smtClean="0">
                <a:solidFill>
                  <a:schemeClr val="tx1"/>
                </a:solidFill>
              </a:rPr>
              <a:t>:</a:t>
            </a:r>
            <a:endParaRPr lang="en-US" sz="2800" dirty="0">
              <a:solidFill>
                <a:schemeClr val="tx1"/>
              </a:solidFill>
            </a:endParaRPr>
          </a:p>
        </p:txBody>
      </p:sp>
      <p:sp>
        <p:nvSpPr>
          <p:cNvPr id="13" name="TextBox 12"/>
          <p:cNvSpPr txBox="1"/>
          <p:nvPr/>
        </p:nvSpPr>
        <p:spPr>
          <a:xfrm>
            <a:off x="5168518" y="3593612"/>
            <a:ext cx="1340663" cy="369332"/>
          </a:xfrm>
          <a:prstGeom prst="rect">
            <a:avLst/>
          </a:prstGeom>
          <a:noFill/>
        </p:spPr>
        <p:txBody>
          <a:bodyPr wrap="square" rtlCol="0">
            <a:spAutoFit/>
          </a:bodyPr>
          <a:lstStyle/>
          <a:p>
            <a:r>
              <a:rPr lang="en-US" dirty="0" smtClean="0">
                <a:latin typeface="Source Sans Pro Light" panose="020B0403030403020204" pitchFamily="34" charset="0"/>
              </a:rPr>
              <a:t>3</a:t>
            </a:r>
          </a:p>
        </p:txBody>
      </p:sp>
      <p:sp>
        <p:nvSpPr>
          <p:cNvPr id="37" name="TextBox 36"/>
          <p:cNvSpPr txBox="1"/>
          <p:nvPr/>
        </p:nvSpPr>
        <p:spPr>
          <a:xfrm>
            <a:off x="5168517" y="4021449"/>
            <a:ext cx="1859921" cy="369332"/>
          </a:xfrm>
          <a:prstGeom prst="rect">
            <a:avLst/>
          </a:prstGeom>
          <a:noFill/>
        </p:spPr>
        <p:txBody>
          <a:bodyPr wrap="square" rtlCol="0">
            <a:spAutoFit/>
          </a:bodyPr>
          <a:lstStyle/>
          <a:p>
            <a:r>
              <a:rPr lang="en-US" dirty="0" smtClean="0">
                <a:latin typeface="Source Sans Pro Light" panose="020B0403030403020204" pitchFamily="34" charset="0"/>
              </a:rPr>
              <a:t>3</a:t>
            </a:r>
          </a:p>
        </p:txBody>
      </p:sp>
      <p:cxnSp>
        <p:nvCxnSpPr>
          <p:cNvPr id="32" name="Straight Connector 31"/>
          <p:cNvCxnSpPr/>
          <p:nvPr/>
        </p:nvCxnSpPr>
        <p:spPr>
          <a:xfrm>
            <a:off x="3789199" y="4011013"/>
            <a:ext cx="3052114" cy="0"/>
          </a:xfrm>
          <a:prstGeom prst="line">
            <a:avLst/>
          </a:prstGeom>
          <a:ln w="19050">
            <a:solidFill>
              <a:schemeClr val="tx1"/>
            </a:solidFill>
          </a:ln>
          <a:effectLst/>
        </p:spPr>
        <p:style>
          <a:lnRef idx="2">
            <a:schemeClr val="dk1"/>
          </a:lnRef>
          <a:fillRef idx="0">
            <a:schemeClr val="dk1"/>
          </a:fillRef>
          <a:effectRef idx="1">
            <a:schemeClr val="dk1"/>
          </a:effectRef>
          <a:fontRef idx="minor">
            <a:schemeClr val="tx1"/>
          </a:fontRef>
        </p:style>
      </p:cxnSp>
      <p:sp>
        <p:nvSpPr>
          <p:cNvPr id="6" name="Left Bracket 5"/>
          <p:cNvSpPr/>
          <p:nvPr/>
        </p:nvSpPr>
        <p:spPr>
          <a:xfrm>
            <a:off x="3632959" y="3538125"/>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3" name="Left Bracket 32"/>
          <p:cNvSpPr/>
          <p:nvPr/>
        </p:nvSpPr>
        <p:spPr>
          <a:xfrm rot="10800000">
            <a:off x="6801373" y="3538124"/>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 name="TextBox 6"/>
          <p:cNvSpPr txBox="1"/>
          <p:nvPr/>
        </p:nvSpPr>
        <p:spPr>
          <a:xfrm>
            <a:off x="3059568" y="3762889"/>
            <a:ext cx="562399" cy="400110"/>
          </a:xfrm>
          <a:prstGeom prst="rect">
            <a:avLst/>
          </a:prstGeom>
          <a:noFill/>
        </p:spPr>
        <p:txBody>
          <a:bodyPr wrap="square" rtlCol="0">
            <a:spAutoFit/>
          </a:bodyPr>
          <a:lstStyle/>
          <a:p>
            <a:r>
              <a:rPr lang="en-US" sz="2000" dirty="0" smtClean="0">
                <a:latin typeface="Source Sans Pro Light" panose="020B0403030403020204" pitchFamily="34" charset="0"/>
              </a:rPr>
              <a:t>log</a:t>
            </a:r>
            <a:endParaRPr lang="en-US" sz="2000" dirty="0">
              <a:latin typeface="Source Sans Pro Light" panose="020B0403030403020204" pitchFamily="34" charset="0"/>
            </a:endParaRPr>
          </a:p>
        </p:txBody>
      </p:sp>
      <p:sp>
        <p:nvSpPr>
          <p:cNvPr id="34" name="TextBox 33"/>
          <p:cNvSpPr txBox="1"/>
          <p:nvPr/>
        </p:nvSpPr>
        <p:spPr>
          <a:xfrm>
            <a:off x="7264232" y="3826347"/>
            <a:ext cx="1340663" cy="400110"/>
          </a:xfrm>
          <a:prstGeom prst="rect">
            <a:avLst/>
          </a:prstGeom>
          <a:noFill/>
        </p:spPr>
        <p:txBody>
          <a:bodyPr wrap="square" rtlCol="0">
            <a:spAutoFit/>
          </a:bodyPr>
          <a:lstStyle/>
          <a:p>
            <a:r>
              <a:rPr lang="en-US" sz="2000" dirty="0" smtClean="0">
                <a:latin typeface="Source Sans Pro Light" panose="020B0403030403020204" pitchFamily="34" charset="0"/>
              </a:rPr>
              <a:t>=</a:t>
            </a:r>
            <a:r>
              <a:rPr lang="en-US" dirty="0" smtClean="0">
                <a:latin typeface="Source Sans Pro Light" panose="020B0403030403020204" pitchFamily="34" charset="0"/>
              </a:rPr>
              <a:t>  </a:t>
            </a:r>
            <a:r>
              <a:rPr lang="en-US" sz="2000" dirty="0" smtClean="0">
                <a:solidFill>
                  <a:schemeClr val="accent4"/>
                </a:solidFill>
                <a:latin typeface="Source Sans Pro Light" panose="020B0403030403020204" pitchFamily="34" charset="0"/>
              </a:rPr>
              <a:t>0</a:t>
            </a:r>
            <a:endParaRPr lang="en-US" dirty="0" smtClean="0">
              <a:solidFill>
                <a:schemeClr val="accent4"/>
              </a:solidFill>
              <a:latin typeface="Source Sans Pro Light" panose="020B0403030403020204" pitchFamily="34" charset="0"/>
            </a:endParaRPr>
          </a:p>
        </p:txBody>
      </p:sp>
    </p:spTree>
    <p:extLst>
      <p:ext uri="{BB962C8B-B14F-4D97-AF65-F5344CB8AC3E}">
        <p14:creationId xmlns:p14="http://schemas.microsoft.com/office/powerpoint/2010/main" val="1175657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coverage</a:t>
            </a:r>
            <a:endParaRPr lang="en-US" dirty="0"/>
          </a:p>
        </p:txBody>
      </p:sp>
      <p:sp>
        <p:nvSpPr>
          <p:cNvPr id="3" name="Content Placeholder 2"/>
          <p:cNvSpPr>
            <a:spLocks noGrp="1"/>
          </p:cNvSpPr>
          <p:nvPr>
            <p:ph idx="1"/>
          </p:nvPr>
        </p:nvSpPr>
        <p:spPr>
          <a:xfrm>
            <a:off x="881260" y="1029177"/>
            <a:ext cx="2209465" cy="3757135"/>
          </a:xfrm>
        </p:spPr>
        <p:txBody>
          <a:bodyPr>
            <a:noAutofit/>
          </a:bodyPr>
          <a:lstStyle/>
          <a:p>
            <a:pPr marL="0" indent="0">
              <a:buNone/>
            </a:pPr>
            <a:r>
              <a:rPr lang="en-US" sz="1200" b="1" dirty="0" smtClean="0"/>
              <a:t>Classification</a:t>
            </a:r>
          </a:p>
          <a:p>
            <a:pPr marL="342900" indent="-342900">
              <a:buFontTx/>
              <a:buChar char="•"/>
            </a:pPr>
            <a:r>
              <a:rPr lang="en-US" sz="800" dirty="0" smtClean="0"/>
              <a:t>Logistic regression w/ elastic net</a:t>
            </a:r>
          </a:p>
          <a:p>
            <a:pPr marL="342900" indent="-342900">
              <a:buFontTx/>
              <a:buChar char="•"/>
            </a:pPr>
            <a:r>
              <a:rPr lang="en-US" sz="800" dirty="0" smtClean="0"/>
              <a:t>Naive Bayes</a:t>
            </a:r>
          </a:p>
          <a:p>
            <a:pPr marL="342900" indent="-342900">
              <a:buFontTx/>
              <a:buChar char="•"/>
            </a:pPr>
            <a:r>
              <a:rPr lang="en-US" sz="800" dirty="0" smtClean="0"/>
              <a:t>Streaming logistic regression</a:t>
            </a:r>
          </a:p>
          <a:p>
            <a:pPr marL="342900" indent="-342900">
              <a:buFontTx/>
              <a:buChar char="•"/>
            </a:pPr>
            <a:r>
              <a:rPr lang="en-US" sz="800" dirty="0" smtClean="0"/>
              <a:t>Linear SVMs</a:t>
            </a:r>
          </a:p>
          <a:p>
            <a:pPr marL="342900" indent="-342900">
              <a:buFontTx/>
              <a:buChar char="•"/>
            </a:pPr>
            <a:r>
              <a:rPr lang="en-US" sz="800" dirty="0" smtClean="0"/>
              <a:t>Decision trees</a:t>
            </a:r>
          </a:p>
          <a:p>
            <a:pPr marL="342900" indent="-342900">
              <a:buFontTx/>
              <a:buChar char="•"/>
            </a:pPr>
            <a:r>
              <a:rPr lang="en-US" sz="800" dirty="0" smtClean="0"/>
              <a:t>Random forests</a:t>
            </a:r>
          </a:p>
          <a:p>
            <a:pPr marL="342900" indent="-342900">
              <a:buFontTx/>
              <a:buChar char="•"/>
            </a:pPr>
            <a:r>
              <a:rPr lang="en-US" sz="800" dirty="0" smtClean="0"/>
              <a:t>Gradient-boosted trees</a:t>
            </a:r>
          </a:p>
          <a:p>
            <a:pPr marL="342900" indent="-342900">
              <a:buFontTx/>
              <a:buChar char="•"/>
            </a:pPr>
            <a:r>
              <a:rPr lang="en-US" sz="800" dirty="0" smtClean="0"/>
              <a:t>Multilayer perceptron</a:t>
            </a:r>
          </a:p>
          <a:p>
            <a:pPr marL="342900" indent="-342900">
              <a:buFontTx/>
              <a:buChar char="•"/>
            </a:pPr>
            <a:r>
              <a:rPr lang="en-US" sz="800" dirty="0" smtClean="0"/>
              <a:t>One-vs-rest</a:t>
            </a:r>
          </a:p>
          <a:p>
            <a:pPr marL="0" indent="0">
              <a:buNone/>
            </a:pPr>
            <a:r>
              <a:rPr lang="en-US" sz="1200" b="1" dirty="0" smtClean="0"/>
              <a:t>Regression</a:t>
            </a:r>
          </a:p>
          <a:p>
            <a:pPr marL="342900" indent="-342900">
              <a:buFontTx/>
              <a:buChar char="•"/>
            </a:pPr>
            <a:r>
              <a:rPr lang="en-US" sz="800" dirty="0" smtClean="0"/>
              <a:t>Least squares w/ elastic net</a:t>
            </a:r>
          </a:p>
          <a:p>
            <a:pPr marL="342900" indent="-342900">
              <a:buFontTx/>
              <a:buChar char="•"/>
            </a:pPr>
            <a:r>
              <a:rPr lang="en-US" sz="800" dirty="0" smtClean="0"/>
              <a:t>Isotonic regression</a:t>
            </a:r>
          </a:p>
          <a:p>
            <a:pPr marL="342900" indent="-342900">
              <a:buFontTx/>
              <a:buChar char="•"/>
            </a:pPr>
            <a:r>
              <a:rPr lang="en-US" sz="800" dirty="0" smtClean="0"/>
              <a:t>Decision trees</a:t>
            </a:r>
          </a:p>
          <a:p>
            <a:pPr marL="342900" indent="-342900">
              <a:buFontTx/>
              <a:buChar char="•"/>
            </a:pPr>
            <a:r>
              <a:rPr lang="en-US" sz="800" dirty="0" smtClean="0"/>
              <a:t>Random forests</a:t>
            </a:r>
          </a:p>
          <a:p>
            <a:pPr marL="342900" indent="-342900">
              <a:buFontTx/>
              <a:buChar char="•"/>
            </a:pPr>
            <a:r>
              <a:rPr lang="en-US" sz="800" dirty="0" smtClean="0"/>
              <a:t>Gradient-boosted trees</a:t>
            </a:r>
          </a:p>
          <a:p>
            <a:pPr marL="342900" indent="-342900">
              <a:buFontTx/>
              <a:buChar char="•"/>
            </a:pPr>
            <a:r>
              <a:rPr lang="en-US" sz="800" dirty="0" smtClean="0"/>
              <a:t>Streaming linear methods</a:t>
            </a:r>
          </a:p>
          <a:p>
            <a:pPr marL="0" indent="0">
              <a:buNone/>
            </a:pPr>
            <a:r>
              <a:rPr lang="en-US" sz="1200" b="1" dirty="0"/>
              <a:t>Recommendation</a:t>
            </a:r>
          </a:p>
          <a:p>
            <a:pPr marL="342900" indent="-342900">
              <a:buFontTx/>
              <a:buChar char="•"/>
            </a:pPr>
            <a:r>
              <a:rPr lang="en-US" sz="800" b="1" dirty="0"/>
              <a:t>Alternating Least </a:t>
            </a:r>
            <a:r>
              <a:rPr lang="en-US" sz="800" b="1" dirty="0" smtClean="0"/>
              <a:t>Squares</a:t>
            </a:r>
            <a:endParaRPr lang="en-US" sz="800" dirty="0" smtClean="0"/>
          </a:p>
          <a:p>
            <a:pPr marL="0" indent="0">
              <a:buNone/>
            </a:pPr>
            <a:r>
              <a:rPr lang="en-US" sz="1200" b="1" dirty="0" smtClean="0"/>
              <a:t>Frequent </a:t>
            </a:r>
            <a:r>
              <a:rPr lang="en-US" sz="1200" b="1" dirty="0" err="1" smtClean="0"/>
              <a:t>itemsets</a:t>
            </a:r>
            <a:endParaRPr lang="en-US" sz="1200" b="1" dirty="0" smtClean="0"/>
          </a:p>
          <a:p>
            <a:pPr marL="342900" indent="-342900">
              <a:buFontTx/>
              <a:buChar char="•"/>
            </a:pPr>
            <a:r>
              <a:rPr lang="en-US" sz="800" dirty="0" smtClean="0"/>
              <a:t>FP</a:t>
            </a:r>
            <a:r>
              <a:rPr lang="en-US" sz="800" dirty="0"/>
              <a:t>-</a:t>
            </a:r>
            <a:r>
              <a:rPr lang="en-US" sz="800" dirty="0" smtClean="0"/>
              <a:t>growth</a:t>
            </a:r>
          </a:p>
          <a:p>
            <a:pPr marL="342900" indent="-342900">
              <a:buFontTx/>
              <a:buChar char="•"/>
            </a:pPr>
            <a:r>
              <a:rPr lang="en-US" sz="800" dirty="0" smtClean="0"/>
              <a:t>Prefix span</a:t>
            </a:r>
            <a:endParaRPr lang="en-US" sz="800" dirty="0"/>
          </a:p>
        </p:txBody>
      </p:sp>
      <p:sp>
        <p:nvSpPr>
          <p:cNvPr id="5" name="Content Placeholder 2"/>
          <p:cNvSpPr txBox="1">
            <a:spLocks/>
          </p:cNvSpPr>
          <p:nvPr/>
        </p:nvSpPr>
        <p:spPr>
          <a:xfrm>
            <a:off x="5674119" y="1029178"/>
            <a:ext cx="2514358" cy="3512342"/>
          </a:xfrm>
          <a:prstGeom prst="rect">
            <a:avLst/>
          </a:prstGeom>
        </p:spPr>
        <p:txBody>
          <a:bodyPr vert="horz" lIns="91440" tIns="45720" rIns="91440" bIns="45720" rtlCol="0">
            <a:normAutofit lnSpcReduction="10000"/>
          </a:bodyPr>
          <a:lstStyle>
            <a:lvl1pPr marL="0" indent="0" algn="l" defTabSz="457200" rtl="0" eaLnBrk="1" latinLnBrk="0" hangingPunct="1">
              <a:spcBef>
                <a:spcPct val="20000"/>
              </a:spcBef>
              <a:buSzPct val="90000"/>
              <a:buFont typeface="Arial"/>
              <a:buNone/>
              <a:tabLst/>
              <a:defRPr sz="2400" kern="1200">
                <a:solidFill>
                  <a:schemeClr val="tx1">
                    <a:lumMod val="75000"/>
                    <a:lumOff val="25000"/>
                  </a:schemeClr>
                </a:solidFill>
                <a:latin typeface="Source Sans Pro Light"/>
                <a:ea typeface="+mn-ea"/>
                <a:cs typeface="+mn-cs"/>
              </a:defRPr>
            </a:lvl1pPr>
            <a:lvl2pPr marL="628650" indent="-171450" algn="l" defTabSz="457200" rtl="0" eaLnBrk="1" latinLnBrk="0" hangingPunct="1">
              <a:spcBef>
                <a:spcPct val="20000"/>
              </a:spcBef>
              <a:buSzPct val="90000"/>
              <a:buFont typeface="Arial"/>
              <a:buChar char="•"/>
              <a:defRPr sz="2000" kern="1200">
                <a:solidFill>
                  <a:schemeClr val="tx1">
                    <a:lumMod val="75000"/>
                    <a:lumOff val="25000"/>
                  </a:schemeClr>
                </a:solidFill>
                <a:latin typeface="Source Sans Pro Light"/>
                <a:ea typeface="+mn-ea"/>
                <a:cs typeface="+mn-cs"/>
              </a:defRPr>
            </a:lvl2pPr>
            <a:lvl3pPr marL="1089025" indent="-174625" algn="l" defTabSz="457200" rtl="0" eaLnBrk="1" latinLnBrk="0" hangingPunct="1">
              <a:spcBef>
                <a:spcPct val="20000"/>
              </a:spcBef>
              <a:buSzPct val="100000"/>
              <a:buFont typeface="Lucida Grande"/>
              <a:buChar char="–"/>
              <a:defRPr sz="1800" kern="1200">
                <a:solidFill>
                  <a:schemeClr val="tx1">
                    <a:lumMod val="75000"/>
                    <a:lumOff val="25000"/>
                  </a:schemeClr>
                </a:solidFill>
                <a:latin typeface="Source Sans Pro Light"/>
                <a:ea typeface="+mn-ea"/>
                <a:cs typeface="+mn-cs"/>
              </a:defRPr>
            </a:lvl3pPr>
            <a:lvl4pPr marL="1541463" indent="-169863" algn="l" defTabSz="457200" rtl="0" eaLnBrk="1" latinLnBrk="0" hangingPunct="1">
              <a:spcBef>
                <a:spcPct val="20000"/>
              </a:spcBef>
              <a:buSzPct val="90000"/>
              <a:buFont typeface="Arial"/>
              <a:buChar char="•"/>
              <a:defRPr sz="1800" kern="1200">
                <a:solidFill>
                  <a:schemeClr val="tx1">
                    <a:lumMod val="75000"/>
                    <a:lumOff val="25000"/>
                  </a:schemeClr>
                </a:solidFill>
                <a:latin typeface="Source Sans Pro Light"/>
                <a:ea typeface="+mn-ea"/>
                <a:cs typeface="+mn-cs"/>
              </a:defRPr>
            </a:lvl4pPr>
            <a:lvl5pPr marL="2001838" indent="-173038" algn="l" defTabSz="457200" rtl="0" eaLnBrk="1" latinLnBrk="0" hangingPunct="1">
              <a:spcBef>
                <a:spcPct val="20000"/>
              </a:spcBef>
              <a:buFont typeface="Lucida Grande"/>
              <a:buChar char="-"/>
              <a:tabLst/>
              <a:defRPr sz="1800" kern="1200">
                <a:solidFill>
                  <a:schemeClr val="tx1">
                    <a:lumMod val="75000"/>
                    <a:lumOff val="25000"/>
                  </a:schemeClr>
                </a:solidFill>
                <a:latin typeface="Source Sans Pro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smtClean="0"/>
              <a:t>Clustering</a:t>
            </a:r>
            <a:endParaRPr lang="en-US" sz="1200" dirty="0"/>
          </a:p>
          <a:p>
            <a:pPr marL="342900" indent="-342900">
              <a:buFontTx/>
              <a:buChar char="•"/>
            </a:pPr>
            <a:r>
              <a:rPr lang="en-US" sz="800" dirty="0"/>
              <a:t>Gaussian mixture </a:t>
            </a:r>
            <a:r>
              <a:rPr lang="en-US" sz="800" dirty="0" smtClean="0"/>
              <a:t>models</a:t>
            </a:r>
          </a:p>
          <a:p>
            <a:pPr marL="342900" indent="-342900">
              <a:buFontTx/>
              <a:buChar char="•"/>
            </a:pPr>
            <a:r>
              <a:rPr lang="en-US" sz="800" dirty="0" smtClean="0"/>
              <a:t>K</a:t>
            </a:r>
            <a:r>
              <a:rPr lang="en-US" sz="800" dirty="0"/>
              <a:t>-Means</a:t>
            </a:r>
          </a:p>
          <a:p>
            <a:pPr marL="342900" indent="-342900">
              <a:buFontTx/>
              <a:buChar char="•"/>
            </a:pPr>
            <a:r>
              <a:rPr lang="en-US" sz="800" dirty="0"/>
              <a:t>Streaming K-Means</a:t>
            </a:r>
          </a:p>
          <a:p>
            <a:pPr marL="342900" indent="-342900">
              <a:buFontTx/>
              <a:buChar char="•"/>
            </a:pPr>
            <a:r>
              <a:rPr lang="en-US" sz="800" dirty="0"/>
              <a:t>Latent Dirichlet Allocation</a:t>
            </a:r>
          </a:p>
          <a:p>
            <a:pPr marL="342900" indent="-342900">
              <a:buFontTx/>
              <a:buChar char="•"/>
            </a:pPr>
            <a:r>
              <a:rPr lang="en-US" sz="800" dirty="0"/>
              <a:t>Power Iteration </a:t>
            </a:r>
            <a:r>
              <a:rPr lang="en-US" sz="800" dirty="0" smtClean="0"/>
              <a:t>Clustering</a:t>
            </a:r>
            <a:endParaRPr lang="en-US" sz="800" b="1" dirty="0" smtClean="0"/>
          </a:p>
          <a:p>
            <a:r>
              <a:rPr lang="en-US" sz="1200" b="1" dirty="0" smtClean="0"/>
              <a:t>Statistics</a:t>
            </a:r>
          </a:p>
          <a:p>
            <a:pPr marL="342900" indent="-342900">
              <a:buFontTx/>
              <a:buChar char="•"/>
            </a:pPr>
            <a:r>
              <a:rPr lang="en-US" sz="800" dirty="0" smtClean="0"/>
              <a:t>Pearson correlation</a:t>
            </a:r>
          </a:p>
          <a:p>
            <a:pPr marL="342900" indent="-342900">
              <a:buFontTx/>
              <a:buChar char="•"/>
            </a:pPr>
            <a:r>
              <a:rPr lang="en-US" sz="800" dirty="0" smtClean="0"/>
              <a:t>Spearman correlation</a:t>
            </a:r>
          </a:p>
          <a:p>
            <a:pPr marL="342900" indent="-342900">
              <a:buFontTx/>
              <a:buChar char="•"/>
            </a:pPr>
            <a:r>
              <a:rPr lang="en-US" sz="800" dirty="0" smtClean="0"/>
              <a:t>Online summarization</a:t>
            </a:r>
          </a:p>
          <a:p>
            <a:pPr marL="342900" indent="-342900">
              <a:buFontTx/>
              <a:buChar char="•"/>
            </a:pPr>
            <a:r>
              <a:rPr lang="en-US" sz="800" dirty="0" smtClean="0"/>
              <a:t>Chi-squared test</a:t>
            </a:r>
          </a:p>
          <a:p>
            <a:pPr marL="342900" indent="-342900">
              <a:buFontTx/>
              <a:buChar char="•"/>
            </a:pPr>
            <a:r>
              <a:rPr lang="en-US" sz="800" dirty="0" smtClean="0"/>
              <a:t>Kernel density estimation</a:t>
            </a:r>
          </a:p>
          <a:p>
            <a:r>
              <a:rPr lang="en-US" sz="1200" b="1" dirty="0" smtClean="0"/>
              <a:t>Linear algebra</a:t>
            </a:r>
          </a:p>
          <a:p>
            <a:pPr marL="342900" indent="-342900">
              <a:buFontTx/>
              <a:buChar char="•"/>
            </a:pPr>
            <a:r>
              <a:rPr lang="en-US" sz="800" dirty="0" smtClean="0"/>
              <a:t>Local dense &amp; sparse vectors &amp; matrices</a:t>
            </a:r>
          </a:p>
          <a:p>
            <a:pPr marL="342900" indent="-342900">
              <a:buFontTx/>
              <a:buChar char="•"/>
            </a:pPr>
            <a:r>
              <a:rPr lang="en-US" sz="800" dirty="0" smtClean="0"/>
              <a:t>Distributed matrices</a:t>
            </a:r>
          </a:p>
          <a:p>
            <a:pPr marL="971550" lvl="1" indent="-342900">
              <a:buFontTx/>
              <a:buChar char="•"/>
            </a:pPr>
            <a:r>
              <a:rPr lang="en-US" sz="800" dirty="0" smtClean="0"/>
              <a:t>Block-partitioned matrix</a:t>
            </a:r>
          </a:p>
          <a:p>
            <a:pPr marL="971550" lvl="1" indent="-342900">
              <a:buFontTx/>
              <a:buChar char="•"/>
            </a:pPr>
            <a:r>
              <a:rPr lang="en-US" sz="800" dirty="0" smtClean="0"/>
              <a:t>Row matrix</a:t>
            </a:r>
          </a:p>
          <a:p>
            <a:pPr marL="971550" lvl="1" indent="-342900">
              <a:buFontTx/>
              <a:buChar char="•"/>
            </a:pPr>
            <a:r>
              <a:rPr lang="en-US" sz="800" dirty="0" smtClean="0"/>
              <a:t>Indexed row matrix</a:t>
            </a:r>
          </a:p>
          <a:p>
            <a:pPr marL="971550" lvl="1" indent="-342900">
              <a:buFontTx/>
              <a:buChar char="•"/>
            </a:pPr>
            <a:r>
              <a:rPr lang="en-US" sz="800" dirty="0" smtClean="0"/>
              <a:t>Coordinate matrix</a:t>
            </a:r>
          </a:p>
          <a:p>
            <a:pPr marL="342900" indent="-342900">
              <a:buFontTx/>
              <a:buChar char="•"/>
            </a:pPr>
            <a:r>
              <a:rPr lang="en-US" sz="800" dirty="0" smtClean="0"/>
              <a:t>Matrix decompositions</a:t>
            </a:r>
          </a:p>
          <a:p>
            <a:r>
              <a:rPr lang="en-US" sz="1200" b="1" dirty="0"/>
              <a:t>Model import/export</a:t>
            </a:r>
          </a:p>
          <a:p>
            <a:r>
              <a:rPr lang="en-US" sz="1200" b="1" dirty="0" smtClean="0"/>
              <a:t>Pipelines</a:t>
            </a:r>
            <a:endParaRPr lang="en-US" sz="1200" dirty="0"/>
          </a:p>
        </p:txBody>
      </p:sp>
      <p:sp>
        <p:nvSpPr>
          <p:cNvPr id="6" name="Content Placeholder 2"/>
          <p:cNvSpPr txBox="1">
            <a:spLocks/>
          </p:cNvSpPr>
          <p:nvPr/>
        </p:nvSpPr>
        <p:spPr>
          <a:xfrm>
            <a:off x="3268859" y="1029177"/>
            <a:ext cx="2145665" cy="3830280"/>
          </a:xfrm>
          <a:prstGeom prst="rect">
            <a:avLst/>
          </a:prstGeom>
        </p:spPr>
        <p:txBody>
          <a:bodyPr vert="horz" lIns="91440" tIns="45720" rIns="91440" bIns="45720" rtlCol="0">
            <a:normAutofit lnSpcReduction="10000"/>
          </a:bodyPr>
          <a:lstStyle>
            <a:lvl1pPr marL="0" indent="0" algn="l" defTabSz="457200" rtl="0" eaLnBrk="1" latinLnBrk="0" hangingPunct="1">
              <a:spcBef>
                <a:spcPct val="20000"/>
              </a:spcBef>
              <a:buSzPct val="90000"/>
              <a:buFont typeface="Arial"/>
              <a:buNone/>
              <a:tabLst/>
              <a:defRPr sz="2400" kern="1200">
                <a:solidFill>
                  <a:schemeClr val="tx1">
                    <a:lumMod val="75000"/>
                    <a:lumOff val="25000"/>
                  </a:schemeClr>
                </a:solidFill>
                <a:latin typeface="Source Sans Pro Light"/>
                <a:ea typeface="+mn-ea"/>
                <a:cs typeface="+mn-cs"/>
              </a:defRPr>
            </a:lvl1pPr>
            <a:lvl2pPr marL="628650" indent="-171450" algn="l" defTabSz="457200" rtl="0" eaLnBrk="1" latinLnBrk="0" hangingPunct="1">
              <a:spcBef>
                <a:spcPct val="20000"/>
              </a:spcBef>
              <a:buSzPct val="90000"/>
              <a:buFont typeface="Arial"/>
              <a:buChar char="•"/>
              <a:defRPr sz="2000" kern="1200">
                <a:solidFill>
                  <a:schemeClr val="tx1">
                    <a:lumMod val="75000"/>
                    <a:lumOff val="25000"/>
                  </a:schemeClr>
                </a:solidFill>
                <a:latin typeface="Source Sans Pro Light"/>
                <a:ea typeface="+mn-ea"/>
                <a:cs typeface="+mn-cs"/>
              </a:defRPr>
            </a:lvl2pPr>
            <a:lvl3pPr marL="1089025" indent="-174625" algn="l" defTabSz="457200" rtl="0" eaLnBrk="1" latinLnBrk="0" hangingPunct="1">
              <a:spcBef>
                <a:spcPct val="20000"/>
              </a:spcBef>
              <a:buSzPct val="100000"/>
              <a:buFont typeface="Lucida Grande"/>
              <a:buChar char="–"/>
              <a:defRPr sz="1800" kern="1200">
                <a:solidFill>
                  <a:schemeClr val="tx1">
                    <a:lumMod val="75000"/>
                    <a:lumOff val="25000"/>
                  </a:schemeClr>
                </a:solidFill>
                <a:latin typeface="Source Sans Pro Light"/>
                <a:ea typeface="+mn-ea"/>
                <a:cs typeface="+mn-cs"/>
              </a:defRPr>
            </a:lvl3pPr>
            <a:lvl4pPr marL="1541463" indent="-169863" algn="l" defTabSz="457200" rtl="0" eaLnBrk="1" latinLnBrk="0" hangingPunct="1">
              <a:spcBef>
                <a:spcPct val="20000"/>
              </a:spcBef>
              <a:buSzPct val="90000"/>
              <a:buFont typeface="Arial"/>
              <a:buChar char="•"/>
              <a:defRPr sz="1800" kern="1200">
                <a:solidFill>
                  <a:schemeClr val="tx1">
                    <a:lumMod val="75000"/>
                    <a:lumOff val="25000"/>
                  </a:schemeClr>
                </a:solidFill>
                <a:latin typeface="Source Sans Pro Light"/>
                <a:ea typeface="+mn-ea"/>
                <a:cs typeface="+mn-cs"/>
              </a:defRPr>
            </a:lvl4pPr>
            <a:lvl5pPr marL="2001838" indent="-173038" algn="l" defTabSz="457200" rtl="0" eaLnBrk="1" latinLnBrk="0" hangingPunct="1">
              <a:spcBef>
                <a:spcPct val="20000"/>
              </a:spcBef>
              <a:buFont typeface="Lucida Grande"/>
              <a:buChar char="-"/>
              <a:tabLst/>
              <a:defRPr sz="1800" kern="1200">
                <a:solidFill>
                  <a:schemeClr val="tx1">
                    <a:lumMod val="75000"/>
                    <a:lumOff val="25000"/>
                  </a:schemeClr>
                </a:solidFill>
                <a:latin typeface="Source Sans Pro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smtClean="0"/>
              <a:t>Feature extraction &amp; selection</a:t>
            </a:r>
          </a:p>
          <a:p>
            <a:pPr marL="342900" indent="-342900">
              <a:buFontTx/>
              <a:buChar char="•"/>
            </a:pPr>
            <a:r>
              <a:rPr lang="en-US" sz="800" dirty="0" err="1"/>
              <a:t>Binarizer</a:t>
            </a:r>
            <a:endParaRPr lang="en-US" sz="800" dirty="0"/>
          </a:p>
          <a:p>
            <a:pPr marL="342900" indent="-342900">
              <a:buFontTx/>
              <a:buChar char="•"/>
            </a:pPr>
            <a:r>
              <a:rPr lang="en-US" sz="800" dirty="0" err="1" smtClean="0"/>
              <a:t>Bucketizer</a:t>
            </a:r>
            <a:endParaRPr lang="en-US" sz="800" dirty="0" smtClean="0"/>
          </a:p>
          <a:p>
            <a:pPr marL="342900" indent="-342900">
              <a:buFontTx/>
              <a:buChar char="•"/>
            </a:pPr>
            <a:r>
              <a:rPr lang="en-US" sz="800" dirty="0"/>
              <a:t>Chi-Squared selection</a:t>
            </a:r>
          </a:p>
          <a:p>
            <a:pPr marL="342900" indent="-342900">
              <a:buFontTx/>
              <a:buChar char="•"/>
            </a:pPr>
            <a:r>
              <a:rPr lang="en-US" sz="800" dirty="0" err="1" smtClean="0"/>
              <a:t>CountVectorizer</a:t>
            </a:r>
            <a:endParaRPr lang="en-US" sz="800" dirty="0" smtClean="0"/>
          </a:p>
          <a:p>
            <a:pPr marL="342900" indent="-342900">
              <a:buFontTx/>
              <a:buChar char="•"/>
            </a:pPr>
            <a:r>
              <a:rPr lang="en-US" sz="800" dirty="0" smtClean="0"/>
              <a:t>Discrete cosine transform</a:t>
            </a:r>
            <a:endParaRPr lang="en-US" sz="800" dirty="0"/>
          </a:p>
          <a:p>
            <a:pPr marL="342900" indent="-342900">
              <a:buFontTx/>
              <a:buChar char="•"/>
            </a:pPr>
            <a:r>
              <a:rPr lang="en-US" sz="800" dirty="0" err="1"/>
              <a:t>ElementwiseProduct</a:t>
            </a:r>
            <a:endParaRPr lang="en-US" sz="800" dirty="0"/>
          </a:p>
          <a:p>
            <a:pPr marL="342900" indent="-342900">
              <a:buFontTx/>
              <a:buChar char="•"/>
            </a:pPr>
            <a:r>
              <a:rPr lang="en-US" sz="800" dirty="0" smtClean="0"/>
              <a:t>Hashing </a:t>
            </a:r>
            <a:r>
              <a:rPr lang="en-US" sz="800" dirty="0"/>
              <a:t>term frequency</a:t>
            </a:r>
          </a:p>
          <a:p>
            <a:pPr marL="342900" indent="-342900">
              <a:buFontTx/>
              <a:buChar char="•"/>
            </a:pPr>
            <a:r>
              <a:rPr lang="en-US" sz="800" dirty="0" smtClean="0"/>
              <a:t>Inverse document frequency</a:t>
            </a:r>
          </a:p>
          <a:p>
            <a:pPr marL="342900" indent="-342900">
              <a:buFontTx/>
              <a:buChar char="•"/>
            </a:pPr>
            <a:r>
              <a:rPr lang="en-US" sz="800" dirty="0" err="1" smtClean="0"/>
              <a:t>MinMaxScaler</a:t>
            </a:r>
            <a:endParaRPr lang="en-US" sz="800" dirty="0" smtClean="0"/>
          </a:p>
          <a:p>
            <a:pPr marL="342900" indent="-342900">
              <a:buFontTx/>
              <a:buChar char="•"/>
            </a:pPr>
            <a:r>
              <a:rPr lang="en-US" sz="800" dirty="0" err="1" smtClean="0"/>
              <a:t>Ngram</a:t>
            </a:r>
            <a:endParaRPr lang="en-US" sz="800" dirty="0" smtClean="0"/>
          </a:p>
          <a:p>
            <a:pPr marL="342900" indent="-342900">
              <a:buFontTx/>
              <a:buChar char="•"/>
            </a:pPr>
            <a:r>
              <a:rPr lang="en-US" sz="800" dirty="0"/>
              <a:t>Normalizer</a:t>
            </a:r>
          </a:p>
          <a:p>
            <a:pPr marL="342900" indent="-342900">
              <a:buFontTx/>
              <a:buChar char="•"/>
            </a:pPr>
            <a:r>
              <a:rPr lang="en-US" sz="800" dirty="0"/>
              <a:t>One-Hot Encoder</a:t>
            </a:r>
          </a:p>
          <a:p>
            <a:pPr marL="342900" indent="-342900">
              <a:buFontTx/>
              <a:buChar char="•"/>
            </a:pPr>
            <a:r>
              <a:rPr lang="en-US" sz="800" dirty="0" smtClean="0"/>
              <a:t>PCA</a:t>
            </a:r>
          </a:p>
          <a:p>
            <a:pPr marL="342900" indent="-342900">
              <a:buFontTx/>
              <a:buChar char="•"/>
            </a:pPr>
            <a:r>
              <a:rPr lang="en-US" sz="800" dirty="0" err="1"/>
              <a:t>PolynomialExpansion</a:t>
            </a:r>
            <a:endParaRPr lang="en-US" sz="800" dirty="0"/>
          </a:p>
          <a:p>
            <a:pPr marL="342900" indent="-342900">
              <a:buFontTx/>
              <a:buChar char="•"/>
            </a:pPr>
            <a:r>
              <a:rPr lang="en-US" sz="800" dirty="0" err="1" smtClean="0"/>
              <a:t>RFormula</a:t>
            </a:r>
            <a:endParaRPr lang="en-US" sz="800" dirty="0" smtClean="0"/>
          </a:p>
          <a:p>
            <a:pPr marL="342900" indent="-342900">
              <a:buFontTx/>
              <a:buChar char="•"/>
            </a:pPr>
            <a:r>
              <a:rPr lang="en-US" sz="800" dirty="0" err="1" smtClean="0"/>
              <a:t>SQLTransformer</a:t>
            </a:r>
            <a:endParaRPr lang="en-US" sz="800" dirty="0"/>
          </a:p>
          <a:p>
            <a:pPr marL="342900" indent="-342900">
              <a:buFontTx/>
              <a:buChar char="•"/>
            </a:pPr>
            <a:r>
              <a:rPr lang="en-US" sz="800" dirty="0"/>
              <a:t>Standard </a:t>
            </a:r>
            <a:r>
              <a:rPr lang="en-US" sz="800" dirty="0" err="1"/>
              <a:t>scaler</a:t>
            </a:r>
            <a:endParaRPr lang="en-US" sz="800" dirty="0"/>
          </a:p>
          <a:p>
            <a:pPr marL="342900" indent="-342900">
              <a:buFontTx/>
              <a:buChar char="•"/>
            </a:pPr>
            <a:r>
              <a:rPr lang="en-US" sz="800" dirty="0" smtClean="0"/>
              <a:t>StopWordsRemover</a:t>
            </a:r>
          </a:p>
          <a:p>
            <a:pPr marL="342900" indent="-342900">
              <a:buFontTx/>
              <a:buChar char="•"/>
            </a:pPr>
            <a:r>
              <a:rPr lang="en-US" sz="800" dirty="0" err="1" smtClean="0"/>
              <a:t>StringIndexer</a:t>
            </a:r>
            <a:endParaRPr lang="en-US" sz="800" dirty="0" smtClean="0"/>
          </a:p>
          <a:p>
            <a:pPr marL="342900" indent="-342900">
              <a:buFontTx/>
              <a:buChar char="•"/>
            </a:pPr>
            <a:r>
              <a:rPr lang="en-US" sz="800" dirty="0" err="1"/>
              <a:t>Tokenizer</a:t>
            </a:r>
            <a:endParaRPr lang="en-US" sz="800" dirty="0"/>
          </a:p>
          <a:p>
            <a:pPr marL="342900" indent="-342900">
              <a:buFontTx/>
              <a:buChar char="•"/>
            </a:pPr>
            <a:r>
              <a:rPr lang="en-US" sz="800" dirty="0" err="1" smtClean="0"/>
              <a:t>StringIndexer</a:t>
            </a:r>
            <a:endParaRPr lang="en-US" sz="800" dirty="0" smtClean="0"/>
          </a:p>
          <a:p>
            <a:pPr marL="342900" indent="-342900">
              <a:buFontTx/>
              <a:buChar char="•"/>
            </a:pPr>
            <a:r>
              <a:rPr lang="en-US" sz="800" dirty="0" err="1"/>
              <a:t>VectorAssembler</a:t>
            </a:r>
            <a:endParaRPr lang="en-US" sz="800" dirty="0"/>
          </a:p>
          <a:p>
            <a:pPr marL="342900" indent="-342900">
              <a:buFontTx/>
              <a:buChar char="•"/>
            </a:pPr>
            <a:r>
              <a:rPr lang="en-US" sz="800" dirty="0" err="1" smtClean="0"/>
              <a:t>VectorIndexer</a:t>
            </a:r>
            <a:endParaRPr lang="en-US" sz="800" dirty="0" smtClean="0"/>
          </a:p>
          <a:p>
            <a:pPr marL="342900" indent="-342900">
              <a:buFontTx/>
              <a:buChar char="•"/>
            </a:pPr>
            <a:r>
              <a:rPr lang="en-US" sz="800" dirty="0" err="1" smtClean="0"/>
              <a:t>VectorSlicer</a:t>
            </a:r>
            <a:endParaRPr lang="en-US" sz="800" dirty="0" smtClean="0"/>
          </a:p>
          <a:p>
            <a:pPr marL="342900" indent="-342900">
              <a:buFontTx/>
              <a:buChar char="•"/>
            </a:pPr>
            <a:r>
              <a:rPr lang="en-US" sz="800" dirty="0" smtClean="0"/>
              <a:t>Word2Vec</a:t>
            </a:r>
          </a:p>
        </p:txBody>
      </p:sp>
    </p:spTree>
    <p:extLst>
      <p:ext uri="{BB962C8B-B14F-4D97-AF65-F5344CB8AC3E}">
        <p14:creationId xmlns:p14="http://schemas.microsoft.com/office/powerpoint/2010/main" val="1001844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tx1"/>
                </a:solidFill>
              </a:rPr>
              <a:t>TF–</a:t>
            </a:r>
            <a:r>
              <a:rPr lang="en-US" sz="2800" dirty="0" smtClean="0">
                <a:solidFill>
                  <a:schemeClr val="accent4"/>
                </a:solidFill>
              </a:rPr>
              <a:t>IDF</a:t>
            </a:r>
            <a:endParaRPr lang="en-US" sz="2800" dirty="0">
              <a:solidFill>
                <a:schemeClr val="accent4"/>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solidFill>
                  <a:schemeClr val="accent1"/>
                </a:solidFill>
                <a:latin typeface="Source Sans Pro Light" panose="020B0403030403020204" pitchFamily="34" charset="0"/>
              </a:rPr>
              <a:t>politics</a:t>
            </a:r>
            <a:endParaRPr lang="en-US" dirty="0">
              <a:solidFill>
                <a:schemeClr val="accent1"/>
              </a:solidFill>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solidFill>
                  <a:schemeClr val="accent1"/>
                </a:solidFill>
                <a:latin typeface="Source Sans Pro Light" panose="020B0403030403020204" pitchFamily="34" charset="0"/>
              </a:rPr>
              <a:t>politics</a:t>
            </a:r>
            <a:endParaRPr lang="en-US" dirty="0">
              <a:solidFill>
                <a:schemeClr val="accent1"/>
              </a:solidFill>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5" name="Title 1"/>
          <p:cNvSpPr txBox="1">
            <a:spLocks/>
          </p:cNvSpPr>
          <p:nvPr/>
        </p:nvSpPr>
        <p:spPr bwMode="auto">
          <a:xfrm>
            <a:off x="1814711" y="3685642"/>
            <a:ext cx="963658" cy="628894"/>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IDF</a:t>
            </a:r>
            <a:r>
              <a:rPr lang="en-US" sz="2800" dirty="0" smtClean="0">
                <a:solidFill>
                  <a:schemeClr val="tx1"/>
                </a:solidFill>
              </a:rPr>
              <a:t>:</a:t>
            </a:r>
            <a:endParaRPr lang="en-US" sz="2800" dirty="0">
              <a:solidFill>
                <a:schemeClr val="tx1"/>
              </a:solidFill>
            </a:endParaRPr>
          </a:p>
        </p:txBody>
      </p:sp>
      <p:sp>
        <p:nvSpPr>
          <p:cNvPr id="13" name="TextBox 12"/>
          <p:cNvSpPr txBox="1"/>
          <p:nvPr/>
        </p:nvSpPr>
        <p:spPr>
          <a:xfrm>
            <a:off x="5168518" y="3593612"/>
            <a:ext cx="1340663" cy="369332"/>
          </a:xfrm>
          <a:prstGeom prst="rect">
            <a:avLst/>
          </a:prstGeom>
          <a:noFill/>
        </p:spPr>
        <p:txBody>
          <a:bodyPr wrap="square" rtlCol="0">
            <a:spAutoFit/>
          </a:bodyPr>
          <a:lstStyle/>
          <a:p>
            <a:r>
              <a:rPr lang="en-US" dirty="0" smtClean="0">
                <a:latin typeface="Source Sans Pro Light" panose="020B0403030403020204" pitchFamily="34" charset="0"/>
              </a:rPr>
              <a:t>3</a:t>
            </a:r>
          </a:p>
        </p:txBody>
      </p:sp>
      <p:sp>
        <p:nvSpPr>
          <p:cNvPr id="37" name="TextBox 36"/>
          <p:cNvSpPr txBox="1"/>
          <p:nvPr/>
        </p:nvSpPr>
        <p:spPr>
          <a:xfrm>
            <a:off x="5168517" y="4021449"/>
            <a:ext cx="1859921" cy="369332"/>
          </a:xfrm>
          <a:prstGeom prst="rect">
            <a:avLst/>
          </a:prstGeom>
          <a:noFill/>
        </p:spPr>
        <p:txBody>
          <a:bodyPr wrap="square" rtlCol="0">
            <a:spAutoFit/>
          </a:bodyPr>
          <a:lstStyle/>
          <a:p>
            <a:r>
              <a:rPr lang="en-US" dirty="0">
                <a:latin typeface="Source Sans Pro Light" panose="020B0403030403020204" pitchFamily="34" charset="0"/>
              </a:rPr>
              <a:t>2</a:t>
            </a:r>
            <a:endParaRPr lang="en-US" dirty="0" smtClean="0">
              <a:latin typeface="Source Sans Pro Light" panose="020B0403030403020204" pitchFamily="34" charset="0"/>
            </a:endParaRPr>
          </a:p>
        </p:txBody>
      </p:sp>
      <p:cxnSp>
        <p:nvCxnSpPr>
          <p:cNvPr id="32" name="Straight Connector 31"/>
          <p:cNvCxnSpPr/>
          <p:nvPr/>
        </p:nvCxnSpPr>
        <p:spPr>
          <a:xfrm>
            <a:off x="3789199" y="4011013"/>
            <a:ext cx="3052114" cy="0"/>
          </a:xfrm>
          <a:prstGeom prst="line">
            <a:avLst/>
          </a:prstGeom>
          <a:ln w="19050">
            <a:solidFill>
              <a:schemeClr val="tx1"/>
            </a:solidFill>
          </a:ln>
          <a:effectLst/>
        </p:spPr>
        <p:style>
          <a:lnRef idx="2">
            <a:schemeClr val="dk1"/>
          </a:lnRef>
          <a:fillRef idx="0">
            <a:schemeClr val="dk1"/>
          </a:fillRef>
          <a:effectRef idx="1">
            <a:schemeClr val="dk1"/>
          </a:effectRef>
          <a:fontRef idx="minor">
            <a:schemeClr val="tx1"/>
          </a:fontRef>
        </p:style>
      </p:cxnSp>
      <p:sp>
        <p:nvSpPr>
          <p:cNvPr id="6" name="Left Bracket 5"/>
          <p:cNvSpPr/>
          <p:nvPr/>
        </p:nvSpPr>
        <p:spPr>
          <a:xfrm>
            <a:off x="3632959" y="3538125"/>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3" name="Left Bracket 32"/>
          <p:cNvSpPr/>
          <p:nvPr/>
        </p:nvSpPr>
        <p:spPr>
          <a:xfrm rot="10800000">
            <a:off x="6801373" y="3538124"/>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 name="TextBox 6"/>
          <p:cNvSpPr txBox="1"/>
          <p:nvPr/>
        </p:nvSpPr>
        <p:spPr>
          <a:xfrm>
            <a:off x="3059568" y="3762889"/>
            <a:ext cx="562399" cy="400110"/>
          </a:xfrm>
          <a:prstGeom prst="rect">
            <a:avLst/>
          </a:prstGeom>
          <a:noFill/>
        </p:spPr>
        <p:txBody>
          <a:bodyPr wrap="square" rtlCol="0">
            <a:spAutoFit/>
          </a:bodyPr>
          <a:lstStyle/>
          <a:p>
            <a:r>
              <a:rPr lang="en-US" sz="2000" dirty="0" smtClean="0">
                <a:latin typeface="Source Sans Pro Light" panose="020B0403030403020204" pitchFamily="34" charset="0"/>
              </a:rPr>
              <a:t>log</a:t>
            </a:r>
            <a:endParaRPr lang="en-US" sz="2000" dirty="0">
              <a:latin typeface="Source Sans Pro Light" panose="020B0403030403020204" pitchFamily="34" charset="0"/>
            </a:endParaRPr>
          </a:p>
        </p:txBody>
      </p:sp>
      <p:sp>
        <p:nvSpPr>
          <p:cNvPr id="34" name="TextBox 33"/>
          <p:cNvSpPr txBox="1"/>
          <p:nvPr/>
        </p:nvSpPr>
        <p:spPr>
          <a:xfrm>
            <a:off x="7264232" y="3826347"/>
            <a:ext cx="1340663" cy="400110"/>
          </a:xfrm>
          <a:prstGeom prst="rect">
            <a:avLst/>
          </a:prstGeom>
          <a:noFill/>
        </p:spPr>
        <p:txBody>
          <a:bodyPr wrap="square" rtlCol="0">
            <a:spAutoFit/>
          </a:bodyPr>
          <a:lstStyle/>
          <a:p>
            <a:r>
              <a:rPr lang="en-US" sz="2000" dirty="0" smtClean="0">
                <a:latin typeface="Source Sans Pro Light" panose="020B0403030403020204" pitchFamily="34" charset="0"/>
              </a:rPr>
              <a:t>=</a:t>
            </a:r>
            <a:r>
              <a:rPr lang="en-US" dirty="0" smtClean="0">
                <a:latin typeface="Source Sans Pro Light" panose="020B0403030403020204" pitchFamily="34" charset="0"/>
              </a:rPr>
              <a:t>  </a:t>
            </a:r>
            <a:r>
              <a:rPr lang="en-US" sz="2000" dirty="0" smtClean="0">
                <a:solidFill>
                  <a:schemeClr val="accent4"/>
                </a:solidFill>
                <a:latin typeface="Source Sans Pro Light" panose="020B0403030403020204" pitchFamily="34" charset="0"/>
              </a:rPr>
              <a:t>0.18</a:t>
            </a:r>
            <a:endParaRPr lang="en-US" dirty="0" smtClean="0">
              <a:solidFill>
                <a:schemeClr val="accent4"/>
              </a:solidFill>
              <a:latin typeface="Source Sans Pro Light" panose="020B0403030403020204" pitchFamily="34" charset="0"/>
            </a:endParaRPr>
          </a:p>
        </p:txBody>
      </p:sp>
    </p:spTree>
    <p:extLst>
      <p:ext uri="{BB962C8B-B14F-4D97-AF65-F5344CB8AC3E}">
        <p14:creationId xmlns:p14="http://schemas.microsoft.com/office/powerpoint/2010/main" val="1722776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tx1"/>
                </a:solidFill>
              </a:rPr>
              <a:t>TF–</a:t>
            </a:r>
            <a:r>
              <a:rPr lang="en-US" sz="2800" dirty="0" smtClean="0">
                <a:solidFill>
                  <a:schemeClr val="accent4"/>
                </a:solidFill>
              </a:rPr>
              <a:t>IDF</a:t>
            </a:r>
            <a:endParaRPr lang="en-US" sz="2800" dirty="0">
              <a:solidFill>
                <a:schemeClr val="accent4"/>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solidFill>
                  <a:schemeClr val="accent1"/>
                </a:solidFill>
                <a:latin typeface="Source Sans Pro Light" panose="020B0403030403020204" pitchFamily="34" charset="0"/>
              </a:rPr>
              <a:t>sports</a:t>
            </a:r>
            <a:endParaRPr lang="en-US" dirty="0">
              <a:solidFill>
                <a:schemeClr val="accent1"/>
              </a:solidFill>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solidFill>
                  <a:schemeClr val="accent1"/>
                </a:solidFill>
                <a:latin typeface="Source Sans Pro Light" panose="020B0403030403020204" pitchFamily="34" charset="0"/>
              </a:rPr>
              <a:t>sports</a:t>
            </a:r>
            <a:endParaRPr lang="en-US" dirty="0">
              <a:solidFill>
                <a:schemeClr val="accent1"/>
              </a:solidFill>
              <a:latin typeface="Source Sans Pro Light" panose="020B0403030403020204" pitchFamily="34" charset="0"/>
            </a:endParaRPr>
          </a:p>
        </p:txBody>
      </p:sp>
      <p:sp>
        <p:nvSpPr>
          <p:cNvPr id="35" name="Title 1"/>
          <p:cNvSpPr txBox="1">
            <a:spLocks/>
          </p:cNvSpPr>
          <p:nvPr/>
        </p:nvSpPr>
        <p:spPr bwMode="auto">
          <a:xfrm>
            <a:off x="1814711" y="3685642"/>
            <a:ext cx="963658" cy="628894"/>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IDF</a:t>
            </a:r>
            <a:r>
              <a:rPr lang="en-US" sz="2800" dirty="0" smtClean="0">
                <a:solidFill>
                  <a:schemeClr val="tx1"/>
                </a:solidFill>
              </a:rPr>
              <a:t>:</a:t>
            </a:r>
            <a:endParaRPr lang="en-US" sz="2800" dirty="0">
              <a:solidFill>
                <a:schemeClr val="tx1"/>
              </a:solidFill>
            </a:endParaRPr>
          </a:p>
        </p:txBody>
      </p:sp>
      <p:sp>
        <p:nvSpPr>
          <p:cNvPr id="13" name="TextBox 12"/>
          <p:cNvSpPr txBox="1"/>
          <p:nvPr/>
        </p:nvSpPr>
        <p:spPr>
          <a:xfrm>
            <a:off x="5168518" y="3593612"/>
            <a:ext cx="1340663" cy="369332"/>
          </a:xfrm>
          <a:prstGeom prst="rect">
            <a:avLst/>
          </a:prstGeom>
          <a:noFill/>
        </p:spPr>
        <p:txBody>
          <a:bodyPr wrap="square" rtlCol="0">
            <a:spAutoFit/>
          </a:bodyPr>
          <a:lstStyle/>
          <a:p>
            <a:r>
              <a:rPr lang="en-US" dirty="0" smtClean="0">
                <a:latin typeface="Source Sans Pro Light" panose="020B0403030403020204" pitchFamily="34" charset="0"/>
              </a:rPr>
              <a:t>3</a:t>
            </a:r>
          </a:p>
        </p:txBody>
      </p:sp>
      <p:sp>
        <p:nvSpPr>
          <p:cNvPr id="37" name="TextBox 36"/>
          <p:cNvSpPr txBox="1"/>
          <p:nvPr/>
        </p:nvSpPr>
        <p:spPr>
          <a:xfrm>
            <a:off x="5168517" y="4021449"/>
            <a:ext cx="1859921" cy="369332"/>
          </a:xfrm>
          <a:prstGeom prst="rect">
            <a:avLst/>
          </a:prstGeom>
          <a:noFill/>
        </p:spPr>
        <p:txBody>
          <a:bodyPr wrap="square" rtlCol="0">
            <a:spAutoFit/>
          </a:bodyPr>
          <a:lstStyle/>
          <a:p>
            <a:r>
              <a:rPr lang="en-US" dirty="0" smtClean="0">
                <a:latin typeface="Source Sans Pro Light" panose="020B0403030403020204" pitchFamily="34" charset="0"/>
              </a:rPr>
              <a:t>1</a:t>
            </a:r>
          </a:p>
        </p:txBody>
      </p:sp>
      <p:cxnSp>
        <p:nvCxnSpPr>
          <p:cNvPr id="32" name="Straight Connector 31"/>
          <p:cNvCxnSpPr/>
          <p:nvPr/>
        </p:nvCxnSpPr>
        <p:spPr>
          <a:xfrm>
            <a:off x="3789199" y="4011013"/>
            <a:ext cx="3052114" cy="0"/>
          </a:xfrm>
          <a:prstGeom prst="line">
            <a:avLst/>
          </a:prstGeom>
          <a:ln w="19050">
            <a:solidFill>
              <a:schemeClr val="tx1"/>
            </a:solidFill>
          </a:ln>
          <a:effectLst/>
        </p:spPr>
        <p:style>
          <a:lnRef idx="2">
            <a:schemeClr val="dk1"/>
          </a:lnRef>
          <a:fillRef idx="0">
            <a:schemeClr val="dk1"/>
          </a:fillRef>
          <a:effectRef idx="1">
            <a:schemeClr val="dk1"/>
          </a:effectRef>
          <a:fontRef idx="minor">
            <a:schemeClr val="tx1"/>
          </a:fontRef>
        </p:style>
      </p:cxnSp>
      <p:sp>
        <p:nvSpPr>
          <p:cNvPr id="6" name="Left Bracket 5"/>
          <p:cNvSpPr/>
          <p:nvPr/>
        </p:nvSpPr>
        <p:spPr>
          <a:xfrm>
            <a:off x="3632959" y="3538125"/>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3" name="Left Bracket 32"/>
          <p:cNvSpPr/>
          <p:nvPr/>
        </p:nvSpPr>
        <p:spPr>
          <a:xfrm rot="10800000">
            <a:off x="6801373" y="3538124"/>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 name="TextBox 6"/>
          <p:cNvSpPr txBox="1"/>
          <p:nvPr/>
        </p:nvSpPr>
        <p:spPr>
          <a:xfrm>
            <a:off x="3059568" y="3762889"/>
            <a:ext cx="562399" cy="400110"/>
          </a:xfrm>
          <a:prstGeom prst="rect">
            <a:avLst/>
          </a:prstGeom>
          <a:noFill/>
        </p:spPr>
        <p:txBody>
          <a:bodyPr wrap="square" rtlCol="0">
            <a:spAutoFit/>
          </a:bodyPr>
          <a:lstStyle/>
          <a:p>
            <a:r>
              <a:rPr lang="en-US" sz="2000" dirty="0" smtClean="0">
                <a:latin typeface="Source Sans Pro Light" panose="020B0403030403020204" pitchFamily="34" charset="0"/>
              </a:rPr>
              <a:t>log</a:t>
            </a:r>
            <a:endParaRPr lang="en-US" sz="2000" dirty="0">
              <a:latin typeface="Source Sans Pro Light" panose="020B0403030403020204" pitchFamily="34" charset="0"/>
            </a:endParaRPr>
          </a:p>
        </p:txBody>
      </p:sp>
      <p:sp>
        <p:nvSpPr>
          <p:cNvPr id="34" name="TextBox 33"/>
          <p:cNvSpPr txBox="1"/>
          <p:nvPr/>
        </p:nvSpPr>
        <p:spPr>
          <a:xfrm>
            <a:off x="7264232" y="3826347"/>
            <a:ext cx="1340663" cy="400110"/>
          </a:xfrm>
          <a:prstGeom prst="rect">
            <a:avLst/>
          </a:prstGeom>
          <a:noFill/>
        </p:spPr>
        <p:txBody>
          <a:bodyPr wrap="square" rtlCol="0">
            <a:spAutoFit/>
          </a:bodyPr>
          <a:lstStyle/>
          <a:p>
            <a:r>
              <a:rPr lang="en-US" sz="2000" dirty="0" smtClean="0">
                <a:latin typeface="Source Sans Pro Light" panose="020B0403030403020204" pitchFamily="34" charset="0"/>
              </a:rPr>
              <a:t>=</a:t>
            </a:r>
            <a:r>
              <a:rPr lang="en-US" dirty="0" smtClean="0">
                <a:latin typeface="Source Sans Pro Light" panose="020B0403030403020204" pitchFamily="34" charset="0"/>
              </a:rPr>
              <a:t>  </a:t>
            </a:r>
            <a:r>
              <a:rPr lang="en-US" sz="2000" dirty="0" smtClean="0">
                <a:solidFill>
                  <a:schemeClr val="accent4"/>
                </a:solidFill>
                <a:latin typeface="Source Sans Pro Light" panose="020B0403030403020204" pitchFamily="34" charset="0"/>
              </a:rPr>
              <a:t>0.48</a:t>
            </a:r>
            <a:endParaRPr lang="en-US" dirty="0" smtClean="0">
              <a:solidFill>
                <a:schemeClr val="accent4"/>
              </a:solidFill>
              <a:latin typeface="Source Sans Pro Light" panose="020B0403030403020204" pitchFamily="34" charset="0"/>
            </a:endParaRPr>
          </a:p>
        </p:txBody>
      </p:sp>
    </p:spTree>
    <p:extLst>
      <p:ext uri="{BB962C8B-B14F-4D97-AF65-F5344CB8AC3E}">
        <p14:creationId xmlns:p14="http://schemas.microsoft.com/office/powerpoint/2010/main" val="3136208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a:t>
            </a:r>
            <a:r>
              <a:rPr lang="en-US" sz="2800" dirty="0" smtClean="0">
                <a:solidFill>
                  <a:schemeClr val="accent4"/>
                </a:solidFill>
              </a:rPr>
              <a:t>IDF</a:t>
            </a:r>
            <a:endParaRPr lang="en-US" sz="2800" dirty="0">
              <a:solidFill>
                <a:schemeClr val="accent4"/>
              </a:solidFill>
            </a:endParaRPr>
          </a:p>
        </p:txBody>
      </p:sp>
      <p:sp>
        <p:nvSpPr>
          <p:cNvPr id="36" name="TextBox 35"/>
          <p:cNvSpPr txBox="1"/>
          <p:nvPr/>
        </p:nvSpPr>
        <p:spPr>
          <a:xfrm>
            <a:off x="216374" y="3142898"/>
            <a:ext cx="2998807" cy="1477328"/>
          </a:xfrm>
          <a:prstGeom prst="rect">
            <a:avLst/>
          </a:prstGeom>
          <a:noFill/>
        </p:spPr>
        <p:txBody>
          <a:bodyPr wrap="square" rtlCol="0">
            <a:spAutoFit/>
          </a:bodyPr>
          <a:lstStyle/>
          <a:p>
            <a:r>
              <a:rPr lang="en-US" dirty="0">
                <a:latin typeface="Source Sans Pro Light" panose="020B0403030403020204" pitchFamily="34" charset="0"/>
              </a:rPr>
              <a:t>government: 0.16 *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politics</a:t>
            </a:r>
            <a:r>
              <a:rPr lang="en-US" dirty="0">
                <a:latin typeface="Source Sans Pro Light" panose="020B0403030403020204" pitchFamily="34" charset="0"/>
              </a:rPr>
              <a:t>: 0.16 * 0.18 = </a:t>
            </a:r>
            <a:r>
              <a:rPr lang="en-US" dirty="0">
                <a:solidFill>
                  <a:schemeClr val="accent4"/>
                </a:solidFill>
                <a:latin typeface="Source Sans Pro Light" panose="020B0403030403020204" pitchFamily="34" charset="0"/>
              </a:rPr>
              <a:t>0.03</a:t>
            </a:r>
          </a:p>
          <a:p>
            <a:r>
              <a:rPr lang="en-US" dirty="0" smtClean="0">
                <a:solidFill>
                  <a:schemeClr val="accent3"/>
                </a:solidFill>
                <a:latin typeface="Source Sans Pro Light" panose="020B0403030403020204" pitchFamily="34" charset="0"/>
              </a:rPr>
              <a:t>of</a:t>
            </a:r>
            <a:r>
              <a:rPr lang="en-US" dirty="0">
                <a:latin typeface="Source Sans Pro Light" panose="020B0403030403020204" pitchFamily="34" charset="0"/>
              </a:rPr>
              <a:t>: 0.16 * 0.18 = </a:t>
            </a:r>
            <a:r>
              <a:rPr lang="en-US" dirty="0" smtClean="0">
                <a:solidFill>
                  <a:schemeClr val="accent4"/>
                </a:solidFill>
                <a:latin typeface="Source Sans Pro Light" panose="020B0403030403020204" pitchFamily="34" charset="0"/>
              </a:rPr>
              <a:t>0.03</a:t>
            </a:r>
            <a:endParaRPr lang="en-US" dirty="0" smtClean="0">
              <a:solidFill>
                <a:schemeClr val="accent3"/>
              </a:solidFill>
              <a:latin typeface="Source Sans Pro Light" panose="020B0403030403020204" pitchFamily="34" charset="0"/>
            </a:endParaRPr>
          </a:p>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0.3 * 0 = </a:t>
            </a:r>
            <a:r>
              <a:rPr lang="en-US" dirty="0" smtClean="0">
                <a:solidFill>
                  <a:schemeClr val="accent4"/>
                </a:solidFill>
                <a:latin typeface="Source Sans Pro Light" panose="020B0403030403020204" pitchFamily="34" charset="0"/>
              </a:rPr>
              <a:t>0</a:t>
            </a:r>
            <a:r>
              <a:rPr lang="en-US" dirty="0" smtClean="0">
                <a:latin typeface="Source Sans Pro Light" panose="020B0403030403020204" pitchFamily="34" charset="0"/>
              </a:rPr>
              <a:t>  </a:t>
            </a:r>
          </a:p>
          <a:p>
            <a:r>
              <a:rPr lang="en-US" dirty="0" smtClean="0">
                <a:solidFill>
                  <a:schemeClr val="accent3"/>
                </a:solidFill>
                <a:latin typeface="Source Sans Pro Light" panose="020B0403030403020204" pitchFamily="34" charset="0"/>
              </a:rPr>
              <a:t>and</a:t>
            </a:r>
            <a:r>
              <a:rPr lang="en-US" dirty="0">
                <a:latin typeface="Source Sans Pro Light" panose="020B0403030403020204" pitchFamily="34" charset="0"/>
              </a:rPr>
              <a:t>: </a:t>
            </a:r>
            <a:r>
              <a:rPr lang="en-US" dirty="0" smtClean="0">
                <a:latin typeface="Source Sans Pro Light" panose="020B0403030403020204" pitchFamily="34" charset="0"/>
              </a:rPr>
              <a:t>0.16 * 0 = </a:t>
            </a:r>
            <a:r>
              <a:rPr lang="en-US" dirty="0" smtClean="0">
                <a:solidFill>
                  <a:schemeClr val="accent4"/>
                </a:solidFill>
                <a:latin typeface="Source Sans Pro Light" panose="020B0403030403020204" pitchFamily="34" charset="0"/>
              </a:rPr>
              <a:t>0</a:t>
            </a:r>
            <a:endParaRPr lang="en-US" dirty="0">
              <a:solidFill>
                <a:schemeClr val="accent4"/>
              </a:solidFill>
              <a:latin typeface="Source Sans Pro Light" panose="020B0403030403020204" pitchFamily="34" charset="0"/>
            </a:endParaRPr>
          </a:p>
        </p:txBody>
      </p:sp>
      <p:pic>
        <p:nvPicPr>
          <p:cNvPr id="38"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39"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40"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1" name="TextBox 40"/>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2" name="TextBox 41"/>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43" name="TextBox 42"/>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44" name="TextBox 43"/>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5" name="TextBox 44"/>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46" name="TextBox 45"/>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47" name="TextBox 46"/>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8" name="TextBox 47"/>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9" name="TextBox 48"/>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0" name="TextBox 49"/>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1" name="TextBox 50"/>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2" name="TextBox 51"/>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3" name="TextBox 52"/>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54" name="TextBox 53"/>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55" name="TextBox 54"/>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56" name="TextBox 55"/>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57" name="TextBox 56"/>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58" name="TextBox 57"/>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59" name="TextBox 58"/>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60" name="TextBox 59"/>
          <p:cNvSpPr txBox="1"/>
          <p:nvPr/>
        </p:nvSpPr>
        <p:spPr>
          <a:xfrm>
            <a:off x="3215181" y="3118095"/>
            <a:ext cx="2701894" cy="1477328"/>
          </a:xfrm>
          <a:prstGeom prst="rect">
            <a:avLst/>
          </a:prstGeom>
          <a:noFill/>
        </p:spPr>
        <p:txBody>
          <a:bodyPr wrap="square" rtlCol="0">
            <a:spAutoFit/>
          </a:bodyPr>
          <a:lstStyle/>
          <a:p>
            <a:r>
              <a:rPr lang="en-US" dirty="0" smtClean="0">
                <a:latin typeface="Source Sans Pro Light" panose="020B0403030403020204" pitchFamily="34" charset="0"/>
              </a:rPr>
              <a:t>congress: 0.28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a:solidFill>
                  <a:schemeClr val="accent3"/>
                </a:solidFill>
                <a:latin typeface="Source Sans Pro Light" panose="020B0403030403020204" pitchFamily="34" charset="0"/>
              </a:rPr>
              <a:t>of</a:t>
            </a:r>
            <a:r>
              <a:rPr lang="en-US" dirty="0">
                <a:latin typeface="Source Sans Pro Light" panose="020B0403030403020204" pitchFamily="34" charset="0"/>
              </a:rPr>
              <a:t>: 0.28 * 0.18 = </a:t>
            </a:r>
            <a:r>
              <a:rPr lang="en-US" dirty="0">
                <a:solidFill>
                  <a:schemeClr val="accent4"/>
                </a:solidFill>
                <a:latin typeface="Source Sans Pro Light" panose="020B0403030403020204" pitchFamily="34" charset="0"/>
              </a:rPr>
              <a:t>0.05</a:t>
            </a:r>
            <a:endParaRPr lang="en-US" dirty="0">
              <a:solidFill>
                <a:schemeClr val="accent3"/>
              </a:solidFill>
              <a:latin typeface="Source Sans Pro Light" panose="020B0403030403020204" pitchFamily="34" charset="0"/>
            </a:endParaRPr>
          </a:p>
          <a:p>
            <a:r>
              <a:rPr lang="en-US" dirty="0" smtClean="0">
                <a:latin typeface="Source Sans Pro Light" panose="020B0403030403020204" pitchFamily="34" charset="0"/>
              </a:rPr>
              <a:t>politics</a:t>
            </a:r>
            <a:r>
              <a:rPr lang="en-US" dirty="0">
                <a:latin typeface="Source Sans Pro Light" panose="020B0403030403020204" pitchFamily="34" charset="0"/>
              </a:rPr>
              <a:t>: </a:t>
            </a:r>
            <a:r>
              <a:rPr lang="en-US" dirty="0" smtClean="0">
                <a:latin typeface="Source Sans Pro Light" panose="020B0403030403020204" pitchFamily="34" charset="0"/>
              </a:rPr>
              <a:t>0.14 </a:t>
            </a:r>
            <a:r>
              <a:rPr lang="en-US" dirty="0">
                <a:latin typeface="Source Sans Pro Light" panose="020B0403030403020204" pitchFamily="34" charset="0"/>
              </a:rPr>
              <a:t>* 0.18 = </a:t>
            </a:r>
            <a:r>
              <a:rPr lang="en-US" dirty="0">
                <a:solidFill>
                  <a:schemeClr val="accent4"/>
                </a:solidFill>
                <a:latin typeface="Source Sans Pro Light" panose="020B0403030403020204" pitchFamily="34" charset="0"/>
              </a:rPr>
              <a:t>0.03</a:t>
            </a:r>
          </a:p>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0.14 * 0 = </a:t>
            </a:r>
            <a:r>
              <a:rPr lang="en-US" dirty="0" smtClean="0">
                <a:solidFill>
                  <a:schemeClr val="accent4"/>
                </a:solidFill>
                <a:latin typeface="Source Sans Pro Light" panose="020B0403030403020204" pitchFamily="34" charset="0"/>
              </a:rPr>
              <a:t>0</a:t>
            </a:r>
            <a:r>
              <a:rPr lang="en-US" dirty="0" smtClean="0">
                <a:latin typeface="Source Sans Pro Light" panose="020B0403030403020204" pitchFamily="34" charset="0"/>
              </a:rPr>
              <a:t>  </a:t>
            </a:r>
          </a:p>
          <a:p>
            <a:r>
              <a:rPr lang="en-US" dirty="0">
                <a:solidFill>
                  <a:schemeClr val="accent3"/>
                </a:solidFill>
                <a:latin typeface="Source Sans Pro Light" panose="020B0403030403020204" pitchFamily="34" charset="0"/>
              </a:rPr>
              <a:t>and</a:t>
            </a:r>
            <a:r>
              <a:rPr lang="en-US" dirty="0">
                <a:latin typeface="Source Sans Pro Light" panose="020B0403030403020204" pitchFamily="34" charset="0"/>
              </a:rPr>
              <a:t>: </a:t>
            </a:r>
            <a:r>
              <a:rPr lang="en-US" dirty="0" smtClean="0">
                <a:latin typeface="Source Sans Pro Light" panose="020B0403030403020204" pitchFamily="34" charset="0"/>
              </a:rPr>
              <a:t>0.14 * 0 = </a:t>
            </a:r>
            <a:r>
              <a:rPr lang="en-US" dirty="0" smtClean="0">
                <a:solidFill>
                  <a:schemeClr val="accent4"/>
                </a:solidFill>
                <a:latin typeface="Source Sans Pro Light" panose="020B0403030403020204" pitchFamily="34" charset="0"/>
              </a:rPr>
              <a:t>0</a:t>
            </a:r>
            <a:endParaRPr lang="en-US" dirty="0">
              <a:solidFill>
                <a:schemeClr val="accent4"/>
              </a:solidFill>
              <a:latin typeface="Source Sans Pro Light" panose="020B0403030403020204" pitchFamily="34" charset="0"/>
            </a:endParaRPr>
          </a:p>
        </p:txBody>
      </p:sp>
      <p:sp>
        <p:nvSpPr>
          <p:cNvPr id="62" name="TextBox 61"/>
          <p:cNvSpPr txBox="1"/>
          <p:nvPr/>
        </p:nvSpPr>
        <p:spPr>
          <a:xfrm>
            <a:off x="5898131" y="3077050"/>
            <a:ext cx="2701894" cy="1477328"/>
          </a:xfrm>
          <a:prstGeom prst="rect">
            <a:avLst/>
          </a:prstGeom>
          <a:noFill/>
        </p:spPr>
        <p:txBody>
          <a:bodyPr wrap="square" rtlCol="0">
            <a:spAutoFit/>
          </a:bodyPr>
          <a:lstStyle/>
          <a:p>
            <a:r>
              <a:rPr lang="en-US" dirty="0" smtClean="0">
                <a:latin typeface="Source Sans Pro Light" panose="020B0403030403020204" pitchFamily="34" charset="0"/>
              </a:rPr>
              <a:t>sports: 0.3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smtClean="0">
                <a:solidFill>
                  <a:schemeClr val="accent4"/>
                </a:solidFill>
                <a:latin typeface="Source Sans Pro Light" panose="020B0403030403020204" pitchFamily="34" charset="0"/>
              </a:rPr>
              <a:t>0.144</a:t>
            </a:r>
            <a:endParaRPr lang="en-US" dirty="0">
              <a:solidFill>
                <a:schemeClr val="accent4"/>
              </a:solidFill>
              <a:latin typeface="Source Sans Pro Light" panose="020B0403030403020204" pitchFamily="34" charset="0"/>
            </a:endParaRPr>
          </a:p>
          <a:p>
            <a:r>
              <a:rPr lang="en-US" dirty="0" smtClean="0">
                <a:latin typeface="Source Sans Pro Light" panose="020B0403030403020204" pitchFamily="34" charset="0"/>
              </a:rPr>
              <a:t>olympics: 0.16 * 0.48 = </a:t>
            </a:r>
            <a:r>
              <a:rPr lang="en-US" dirty="0" smtClean="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games: </a:t>
            </a:r>
            <a:r>
              <a:rPr lang="en-US" dirty="0">
                <a:latin typeface="Source Sans Pro Light" panose="020B0403030403020204" pitchFamily="34" charset="0"/>
              </a:rPr>
              <a:t>0.16 * 0.48 = </a:t>
            </a:r>
            <a:r>
              <a:rPr lang="en-US" dirty="0">
                <a:solidFill>
                  <a:schemeClr val="accent4"/>
                </a:solidFill>
                <a:latin typeface="Source Sans Pro Light" panose="020B0403030403020204" pitchFamily="34" charset="0"/>
              </a:rPr>
              <a:t>0.08</a:t>
            </a:r>
          </a:p>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0.16 * 0 = </a:t>
            </a:r>
            <a:r>
              <a:rPr lang="en-US" dirty="0" smtClean="0">
                <a:solidFill>
                  <a:schemeClr val="accent4"/>
                </a:solidFill>
                <a:latin typeface="Source Sans Pro Light" panose="020B0403030403020204" pitchFamily="34" charset="0"/>
              </a:rPr>
              <a:t>0</a:t>
            </a:r>
            <a:r>
              <a:rPr lang="en-US" dirty="0" smtClean="0">
                <a:latin typeface="Source Sans Pro Light" panose="020B0403030403020204" pitchFamily="34" charset="0"/>
              </a:rPr>
              <a:t>  </a:t>
            </a:r>
          </a:p>
          <a:p>
            <a:r>
              <a:rPr lang="en-US" dirty="0">
                <a:solidFill>
                  <a:schemeClr val="accent3"/>
                </a:solidFill>
                <a:latin typeface="Source Sans Pro Light" panose="020B0403030403020204" pitchFamily="34" charset="0"/>
              </a:rPr>
              <a:t>and</a:t>
            </a:r>
            <a:r>
              <a:rPr lang="en-US" dirty="0">
                <a:latin typeface="Source Sans Pro Light" panose="020B0403030403020204" pitchFamily="34" charset="0"/>
              </a:rPr>
              <a:t>: </a:t>
            </a:r>
            <a:r>
              <a:rPr lang="en-US" dirty="0" smtClean="0">
                <a:latin typeface="Source Sans Pro Light" panose="020B0403030403020204" pitchFamily="34" charset="0"/>
              </a:rPr>
              <a:t>0.16 * 0 = </a:t>
            </a:r>
            <a:r>
              <a:rPr lang="en-US" dirty="0" smtClean="0">
                <a:solidFill>
                  <a:schemeClr val="accent4"/>
                </a:solidFill>
                <a:latin typeface="Source Sans Pro Light" panose="020B0403030403020204" pitchFamily="34" charset="0"/>
              </a:rPr>
              <a:t>0</a:t>
            </a:r>
            <a:endParaRPr lang="en-US" dirty="0">
              <a:solidFill>
                <a:schemeClr val="accent4"/>
              </a:solidFill>
              <a:latin typeface="Source Sans Pro Light" panose="020B0403030403020204" pitchFamily="34" charset="0"/>
            </a:endParaRPr>
          </a:p>
        </p:txBody>
      </p:sp>
    </p:spTree>
    <p:extLst>
      <p:ext uri="{BB962C8B-B14F-4D97-AF65-F5344CB8AC3E}">
        <p14:creationId xmlns:p14="http://schemas.microsoft.com/office/powerpoint/2010/main" val="40101600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a:t>
            </a:r>
            <a:r>
              <a:rPr lang="en-US" sz="2800" dirty="0" smtClean="0">
                <a:solidFill>
                  <a:schemeClr val="accent4"/>
                </a:solidFill>
              </a:rPr>
              <a:t>IDF</a:t>
            </a:r>
            <a:endParaRPr lang="en-US" sz="2800" dirty="0">
              <a:solidFill>
                <a:schemeClr val="accent4"/>
              </a:solidFill>
            </a:endParaRPr>
          </a:p>
        </p:txBody>
      </p:sp>
      <p:sp>
        <p:nvSpPr>
          <p:cNvPr id="36" name="TextBox 35"/>
          <p:cNvSpPr txBox="1"/>
          <p:nvPr/>
        </p:nvSpPr>
        <p:spPr>
          <a:xfrm>
            <a:off x="216374" y="3871081"/>
            <a:ext cx="2998807" cy="923330"/>
          </a:xfrm>
          <a:prstGeom prst="rect">
            <a:avLst/>
          </a:prstGeom>
          <a:noFill/>
        </p:spPr>
        <p:txBody>
          <a:bodyPr wrap="square" rtlCol="0">
            <a:spAutoFit/>
          </a:bodyPr>
          <a:lstStyle/>
          <a:p>
            <a:r>
              <a:rPr lang="en-US" dirty="0">
                <a:latin typeface="Source Sans Pro Light" panose="020B0403030403020204" pitchFamily="34" charset="0"/>
              </a:rPr>
              <a:t>government: 0.16 *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politics</a:t>
            </a:r>
            <a:r>
              <a:rPr lang="en-US" dirty="0">
                <a:latin typeface="Source Sans Pro Light" panose="020B0403030403020204" pitchFamily="34" charset="0"/>
              </a:rPr>
              <a:t>: 0.16 * 0.18 = </a:t>
            </a:r>
            <a:r>
              <a:rPr lang="en-US" dirty="0">
                <a:solidFill>
                  <a:schemeClr val="accent4"/>
                </a:solidFill>
                <a:latin typeface="Source Sans Pro Light" panose="020B0403030403020204" pitchFamily="34" charset="0"/>
              </a:rPr>
              <a:t>0.03</a:t>
            </a:r>
          </a:p>
          <a:p>
            <a:r>
              <a:rPr lang="en-US" dirty="0" smtClean="0">
                <a:solidFill>
                  <a:schemeClr val="accent3"/>
                </a:solidFill>
                <a:latin typeface="Source Sans Pro Light" panose="020B0403030403020204" pitchFamily="34" charset="0"/>
              </a:rPr>
              <a:t>of</a:t>
            </a:r>
            <a:r>
              <a:rPr lang="en-US" dirty="0">
                <a:latin typeface="Source Sans Pro Light" panose="020B0403030403020204" pitchFamily="34" charset="0"/>
              </a:rPr>
              <a:t>: 0.16 * 0.18 = </a:t>
            </a:r>
            <a:r>
              <a:rPr lang="en-US" dirty="0" smtClean="0">
                <a:solidFill>
                  <a:schemeClr val="accent4"/>
                </a:solidFill>
                <a:latin typeface="Source Sans Pro Light" panose="020B0403030403020204" pitchFamily="34" charset="0"/>
              </a:rPr>
              <a:t>0.03</a:t>
            </a:r>
            <a:endParaRPr lang="en-US" dirty="0" smtClean="0">
              <a:solidFill>
                <a:schemeClr val="accent3"/>
              </a:solidFill>
              <a:latin typeface="Source Sans Pro Light" panose="020B0403030403020204" pitchFamily="34" charset="0"/>
            </a:endParaRPr>
          </a:p>
        </p:txBody>
      </p:sp>
      <p:pic>
        <p:nvPicPr>
          <p:cNvPr id="38"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741567"/>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39"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741567"/>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40"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741567"/>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1" name="TextBox 40"/>
          <p:cNvSpPr txBox="1"/>
          <p:nvPr/>
        </p:nvSpPr>
        <p:spPr>
          <a:xfrm>
            <a:off x="1274885" y="2249225"/>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2" name="TextBox 41"/>
          <p:cNvSpPr txBox="1"/>
          <p:nvPr/>
        </p:nvSpPr>
        <p:spPr>
          <a:xfrm>
            <a:off x="1498407" y="2555964"/>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43" name="TextBox 42"/>
          <p:cNvSpPr txBox="1"/>
          <p:nvPr/>
        </p:nvSpPr>
        <p:spPr>
          <a:xfrm>
            <a:off x="1274885" y="2893030"/>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44" name="TextBox 43"/>
          <p:cNvSpPr txBox="1"/>
          <p:nvPr/>
        </p:nvSpPr>
        <p:spPr>
          <a:xfrm>
            <a:off x="1454500" y="3230096"/>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5" name="TextBox 44"/>
          <p:cNvSpPr txBox="1"/>
          <p:nvPr/>
        </p:nvSpPr>
        <p:spPr>
          <a:xfrm>
            <a:off x="1994544" y="3230096"/>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46" name="TextBox 45"/>
          <p:cNvSpPr txBox="1"/>
          <p:nvPr/>
        </p:nvSpPr>
        <p:spPr>
          <a:xfrm>
            <a:off x="1892147" y="2217929"/>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47" name="TextBox 46"/>
          <p:cNvSpPr txBox="1"/>
          <p:nvPr/>
        </p:nvSpPr>
        <p:spPr>
          <a:xfrm>
            <a:off x="4343400" y="240743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8" name="TextBox 47"/>
          <p:cNvSpPr txBox="1"/>
          <p:nvPr/>
        </p:nvSpPr>
        <p:spPr>
          <a:xfrm>
            <a:off x="6638437" y="2807486"/>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9" name="TextBox 48"/>
          <p:cNvSpPr txBox="1"/>
          <p:nvPr/>
        </p:nvSpPr>
        <p:spPr>
          <a:xfrm>
            <a:off x="3901297" y="2197783"/>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0" name="TextBox 49"/>
          <p:cNvSpPr txBox="1"/>
          <p:nvPr/>
        </p:nvSpPr>
        <p:spPr>
          <a:xfrm>
            <a:off x="7298523" y="289303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1" name="TextBox 50"/>
          <p:cNvSpPr txBox="1"/>
          <p:nvPr/>
        </p:nvSpPr>
        <p:spPr>
          <a:xfrm>
            <a:off x="3953821" y="254335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2" name="TextBox 51"/>
          <p:cNvSpPr txBox="1"/>
          <p:nvPr/>
        </p:nvSpPr>
        <p:spPr>
          <a:xfrm>
            <a:off x="4649772" y="2174021"/>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3" name="TextBox 52"/>
          <p:cNvSpPr txBox="1"/>
          <p:nvPr/>
        </p:nvSpPr>
        <p:spPr>
          <a:xfrm>
            <a:off x="3901297" y="2912685"/>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54" name="TextBox 53"/>
          <p:cNvSpPr txBox="1"/>
          <p:nvPr/>
        </p:nvSpPr>
        <p:spPr>
          <a:xfrm>
            <a:off x="4176083" y="3234440"/>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55" name="TextBox 54"/>
          <p:cNvSpPr txBox="1"/>
          <p:nvPr/>
        </p:nvSpPr>
        <p:spPr>
          <a:xfrm>
            <a:off x="4364137" y="2646645"/>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56" name="TextBox 55"/>
          <p:cNvSpPr txBox="1"/>
          <p:nvPr/>
        </p:nvSpPr>
        <p:spPr>
          <a:xfrm>
            <a:off x="6546284" y="2170584"/>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57" name="TextBox 56"/>
          <p:cNvSpPr txBox="1"/>
          <p:nvPr/>
        </p:nvSpPr>
        <p:spPr>
          <a:xfrm>
            <a:off x="6497701" y="2474360"/>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58" name="TextBox 57"/>
          <p:cNvSpPr txBox="1"/>
          <p:nvPr/>
        </p:nvSpPr>
        <p:spPr>
          <a:xfrm>
            <a:off x="6638437" y="3188463"/>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59" name="TextBox 58"/>
          <p:cNvSpPr txBox="1"/>
          <p:nvPr/>
        </p:nvSpPr>
        <p:spPr>
          <a:xfrm>
            <a:off x="7217958" y="2589254"/>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60" name="TextBox 59"/>
          <p:cNvSpPr txBox="1"/>
          <p:nvPr/>
        </p:nvSpPr>
        <p:spPr>
          <a:xfrm>
            <a:off x="3215181" y="3846278"/>
            <a:ext cx="2701894" cy="923330"/>
          </a:xfrm>
          <a:prstGeom prst="rect">
            <a:avLst/>
          </a:prstGeom>
          <a:noFill/>
        </p:spPr>
        <p:txBody>
          <a:bodyPr wrap="square" rtlCol="0">
            <a:spAutoFit/>
          </a:bodyPr>
          <a:lstStyle/>
          <a:p>
            <a:r>
              <a:rPr lang="en-US" dirty="0" smtClean="0">
                <a:latin typeface="Source Sans Pro Light" panose="020B0403030403020204" pitchFamily="34" charset="0"/>
              </a:rPr>
              <a:t>congress: 0.28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a:solidFill>
                  <a:schemeClr val="accent3"/>
                </a:solidFill>
                <a:latin typeface="Source Sans Pro Light" panose="020B0403030403020204" pitchFamily="34" charset="0"/>
              </a:rPr>
              <a:t>of</a:t>
            </a:r>
            <a:r>
              <a:rPr lang="en-US" dirty="0">
                <a:latin typeface="Source Sans Pro Light" panose="020B0403030403020204" pitchFamily="34" charset="0"/>
              </a:rPr>
              <a:t>: 0.28 * 0.18 = </a:t>
            </a:r>
            <a:r>
              <a:rPr lang="en-US" dirty="0">
                <a:solidFill>
                  <a:schemeClr val="accent4"/>
                </a:solidFill>
                <a:latin typeface="Source Sans Pro Light" panose="020B0403030403020204" pitchFamily="34" charset="0"/>
              </a:rPr>
              <a:t>0.05</a:t>
            </a:r>
            <a:endParaRPr lang="en-US" dirty="0">
              <a:solidFill>
                <a:schemeClr val="accent3"/>
              </a:solidFill>
              <a:latin typeface="Source Sans Pro Light" panose="020B0403030403020204" pitchFamily="34" charset="0"/>
            </a:endParaRPr>
          </a:p>
          <a:p>
            <a:r>
              <a:rPr lang="en-US" dirty="0" smtClean="0">
                <a:latin typeface="Source Sans Pro Light" panose="020B0403030403020204" pitchFamily="34" charset="0"/>
              </a:rPr>
              <a:t>politics</a:t>
            </a:r>
            <a:r>
              <a:rPr lang="en-US" dirty="0">
                <a:latin typeface="Source Sans Pro Light" panose="020B0403030403020204" pitchFamily="34" charset="0"/>
              </a:rPr>
              <a:t>: </a:t>
            </a:r>
            <a:r>
              <a:rPr lang="en-US" dirty="0" smtClean="0">
                <a:latin typeface="Source Sans Pro Light" panose="020B0403030403020204" pitchFamily="34" charset="0"/>
              </a:rPr>
              <a:t>0.14 </a:t>
            </a:r>
            <a:r>
              <a:rPr lang="en-US" dirty="0">
                <a:latin typeface="Source Sans Pro Light" panose="020B0403030403020204" pitchFamily="34" charset="0"/>
              </a:rPr>
              <a:t>* 0.18 = </a:t>
            </a:r>
            <a:r>
              <a:rPr lang="en-US" dirty="0" smtClean="0">
                <a:solidFill>
                  <a:schemeClr val="accent4"/>
                </a:solidFill>
                <a:latin typeface="Source Sans Pro Light" panose="020B0403030403020204" pitchFamily="34" charset="0"/>
              </a:rPr>
              <a:t>0.03</a:t>
            </a:r>
            <a:endParaRPr lang="en-US" dirty="0">
              <a:solidFill>
                <a:schemeClr val="accent4"/>
              </a:solidFill>
              <a:latin typeface="Source Sans Pro Light" panose="020B0403030403020204" pitchFamily="34" charset="0"/>
            </a:endParaRPr>
          </a:p>
        </p:txBody>
      </p:sp>
      <p:sp>
        <p:nvSpPr>
          <p:cNvPr id="62" name="TextBox 61"/>
          <p:cNvSpPr txBox="1"/>
          <p:nvPr/>
        </p:nvSpPr>
        <p:spPr>
          <a:xfrm>
            <a:off x="5898131" y="3805233"/>
            <a:ext cx="2701894" cy="923330"/>
          </a:xfrm>
          <a:prstGeom prst="rect">
            <a:avLst/>
          </a:prstGeom>
          <a:noFill/>
        </p:spPr>
        <p:txBody>
          <a:bodyPr wrap="square" rtlCol="0">
            <a:spAutoFit/>
          </a:bodyPr>
          <a:lstStyle/>
          <a:p>
            <a:r>
              <a:rPr lang="en-US" dirty="0" smtClean="0">
                <a:latin typeface="Source Sans Pro Light" panose="020B0403030403020204" pitchFamily="34" charset="0"/>
              </a:rPr>
              <a:t>sports: 0.3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smtClean="0">
                <a:solidFill>
                  <a:schemeClr val="accent4"/>
                </a:solidFill>
                <a:latin typeface="Source Sans Pro Light" panose="020B0403030403020204" pitchFamily="34" charset="0"/>
              </a:rPr>
              <a:t>0.144</a:t>
            </a:r>
            <a:endParaRPr lang="en-US" dirty="0">
              <a:solidFill>
                <a:schemeClr val="accent4"/>
              </a:solidFill>
              <a:latin typeface="Source Sans Pro Light" panose="020B0403030403020204" pitchFamily="34" charset="0"/>
            </a:endParaRPr>
          </a:p>
          <a:p>
            <a:r>
              <a:rPr lang="en-US" dirty="0" smtClean="0">
                <a:latin typeface="Source Sans Pro Light" panose="020B0403030403020204" pitchFamily="34" charset="0"/>
              </a:rPr>
              <a:t>olympics: 0.16 * 0.48 = </a:t>
            </a:r>
            <a:r>
              <a:rPr lang="en-US" dirty="0" smtClean="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games: </a:t>
            </a:r>
            <a:r>
              <a:rPr lang="en-US" dirty="0">
                <a:latin typeface="Source Sans Pro Light" panose="020B0403030403020204" pitchFamily="34" charset="0"/>
              </a:rPr>
              <a:t>0.16 * 0.48 = </a:t>
            </a:r>
            <a:r>
              <a:rPr lang="en-US" dirty="0" smtClean="0">
                <a:solidFill>
                  <a:schemeClr val="accent4"/>
                </a:solidFill>
                <a:latin typeface="Source Sans Pro Light" panose="020B0403030403020204" pitchFamily="34" charset="0"/>
              </a:rPr>
              <a:t>0.08</a:t>
            </a:r>
            <a:endParaRPr lang="en-US" dirty="0">
              <a:solidFill>
                <a:schemeClr val="accent4"/>
              </a:solidFill>
              <a:latin typeface="Source Sans Pro Light" panose="020B0403030403020204" pitchFamily="34" charset="0"/>
            </a:endParaRPr>
          </a:p>
        </p:txBody>
      </p:sp>
      <p:sp>
        <p:nvSpPr>
          <p:cNvPr id="2" name="Rounded Rectangle 1"/>
          <p:cNvSpPr/>
          <p:nvPr/>
        </p:nvSpPr>
        <p:spPr>
          <a:xfrm>
            <a:off x="2272113" y="642075"/>
            <a:ext cx="2330660" cy="422031"/>
          </a:xfrm>
          <a:prstGeom prst="roundRect">
            <a:avLst/>
          </a:prstGeom>
          <a:noFill/>
          <a:ln w="19050">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 name="TextBox 3"/>
          <p:cNvSpPr txBox="1"/>
          <p:nvPr/>
        </p:nvSpPr>
        <p:spPr>
          <a:xfrm>
            <a:off x="4649772" y="668424"/>
            <a:ext cx="1194272" cy="369332"/>
          </a:xfrm>
          <a:prstGeom prst="rect">
            <a:avLst/>
          </a:prstGeom>
          <a:noFill/>
        </p:spPr>
        <p:txBody>
          <a:bodyPr wrap="square" rtlCol="0">
            <a:spAutoFit/>
          </a:bodyPr>
          <a:lstStyle/>
          <a:p>
            <a:r>
              <a:rPr lang="en-US" dirty="0" smtClean="0">
                <a:latin typeface="Anonymous Pro" panose="02060609030202000504" pitchFamily="49" charset="0"/>
                <a:ea typeface="Anonymous Pro" panose="02060609030202000504" pitchFamily="49" charset="0"/>
              </a:rPr>
              <a:t>Search</a:t>
            </a:r>
            <a:endParaRPr lang="en-US" dirty="0">
              <a:latin typeface="Anonymous Pro" panose="02060609030202000504" pitchFamily="49" charset="0"/>
              <a:ea typeface="Anonymous Pro" panose="02060609030202000504" pitchFamily="49" charset="0"/>
            </a:endParaRPr>
          </a:p>
        </p:txBody>
      </p:sp>
      <p:sp>
        <p:nvSpPr>
          <p:cNvPr id="6" name="Rectangle 5"/>
          <p:cNvSpPr/>
          <p:nvPr/>
        </p:nvSpPr>
        <p:spPr>
          <a:xfrm>
            <a:off x="2395892" y="650603"/>
            <a:ext cx="764953" cy="369332"/>
          </a:xfrm>
          <a:prstGeom prst="rect">
            <a:avLst/>
          </a:prstGeom>
        </p:spPr>
        <p:txBody>
          <a:bodyPr wrap="none">
            <a:spAutoFit/>
          </a:bodyPr>
          <a:lstStyle/>
          <a:p>
            <a:r>
              <a:rPr lang="en-US" dirty="0">
                <a:latin typeface="Source Sans Pro Light" panose="020B0403030403020204" pitchFamily="34" charset="0"/>
              </a:rPr>
              <a:t>sports</a:t>
            </a:r>
            <a:endParaRPr lang="en-US" dirty="0"/>
          </a:p>
        </p:txBody>
      </p:sp>
    </p:spTree>
    <p:extLst>
      <p:ext uri="{BB962C8B-B14F-4D97-AF65-F5344CB8AC3E}">
        <p14:creationId xmlns:p14="http://schemas.microsoft.com/office/powerpoint/2010/main" val="141628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0 0 L 0 -0.25 E" pathEditMode="relative" ptsTypes="">
                                      <p:cBhvr>
                                        <p:cTn id="11" dur="2000" fill="hold"/>
                                        <p:tgtEl>
                                          <p:spTgt spid="40"/>
                                        </p:tgtEl>
                                        <p:attrNameLst>
                                          <p:attrName>ppt_x</p:attrName>
                                          <p:attrName>ppt_y</p:attrName>
                                        </p:attrNameLst>
                                      </p:cBhvr>
                                    </p:animMotion>
                                  </p:childTnLst>
                                </p:cTn>
                              </p:par>
                              <p:par>
                                <p:cTn id="12" presetID="64" presetClass="path" presetSubtype="0" accel="50000" decel="50000" fill="hold" grpId="0" nodeType="withEffect">
                                  <p:stCondLst>
                                    <p:cond delay="0"/>
                                  </p:stCondLst>
                                  <p:childTnLst>
                                    <p:animMotion origin="layout" path="M 0 0 L 0 -0.25 E" pathEditMode="relative" ptsTypes="">
                                      <p:cBhvr>
                                        <p:cTn id="13" dur="2000" fill="hold"/>
                                        <p:tgtEl>
                                          <p:spTgt spid="48"/>
                                        </p:tgtEl>
                                        <p:attrNameLst>
                                          <p:attrName>ppt_x</p:attrName>
                                          <p:attrName>ppt_y</p:attrName>
                                        </p:attrNameLst>
                                      </p:cBhvr>
                                    </p:animMotion>
                                  </p:childTnLst>
                                </p:cTn>
                              </p:par>
                              <p:par>
                                <p:cTn id="14" presetID="64" presetClass="path" presetSubtype="0" accel="50000" decel="50000" fill="hold" grpId="0" nodeType="withEffect">
                                  <p:stCondLst>
                                    <p:cond delay="0"/>
                                  </p:stCondLst>
                                  <p:childTnLst>
                                    <p:animMotion origin="layout" path="M 0 0 L 0 -0.25 E" pathEditMode="relative" ptsTypes="">
                                      <p:cBhvr>
                                        <p:cTn id="15" dur="2000" fill="hold"/>
                                        <p:tgtEl>
                                          <p:spTgt spid="50"/>
                                        </p:tgtEl>
                                        <p:attrNameLst>
                                          <p:attrName>ppt_x</p:attrName>
                                          <p:attrName>ppt_y</p:attrName>
                                        </p:attrNameLst>
                                      </p:cBhvr>
                                    </p:animMotion>
                                  </p:childTnLst>
                                </p:cTn>
                              </p:par>
                              <p:par>
                                <p:cTn id="16" presetID="64" presetClass="path" presetSubtype="0" accel="50000" decel="50000" fill="hold" grpId="0" nodeType="withEffect">
                                  <p:stCondLst>
                                    <p:cond delay="0"/>
                                  </p:stCondLst>
                                  <p:childTnLst>
                                    <p:animMotion origin="layout" path="M 0 0 L 0 -0.25 E" pathEditMode="relative" ptsTypes="">
                                      <p:cBhvr>
                                        <p:cTn id="17" dur="2000" fill="hold"/>
                                        <p:tgtEl>
                                          <p:spTgt spid="56"/>
                                        </p:tgtEl>
                                        <p:attrNameLst>
                                          <p:attrName>ppt_x</p:attrName>
                                          <p:attrName>ppt_y</p:attrName>
                                        </p:attrNameLst>
                                      </p:cBhvr>
                                    </p:animMotion>
                                  </p:childTnLst>
                                </p:cTn>
                              </p:par>
                              <p:par>
                                <p:cTn id="18" presetID="64" presetClass="path" presetSubtype="0" accel="50000" decel="50000" fill="hold" grpId="0" nodeType="withEffect">
                                  <p:stCondLst>
                                    <p:cond delay="0"/>
                                  </p:stCondLst>
                                  <p:childTnLst>
                                    <p:animMotion origin="layout" path="M 0 0 L 0 -0.25 E" pathEditMode="relative" ptsTypes="">
                                      <p:cBhvr>
                                        <p:cTn id="19" dur="2000" fill="hold"/>
                                        <p:tgtEl>
                                          <p:spTgt spid="57"/>
                                        </p:tgtEl>
                                        <p:attrNameLst>
                                          <p:attrName>ppt_x</p:attrName>
                                          <p:attrName>ppt_y</p:attrName>
                                        </p:attrNameLst>
                                      </p:cBhvr>
                                    </p:animMotion>
                                  </p:childTnLst>
                                </p:cTn>
                              </p:par>
                              <p:par>
                                <p:cTn id="20" presetID="64" presetClass="path" presetSubtype="0" accel="50000" decel="50000" fill="hold" grpId="0" nodeType="withEffect">
                                  <p:stCondLst>
                                    <p:cond delay="0"/>
                                  </p:stCondLst>
                                  <p:childTnLst>
                                    <p:animMotion origin="layout" path="M 0 0 L 0 -0.25 E" pathEditMode="relative" ptsTypes="">
                                      <p:cBhvr>
                                        <p:cTn id="21" dur="2000" fill="hold"/>
                                        <p:tgtEl>
                                          <p:spTgt spid="58"/>
                                        </p:tgtEl>
                                        <p:attrNameLst>
                                          <p:attrName>ppt_x</p:attrName>
                                          <p:attrName>ppt_y</p:attrName>
                                        </p:attrNameLst>
                                      </p:cBhvr>
                                    </p:animMotion>
                                  </p:childTnLst>
                                </p:cTn>
                              </p:par>
                              <p:par>
                                <p:cTn id="22" presetID="64" presetClass="path" presetSubtype="0" accel="50000" decel="50000" fill="hold" grpId="0" nodeType="withEffect">
                                  <p:stCondLst>
                                    <p:cond delay="0"/>
                                  </p:stCondLst>
                                  <p:childTnLst>
                                    <p:animMotion origin="layout" path="M 0 0 L 0 -0.25 E" pathEditMode="relative" ptsTypes="">
                                      <p:cBhvr>
                                        <p:cTn id="23" dur="2000" fill="hold"/>
                                        <p:tgtEl>
                                          <p:spTgt spid="5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6" grpId="0"/>
      <p:bldP spid="57" grpId="0"/>
      <p:bldP spid="58" grpId="0"/>
      <p:bldP spid="59"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ounded Rectangle 1"/>
          <p:cNvSpPr/>
          <p:nvPr/>
        </p:nvSpPr>
        <p:spPr>
          <a:xfrm>
            <a:off x="2272113" y="642075"/>
            <a:ext cx="2330660" cy="422031"/>
          </a:xfrm>
          <a:prstGeom prst="roundRect">
            <a:avLst/>
          </a:prstGeom>
          <a:noFill/>
          <a:ln w="19050">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 name="TextBox 3"/>
          <p:cNvSpPr txBox="1"/>
          <p:nvPr/>
        </p:nvSpPr>
        <p:spPr>
          <a:xfrm>
            <a:off x="4649772" y="668424"/>
            <a:ext cx="1194272" cy="369332"/>
          </a:xfrm>
          <a:prstGeom prst="rect">
            <a:avLst/>
          </a:prstGeom>
          <a:noFill/>
        </p:spPr>
        <p:txBody>
          <a:bodyPr wrap="square" rtlCol="0">
            <a:spAutoFit/>
          </a:bodyPr>
          <a:lstStyle/>
          <a:p>
            <a:r>
              <a:rPr lang="en-US" dirty="0" smtClean="0">
                <a:latin typeface="Anonymous Pro" panose="02060609030202000504" pitchFamily="49" charset="0"/>
                <a:ea typeface="Anonymous Pro" panose="02060609030202000504" pitchFamily="49" charset="0"/>
              </a:rPr>
              <a:t>Search</a:t>
            </a:r>
            <a:endParaRPr lang="en-US" dirty="0">
              <a:latin typeface="Anonymous Pro" panose="02060609030202000504" pitchFamily="49" charset="0"/>
              <a:ea typeface="Anonymous Pro" panose="02060609030202000504" pitchFamily="49" charset="0"/>
            </a:endParaRPr>
          </a:p>
        </p:txBody>
      </p:sp>
      <p:sp>
        <p:nvSpPr>
          <p:cNvPr id="6" name="Rectangle 5"/>
          <p:cNvSpPr/>
          <p:nvPr/>
        </p:nvSpPr>
        <p:spPr>
          <a:xfrm>
            <a:off x="2395892" y="650603"/>
            <a:ext cx="862737" cy="369332"/>
          </a:xfrm>
          <a:prstGeom prst="rect">
            <a:avLst/>
          </a:prstGeom>
        </p:spPr>
        <p:txBody>
          <a:bodyPr wrap="none">
            <a:spAutoFit/>
          </a:bodyPr>
          <a:lstStyle/>
          <a:p>
            <a:r>
              <a:rPr lang="en-US" dirty="0" smtClean="0">
                <a:latin typeface="Source Sans Pro Light" panose="020B0403030403020204" pitchFamily="34" charset="0"/>
              </a:rPr>
              <a:t>politics</a:t>
            </a:r>
            <a:endParaRPr lang="en-US" dirty="0"/>
          </a:p>
        </p:txBody>
      </p:sp>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a:t>
            </a:r>
            <a:r>
              <a:rPr lang="en-US" sz="2800" dirty="0" smtClean="0">
                <a:solidFill>
                  <a:schemeClr val="accent4"/>
                </a:solidFill>
              </a:rPr>
              <a:t>IDF</a:t>
            </a:r>
            <a:endParaRPr lang="en-US" sz="2800" dirty="0">
              <a:solidFill>
                <a:schemeClr val="accent4"/>
              </a:solidFill>
            </a:endParaRPr>
          </a:p>
        </p:txBody>
      </p:sp>
      <p:sp>
        <p:nvSpPr>
          <p:cNvPr id="36" name="TextBox 35"/>
          <p:cNvSpPr txBox="1"/>
          <p:nvPr/>
        </p:nvSpPr>
        <p:spPr>
          <a:xfrm>
            <a:off x="216374" y="3871081"/>
            <a:ext cx="2998807" cy="923330"/>
          </a:xfrm>
          <a:prstGeom prst="rect">
            <a:avLst/>
          </a:prstGeom>
          <a:noFill/>
        </p:spPr>
        <p:txBody>
          <a:bodyPr wrap="square" rtlCol="0">
            <a:spAutoFit/>
          </a:bodyPr>
          <a:lstStyle/>
          <a:p>
            <a:r>
              <a:rPr lang="en-US" dirty="0">
                <a:latin typeface="Source Sans Pro Light" panose="020B0403030403020204" pitchFamily="34" charset="0"/>
              </a:rPr>
              <a:t>government: 0.16 *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politics</a:t>
            </a:r>
            <a:r>
              <a:rPr lang="en-US" dirty="0">
                <a:latin typeface="Source Sans Pro Light" panose="020B0403030403020204" pitchFamily="34" charset="0"/>
              </a:rPr>
              <a:t>: 0.16 * 0.18 = </a:t>
            </a:r>
            <a:r>
              <a:rPr lang="en-US" dirty="0">
                <a:solidFill>
                  <a:schemeClr val="accent4"/>
                </a:solidFill>
                <a:latin typeface="Source Sans Pro Light" panose="020B0403030403020204" pitchFamily="34" charset="0"/>
              </a:rPr>
              <a:t>0.03</a:t>
            </a:r>
          </a:p>
          <a:p>
            <a:r>
              <a:rPr lang="en-US" dirty="0" smtClean="0">
                <a:solidFill>
                  <a:schemeClr val="accent3"/>
                </a:solidFill>
                <a:latin typeface="Source Sans Pro Light" panose="020B0403030403020204" pitchFamily="34" charset="0"/>
              </a:rPr>
              <a:t>of</a:t>
            </a:r>
            <a:r>
              <a:rPr lang="en-US" dirty="0">
                <a:latin typeface="Source Sans Pro Light" panose="020B0403030403020204" pitchFamily="34" charset="0"/>
              </a:rPr>
              <a:t>: 0.16 * 0.18 = </a:t>
            </a:r>
            <a:r>
              <a:rPr lang="en-US" dirty="0" smtClean="0">
                <a:solidFill>
                  <a:schemeClr val="accent4"/>
                </a:solidFill>
                <a:latin typeface="Source Sans Pro Light" panose="020B0403030403020204" pitchFamily="34" charset="0"/>
              </a:rPr>
              <a:t>0.03</a:t>
            </a:r>
            <a:endParaRPr lang="en-US" dirty="0" smtClean="0">
              <a:solidFill>
                <a:schemeClr val="accent3"/>
              </a:solidFill>
              <a:latin typeface="Source Sans Pro Light" panose="020B0403030403020204" pitchFamily="34" charset="0"/>
            </a:endParaRPr>
          </a:p>
        </p:txBody>
      </p:sp>
      <p:pic>
        <p:nvPicPr>
          <p:cNvPr id="40"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741567"/>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8" name="TextBox 47"/>
          <p:cNvSpPr txBox="1"/>
          <p:nvPr/>
        </p:nvSpPr>
        <p:spPr>
          <a:xfrm>
            <a:off x="6638437" y="2807486"/>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50" name="TextBox 49"/>
          <p:cNvSpPr txBox="1"/>
          <p:nvPr/>
        </p:nvSpPr>
        <p:spPr>
          <a:xfrm>
            <a:off x="7298523" y="289303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6" name="TextBox 55"/>
          <p:cNvSpPr txBox="1"/>
          <p:nvPr/>
        </p:nvSpPr>
        <p:spPr>
          <a:xfrm>
            <a:off x="6546284" y="2170584"/>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57" name="TextBox 56"/>
          <p:cNvSpPr txBox="1"/>
          <p:nvPr/>
        </p:nvSpPr>
        <p:spPr>
          <a:xfrm>
            <a:off x="6497701" y="2474360"/>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58" name="TextBox 57"/>
          <p:cNvSpPr txBox="1"/>
          <p:nvPr/>
        </p:nvSpPr>
        <p:spPr>
          <a:xfrm>
            <a:off x="6638437" y="3188463"/>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59" name="TextBox 58"/>
          <p:cNvSpPr txBox="1"/>
          <p:nvPr/>
        </p:nvSpPr>
        <p:spPr>
          <a:xfrm>
            <a:off x="7217958" y="2589254"/>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60" name="TextBox 59"/>
          <p:cNvSpPr txBox="1"/>
          <p:nvPr/>
        </p:nvSpPr>
        <p:spPr>
          <a:xfrm>
            <a:off x="3215181" y="3846278"/>
            <a:ext cx="2701894" cy="923330"/>
          </a:xfrm>
          <a:prstGeom prst="rect">
            <a:avLst/>
          </a:prstGeom>
          <a:noFill/>
        </p:spPr>
        <p:txBody>
          <a:bodyPr wrap="square" rtlCol="0">
            <a:spAutoFit/>
          </a:bodyPr>
          <a:lstStyle/>
          <a:p>
            <a:r>
              <a:rPr lang="en-US" dirty="0" smtClean="0">
                <a:latin typeface="Source Sans Pro Light" panose="020B0403030403020204" pitchFamily="34" charset="0"/>
              </a:rPr>
              <a:t>congress: 0.28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a:solidFill>
                  <a:schemeClr val="accent3"/>
                </a:solidFill>
                <a:latin typeface="Source Sans Pro Light" panose="020B0403030403020204" pitchFamily="34" charset="0"/>
              </a:rPr>
              <a:t>of</a:t>
            </a:r>
            <a:r>
              <a:rPr lang="en-US" dirty="0">
                <a:latin typeface="Source Sans Pro Light" panose="020B0403030403020204" pitchFamily="34" charset="0"/>
              </a:rPr>
              <a:t>: 0.28 * 0.18 = </a:t>
            </a:r>
            <a:r>
              <a:rPr lang="en-US" dirty="0">
                <a:solidFill>
                  <a:schemeClr val="accent4"/>
                </a:solidFill>
                <a:latin typeface="Source Sans Pro Light" panose="020B0403030403020204" pitchFamily="34" charset="0"/>
              </a:rPr>
              <a:t>0.05</a:t>
            </a:r>
            <a:endParaRPr lang="en-US" dirty="0">
              <a:solidFill>
                <a:schemeClr val="accent3"/>
              </a:solidFill>
              <a:latin typeface="Source Sans Pro Light" panose="020B0403030403020204" pitchFamily="34" charset="0"/>
            </a:endParaRPr>
          </a:p>
          <a:p>
            <a:r>
              <a:rPr lang="en-US" dirty="0" smtClean="0">
                <a:latin typeface="Source Sans Pro Light" panose="020B0403030403020204" pitchFamily="34" charset="0"/>
              </a:rPr>
              <a:t>politics</a:t>
            </a:r>
            <a:r>
              <a:rPr lang="en-US" dirty="0">
                <a:latin typeface="Source Sans Pro Light" panose="020B0403030403020204" pitchFamily="34" charset="0"/>
              </a:rPr>
              <a:t>: </a:t>
            </a:r>
            <a:r>
              <a:rPr lang="en-US" dirty="0" smtClean="0">
                <a:latin typeface="Source Sans Pro Light" panose="020B0403030403020204" pitchFamily="34" charset="0"/>
              </a:rPr>
              <a:t>0.14 </a:t>
            </a:r>
            <a:r>
              <a:rPr lang="en-US" dirty="0">
                <a:latin typeface="Source Sans Pro Light" panose="020B0403030403020204" pitchFamily="34" charset="0"/>
              </a:rPr>
              <a:t>* 0.18 = </a:t>
            </a:r>
            <a:r>
              <a:rPr lang="en-US" dirty="0" smtClean="0">
                <a:solidFill>
                  <a:schemeClr val="accent4"/>
                </a:solidFill>
                <a:latin typeface="Source Sans Pro Light" panose="020B0403030403020204" pitchFamily="34" charset="0"/>
              </a:rPr>
              <a:t>0.03</a:t>
            </a:r>
            <a:endParaRPr lang="en-US" dirty="0">
              <a:solidFill>
                <a:schemeClr val="accent4"/>
              </a:solidFill>
              <a:latin typeface="Source Sans Pro Light" panose="020B0403030403020204" pitchFamily="34" charset="0"/>
            </a:endParaRPr>
          </a:p>
        </p:txBody>
      </p:sp>
      <p:sp>
        <p:nvSpPr>
          <p:cNvPr id="62" name="TextBox 61"/>
          <p:cNvSpPr txBox="1"/>
          <p:nvPr/>
        </p:nvSpPr>
        <p:spPr>
          <a:xfrm>
            <a:off x="5898131" y="3805233"/>
            <a:ext cx="2701894" cy="923330"/>
          </a:xfrm>
          <a:prstGeom prst="rect">
            <a:avLst/>
          </a:prstGeom>
          <a:noFill/>
        </p:spPr>
        <p:txBody>
          <a:bodyPr wrap="square" rtlCol="0">
            <a:spAutoFit/>
          </a:bodyPr>
          <a:lstStyle/>
          <a:p>
            <a:r>
              <a:rPr lang="en-US" dirty="0" smtClean="0">
                <a:latin typeface="Source Sans Pro Light" panose="020B0403030403020204" pitchFamily="34" charset="0"/>
              </a:rPr>
              <a:t>sports: 0.3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smtClean="0">
                <a:solidFill>
                  <a:schemeClr val="accent4"/>
                </a:solidFill>
                <a:latin typeface="Source Sans Pro Light" panose="020B0403030403020204" pitchFamily="34" charset="0"/>
              </a:rPr>
              <a:t>0.144</a:t>
            </a:r>
            <a:endParaRPr lang="en-US" dirty="0">
              <a:solidFill>
                <a:schemeClr val="accent4"/>
              </a:solidFill>
              <a:latin typeface="Source Sans Pro Light" panose="020B0403030403020204" pitchFamily="34" charset="0"/>
            </a:endParaRPr>
          </a:p>
          <a:p>
            <a:r>
              <a:rPr lang="en-US" dirty="0" smtClean="0">
                <a:latin typeface="Source Sans Pro Light" panose="020B0403030403020204" pitchFamily="34" charset="0"/>
              </a:rPr>
              <a:t>olympics: 0.16 * 0.48 = </a:t>
            </a:r>
            <a:r>
              <a:rPr lang="en-US" dirty="0" smtClean="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games: </a:t>
            </a:r>
            <a:r>
              <a:rPr lang="en-US" dirty="0">
                <a:latin typeface="Source Sans Pro Light" panose="020B0403030403020204" pitchFamily="34" charset="0"/>
              </a:rPr>
              <a:t>0.16 * 0.48 = </a:t>
            </a:r>
            <a:r>
              <a:rPr lang="en-US" dirty="0" smtClean="0">
                <a:solidFill>
                  <a:schemeClr val="accent4"/>
                </a:solidFill>
                <a:latin typeface="Source Sans Pro Light" panose="020B0403030403020204" pitchFamily="34" charset="0"/>
              </a:rPr>
              <a:t>0.08</a:t>
            </a:r>
            <a:endParaRPr lang="en-US" dirty="0">
              <a:solidFill>
                <a:schemeClr val="accent4"/>
              </a:solidFill>
              <a:latin typeface="Source Sans Pro Light" panose="020B0403030403020204" pitchFamily="34" charset="0"/>
            </a:endParaRPr>
          </a:p>
        </p:txBody>
      </p:sp>
      <p:pic>
        <p:nvPicPr>
          <p:cNvPr id="38"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741567"/>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39"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741567"/>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1" name="TextBox 40"/>
          <p:cNvSpPr txBox="1"/>
          <p:nvPr/>
        </p:nvSpPr>
        <p:spPr>
          <a:xfrm>
            <a:off x="1274885" y="2249225"/>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2" name="TextBox 41"/>
          <p:cNvSpPr txBox="1"/>
          <p:nvPr/>
        </p:nvSpPr>
        <p:spPr>
          <a:xfrm>
            <a:off x="1498407" y="2555964"/>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43" name="TextBox 42"/>
          <p:cNvSpPr txBox="1"/>
          <p:nvPr/>
        </p:nvSpPr>
        <p:spPr>
          <a:xfrm>
            <a:off x="1274885" y="2893030"/>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44" name="TextBox 43"/>
          <p:cNvSpPr txBox="1"/>
          <p:nvPr/>
        </p:nvSpPr>
        <p:spPr>
          <a:xfrm>
            <a:off x="1454500" y="3230096"/>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5" name="TextBox 44"/>
          <p:cNvSpPr txBox="1"/>
          <p:nvPr/>
        </p:nvSpPr>
        <p:spPr>
          <a:xfrm>
            <a:off x="1994544" y="3230096"/>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46" name="TextBox 45"/>
          <p:cNvSpPr txBox="1"/>
          <p:nvPr/>
        </p:nvSpPr>
        <p:spPr>
          <a:xfrm>
            <a:off x="1892147" y="2217929"/>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47" name="TextBox 46"/>
          <p:cNvSpPr txBox="1"/>
          <p:nvPr/>
        </p:nvSpPr>
        <p:spPr>
          <a:xfrm>
            <a:off x="4343400" y="240743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9" name="TextBox 48"/>
          <p:cNvSpPr txBox="1"/>
          <p:nvPr/>
        </p:nvSpPr>
        <p:spPr>
          <a:xfrm>
            <a:off x="3901297" y="2197783"/>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1" name="TextBox 50"/>
          <p:cNvSpPr txBox="1"/>
          <p:nvPr/>
        </p:nvSpPr>
        <p:spPr>
          <a:xfrm>
            <a:off x="3953821" y="254335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2" name="TextBox 51"/>
          <p:cNvSpPr txBox="1"/>
          <p:nvPr/>
        </p:nvSpPr>
        <p:spPr>
          <a:xfrm>
            <a:off x="4649772" y="2174021"/>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3" name="TextBox 52"/>
          <p:cNvSpPr txBox="1"/>
          <p:nvPr/>
        </p:nvSpPr>
        <p:spPr>
          <a:xfrm>
            <a:off x="3901297" y="2912685"/>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54" name="TextBox 53"/>
          <p:cNvSpPr txBox="1"/>
          <p:nvPr/>
        </p:nvSpPr>
        <p:spPr>
          <a:xfrm>
            <a:off x="4176083" y="3234440"/>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55" name="TextBox 54"/>
          <p:cNvSpPr txBox="1"/>
          <p:nvPr/>
        </p:nvSpPr>
        <p:spPr>
          <a:xfrm>
            <a:off x="4364137" y="2646645"/>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Tree>
    <p:extLst>
      <p:ext uri="{BB962C8B-B14F-4D97-AF65-F5344CB8AC3E}">
        <p14:creationId xmlns:p14="http://schemas.microsoft.com/office/powerpoint/2010/main" val="249493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0 0 L 0 -0.25 E" pathEditMode="relative" ptsTypes="">
                                      <p:cBhvr>
                                        <p:cTn id="11" dur="2000" fill="hold"/>
                                        <p:tgtEl>
                                          <p:spTgt spid="38"/>
                                        </p:tgtEl>
                                        <p:attrNameLst>
                                          <p:attrName>ppt_x</p:attrName>
                                          <p:attrName>ppt_y</p:attrName>
                                        </p:attrNameLst>
                                      </p:cBhvr>
                                    </p:animMotion>
                                  </p:childTnLst>
                                </p:cTn>
                              </p:par>
                              <p:par>
                                <p:cTn id="12" presetID="64" presetClass="path" presetSubtype="0" accel="50000" decel="50000" fill="hold" nodeType="withEffect">
                                  <p:stCondLst>
                                    <p:cond delay="0"/>
                                  </p:stCondLst>
                                  <p:childTnLst>
                                    <p:animMotion origin="layout" path="M 0 0 L 0 -0.25 E" pathEditMode="relative" ptsTypes="">
                                      <p:cBhvr>
                                        <p:cTn id="13" dur="2000" fill="hold"/>
                                        <p:tgtEl>
                                          <p:spTgt spid="39"/>
                                        </p:tgtEl>
                                        <p:attrNameLst>
                                          <p:attrName>ppt_x</p:attrName>
                                          <p:attrName>ppt_y</p:attrName>
                                        </p:attrNameLst>
                                      </p:cBhvr>
                                    </p:animMotion>
                                  </p:childTnLst>
                                </p:cTn>
                              </p:par>
                              <p:par>
                                <p:cTn id="14" presetID="64" presetClass="path" presetSubtype="0" accel="50000" decel="50000" fill="hold" grpId="0" nodeType="withEffect">
                                  <p:stCondLst>
                                    <p:cond delay="0"/>
                                  </p:stCondLst>
                                  <p:childTnLst>
                                    <p:animMotion origin="layout" path="M 0 0 L 0 -0.25 E" pathEditMode="relative" ptsTypes="">
                                      <p:cBhvr>
                                        <p:cTn id="15" dur="2000" fill="hold"/>
                                        <p:tgtEl>
                                          <p:spTgt spid="41"/>
                                        </p:tgtEl>
                                        <p:attrNameLst>
                                          <p:attrName>ppt_x</p:attrName>
                                          <p:attrName>ppt_y</p:attrName>
                                        </p:attrNameLst>
                                      </p:cBhvr>
                                    </p:animMotion>
                                  </p:childTnLst>
                                </p:cTn>
                              </p:par>
                              <p:par>
                                <p:cTn id="16" presetID="64" presetClass="path" presetSubtype="0" accel="50000" decel="50000" fill="hold" grpId="0" nodeType="withEffect">
                                  <p:stCondLst>
                                    <p:cond delay="0"/>
                                  </p:stCondLst>
                                  <p:childTnLst>
                                    <p:animMotion origin="layout" path="M 0 0 L 0 -0.25 E" pathEditMode="relative" ptsTypes="">
                                      <p:cBhvr>
                                        <p:cTn id="17" dur="2000" fill="hold"/>
                                        <p:tgtEl>
                                          <p:spTgt spid="42"/>
                                        </p:tgtEl>
                                        <p:attrNameLst>
                                          <p:attrName>ppt_x</p:attrName>
                                          <p:attrName>ppt_y</p:attrName>
                                        </p:attrNameLst>
                                      </p:cBhvr>
                                    </p:animMotion>
                                  </p:childTnLst>
                                </p:cTn>
                              </p:par>
                              <p:par>
                                <p:cTn id="18" presetID="64" presetClass="path" presetSubtype="0" accel="50000" decel="50000" fill="hold" grpId="0" nodeType="withEffect">
                                  <p:stCondLst>
                                    <p:cond delay="0"/>
                                  </p:stCondLst>
                                  <p:childTnLst>
                                    <p:animMotion origin="layout" path="M 0 0 L 0 -0.25 E" pathEditMode="relative" ptsTypes="">
                                      <p:cBhvr>
                                        <p:cTn id="19" dur="2000" fill="hold"/>
                                        <p:tgtEl>
                                          <p:spTgt spid="43"/>
                                        </p:tgtEl>
                                        <p:attrNameLst>
                                          <p:attrName>ppt_x</p:attrName>
                                          <p:attrName>ppt_y</p:attrName>
                                        </p:attrNameLst>
                                      </p:cBhvr>
                                    </p:animMotion>
                                  </p:childTnLst>
                                </p:cTn>
                              </p:par>
                              <p:par>
                                <p:cTn id="20" presetID="64" presetClass="path" presetSubtype="0" accel="50000" decel="50000" fill="hold" grpId="0" nodeType="withEffect">
                                  <p:stCondLst>
                                    <p:cond delay="0"/>
                                  </p:stCondLst>
                                  <p:childTnLst>
                                    <p:animMotion origin="layout" path="M 0 0 L 0 -0.25 E" pathEditMode="relative" ptsTypes="">
                                      <p:cBhvr>
                                        <p:cTn id="21" dur="2000" fill="hold"/>
                                        <p:tgtEl>
                                          <p:spTgt spid="44"/>
                                        </p:tgtEl>
                                        <p:attrNameLst>
                                          <p:attrName>ppt_x</p:attrName>
                                          <p:attrName>ppt_y</p:attrName>
                                        </p:attrNameLst>
                                      </p:cBhvr>
                                    </p:animMotion>
                                  </p:childTnLst>
                                </p:cTn>
                              </p:par>
                              <p:par>
                                <p:cTn id="22" presetID="64" presetClass="path" presetSubtype="0" accel="50000" decel="50000" fill="hold" grpId="0" nodeType="withEffect">
                                  <p:stCondLst>
                                    <p:cond delay="0"/>
                                  </p:stCondLst>
                                  <p:childTnLst>
                                    <p:animMotion origin="layout" path="M 0 0 L 0 -0.25 E" pathEditMode="relative" ptsTypes="">
                                      <p:cBhvr>
                                        <p:cTn id="23" dur="2000" fill="hold"/>
                                        <p:tgtEl>
                                          <p:spTgt spid="45"/>
                                        </p:tgtEl>
                                        <p:attrNameLst>
                                          <p:attrName>ppt_x</p:attrName>
                                          <p:attrName>ppt_y</p:attrName>
                                        </p:attrNameLst>
                                      </p:cBhvr>
                                    </p:animMotion>
                                  </p:childTnLst>
                                </p:cTn>
                              </p:par>
                              <p:par>
                                <p:cTn id="24" presetID="64" presetClass="path" presetSubtype="0" accel="50000" decel="50000" fill="hold" grpId="0" nodeType="withEffect">
                                  <p:stCondLst>
                                    <p:cond delay="0"/>
                                  </p:stCondLst>
                                  <p:childTnLst>
                                    <p:animMotion origin="layout" path="M 0 0 L 0 -0.25 E" pathEditMode="relative" ptsTypes="">
                                      <p:cBhvr>
                                        <p:cTn id="25" dur="2000" fill="hold"/>
                                        <p:tgtEl>
                                          <p:spTgt spid="46"/>
                                        </p:tgtEl>
                                        <p:attrNameLst>
                                          <p:attrName>ppt_x</p:attrName>
                                          <p:attrName>ppt_y</p:attrName>
                                        </p:attrNameLst>
                                      </p:cBhvr>
                                    </p:animMotion>
                                  </p:childTnLst>
                                </p:cTn>
                              </p:par>
                              <p:par>
                                <p:cTn id="26" presetID="64" presetClass="path" presetSubtype="0" accel="50000" decel="50000" fill="hold" grpId="0" nodeType="withEffect">
                                  <p:stCondLst>
                                    <p:cond delay="0"/>
                                  </p:stCondLst>
                                  <p:childTnLst>
                                    <p:animMotion origin="layout" path="M 0 0 L 0 -0.25 E" pathEditMode="relative" ptsTypes="">
                                      <p:cBhvr>
                                        <p:cTn id="27" dur="2000" fill="hold"/>
                                        <p:tgtEl>
                                          <p:spTgt spid="47"/>
                                        </p:tgtEl>
                                        <p:attrNameLst>
                                          <p:attrName>ppt_x</p:attrName>
                                          <p:attrName>ppt_y</p:attrName>
                                        </p:attrNameLst>
                                      </p:cBhvr>
                                    </p:animMotion>
                                  </p:childTnLst>
                                </p:cTn>
                              </p:par>
                              <p:par>
                                <p:cTn id="28" presetID="64" presetClass="path" presetSubtype="0" accel="50000" decel="50000" fill="hold" grpId="0" nodeType="withEffect">
                                  <p:stCondLst>
                                    <p:cond delay="0"/>
                                  </p:stCondLst>
                                  <p:childTnLst>
                                    <p:animMotion origin="layout" path="M 0 0 L 0 -0.25 E" pathEditMode="relative" ptsTypes="">
                                      <p:cBhvr>
                                        <p:cTn id="29" dur="2000" fill="hold"/>
                                        <p:tgtEl>
                                          <p:spTgt spid="49"/>
                                        </p:tgtEl>
                                        <p:attrNameLst>
                                          <p:attrName>ppt_x</p:attrName>
                                          <p:attrName>ppt_y</p:attrName>
                                        </p:attrNameLst>
                                      </p:cBhvr>
                                    </p:animMotion>
                                  </p:childTnLst>
                                </p:cTn>
                              </p:par>
                              <p:par>
                                <p:cTn id="30" presetID="64" presetClass="path" presetSubtype="0" accel="50000" decel="50000" fill="hold" grpId="0" nodeType="withEffect">
                                  <p:stCondLst>
                                    <p:cond delay="0"/>
                                  </p:stCondLst>
                                  <p:childTnLst>
                                    <p:animMotion origin="layout" path="M 0 0 L 0 -0.25 E" pathEditMode="relative" ptsTypes="">
                                      <p:cBhvr>
                                        <p:cTn id="31" dur="2000" fill="hold"/>
                                        <p:tgtEl>
                                          <p:spTgt spid="51"/>
                                        </p:tgtEl>
                                        <p:attrNameLst>
                                          <p:attrName>ppt_x</p:attrName>
                                          <p:attrName>ppt_y</p:attrName>
                                        </p:attrNameLst>
                                      </p:cBhvr>
                                    </p:animMotion>
                                  </p:childTnLst>
                                </p:cTn>
                              </p:par>
                              <p:par>
                                <p:cTn id="32" presetID="64" presetClass="path" presetSubtype="0" accel="50000" decel="50000" fill="hold" grpId="0" nodeType="withEffect">
                                  <p:stCondLst>
                                    <p:cond delay="0"/>
                                  </p:stCondLst>
                                  <p:childTnLst>
                                    <p:animMotion origin="layout" path="M 0 0 L 0 -0.25 E" pathEditMode="relative" ptsTypes="">
                                      <p:cBhvr>
                                        <p:cTn id="33" dur="2000" fill="hold"/>
                                        <p:tgtEl>
                                          <p:spTgt spid="52"/>
                                        </p:tgtEl>
                                        <p:attrNameLst>
                                          <p:attrName>ppt_x</p:attrName>
                                          <p:attrName>ppt_y</p:attrName>
                                        </p:attrNameLst>
                                      </p:cBhvr>
                                    </p:animMotion>
                                  </p:childTnLst>
                                </p:cTn>
                              </p:par>
                              <p:par>
                                <p:cTn id="34" presetID="64" presetClass="path" presetSubtype="0" accel="50000" decel="50000" fill="hold" grpId="0" nodeType="withEffect">
                                  <p:stCondLst>
                                    <p:cond delay="0"/>
                                  </p:stCondLst>
                                  <p:childTnLst>
                                    <p:animMotion origin="layout" path="M 0 0 L 0 -0.25 E" pathEditMode="relative" ptsTypes="">
                                      <p:cBhvr>
                                        <p:cTn id="35" dur="2000" fill="hold"/>
                                        <p:tgtEl>
                                          <p:spTgt spid="53"/>
                                        </p:tgtEl>
                                        <p:attrNameLst>
                                          <p:attrName>ppt_x</p:attrName>
                                          <p:attrName>ppt_y</p:attrName>
                                        </p:attrNameLst>
                                      </p:cBhvr>
                                    </p:animMotion>
                                  </p:childTnLst>
                                </p:cTn>
                              </p:par>
                              <p:par>
                                <p:cTn id="36" presetID="64" presetClass="path" presetSubtype="0" accel="50000" decel="50000" fill="hold" grpId="0" nodeType="withEffect">
                                  <p:stCondLst>
                                    <p:cond delay="0"/>
                                  </p:stCondLst>
                                  <p:childTnLst>
                                    <p:animMotion origin="layout" path="M 0 0 L 0 -0.25 E" pathEditMode="relative" ptsTypes="">
                                      <p:cBhvr>
                                        <p:cTn id="37" dur="2000" fill="hold"/>
                                        <p:tgtEl>
                                          <p:spTgt spid="54"/>
                                        </p:tgtEl>
                                        <p:attrNameLst>
                                          <p:attrName>ppt_x</p:attrName>
                                          <p:attrName>ppt_y</p:attrName>
                                        </p:attrNameLst>
                                      </p:cBhvr>
                                    </p:animMotion>
                                  </p:childTnLst>
                                </p:cTn>
                              </p:par>
                              <p:par>
                                <p:cTn id="38" presetID="64" presetClass="path" presetSubtype="0" accel="50000" decel="50000" fill="hold" grpId="0" nodeType="withEffect">
                                  <p:stCondLst>
                                    <p:cond delay="0"/>
                                  </p:stCondLst>
                                  <p:childTnLst>
                                    <p:animMotion origin="layout" path="M 0 0 L 0 -0.25 E" pathEditMode="relative" ptsTypes="">
                                      <p:cBhvr>
                                        <p:cTn id="39" dur="2000" fill="hold"/>
                                        <p:tgtEl>
                                          <p:spTgt spid="5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1" grpId="0"/>
      <p:bldP spid="42" grpId="0"/>
      <p:bldP spid="43" grpId="0"/>
      <p:bldP spid="44" grpId="0"/>
      <p:bldP spid="45" grpId="0"/>
      <p:bldP spid="46" grpId="0"/>
      <p:bldP spid="47" grpId="0"/>
      <p:bldP spid="49" grpId="0"/>
      <p:bldP spid="51" grpId="0"/>
      <p:bldP spid="52" grpId="0"/>
      <p:bldP spid="53" grpId="0"/>
      <p:bldP spid="54" grpId="0"/>
      <p:bldP spid="55"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sp>
        <p:nvSpPr>
          <p:cNvPr id="23" name="TextBox 22"/>
          <p:cNvSpPr txBox="1"/>
          <p:nvPr/>
        </p:nvSpPr>
        <p:spPr>
          <a:xfrm>
            <a:off x="1081453" y="1446430"/>
            <a:ext cx="6655778" cy="369332"/>
          </a:xfrm>
          <a:prstGeom prst="rect">
            <a:avLst/>
          </a:prstGeom>
          <a:noFill/>
        </p:spPr>
        <p:txBody>
          <a:bodyPr wrap="square" rtlCol="0">
            <a:spAutoFit/>
          </a:bodyPr>
          <a:lstStyle/>
          <a:p>
            <a:r>
              <a:rPr lang="en-US" dirty="0" smtClean="0">
                <a:latin typeface="Source Sans Pro Light" panose="020B0403030403020204" pitchFamily="34" charset="0"/>
              </a:rPr>
              <a:t>An unsupervised ML algorithm for classifying items into </a:t>
            </a:r>
            <a:r>
              <a:rPr lang="en-US" dirty="0" smtClean="0">
                <a:solidFill>
                  <a:schemeClr val="accent4"/>
                </a:solidFill>
                <a:latin typeface="Source Sans Pro Light" panose="020B0403030403020204" pitchFamily="34" charset="0"/>
              </a:rPr>
              <a:t>k</a:t>
            </a:r>
            <a:r>
              <a:rPr lang="en-US" dirty="0" smtClean="0">
                <a:latin typeface="Source Sans Pro Light" panose="020B0403030403020204" pitchFamily="34" charset="0"/>
              </a:rPr>
              <a:t> groups.</a:t>
            </a:r>
            <a:endParaRPr lang="en-US" dirty="0">
              <a:latin typeface="Source Sans Pro Light" panose="020B0403030403020204" pitchFamily="34" charset="0"/>
            </a:endParaRPr>
          </a:p>
        </p:txBody>
      </p:sp>
      <p:sp>
        <p:nvSpPr>
          <p:cNvPr id="24" name="Title 1"/>
          <p:cNvSpPr txBox="1">
            <a:spLocks/>
          </p:cNvSpPr>
          <p:nvPr/>
        </p:nvSpPr>
        <p:spPr bwMode="auto">
          <a:xfrm>
            <a:off x="2425864" y="2471112"/>
            <a:ext cx="744093"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25" name="TextBox 24"/>
          <p:cNvSpPr txBox="1"/>
          <p:nvPr/>
        </p:nvSpPr>
        <p:spPr>
          <a:xfrm>
            <a:off x="3134789" y="2562159"/>
            <a:ext cx="2974018" cy="369332"/>
          </a:xfrm>
          <a:prstGeom prst="rect">
            <a:avLst/>
          </a:prstGeom>
          <a:noFill/>
        </p:spPr>
        <p:txBody>
          <a:bodyPr wrap="square" rtlCol="0">
            <a:spAutoFit/>
          </a:bodyPr>
          <a:lstStyle/>
          <a:p>
            <a:r>
              <a:rPr lang="en-US" dirty="0" smtClean="0">
                <a:latin typeface="Source Sans Pro Light" panose="020B0403030403020204" pitchFamily="34" charset="0"/>
              </a:rPr>
              <a:t>The # of pre-chosen groups</a:t>
            </a:r>
            <a:endParaRPr lang="en-US" dirty="0">
              <a:latin typeface="Source Sans Pro Light" panose="020B0403030403020204" pitchFamily="34" charset="0"/>
            </a:endParaRPr>
          </a:p>
        </p:txBody>
      </p:sp>
      <p:cxnSp>
        <p:nvCxnSpPr>
          <p:cNvPr id="26" name="Straight Connector 25"/>
          <p:cNvCxnSpPr/>
          <p:nvPr/>
        </p:nvCxnSpPr>
        <p:spPr>
          <a:xfrm>
            <a:off x="2425864" y="2188960"/>
            <a:ext cx="3390949" cy="0"/>
          </a:xfrm>
          <a:prstGeom prst="line">
            <a:avLst/>
          </a:prstGeom>
          <a:ln w="12700"/>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9389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loud 4"/>
          <p:cNvSpPr/>
          <p:nvPr/>
        </p:nvSpPr>
        <p:spPr>
          <a:xfrm>
            <a:off x="5108330" y="520822"/>
            <a:ext cx="3059724" cy="1831731"/>
          </a:xfrm>
          <a:prstGeom prst="cloud">
            <a:avLst/>
          </a:prstGeom>
          <a:ln>
            <a:solidFill>
              <a:srgbClr val="A86ED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Cloud 34"/>
          <p:cNvSpPr/>
          <p:nvPr/>
        </p:nvSpPr>
        <p:spPr>
          <a:xfrm>
            <a:off x="5108330" y="2746980"/>
            <a:ext cx="3059724" cy="1831731"/>
          </a:xfrm>
          <a:prstGeom prst="cloud">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pic>
        <p:nvPicPr>
          <p:cNvPr id="38"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60" y="879924"/>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3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9" y="1899293"/>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8" y="2921977"/>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3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7" y="3941346"/>
            <a:ext cx="837635" cy="847687"/>
          </a:xfrm>
          <a:prstGeom prst="rect">
            <a:avLst/>
          </a:prstGeom>
          <a:noFill/>
          <a:extLst>
            <a:ext uri="{909E8E84-426E-40dd-AFC4-6F175D3DCCD1}">
              <a14:hiddenFill xmlns="" xmlns:a14="http://schemas.microsoft.com/office/drawing/2010/main">
                <a:solidFill>
                  <a:srgbClr val="FFFFFF"/>
                </a:solidFill>
              </a14:hiddenFill>
            </a:ext>
          </a:extLst>
        </p:spPr>
      </p:pic>
      <p:sp>
        <p:nvSpPr>
          <p:cNvPr id="37" name="TextBox 36"/>
          <p:cNvSpPr txBox="1"/>
          <p:nvPr/>
        </p:nvSpPr>
        <p:spPr>
          <a:xfrm>
            <a:off x="7411916" y="2015347"/>
            <a:ext cx="958361"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61" name="TextBox 60"/>
          <p:cNvSpPr txBox="1"/>
          <p:nvPr/>
        </p:nvSpPr>
        <p:spPr>
          <a:xfrm>
            <a:off x="7367955" y="4352499"/>
            <a:ext cx="958361"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pic>
        <p:nvPicPr>
          <p:cNvPr id="6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853" y="879924"/>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64"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852" y="1899293"/>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65"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851" y="2921977"/>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6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850" y="3941346"/>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826477" y="1230547"/>
            <a:ext cx="399483" cy="295617"/>
          </a:xfrm>
          <a:prstGeom prst="rect">
            <a:avLst/>
          </a:prstGeom>
        </p:spPr>
      </p:pic>
      <p:pic>
        <p:nvPicPr>
          <p:cNvPr id="8" name="Picture 7"/>
          <p:cNvPicPr>
            <a:picLocks noChangeAspect="1"/>
          </p:cNvPicPr>
          <p:nvPr/>
        </p:nvPicPr>
        <p:blipFill>
          <a:blip r:embed="rId5"/>
          <a:stretch>
            <a:fillRect/>
          </a:stretch>
        </p:blipFill>
        <p:spPr>
          <a:xfrm>
            <a:off x="1991265" y="3200399"/>
            <a:ext cx="370061" cy="370061"/>
          </a:xfrm>
          <a:prstGeom prst="rect">
            <a:avLst/>
          </a:prstGeom>
        </p:spPr>
      </p:pic>
      <p:pic>
        <p:nvPicPr>
          <p:cNvPr id="67" name="Picture 66"/>
          <p:cNvPicPr>
            <a:picLocks noChangeAspect="1"/>
          </p:cNvPicPr>
          <p:nvPr/>
        </p:nvPicPr>
        <p:blipFill>
          <a:blip r:embed="rId5"/>
          <a:stretch>
            <a:fillRect/>
          </a:stretch>
        </p:blipFill>
        <p:spPr>
          <a:xfrm>
            <a:off x="855899" y="4262180"/>
            <a:ext cx="370061" cy="370061"/>
          </a:xfrm>
          <a:prstGeom prst="rect">
            <a:avLst/>
          </a:prstGeom>
        </p:spPr>
      </p:pic>
      <p:pic>
        <p:nvPicPr>
          <p:cNvPr id="9" name="Picture 8"/>
          <p:cNvPicPr>
            <a:picLocks noChangeAspect="1"/>
          </p:cNvPicPr>
          <p:nvPr/>
        </p:nvPicPr>
        <p:blipFill>
          <a:blip r:embed="rId6"/>
          <a:stretch>
            <a:fillRect/>
          </a:stretch>
        </p:blipFill>
        <p:spPr>
          <a:xfrm>
            <a:off x="847107" y="3251057"/>
            <a:ext cx="339981" cy="344231"/>
          </a:xfrm>
          <a:prstGeom prst="rect">
            <a:avLst/>
          </a:prstGeom>
        </p:spPr>
      </p:pic>
      <p:pic>
        <p:nvPicPr>
          <p:cNvPr id="11" name="Picture 10"/>
          <p:cNvPicPr>
            <a:picLocks noChangeAspect="1"/>
          </p:cNvPicPr>
          <p:nvPr/>
        </p:nvPicPr>
        <p:blipFill>
          <a:blip r:embed="rId7"/>
          <a:stretch>
            <a:fillRect/>
          </a:stretch>
        </p:blipFill>
        <p:spPr>
          <a:xfrm>
            <a:off x="1904859" y="1176872"/>
            <a:ext cx="542871" cy="313659"/>
          </a:xfrm>
          <a:prstGeom prst="rect">
            <a:avLst/>
          </a:prstGeom>
        </p:spPr>
      </p:pic>
      <p:pic>
        <p:nvPicPr>
          <p:cNvPr id="68" name="Picture 67"/>
          <p:cNvPicPr>
            <a:picLocks noChangeAspect="1"/>
          </p:cNvPicPr>
          <p:nvPr/>
        </p:nvPicPr>
        <p:blipFill>
          <a:blip r:embed="rId7"/>
          <a:stretch>
            <a:fillRect/>
          </a:stretch>
        </p:blipFill>
        <p:spPr>
          <a:xfrm>
            <a:off x="769493" y="2231478"/>
            <a:ext cx="542871" cy="313659"/>
          </a:xfrm>
          <a:prstGeom prst="rect">
            <a:avLst/>
          </a:prstGeom>
        </p:spPr>
      </p:pic>
      <p:pic>
        <p:nvPicPr>
          <p:cNvPr id="13" name="Picture 12"/>
          <p:cNvPicPr>
            <a:picLocks noChangeAspect="1"/>
          </p:cNvPicPr>
          <p:nvPr/>
        </p:nvPicPr>
        <p:blipFill>
          <a:blip r:embed="rId8"/>
          <a:stretch>
            <a:fillRect/>
          </a:stretch>
        </p:blipFill>
        <p:spPr>
          <a:xfrm>
            <a:off x="1882877" y="2208976"/>
            <a:ext cx="586833" cy="345579"/>
          </a:xfrm>
          <a:prstGeom prst="rect">
            <a:avLst/>
          </a:prstGeom>
        </p:spPr>
      </p:pic>
      <p:pic>
        <p:nvPicPr>
          <p:cNvPr id="14" name="Picture 13"/>
          <p:cNvPicPr>
            <a:picLocks noChangeAspect="1"/>
          </p:cNvPicPr>
          <p:nvPr/>
        </p:nvPicPr>
        <p:blipFill>
          <a:blip r:embed="rId9"/>
          <a:stretch>
            <a:fillRect/>
          </a:stretch>
        </p:blipFill>
        <p:spPr>
          <a:xfrm>
            <a:off x="1877489" y="4213565"/>
            <a:ext cx="574565" cy="383043"/>
          </a:xfrm>
          <a:prstGeom prst="rect">
            <a:avLst/>
          </a:prstGeom>
        </p:spPr>
      </p:pic>
    </p:spTree>
    <p:extLst>
      <p:ext uri="{BB962C8B-B14F-4D97-AF65-F5344CB8AC3E}">
        <p14:creationId xmlns:p14="http://schemas.microsoft.com/office/powerpoint/2010/main" val="115698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4.93827E-6 L 0.52899 0.43611 " pathEditMode="relative" rAng="0" ptsTypes="AA">
                                      <p:cBhvr>
                                        <p:cTn id="6" dur="2000" fill="hold"/>
                                        <p:tgtEl>
                                          <p:spTgt spid="38"/>
                                        </p:tgtEl>
                                        <p:attrNameLst>
                                          <p:attrName>ppt_x</p:attrName>
                                          <p:attrName>ppt_y</p:attrName>
                                        </p:attrNameLst>
                                      </p:cBhvr>
                                      <p:rCtr x="26441" y="21790"/>
                                    </p:animMotion>
                                  </p:childTnLst>
                                </p:cTn>
                              </p:par>
                              <p:par>
                                <p:cTn id="7" presetID="42" presetClass="path" presetSubtype="0" accel="50000" decel="50000" fill="hold" nodeType="withEffect">
                                  <p:stCondLst>
                                    <p:cond delay="0"/>
                                  </p:stCondLst>
                                  <p:childTnLst>
                                    <p:animMotion origin="layout" path="M -2.77778E-6 -1.23457E-6 L 0.52917 0.43117 " pathEditMode="relative" rAng="0" ptsTypes="AA">
                                      <p:cBhvr>
                                        <p:cTn id="8" dur="2000" fill="hold"/>
                                        <p:tgtEl>
                                          <p:spTgt spid="7"/>
                                        </p:tgtEl>
                                        <p:attrNameLst>
                                          <p:attrName>ppt_x</p:attrName>
                                          <p:attrName>ppt_y</p:attrName>
                                        </p:attrNameLst>
                                      </p:cBhvr>
                                      <p:rCtr x="26458" y="21543"/>
                                    </p:animMotion>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3.33333E-6 4.93827E-6 L 0.41545 0.00555 " pathEditMode="relative" rAng="0" ptsTypes="AA">
                                      <p:cBhvr>
                                        <p:cTn id="12" dur="2000" fill="hold"/>
                                        <p:tgtEl>
                                          <p:spTgt spid="63"/>
                                        </p:tgtEl>
                                        <p:attrNameLst>
                                          <p:attrName>ppt_x</p:attrName>
                                          <p:attrName>ppt_y</p:attrName>
                                        </p:attrNameLst>
                                      </p:cBhvr>
                                      <p:rCtr x="20764" y="278"/>
                                    </p:animMotion>
                                  </p:childTnLst>
                                </p:cTn>
                              </p:par>
                              <p:par>
                                <p:cTn id="13" presetID="42" presetClass="path" presetSubtype="0" accel="50000" decel="50000" fill="hold" nodeType="withEffect">
                                  <p:stCondLst>
                                    <p:cond delay="0"/>
                                  </p:stCondLst>
                                  <p:childTnLst>
                                    <p:animMotion origin="layout" path="M -8.33333E-7 7.40741E-7 L 0.41198 0.00339 " pathEditMode="relative" rAng="0" ptsTypes="AA">
                                      <p:cBhvr>
                                        <p:cTn id="14" dur="2000" fill="hold"/>
                                        <p:tgtEl>
                                          <p:spTgt spid="11"/>
                                        </p:tgtEl>
                                        <p:attrNameLst>
                                          <p:attrName>ppt_x</p:attrName>
                                          <p:attrName>ppt_y</p:attrName>
                                        </p:attrNameLst>
                                      </p:cBhvr>
                                      <p:rCtr x="20590" y="1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loud 4"/>
          <p:cNvSpPr/>
          <p:nvPr/>
        </p:nvSpPr>
        <p:spPr>
          <a:xfrm>
            <a:off x="5108330" y="520822"/>
            <a:ext cx="3059724" cy="1831731"/>
          </a:xfrm>
          <a:prstGeom prst="cloud">
            <a:avLst/>
          </a:prstGeom>
          <a:ln>
            <a:solidFill>
              <a:srgbClr val="A86ED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Cloud 34"/>
          <p:cNvSpPr/>
          <p:nvPr/>
        </p:nvSpPr>
        <p:spPr>
          <a:xfrm>
            <a:off x="5108330" y="2746980"/>
            <a:ext cx="3059724" cy="1831731"/>
          </a:xfrm>
          <a:prstGeom prst="cloud">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pic>
        <p:nvPicPr>
          <p:cNvPr id="38"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1906" y="3123424"/>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3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2543" y="412753"/>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738" y="2889545"/>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3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188" y="3784554"/>
            <a:ext cx="837635" cy="847687"/>
          </a:xfrm>
          <a:prstGeom prst="rect">
            <a:avLst/>
          </a:prstGeom>
          <a:noFill/>
          <a:extLst>
            <a:ext uri="{909E8E84-426E-40dd-AFC4-6F175D3DCCD1}">
              <a14:hiddenFill xmlns="" xmlns:a14="http://schemas.microsoft.com/office/drawing/2010/main">
                <a:solidFill>
                  <a:srgbClr val="FFFFFF"/>
                </a:solidFill>
              </a14:hiddenFill>
            </a:ext>
          </a:extLst>
        </p:spPr>
      </p:pic>
      <p:sp>
        <p:nvSpPr>
          <p:cNvPr id="37" name="TextBox 36"/>
          <p:cNvSpPr txBox="1"/>
          <p:nvPr/>
        </p:nvSpPr>
        <p:spPr>
          <a:xfrm>
            <a:off x="7411916" y="2015347"/>
            <a:ext cx="958361"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61" name="TextBox 60"/>
          <p:cNvSpPr txBox="1"/>
          <p:nvPr/>
        </p:nvSpPr>
        <p:spPr>
          <a:xfrm>
            <a:off x="7367955" y="4352499"/>
            <a:ext cx="958361"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pic>
        <p:nvPicPr>
          <p:cNvPr id="6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393" y="959437"/>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64"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0693" y="634753"/>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65"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8471" y="3093659"/>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6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929" y="1343383"/>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5569423" y="3474047"/>
            <a:ext cx="399483" cy="295617"/>
          </a:xfrm>
          <a:prstGeom prst="rect">
            <a:avLst/>
          </a:prstGeom>
        </p:spPr>
      </p:pic>
      <p:pic>
        <p:nvPicPr>
          <p:cNvPr id="8" name="Picture 7"/>
          <p:cNvPicPr>
            <a:picLocks noChangeAspect="1"/>
          </p:cNvPicPr>
          <p:nvPr/>
        </p:nvPicPr>
        <p:blipFill>
          <a:blip r:embed="rId5"/>
          <a:stretch>
            <a:fillRect/>
          </a:stretch>
        </p:blipFill>
        <p:spPr>
          <a:xfrm>
            <a:off x="7512885" y="3372081"/>
            <a:ext cx="370061" cy="370061"/>
          </a:xfrm>
          <a:prstGeom prst="rect">
            <a:avLst/>
          </a:prstGeom>
        </p:spPr>
      </p:pic>
      <p:pic>
        <p:nvPicPr>
          <p:cNvPr id="67" name="Picture 66"/>
          <p:cNvPicPr>
            <a:picLocks noChangeAspect="1"/>
          </p:cNvPicPr>
          <p:nvPr/>
        </p:nvPicPr>
        <p:blipFill>
          <a:blip r:embed="rId5"/>
          <a:stretch>
            <a:fillRect/>
          </a:stretch>
        </p:blipFill>
        <p:spPr>
          <a:xfrm>
            <a:off x="6552130" y="4105388"/>
            <a:ext cx="370061" cy="370061"/>
          </a:xfrm>
          <a:prstGeom prst="rect">
            <a:avLst/>
          </a:prstGeom>
        </p:spPr>
      </p:pic>
      <p:pic>
        <p:nvPicPr>
          <p:cNvPr id="9" name="Picture 8"/>
          <p:cNvPicPr>
            <a:picLocks noChangeAspect="1"/>
          </p:cNvPicPr>
          <p:nvPr/>
        </p:nvPicPr>
        <p:blipFill>
          <a:blip r:embed="rId6"/>
          <a:stretch>
            <a:fillRect/>
          </a:stretch>
        </p:blipFill>
        <p:spPr>
          <a:xfrm>
            <a:off x="6521887" y="3218625"/>
            <a:ext cx="339981" cy="344231"/>
          </a:xfrm>
          <a:prstGeom prst="rect">
            <a:avLst/>
          </a:prstGeom>
        </p:spPr>
      </p:pic>
      <p:pic>
        <p:nvPicPr>
          <p:cNvPr id="11" name="Picture 10"/>
          <p:cNvPicPr>
            <a:picLocks noChangeAspect="1"/>
          </p:cNvPicPr>
          <p:nvPr/>
        </p:nvPicPr>
        <p:blipFill>
          <a:blip r:embed="rId7"/>
          <a:stretch>
            <a:fillRect/>
          </a:stretch>
        </p:blipFill>
        <p:spPr>
          <a:xfrm>
            <a:off x="5572399" y="1256385"/>
            <a:ext cx="542871" cy="313659"/>
          </a:xfrm>
          <a:prstGeom prst="rect">
            <a:avLst/>
          </a:prstGeom>
        </p:spPr>
      </p:pic>
      <p:pic>
        <p:nvPicPr>
          <p:cNvPr id="68" name="Picture 67"/>
          <p:cNvPicPr>
            <a:picLocks noChangeAspect="1"/>
          </p:cNvPicPr>
          <p:nvPr/>
        </p:nvPicPr>
        <p:blipFill>
          <a:blip r:embed="rId7"/>
          <a:stretch>
            <a:fillRect/>
          </a:stretch>
        </p:blipFill>
        <p:spPr>
          <a:xfrm>
            <a:off x="6453077" y="744938"/>
            <a:ext cx="542871" cy="313659"/>
          </a:xfrm>
          <a:prstGeom prst="rect">
            <a:avLst/>
          </a:prstGeom>
        </p:spPr>
      </p:pic>
      <p:pic>
        <p:nvPicPr>
          <p:cNvPr id="13" name="Picture 12"/>
          <p:cNvPicPr>
            <a:picLocks noChangeAspect="1"/>
          </p:cNvPicPr>
          <p:nvPr/>
        </p:nvPicPr>
        <p:blipFill>
          <a:blip r:embed="rId8"/>
          <a:stretch>
            <a:fillRect/>
          </a:stretch>
        </p:blipFill>
        <p:spPr>
          <a:xfrm>
            <a:off x="7326718" y="944436"/>
            <a:ext cx="586833" cy="345579"/>
          </a:xfrm>
          <a:prstGeom prst="rect">
            <a:avLst/>
          </a:prstGeom>
        </p:spPr>
      </p:pic>
      <p:pic>
        <p:nvPicPr>
          <p:cNvPr id="14" name="Picture 13"/>
          <p:cNvPicPr>
            <a:picLocks noChangeAspect="1"/>
          </p:cNvPicPr>
          <p:nvPr/>
        </p:nvPicPr>
        <p:blipFill>
          <a:blip r:embed="rId9"/>
          <a:stretch>
            <a:fillRect/>
          </a:stretch>
        </p:blipFill>
        <p:spPr>
          <a:xfrm>
            <a:off x="6431568" y="1615602"/>
            <a:ext cx="574565" cy="383043"/>
          </a:xfrm>
          <a:prstGeom prst="rect">
            <a:avLst/>
          </a:prstGeom>
        </p:spPr>
      </p:pic>
    </p:spTree>
    <p:extLst>
      <p:ext uri="{BB962C8B-B14F-4D97-AF65-F5344CB8AC3E}">
        <p14:creationId xmlns:p14="http://schemas.microsoft.com/office/powerpoint/2010/main" val="10265484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pic>
        <p:nvPicPr>
          <p:cNvPr id="2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57" y="1014171"/>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24"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57" y="1632082"/>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25"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57" y="2249993"/>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56" y="2867904"/>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55" y="3485815"/>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30"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866" y="1014171"/>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866" y="1632082"/>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3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866" y="2249993"/>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39"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865" y="2867904"/>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40"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864" y="3485815"/>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4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5" y="1014171"/>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4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5" y="1632082"/>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44"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5" y="2249993"/>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45"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4" y="2867904"/>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4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3" y="3485815"/>
            <a:ext cx="459991" cy="46551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1015957" y="4185972"/>
            <a:ext cx="1922941" cy="369332"/>
          </a:xfrm>
          <a:prstGeom prst="rect">
            <a:avLst/>
          </a:prstGeom>
          <a:noFill/>
        </p:spPr>
        <p:txBody>
          <a:bodyPr wrap="square" rtlCol="0">
            <a:spAutoFit/>
          </a:bodyPr>
          <a:lstStyle/>
          <a:p>
            <a:r>
              <a:rPr lang="en-US" dirty="0" smtClean="0">
                <a:latin typeface="Source Sans Pro" panose="020B0503030403020204" pitchFamily="34" charset="0"/>
              </a:rPr>
              <a:t>5 million articles</a:t>
            </a:r>
            <a:endParaRPr lang="en-US" dirty="0">
              <a:latin typeface="Source Sans Pro" panose="020B0503030403020204" pitchFamily="34" charset="0"/>
            </a:endParaRPr>
          </a:p>
        </p:txBody>
      </p:sp>
      <p:sp>
        <p:nvSpPr>
          <p:cNvPr id="48" name="Cloud 47"/>
          <p:cNvSpPr/>
          <p:nvPr/>
        </p:nvSpPr>
        <p:spPr>
          <a:xfrm>
            <a:off x="5389876" y="1014171"/>
            <a:ext cx="1290176" cy="787830"/>
          </a:xfrm>
          <a:prstGeom prst="cloud">
            <a:avLst/>
          </a:prstGeom>
          <a:ln>
            <a:solidFill>
              <a:srgbClr val="A86ED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Cloud 48"/>
          <p:cNvSpPr/>
          <p:nvPr/>
        </p:nvSpPr>
        <p:spPr>
          <a:xfrm>
            <a:off x="5389876" y="1954401"/>
            <a:ext cx="1290176" cy="787830"/>
          </a:xfrm>
          <a:prstGeom prst="cloud">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Cloud 49"/>
          <p:cNvSpPr/>
          <p:nvPr/>
        </p:nvSpPr>
        <p:spPr>
          <a:xfrm>
            <a:off x="5389876" y="2900923"/>
            <a:ext cx="1290176" cy="787830"/>
          </a:xfrm>
          <a:prstGeom prst="cloud">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Cloud 50"/>
          <p:cNvSpPr/>
          <p:nvPr/>
        </p:nvSpPr>
        <p:spPr>
          <a:xfrm>
            <a:off x="6903122" y="1014171"/>
            <a:ext cx="1290176" cy="787830"/>
          </a:xfrm>
          <a:prstGeom prst="cloud">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Cloud 51"/>
          <p:cNvSpPr/>
          <p:nvPr/>
        </p:nvSpPr>
        <p:spPr>
          <a:xfrm>
            <a:off x="6903122" y="1927674"/>
            <a:ext cx="1290176" cy="787830"/>
          </a:xfrm>
          <a:prstGeom prst="cloud">
            <a:avLst/>
          </a:prstGeom>
          <a:ln>
            <a:solidFill>
              <a:srgbClr val="F2ED1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Cloud 52"/>
          <p:cNvSpPr/>
          <p:nvPr/>
        </p:nvSpPr>
        <p:spPr>
          <a:xfrm>
            <a:off x="6903122" y="2867904"/>
            <a:ext cx="1290176" cy="787830"/>
          </a:xfrm>
          <a:prstGeom prst="cloud">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TextBox 53"/>
          <p:cNvSpPr txBox="1"/>
          <p:nvPr/>
        </p:nvSpPr>
        <p:spPr>
          <a:xfrm>
            <a:off x="6167739" y="4185972"/>
            <a:ext cx="1922941" cy="369332"/>
          </a:xfrm>
          <a:prstGeom prst="rect">
            <a:avLst/>
          </a:prstGeom>
          <a:noFill/>
        </p:spPr>
        <p:txBody>
          <a:bodyPr wrap="square" rtlCol="0">
            <a:spAutoFit/>
          </a:bodyPr>
          <a:lstStyle/>
          <a:p>
            <a:r>
              <a:rPr lang="en-US" dirty="0" smtClean="0">
                <a:latin typeface="Source Sans Pro" panose="020B0503030403020204" pitchFamily="34" charset="0"/>
              </a:rPr>
              <a:t>100 clusters</a:t>
            </a:r>
            <a:endParaRPr lang="en-US" dirty="0">
              <a:latin typeface="Source Sans Pro" panose="020B0503030403020204" pitchFamily="34" charset="0"/>
            </a:endParaRPr>
          </a:p>
        </p:txBody>
      </p:sp>
      <p:sp>
        <p:nvSpPr>
          <p:cNvPr id="4" name="Right Arrow 3"/>
          <p:cNvSpPr/>
          <p:nvPr/>
        </p:nvSpPr>
        <p:spPr>
          <a:xfrm>
            <a:off x="3593051" y="2194108"/>
            <a:ext cx="1341783" cy="356411"/>
          </a:xfrm>
          <a:prstGeom prst="rightArrow">
            <a:avLst>
              <a:gd name="adj1" fmla="val 50000"/>
              <a:gd name="adj2" fmla="val 75098"/>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330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sp>
        <p:nvSpPr>
          <p:cNvPr id="5" name="TextBox 4"/>
          <p:cNvSpPr txBox="1"/>
          <p:nvPr/>
        </p:nvSpPr>
        <p:spPr>
          <a:xfrm>
            <a:off x="5079145" y="2140003"/>
            <a:ext cx="3488551" cy="1323439"/>
          </a:xfrm>
          <a:prstGeom prst="rect">
            <a:avLst/>
          </a:prstGeom>
          <a:noFill/>
        </p:spPr>
        <p:txBody>
          <a:bodyPr wrap="square" rtlCol="0">
            <a:spAutoFit/>
          </a:bodyPr>
          <a:lstStyle/>
          <a:p>
            <a:r>
              <a:rPr lang="en-US" sz="1600" dirty="0" smtClean="0">
                <a:latin typeface="Source Sans Pro Light" panose="020B0403030403020204" pitchFamily="34" charset="0"/>
              </a:rPr>
              <a:t>black dots: Wikipedia Articles (items)</a:t>
            </a:r>
          </a:p>
          <a:p>
            <a:endParaRPr lang="en-US" sz="1600" dirty="0" smtClean="0">
              <a:latin typeface="Source Sans Pro Light" panose="020B0403030403020204" pitchFamily="34" charset="0"/>
            </a:endParaRPr>
          </a:p>
          <a:p>
            <a:r>
              <a:rPr lang="en-US" sz="1600" dirty="0" smtClean="0">
                <a:solidFill>
                  <a:schemeClr val="accent4"/>
                </a:solidFill>
                <a:latin typeface="Source Sans Pro Light" panose="020B0403030403020204" pitchFamily="34" charset="0"/>
              </a:rPr>
              <a:t>red lines: </a:t>
            </a:r>
            <a:r>
              <a:rPr lang="en-US" sz="1600" dirty="0" smtClean="0">
                <a:latin typeface="Source Sans Pro Light" panose="020B0403030403020204" pitchFamily="34" charset="0"/>
              </a:rPr>
              <a:t>Cluster Partitions</a:t>
            </a:r>
          </a:p>
          <a:p>
            <a:endParaRPr lang="en-US" sz="1600" dirty="0">
              <a:latin typeface="Source Sans Pro Light" panose="020B0403030403020204" pitchFamily="34" charset="0"/>
            </a:endParaRPr>
          </a:p>
          <a:p>
            <a:r>
              <a:rPr lang="en-US" sz="1600" dirty="0" smtClean="0">
                <a:solidFill>
                  <a:srgbClr val="1656F6"/>
                </a:solidFill>
                <a:latin typeface="Source Sans Pro Light" panose="020B0403030403020204" pitchFamily="34" charset="0"/>
              </a:rPr>
              <a:t>blue dots: </a:t>
            </a:r>
            <a:r>
              <a:rPr lang="en-US" sz="1600" dirty="0" smtClean="0">
                <a:latin typeface="Source Sans Pro Light" panose="020B0403030403020204" pitchFamily="34" charset="0"/>
              </a:rPr>
              <a:t>Cluster Centroids</a:t>
            </a:r>
            <a:endParaRPr lang="en-US" sz="1600" dirty="0">
              <a:latin typeface="Source Sans Pro Light" panose="020B0403030403020204" pitchFamily="34" charset="0"/>
            </a:endParaRPr>
          </a:p>
        </p:txBody>
      </p:sp>
      <p:pic>
        <p:nvPicPr>
          <p:cNvPr id="4" name="Picture 3"/>
          <p:cNvPicPr>
            <a:picLocks noChangeAspect="1"/>
          </p:cNvPicPr>
          <p:nvPr/>
        </p:nvPicPr>
        <p:blipFill>
          <a:blip r:embed="rId3"/>
          <a:stretch>
            <a:fillRect/>
          </a:stretch>
        </p:blipFill>
        <p:spPr>
          <a:xfrm>
            <a:off x="823972" y="2268669"/>
            <a:ext cx="159540" cy="159540"/>
          </a:xfrm>
          <a:prstGeom prst="rect">
            <a:avLst/>
          </a:prstGeom>
        </p:spPr>
      </p:pic>
      <p:pic>
        <p:nvPicPr>
          <p:cNvPr id="8" name="Picture 7"/>
          <p:cNvPicPr>
            <a:picLocks noChangeAspect="1"/>
          </p:cNvPicPr>
          <p:nvPr/>
        </p:nvPicPr>
        <p:blipFill>
          <a:blip r:embed="rId3"/>
          <a:stretch>
            <a:fillRect/>
          </a:stretch>
        </p:blipFill>
        <p:spPr>
          <a:xfrm>
            <a:off x="1105684" y="2268669"/>
            <a:ext cx="159540" cy="159540"/>
          </a:xfrm>
          <a:prstGeom prst="rect">
            <a:avLst/>
          </a:prstGeom>
        </p:spPr>
      </p:pic>
      <p:pic>
        <p:nvPicPr>
          <p:cNvPr id="9" name="Picture 8"/>
          <p:cNvPicPr>
            <a:picLocks noChangeAspect="1"/>
          </p:cNvPicPr>
          <p:nvPr/>
        </p:nvPicPr>
        <p:blipFill>
          <a:blip r:embed="rId3"/>
          <a:stretch>
            <a:fillRect/>
          </a:stretch>
        </p:blipFill>
        <p:spPr>
          <a:xfrm>
            <a:off x="884083" y="2509691"/>
            <a:ext cx="159540" cy="159540"/>
          </a:xfrm>
          <a:prstGeom prst="rect">
            <a:avLst/>
          </a:prstGeom>
        </p:spPr>
      </p:pic>
      <p:pic>
        <p:nvPicPr>
          <p:cNvPr id="10" name="Picture 9"/>
          <p:cNvPicPr>
            <a:picLocks noChangeAspect="1"/>
          </p:cNvPicPr>
          <p:nvPr/>
        </p:nvPicPr>
        <p:blipFill>
          <a:blip r:embed="rId3"/>
          <a:stretch>
            <a:fillRect/>
          </a:stretch>
        </p:blipFill>
        <p:spPr>
          <a:xfrm>
            <a:off x="1185454" y="2509691"/>
            <a:ext cx="159540" cy="159540"/>
          </a:xfrm>
          <a:prstGeom prst="rect">
            <a:avLst/>
          </a:prstGeom>
        </p:spPr>
      </p:pic>
      <p:pic>
        <p:nvPicPr>
          <p:cNvPr id="11" name="Picture 10"/>
          <p:cNvPicPr>
            <a:picLocks noChangeAspect="1"/>
          </p:cNvPicPr>
          <p:nvPr/>
        </p:nvPicPr>
        <p:blipFill>
          <a:blip r:embed="rId3"/>
          <a:stretch>
            <a:fillRect/>
          </a:stretch>
        </p:blipFill>
        <p:spPr>
          <a:xfrm>
            <a:off x="581092" y="2424986"/>
            <a:ext cx="159540" cy="159540"/>
          </a:xfrm>
          <a:prstGeom prst="rect">
            <a:avLst/>
          </a:prstGeom>
        </p:spPr>
      </p:pic>
      <p:pic>
        <p:nvPicPr>
          <p:cNvPr id="12" name="Picture 11"/>
          <p:cNvPicPr>
            <a:picLocks noChangeAspect="1"/>
          </p:cNvPicPr>
          <p:nvPr/>
        </p:nvPicPr>
        <p:blipFill>
          <a:blip r:embed="rId3"/>
          <a:stretch>
            <a:fillRect/>
          </a:stretch>
        </p:blipFill>
        <p:spPr>
          <a:xfrm>
            <a:off x="892128" y="2801722"/>
            <a:ext cx="159540" cy="159540"/>
          </a:xfrm>
          <a:prstGeom prst="rect">
            <a:avLst/>
          </a:prstGeom>
        </p:spPr>
      </p:pic>
      <p:pic>
        <p:nvPicPr>
          <p:cNvPr id="13" name="Picture 12"/>
          <p:cNvPicPr>
            <a:picLocks noChangeAspect="1"/>
          </p:cNvPicPr>
          <p:nvPr/>
        </p:nvPicPr>
        <p:blipFill>
          <a:blip r:embed="rId3"/>
          <a:stretch>
            <a:fillRect/>
          </a:stretch>
        </p:blipFill>
        <p:spPr>
          <a:xfrm>
            <a:off x="377511" y="2811457"/>
            <a:ext cx="159540" cy="159540"/>
          </a:xfrm>
          <a:prstGeom prst="rect">
            <a:avLst/>
          </a:prstGeom>
        </p:spPr>
      </p:pic>
      <p:pic>
        <p:nvPicPr>
          <p:cNvPr id="14" name="Picture 13"/>
          <p:cNvPicPr>
            <a:picLocks noChangeAspect="1"/>
          </p:cNvPicPr>
          <p:nvPr/>
        </p:nvPicPr>
        <p:blipFill>
          <a:blip r:embed="rId3"/>
          <a:stretch>
            <a:fillRect/>
          </a:stretch>
        </p:blipFill>
        <p:spPr>
          <a:xfrm>
            <a:off x="1059712" y="2653239"/>
            <a:ext cx="159540" cy="159540"/>
          </a:xfrm>
          <a:prstGeom prst="rect">
            <a:avLst/>
          </a:prstGeom>
        </p:spPr>
      </p:pic>
      <p:pic>
        <p:nvPicPr>
          <p:cNvPr id="15" name="Picture 14"/>
          <p:cNvPicPr>
            <a:picLocks noChangeAspect="1"/>
          </p:cNvPicPr>
          <p:nvPr/>
        </p:nvPicPr>
        <p:blipFill>
          <a:blip r:embed="rId3"/>
          <a:stretch>
            <a:fillRect/>
          </a:stretch>
        </p:blipFill>
        <p:spPr>
          <a:xfrm>
            <a:off x="1164471" y="2814491"/>
            <a:ext cx="159540" cy="159540"/>
          </a:xfrm>
          <a:prstGeom prst="rect">
            <a:avLst/>
          </a:prstGeom>
        </p:spPr>
      </p:pic>
      <p:pic>
        <p:nvPicPr>
          <p:cNvPr id="16" name="Picture 15"/>
          <p:cNvPicPr>
            <a:picLocks noChangeAspect="1"/>
          </p:cNvPicPr>
          <p:nvPr/>
        </p:nvPicPr>
        <p:blipFill>
          <a:blip r:embed="rId3"/>
          <a:stretch>
            <a:fillRect/>
          </a:stretch>
        </p:blipFill>
        <p:spPr>
          <a:xfrm>
            <a:off x="1558159" y="2179183"/>
            <a:ext cx="159540" cy="159540"/>
          </a:xfrm>
          <a:prstGeom prst="rect">
            <a:avLst/>
          </a:prstGeom>
        </p:spPr>
      </p:pic>
      <p:pic>
        <p:nvPicPr>
          <p:cNvPr id="17" name="Picture 16"/>
          <p:cNvPicPr>
            <a:picLocks noChangeAspect="1"/>
          </p:cNvPicPr>
          <p:nvPr/>
        </p:nvPicPr>
        <p:blipFill>
          <a:blip r:embed="rId3"/>
          <a:stretch>
            <a:fillRect/>
          </a:stretch>
        </p:blipFill>
        <p:spPr>
          <a:xfrm>
            <a:off x="1476411" y="2461810"/>
            <a:ext cx="159540" cy="159540"/>
          </a:xfrm>
          <a:prstGeom prst="rect">
            <a:avLst/>
          </a:prstGeom>
        </p:spPr>
      </p:pic>
      <p:pic>
        <p:nvPicPr>
          <p:cNvPr id="18" name="Picture 17"/>
          <p:cNvPicPr>
            <a:picLocks noChangeAspect="1"/>
          </p:cNvPicPr>
          <p:nvPr/>
        </p:nvPicPr>
        <p:blipFill>
          <a:blip r:embed="rId3"/>
          <a:stretch>
            <a:fillRect/>
          </a:stretch>
        </p:blipFill>
        <p:spPr>
          <a:xfrm>
            <a:off x="914838" y="1867243"/>
            <a:ext cx="159540" cy="159540"/>
          </a:xfrm>
          <a:prstGeom prst="rect">
            <a:avLst/>
          </a:prstGeom>
        </p:spPr>
      </p:pic>
      <p:pic>
        <p:nvPicPr>
          <p:cNvPr id="19" name="Picture 18"/>
          <p:cNvPicPr>
            <a:picLocks noChangeAspect="1"/>
          </p:cNvPicPr>
          <p:nvPr/>
        </p:nvPicPr>
        <p:blipFill>
          <a:blip r:embed="rId3"/>
          <a:stretch>
            <a:fillRect/>
          </a:stretch>
        </p:blipFill>
        <p:spPr>
          <a:xfrm>
            <a:off x="1663253" y="2773750"/>
            <a:ext cx="159540" cy="159540"/>
          </a:xfrm>
          <a:prstGeom prst="rect">
            <a:avLst/>
          </a:prstGeom>
        </p:spPr>
      </p:pic>
      <p:pic>
        <p:nvPicPr>
          <p:cNvPr id="20" name="Picture 19"/>
          <p:cNvPicPr>
            <a:picLocks noChangeAspect="1"/>
          </p:cNvPicPr>
          <p:nvPr/>
        </p:nvPicPr>
        <p:blipFill>
          <a:blip r:embed="rId3"/>
          <a:stretch>
            <a:fillRect/>
          </a:stretch>
        </p:blipFill>
        <p:spPr>
          <a:xfrm>
            <a:off x="546338" y="3306176"/>
            <a:ext cx="159540" cy="159540"/>
          </a:xfrm>
          <a:prstGeom prst="rect">
            <a:avLst/>
          </a:prstGeom>
        </p:spPr>
      </p:pic>
      <p:pic>
        <p:nvPicPr>
          <p:cNvPr id="21" name="Picture 20"/>
          <p:cNvPicPr>
            <a:picLocks noChangeAspect="1"/>
          </p:cNvPicPr>
          <p:nvPr/>
        </p:nvPicPr>
        <p:blipFill>
          <a:blip r:embed="rId3"/>
          <a:stretch>
            <a:fillRect/>
          </a:stretch>
        </p:blipFill>
        <p:spPr>
          <a:xfrm>
            <a:off x="1028138" y="3043608"/>
            <a:ext cx="159540" cy="159540"/>
          </a:xfrm>
          <a:prstGeom prst="rect">
            <a:avLst/>
          </a:prstGeom>
        </p:spPr>
      </p:pic>
      <p:pic>
        <p:nvPicPr>
          <p:cNvPr id="22" name="Picture 21"/>
          <p:cNvPicPr>
            <a:picLocks noChangeAspect="1"/>
          </p:cNvPicPr>
          <p:nvPr/>
        </p:nvPicPr>
        <p:blipFill>
          <a:blip r:embed="rId3"/>
          <a:stretch>
            <a:fillRect/>
          </a:stretch>
        </p:blipFill>
        <p:spPr>
          <a:xfrm>
            <a:off x="3082208" y="1664484"/>
            <a:ext cx="159540" cy="159540"/>
          </a:xfrm>
          <a:prstGeom prst="rect">
            <a:avLst/>
          </a:prstGeom>
        </p:spPr>
      </p:pic>
      <p:pic>
        <p:nvPicPr>
          <p:cNvPr id="23" name="Picture 22"/>
          <p:cNvPicPr>
            <a:picLocks noChangeAspect="1"/>
          </p:cNvPicPr>
          <p:nvPr/>
        </p:nvPicPr>
        <p:blipFill>
          <a:blip r:embed="rId3"/>
          <a:stretch>
            <a:fillRect/>
          </a:stretch>
        </p:blipFill>
        <p:spPr>
          <a:xfrm>
            <a:off x="1295964" y="3123378"/>
            <a:ext cx="159540" cy="159540"/>
          </a:xfrm>
          <a:prstGeom prst="rect">
            <a:avLst/>
          </a:prstGeom>
        </p:spPr>
      </p:pic>
      <p:pic>
        <p:nvPicPr>
          <p:cNvPr id="24" name="Picture 23"/>
          <p:cNvPicPr>
            <a:picLocks noChangeAspect="1"/>
          </p:cNvPicPr>
          <p:nvPr/>
        </p:nvPicPr>
        <p:blipFill>
          <a:blip r:embed="rId3"/>
          <a:stretch>
            <a:fillRect/>
          </a:stretch>
        </p:blipFill>
        <p:spPr>
          <a:xfrm>
            <a:off x="3352824" y="2106553"/>
            <a:ext cx="159540" cy="159540"/>
          </a:xfrm>
          <a:prstGeom prst="rect">
            <a:avLst/>
          </a:prstGeom>
        </p:spPr>
      </p:pic>
      <p:pic>
        <p:nvPicPr>
          <p:cNvPr id="25" name="Picture 24"/>
          <p:cNvPicPr>
            <a:picLocks noChangeAspect="1"/>
          </p:cNvPicPr>
          <p:nvPr/>
        </p:nvPicPr>
        <p:blipFill>
          <a:blip r:embed="rId3"/>
          <a:stretch>
            <a:fillRect/>
          </a:stretch>
        </p:blipFill>
        <p:spPr>
          <a:xfrm>
            <a:off x="3505224" y="2258953"/>
            <a:ext cx="159540" cy="159540"/>
          </a:xfrm>
          <a:prstGeom prst="rect">
            <a:avLst/>
          </a:prstGeom>
        </p:spPr>
      </p:pic>
      <p:pic>
        <p:nvPicPr>
          <p:cNvPr id="26" name="Picture 25"/>
          <p:cNvPicPr>
            <a:picLocks noChangeAspect="1"/>
          </p:cNvPicPr>
          <p:nvPr/>
        </p:nvPicPr>
        <p:blipFill>
          <a:blip r:embed="rId3"/>
          <a:stretch>
            <a:fillRect/>
          </a:stretch>
        </p:blipFill>
        <p:spPr>
          <a:xfrm>
            <a:off x="3604207" y="1980463"/>
            <a:ext cx="159540" cy="159540"/>
          </a:xfrm>
          <a:prstGeom prst="rect">
            <a:avLst/>
          </a:prstGeom>
        </p:spPr>
      </p:pic>
      <p:pic>
        <p:nvPicPr>
          <p:cNvPr id="27" name="Picture 26"/>
          <p:cNvPicPr>
            <a:picLocks noChangeAspect="1"/>
          </p:cNvPicPr>
          <p:nvPr/>
        </p:nvPicPr>
        <p:blipFill>
          <a:blip r:embed="rId3"/>
          <a:stretch>
            <a:fillRect/>
          </a:stretch>
        </p:blipFill>
        <p:spPr>
          <a:xfrm>
            <a:off x="3333591" y="1858063"/>
            <a:ext cx="159540" cy="159540"/>
          </a:xfrm>
          <a:prstGeom prst="rect">
            <a:avLst/>
          </a:prstGeom>
        </p:spPr>
      </p:pic>
      <p:pic>
        <p:nvPicPr>
          <p:cNvPr id="28" name="Picture 27"/>
          <p:cNvPicPr>
            <a:picLocks noChangeAspect="1"/>
          </p:cNvPicPr>
          <p:nvPr/>
        </p:nvPicPr>
        <p:blipFill>
          <a:blip r:embed="rId3"/>
          <a:stretch>
            <a:fillRect/>
          </a:stretch>
        </p:blipFill>
        <p:spPr>
          <a:xfrm>
            <a:off x="635703" y="2114861"/>
            <a:ext cx="159540" cy="159540"/>
          </a:xfrm>
          <a:prstGeom prst="rect">
            <a:avLst/>
          </a:prstGeom>
        </p:spPr>
      </p:pic>
      <p:pic>
        <p:nvPicPr>
          <p:cNvPr id="29" name="Picture 28"/>
          <p:cNvPicPr>
            <a:picLocks noChangeAspect="1"/>
          </p:cNvPicPr>
          <p:nvPr/>
        </p:nvPicPr>
        <p:blipFill>
          <a:blip r:embed="rId3"/>
          <a:stretch>
            <a:fillRect/>
          </a:stretch>
        </p:blipFill>
        <p:spPr>
          <a:xfrm>
            <a:off x="2774956" y="2041773"/>
            <a:ext cx="159540" cy="159540"/>
          </a:xfrm>
          <a:prstGeom prst="rect">
            <a:avLst/>
          </a:prstGeom>
        </p:spPr>
      </p:pic>
      <p:pic>
        <p:nvPicPr>
          <p:cNvPr id="30" name="Picture 29"/>
          <p:cNvPicPr>
            <a:picLocks noChangeAspect="1"/>
          </p:cNvPicPr>
          <p:nvPr/>
        </p:nvPicPr>
        <p:blipFill>
          <a:blip r:embed="rId3"/>
          <a:stretch>
            <a:fillRect/>
          </a:stretch>
        </p:blipFill>
        <p:spPr>
          <a:xfrm>
            <a:off x="3220569" y="2461810"/>
            <a:ext cx="159540" cy="159540"/>
          </a:xfrm>
          <a:prstGeom prst="rect">
            <a:avLst/>
          </a:prstGeom>
        </p:spPr>
      </p:pic>
      <p:pic>
        <p:nvPicPr>
          <p:cNvPr id="31" name="Picture 30"/>
          <p:cNvPicPr>
            <a:picLocks noChangeAspect="1"/>
          </p:cNvPicPr>
          <p:nvPr/>
        </p:nvPicPr>
        <p:blipFill>
          <a:blip r:embed="rId3"/>
          <a:stretch>
            <a:fillRect/>
          </a:stretch>
        </p:blipFill>
        <p:spPr>
          <a:xfrm>
            <a:off x="1239672" y="2041773"/>
            <a:ext cx="159540" cy="159540"/>
          </a:xfrm>
          <a:prstGeom prst="rect">
            <a:avLst/>
          </a:prstGeom>
        </p:spPr>
      </p:pic>
      <p:pic>
        <p:nvPicPr>
          <p:cNvPr id="32" name="Picture 31"/>
          <p:cNvPicPr>
            <a:picLocks noChangeAspect="1"/>
          </p:cNvPicPr>
          <p:nvPr/>
        </p:nvPicPr>
        <p:blipFill>
          <a:blip r:embed="rId3"/>
          <a:stretch>
            <a:fillRect/>
          </a:stretch>
        </p:blipFill>
        <p:spPr>
          <a:xfrm>
            <a:off x="2385959" y="3458481"/>
            <a:ext cx="159540" cy="159540"/>
          </a:xfrm>
          <a:prstGeom prst="rect">
            <a:avLst/>
          </a:prstGeom>
        </p:spPr>
      </p:pic>
      <p:pic>
        <p:nvPicPr>
          <p:cNvPr id="33" name="Picture 32"/>
          <p:cNvPicPr>
            <a:picLocks noChangeAspect="1"/>
          </p:cNvPicPr>
          <p:nvPr/>
        </p:nvPicPr>
        <p:blipFill>
          <a:blip r:embed="rId3"/>
          <a:stretch>
            <a:fillRect/>
          </a:stretch>
        </p:blipFill>
        <p:spPr>
          <a:xfrm>
            <a:off x="2573963" y="3249304"/>
            <a:ext cx="159540" cy="159540"/>
          </a:xfrm>
          <a:prstGeom prst="rect">
            <a:avLst/>
          </a:prstGeom>
        </p:spPr>
      </p:pic>
      <p:pic>
        <p:nvPicPr>
          <p:cNvPr id="34" name="Picture 33"/>
          <p:cNvPicPr>
            <a:picLocks noChangeAspect="1"/>
          </p:cNvPicPr>
          <p:nvPr/>
        </p:nvPicPr>
        <p:blipFill>
          <a:blip r:embed="rId3"/>
          <a:stretch>
            <a:fillRect/>
          </a:stretch>
        </p:blipFill>
        <p:spPr>
          <a:xfrm>
            <a:off x="2988087" y="3716584"/>
            <a:ext cx="159540" cy="159540"/>
          </a:xfrm>
          <a:prstGeom prst="rect">
            <a:avLst/>
          </a:prstGeom>
        </p:spPr>
      </p:pic>
      <p:pic>
        <p:nvPicPr>
          <p:cNvPr id="35" name="Picture 34"/>
          <p:cNvPicPr>
            <a:picLocks noChangeAspect="1"/>
          </p:cNvPicPr>
          <p:nvPr/>
        </p:nvPicPr>
        <p:blipFill>
          <a:blip r:embed="rId3"/>
          <a:stretch>
            <a:fillRect/>
          </a:stretch>
        </p:blipFill>
        <p:spPr>
          <a:xfrm>
            <a:off x="2933484" y="3446530"/>
            <a:ext cx="159540" cy="159540"/>
          </a:xfrm>
          <a:prstGeom prst="rect">
            <a:avLst/>
          </a:prstGeom>
        </p:spPr>
      </p:pic>
      <p:pic>
        <p:nvPicPr>
          <p:cNvPr id="36" name="Picture 35"/>
          <p:cNvPicPr>
            <a:picLocks noChangeAspect="1"/>
          </p:cNvPicPr>
          <p:nvPr/>
        </p:nvPicPr>
        <p:blipFill>
          <a:blip r:embed="rId3"/>
          <a:stretch>
            <a:fillRect/>
          </a:stretch>
        </p:blipFill>
        <p:spPr>
          <a:xfrm>
            <a:off x="1512806" y="3005920"/>
            <a:ext cx="159540" cy="159540"/>
          </a:xfrm>
          <a:prstGeom prst="rect">
            <a:avLst/>
          </a:prstGeom>
        </p:spPr>
      </p:pic>
      <p:pic>
        <p:nvPicPr>
          <p:cNvPr id="37" name="Picture 36"/>
          <p:cNvPicPr>
            <a:picLocks noChangeAspect="1"/>
          </p:cNvPicPr>
          <p:nvPr/>
        </p:nvPicPr>
        <p:blipFill>
          <a:blip r:embed="rId3"/>
          <a:stretch>
            <a:fillRect/>
          </a:stretch>
        </p:blipFill>
        <p:spPr>
          <a:xfrm>
            <a:off x="2633775" y="3618021"/>
            <a:ext cx="159540" cy="159540"/>
          </a:xfrm>
          <a:prstGeom prst="rect">
            <a:avLst/>
          </a:prstGeom>
        </p:spPr>
      </p:pic>
      <p:pic>
        <p:nvPicPr>
          <p:cNvPr id="38" name="Picture 37"/>
          <p:cNvPicPr>
            <a:picLocks noChangeAspect="1"/>
          </p:cNvPicPr>
          <p:nvPr/>
        </p:nvPicPr>
        <p:blipFill>
          <a:blip r:embed="rId3"/>
          <a:stretch>
            <a:fillRect/>
          </a:stretch>
        </p:blipFill>
        <p:spPr>
          <a:xfrm>
            <a:off x="2707349" y="3871796"/>
            <a:ext cx="159540" cy="159540"/>
          </a:xfrm>
          <a:prstGeom prst="rect">
            <a:avLst/>
          </a:prstGeom>
        </p:spPr>
      </p:pic>
      <p:cxnSp>
        <p:nvCxnSpPr>
          <p:cNvPr id="39" name="Straight Connector 38"/>
          <p:cNvCxnSpPr/>
          <p:nvPr/>
        </p:nvCxnSpPr>
        <p:spPr>
          <a:xfrm>
            <a:off x="1668080" y="1233377"/>
            <a:ext cx="703650" cy="1308203"/>
          </a:xfrm>
          <a:prstGeom prst="line">
            <a:avLst/>
          </a:prstGeom>
          <a:ln w="12700"/>
          <a:effectLst/>
        </p:spPr>
        <p:style>
          <a:lnRef idx="2">
            <a:schemeClr val="accent6"/>
          </a:lnRef>
          <a:fillRef idx="0">
            <a:schemeClr val="accent6"/>
          </a:fillRef>
          <a:effectRef idx="1">
            <a:schemeClr val="accent6"/>
          </a:effectRef>
          <a:fontRef idx="minor">
            <a:schemeClr val="tx1"/>
          </a:fontRef>
        </p:style>
      </p:cxnSp>
      <p:cxnSp>
        <p:nvCxnSpPr>
          <p:cNvPr id="43" name="Straight Connector 42"/>
          <p:cNvCxnSpPr/>
          <p:nvPr/>
        </p:nvCxnSpPr>
        <p:spPr>
          <a:xfrm>
            <a:off x="2369653" y="2541580"/>
            <a:ext cx="2206750" cy="904950"/>
          </a:xfrm>
          <a:prstGeom prst="line">
            <a:avLst/>
          </a:prstGeom>
          <a:ln w="12700"/>
          <a:effectLst/>
        </p:spPr>
        <p:style>
          <a:lnRef idx="2">
            <a:schemeClr val="accent6"/>
          </a:lnRef>
          <a:fillRef idx="0">
            <a:schemeClr val="accent6"/>
          </a:fillRef>
          <a:effectRef idx="1">
            <a:schemeClr val="accent6"/>
          </a:effectRef>
          <a:fontRef idx="minor">
            <a:schemeClr val="tx1"/>
          </a:fontRef>
        </p:style>
      </p:cxnSp>
      <p:cxnSp>
        <p:nvCxnSpPr>
          <p:cNvPr id="46" name="Straight Connector 45"/>
          <p:cNvCxnSpPr/>
          <p:nvPr/>
        </p:nvCxnSpPr>
        <p:spPr>
          <a:xfrm flipH="1">
            <a:off x="1051668" y="2547844"/>
            <a:ext cx="1314791" cy="1960362"/>
          </a:xfrm>
          <a:prstGeom prst="line">
            <a:avLst/>
          </a:prstGeom>
          <a:ln w="12700"/>
          <a:effectLst/>
        </p:spPr>
        <p:style>
          <a:lnRef idx="2">
            <a:schemeClr val="accent6"/>
          </a:lnRef>
          <a:fillRef idx="0">
            <a:schemeClr val="accent6"/>
          </a:fillRef>
          <a:effectRef idx="1">
            <a:schemeClr val="accent6"/>
          </a:effectRef>
          <a:fontRef idx="minor">
            <a:schemeClr val="tx1"/>
          </a:fontRef>
        </p:style>
      </p:cxnSp>
      <p:sp>
        <p:nvSpPr>
          <p:cNvPr id="48" name="Oval 47"/>
          <p:cNvSpPr/>
          <p:nvPr/>
        </p:nvSpPr>
        <p:spPr>
          <a:xfrm>
            <a:off x="1089820" y="2521037"/>
            <a:ext cx="132626" cy="132626"/>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2720806" y="3606070"/>
            <a:ext cx="132626" cy="132626"/>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253137" y="2055230"/>
            <a:ext cx="132626" cy="132626"/>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811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254760" y="1312863"/>
            <a:ext cx="7863715" cy="3394075"/>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smtClean="0">
                <a:latin typeface="Courier New" charset="0"/>
                <a:ea typeface="Courier New" charset="0"/>
                <a:cs typeface="Courier New" charset="0"/>
              </a:rPr>
              <a:t>cd $SPARK_HOME</a:t>
            </a:r>
          </a:p>
          <a:p>
            <a:pPr marL="0" lvl="0" indent="0" defTabSz="914400" fontAlgn="auto">
              <a:spcBef>
                <a:spcPts val="0"/>
              </a:spcBef>
              <a:spcAft>
                <a:spcPts val="0"/>
              </a:spcAft>
              <a:buSzTx/>
              <a:buNone/>
            </a:pPr>
            <a:r>
              <a:rPr lang="en-US" sz="1800" dirty="0" smtClean="0">
                <a:latin typeface="Courier New" charset="0"/>
                <a:ea typeface="Courier New" charset="0"/>
                <a:cs typeface="Courier New" charset="0"/>
              </a:rPr>
              <a:t>cd examples/</a:t>
            </a:r>
            <a:r>
              <a:rPr lang="en-US" sz="1800" dirty="0" err="1" smtClean="0">
                <a:latin typeface="Courier New" charset="0"/>
                <a:ea typeface="Courier New" charset="0"/>
                <a:cs typeface="Courier New" charset="0"/>
              </a:rPr>
              <a:t>src</a:t>
            </a:r>
            <a:r>
              <a:rPr lang="en-US" sz="1800" dirty="0" smtClean="0">
                <a:latin typeface="Courier New" charset="0"/>
                <a:ea typeface="Courier New" charset="0"/>
                <a:cs typeface="Courier New" charset="0"/>
              </a:rPr>
              <a:t>/main/</a:t>
            </a:r>
            <a:r>
              <a:rPr lang="en-US" sz="1800" b="1" dirty="0" err="1" smtClean="0">
                <a:latin typeface="Courier New" charset="0"/>
                <a:ea typeface="Courier New" charset="0"/>
                <a:cs typeface="Courier New" charset="0"/>
              </a:rPr>
              <a:t>scala</a:t>
            </a:r>
            <a:r>
              <a:rPr lang="en-US" sz="1800" dirty="0" smtClean="0">
                <a:latin typeface="Courier New" charset="0"/>
                <a:ea typeface="Courier New" charset="0"/>
                <a:cs typeface="Courier New" charset="0"/>
              </a:rPr>
              <a:t>/org/apache/spark/examples/ml/</a:t>
            </a:r>
          </a:p>
          <a:p>
            <a:pPr marL="0" lvl="0" indent="0" defTabSz="914400" fontAlgn="auto">
              <a:spcBef>
                <a:spcPts val="0"/>
              </a:spcBef>
              <a:spcAft>
                <a:spcPts val="0"/>
              </a:spcAft>
              <a:buSzTx/>
              <a:buNone/>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a:t>
            </a:r>
            <a:r>
              <a:rPr lang="en-US" sz="1800" i="1" dirty="0" smtClean="0">
                <a:latin typeface="Source Sans Pro" charset="0"/>
                <a:ea typeface="Source Sans Pro" charset="0"/>
                <a:cs typeface="Source Sans Pro" charset="0"/>
              </a:rPr>
              <a:t>or</a:t>
            </a:r>
          </a:p>
          <a:p>
            <a:pPr marL="0" lvl="0" indent="0" defTabSz="914400" fontAlgn="auto">
              <a:spcBef>
                <a:spcPts val="0"/>
              </a:spcBef>
              <a:spcAft>
                <a:spcPts val="0"/>
              </a:spcAft>
              <a:buSzTx/>
              <a:buNone/>
            </a:pPr>
            <a:r>
              <a:rPr lang="en-US" sz="1800" dirty="0" smtClean="0">
                <a:latin typeface="Courier New" charset="0"/>
                <a:ea typeface="Courier New" charset="0"/>
                <a:cs typeface="Courier New" charset="0"/>
              </a:rPr>
              <a:t>cd examples/</a:t>
            </a:r>
            <a:r>
              <a:rPr lang="en-US" sz="1800" dirty="0" err="1" smtClean="0">
                <a:latin typeface="Courier New" charset="0"/>
                <a:ea typeface="Courier New" charset="0"/>
                <a:cs typeface="Courier New" charset="0"/>
              </a:rPr>
              <a:t>src</a:t>
            </a:r>
            <a:r>
              <a:rPr lang="en-US" sz="1800" dirty="0" smtClean="0">
                <a:latin typeface="Courier New" charset="0"/>
                <a:ea typeface="Courier New" charset="0"/>
                <a:cs typeface="Courier New" charset="0"/>
              </a:rPr>
              <a:t>/main/</a:t>
            </a:r>
            <a:r>
              <a:rPr lang="en-US" sz="1800" b="1" dirty="0" smtClean="0">
                <a:latin typeface="Courier New" charset="0"/>
                <a:ea typeface="Courier New" charset="0"/>
                <a:cs typeface="Courier New" charset="0"/>
              </a:rPr>
              <a:t>python</a:t>
            </a:r>
            <a:r>
              <a:rPr lang="en-US" sz="1800" dirty="0" smtClean="0">
                <a:latin typeface="Courier New" charset="0"/>
                <a:ea typeface="Courier New" charset="0"/>
                <a:cs typeface="Courier New" charset="0"/>
              </a:rPr>
              <a:t>/ml</a:t>
            </a:r>
            <a:r>
              <a:rPr lang="en-US" sz="1800" dirty="0">
                <a:latin typeface="Courier New" charset="0"/>
                <a:ea typeface="Courier New" charset="0"/>
                <a:cs typeface="Courier New" charset="0"/>
              </a:rPr>
              <a:t>/</a:t>
            </a:r>
          </a:p>
          <a:p>
            <a:pPr marL="0" lvl="0" indent="0" defTabSz="914400" fontAlgn="auto">
              <a:spcBef>
                <a:spcPts val="0"/>
              </a:spcBef>
              <a:spcAft>
                <a:spcPts val="0"/>
              </a:spcAft>
              <a:buSzTx/>
              <a:buNone/>
            </a:pPr>
            <a:endParaRPr lang="en-US" sz="1800" dirty="0" smtClean="0">
              <a:latin typeface="Courier New" charset="0"/>
              <a:ea typeface="Courier New" charset="0"/>
              <a:cs typeface="Courier New" charset="0"/>
            </a:endParaRPr>
          </a:p>
          <a:p>
            <a:pPr marL="0" lvl="0" indent="0" defTabSz="914400" fontAlgn="auto">
              <a:spcBef>
                <a:spcPts val="0"/>
              </a:spcBef>
              <a:spcAft>
                <a:spcPts val="0"/>
              </a:spcAft>
              <a:buSzTx/>
              <a:buNone/>
            </a:pPr>
            <a:endParaRPr lang="en-US" sz="1800" dirty="0">
              <a:latin typeface="Courier New" charset="0"/>
              <a:ea typeface="Courier New" charset="0"/>
              <a:cs typeface="Courier New" charset="0"/>
            </a:endParaRPr>
          </a:p>
          <a:p>
            <a:pPr marL="0" lvl="0" indent="0" defTabSz="914400" fontAlgn="auto">
              <a:spcBef>
                <a:spcPts val="0"/>
              </a:spcBef>
              <a:spcAft>
                <a:spcPts val="0"/>
              </a:spcAft>
              <a:buSzTx/>
              <a:buNone/>
            </a:pPr>
            <a:endParaRPr lang="en-US" sz="1800" dirty="0">
              <a:latin typeface="Courier New" charset="0"/>
              <a:ea typeface="Courier New" charset="0"/>
              <a:cs typeface="Courier New" charset="0"/>
            </a:endParaRPr>
          </a:p>
          <a:p>
            <a:pPr marL="0" lvl="0" indent="0" defTabSz="914400" fontAlgn="auto">
              <a:spcBef>
                <a:spcPts val="0"/>
              </a:spcBef>
              <a:spcAft>
                <a:spcPts val="0"/>
              </a:spcAft>
              <a:buSzTx/>
              <a:buNone/>
            </a:pPr>
            <a:r>
              <a:rPr lang="en-US" sz="1800" dirty="0" smtClean="0">
                <a:latin typeface="Source Sans Pro" charset="0"/>
                <a:ea typeface="Source Sans Pro" charset="0"/>
                <a:cs typeface="Source Sans Pro" charset="0"/>
              </a:rPr>
              <a:t>There are available examples of implementation and usage for most algorithms </a:t>
            </a:r>
            <a:r>
              <a:rPr lang="en-US" sz="1800" dirty="0">
                <a:latin typeface="Source Sans Pro" charset="0"/>
                <a:ea typeface="Source Sans Pro" charset="0"/>
                <a:cs typeface="Source Sans Pro" charset="0"/>
              </a:rPr>
              <a:t>a</a:t>
            </a:r>
            <a:r>
              <a:rPr lang="en-US" sz="1800" dirty="0" smtClean="0">
                <a:latin typeface="Source Sans Pro" charset="0"/>
                <a:ea typeface="Source Sans Pro" charset="0"/>
                <a:cs typeface="Source Sans Pro" charset="0"/>
              </a:rPr>
              <a:t>vailable in the ML package.</a:t>
            </a:r>
            <a:endParaRPr lang="en-US" sz="1800" dirty="0">
              <a:latin typeface="Source Sans Pro" charset="0"/>
              <a:ea typeface="Source Sans Pro" charset="0"/>
              <a:cs typeface="Source Sans Pro" charset="0"/>
            </a:endParaRPr>
          </a:p>
          <a:p>
            <a:pPr marL="0" lvl="0" indent="0" defTabSz="914400" fontAlgn="auto">
              <a:spcBef>
                <a:spcPts val="0"/>
              </a:spcBef>
              <a:spcAft>
                <a:spcPts val="0"/>
              </a:spcAft>
              <a:buSzTx/>
              <a:buNone/>
            </a:pPr>
            <a:endParaRPr lang="en-US" sz="1800" dirty="0" smtClean="0">
              <a:latin typeface="Source Sans Pro" charset="0"/>
              <a:ea typeface="Source Sans Pro" charset="0"/>
              <a:cs typeface="Source Sans Pro" charset="0"/>
            </a:endParaRPr>
          </a:p>
          <a:p>
            <a:pPr marL="0" lvl="0" indent="0" defTabSz="914400" fontAlgn="auto">
              <a:spcBef>
                <a:spcPts val="0"/>
              </a:spcBef>
              <a:spcAft>
                <a:spcPts val="0"/>
              </a:spcAft>
              <a:buSzTx/>
              <a:buNone/>
            </a:pPr>
            <a:endParaRPr lang="en-US" sz="1800" dirty="0" smtClean="0">
              <a:latin typeface="Source Sans Pro" charset="0"/>
              <a:ea typeface="Source Sans Pro" charset="0"/>
              <a:cs typeface="Source Sans Pro" charset="0"/>
            </a:endParaRPr>
          </a:p>
          <a:p>
            <a:pPr marL="0" indent="0" defTabSz="914400" fontAlgn="auto">
              <a:spcBef>
                <a:spcPts val="0"/>
              </a:spcBef>
              <a:spcAft>
                <a:spcPts val="0"/>
              </a:spcAft>
              <a:buSzTx/>
              <a:buNone/>
            </a:pPr>
            <a:r>
              <a:rPr lang="en-US" sz="1800" dirty="0">
                <a:latin typeface="Source Sans Pro" charset="0"/>
                <a:ea typeface="Source Sans Pro" charset="0"/>
                <a:cs typeface="Source Sans Pro" charset="0"/>
              </a:rPr>
              <a:t>Docs: </a:t>
            </a:r>
            <a:r>
              <a:rPr lang="en-US" sz="1800" dirty="0">
                <a:latin typeface="Source Sans Pro" charset="0"/>
                <a:ea typeface="Source Sans Pro" charset="0"/>
                <a:cs typeface="Source Sans Pro" charset="0"/>
                <a:hlinkClick r:id="rId2"/>
              </a:rPr>
              <a:t>https://spark.apache.org/docs/latest/ml-guide.html</a:t>
            </a:r>
            <a:r>
              <a:rPr lang="en-US" sz="1800" dirty="0">
                <a:latin typeface="Source Sans Pro" charset="0"/>
                <a:ea typeface="Source Sans Pro" charset="0"/>
                <a:cs typeface="Source Sans Pro" charset="0"/>
              </a:rPr>
              <a:t> </a:t>
            </a:r>
          </a:p>
          <a:p>
            <a:pPr marL="0" lvl="0" indent="0" defTabSz="914400" fontAlgn="auto">
              <a:spcBef>
                <a:spcPts val="0"/>
              </a:spcBef>
              <a:spcAft>
                <a:spcPts val="0"/>
              </a:spcAft>
              <a:buSzTx/>
              <a:buNone/>
            </a:pPr>
            <a:endParaRPr lang="en-US" sz="1800" dirty="0">
              <a:latin typeface="Source Sans Pro" charset="0"/>
              <a:ea typeface="Source Sans Pro" charset="0"/>
              <a:cs typeface="Source Sans Pro" charset="0"/>
            </a:endParaRPr>
          </a:p>
        </p:txBody>
      </p:sp>
      <p:sp>
        <p:nvSpPr>
          <p:cNvPr id="4" name="Slide Number Placeholder 3"/>
          <p:cNvSpPr>
            <a:spLocks noGrp="1"/>
          </p:cNvSpPr>
          <p:nvPr>
            <p:ph type="sldNum" sz="quarter" idx="10"/>
          </p:nvPr>
        </p:nvSpPr>
        <p:spPr/>
        <p:txBody>
          <a:bodyPr/>
          <a:lstStyle/>
          <a:p>
            <a:pPr>
              <a:defRPr/>
            </a:pPr>
            <a:fld id="{9F03A678-4452-844A-9F06-1DF79E40D900}" type="slidenum">
              <a:rPr lang="en-US" smtClean="0"/>
              <a:pPr>
                <a:defRPr/>
              </a:pPr>
              <a:t>3</a:t>
            </a:fld>
            <a:endParaRPr lang="en-US" dirty="0"/>
          </a:p>
        </p:txBody>
      </p:sp>
    </p:spTree>
    <p:extLst>
      <p:ext uri="{BB962C8B-B14F-4D97-AF65-F5344CB8AC3E}">
        <p14:creationId xmlns:p14="http://schemas.microsoft.com/office/powerpoint/2010/main" val="225645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6916900"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r>
              <a:rPr lang="en-US" sz="2800" dirty="0" smtClean="0">
                <a:solidFill>
                  <a:schemeClr val="tx1"/>
                </a:solidFill>
              </a:rPr>
              <a:t>: Initialization</a:t>
            </a:r>
            <a:endParaRPr lang="en-US" sz="2800" dirty="0">
              <a:solidFill>
                <a:schemeClr val="accent4"/>
              </a:solidFill>
            </a:endParaRPr>
          </a:p>
        </p:txBody>
      </p:sp>
      <p:pic>
        <p:nvPicPr>
          <p:cNvPr id="4" name="Picture 3"/>
          <p:cNvPicPr>
            <a:picLocks noChangeAspect="1"/>
          </p:cNvPicPr>
          <p:nvPr/>
        </p:nvPicPr>
        <p:blipFill>
          <a:blip r:embed="rId3"/>
          <a:stretch>
            <a:fillRect/>
          </a:stretch>
        </p:blipFill>
        <p:spPr>
          <a:xfrm>
            <a:off x="823972" y="2268669"/>
            <a:ext cx="159540" cy="159540"/>
          </a:xfrm>
          <a:prstGeom prst="rect">
            <a:avLst/>
          </a:prstGeom>
        </p:spPr>
      </p:pic>
      <p:pic>
        <p:nvPicPr>
          <p:cNvPr id="8" name="Picture 7"/>
          <p:cNvPicPr>
            <a:picLocks noChangeAspect="1"/>
          </p:cNvPicPr>
          <p:nvPr/>
        </p:nvPicPr>
        <p:blipFill>
          <a:blip r:embed="rId3"/>
          <a:stretch>
            <a:fillRect/>
          </a:stretch>
        </p:blipFill>
        <p:spPr>
          <a:xfrm>
            <a:off x="1105684" y="2268669"/>
            <a:ext cx="159540" cy="159540"/>
          </a:xfrm>
          <a:prstGeom prst="rect">
            <a:avLst/>
          </a:prstGeom>
        </p:spPr>
      </p:pic>
      <p:pic>
        <p:nvPicPr>
          <p:cNvPr id="9" name="Picture 8"/>
          <p:cNvPicPr>
            <a:picLocks noChangeAspect="1"/>
          </p:cNvPicPr>
          <p:nvPr/>
        </p:nvPicPr>
        <p:blipFill>
          <a:blip r:embed="rId3"/>
          <a:stretch>
            <a:fillRect/>
          </a:stretch>
        </p:blipFill>
        <p:spPr>
          <a:xfrm>
            <a:off x="884083" y="2509691"/>
            <a:ext cx="159540" cy="159540"/>
          </a:xfrm>
          <a:prstGeom prst="rect">
            <a:avLst/>
          </a:prstGeom>
        </p:spPr>
      </p:pic>
      <p:pic>
        <p:nvPicPr>
          <p:cNvPr id="10" name="Picture 9"/>
          <p:cNvPicPr>
            <a:picLocks noChangeAspect="1"/>
          </p:cNvPicPr>
          <p:nvPr/>
        </p:nvPicPr>
        <p:blipFill>
          <a:blip r:embed="rId3"/>
          <a:stretch>
            <a:fillRect/>
          </a:stretch>
        </p:blipFill>
        <p:spPr>
          <a:xfrm>
            <a:off x="1185454" y="2509691"/>
            <a:ext cx="159540" cy="159540"/>
          </a:xfrm>
          <a:prstGeom prst="rect">
            <a:avLst/>
          </a:prstGeom>
        </p:spPr>
      </p:pic>
      <p:pic>
        <p:nvPicPr>
          <p:cNvPr id="11" name="Picture 10"/>
          <p:cNvPicPr>
            <a:picLocks noChangeAspect="1"/>
          </p:cNvPicPr>
          <p:nvPr/>
        </p:nvPicPr>
        <p:blipFill>
          <a:blip r:embed="rId3"/>
          <a:stretch>
            <a:fillRect/>
          </a:stretch>
        </p:blipFill>
        <p:spPr>
          <a:xfrm>
            <a:off x="581092" y="2424986"/>
            <a:ext cx="159540" cy="159540"/>
          </a:xfrm>
          <a:prstGeom prst="rect">
            <a:avLst/>
          </a:prstGeom>
        </p:spPr>
      </p:pic>
      <p:pic>
        <p:nvPicPr>
          <p:cNvPr id="12" name="Picture 11"/>
          <p:cNvPicPr>
            <a:picLocks noChangeAspect="1"/>
          </p:cNvPicPr>
          <p:nvPr/>
        </p:nvPicPr>
        <p:blipFill>
          <a:blip r:embed="rId3"/>
          <a:stretch>
            <a:fillRect/>
          </a:stretch>
        </p:blipFill>
        <p:spPr>
          <a:xfrm>
            <a:off x="892128" y="2801722"/>
            <a:ext cx="159540" cy="159540"/>
          </a:xfrm>
          <a:prstGeom prst="rect">
            <a:avLst/>
          </a:prstGeom>
        </p:spPr>
      </p:pic>
      <p:pic>
        <p:nvPicPr>
          <p:cNvPr id="13" name="Picture 12"/>
          <p:cNvPicPr>
            <a:picLocks noChangeAspect="1"/>
          </p:cNvPicPr>
          <p:nvPr/>
        </p:nvPicPr>
        <p:blipFill>
          <a:blip r:embed="rId3"/>
          <a:stretch>
            <a:fillRect/>
          </a:stretch>
        </p:blipFill>
        <p:spPr>
          <a:xfrm>
            <a:off x="377511" y="2811457"/>
            <a:ext cx="159540" cy="159540"/>
          </a:xfrm>
          <a:prstGeom prst="rect">
            <a:avLst/>
          </a:prstGeom>
        </p:spPr>
      </p:pic>
      <p:pic>
        <p:nvPicPr>
          <p:cNvPr id="14" name="Picture 13"/>
          <p:cNvPicPr>
            <a:picLocks noChangeAspect="1"/>
          </p:cNvPicPr>
          <p:nvPr/>
        </p:nvPicPr>
        <p:blipFill>
          <a:blip r:embed="rId3"/>
          <a:stretch>
            <a:fillRect/>
          </a:stretch>
        </p:blipFill>
        <p:spPr>
          <a:xfrm>
            <a:off x="1059712" y="2653239"/>
            <a:ext cx="159540" cy="159540"/>
          </a:xfrm>
          <a:prstGeom prst="rect">
            <a:avLst/>
          </a:prstGeom>
        </p:spPr>
      </p:pic>
      <p:pic>
        <p:nvPicPr>
          <p:cNvPr id="15" name="Picture 14"/>
          <p:cNvPicPr>
            <a:picLocks noChangeAspect="1"/>
          </p:cNvPicPr>
          <p:nvPr/>
        </p:nvPicPr>
        <p:blipFill>
          <a:blip r:embed="rId3"/>
          <a:stretch>
            <a:fillRect/>
          </a:stretch>
        </p:blipFill>
        <p:spPr>
          <a:xfrm>
            <a:off x="1164471" y="2814491"/>
            <a:ext cx="159540" cy="159540"/>
          </a:xfrm>
          <a:prstGeom prst="rect">
            <a:avLst/>
          </a:prstGeom>
        </p:spPr>
      </p:pic>
      <p:pic>
        <p:nvPicPr>
          <p:cNvPr id="16" name="Picture 15"/>
          <p:cNvPicPr>
            <a:picLocks noChangeAspect="1"/>
          </p:cNvPicPr>
          <p:nvPr/>
        </p:nvPicPr>
        <p:blipFill>
          <a:blip r:embed="rId3"/>
          <a:stretch>
            <a:fillRect/>
          </a:stretch>
        </p:blipFill>
        <p:spPr>
          <a:xfrm>
            <a:off x="1558159" y="2179183"/>
            <a:ext cx="159540" cy="159540"/>
          </a:xfrm>
          <a:prstGeom prst="rect">
            <a:avLst/>
          </a:prstGeom>
        </p:spPr>
      </p:pic>
      <p:pic>
        <p:nvPicPr>
          <p:cNvPr id="17" name="Picture 16"/>
          <p:cNvPicPr>
            <a:picLocks noChangeAspect="1"/>
          </p:cNvPicPr>
          <p:nvPr/>
        </p:nvPicPr>
        <p:blipFill>
          <a:blip r:embed="rId3"/>
          <a:stretch>
            <a:fillRect/>
          </a:stretch>
        </p:blipFill>
        <p:spPr>
          <a:xfrm>
            <a:off x="1476411" y="2461810"/>
            <a:ext cx="159540" cy="159540"/>
          </a:xfrm>
          <a:prstGeom prst="rect">
            <a:avLst/>
          </a:prstGeom>
        </p:spPr>
      </p:pic>
      <p:pic>
        <p:nvPicPr>
          <p:cNvPr id="18" name="Picture 17"/>
          <p:cNvPicPr>
            <a:picLocks noChangeAspect="1"/>
          </p:cNvPicPr>
          <p:nvPr/>
        </p:nvPicPr>
        <p:blipFill>
          <a:blip r:embed="rId3"/>
          <a:stretch>
            <a:fillRect/>
          </a:stretch>
        </p:blipFill>
        <p:spPr>
          <a:xfrm>
            <a:off x="914838" y="1867243"/>
            <a:ext cx="159540" cy="159540"/>
          </a:xfrm>
          <a:prstGeom prst="rect">
            <a:avLst/>
          </a:prstGeom>
        </p:spPr>
      </p:pic>
      <p:pic>
        <p:nvPicPr>
          <p:cNvPr id="19" name="Picture 18"/>
          <p:cNvPicPr>
            <a:picLocks noChangeAspect="1"/>
          </p:cNvPicPr>
          <p:nvPr/>
        </p:nvPicPr>
        <p:blipFill>
          <a:blip r:embed="rId3"/>
          <a:stretch>
            <a:fillRect/>
          </a:stretch>
        </p:blipFill>
        <p:spPr>
          <a:xfrm>
            <a:off x="1663253" y="2773750"/>
            <a:ext cx="159540" cy="159540"/>
          </a:xfrm>
          <a:prstGeom prst="rect">
            <a:avLst/>
          </a:prstGeom>
        </p:spPr>
      </p:pic>
      <p:pic>
        <p:nvPicPr>
          <p:cNvPr id="20" name="Picture 19"/>
          <p:cNvPicPr>
            <a:picLocks noChangeAspect="1"/>
          </p:cNvPicPr>
          <p:nvPr/>
        </p:nvPicPr>
        <p:blipFill>
          <a:blip r:embed="rId3"/>
          <a:stretch>
            <a:fillRect/>
          </a:stretch>
        </p:blipFill>
        <p:spPr>
          <a:xfrm>
            <a:off x="546338" y="3306176"/>
            <a:ext cx="159540" cy="159540"/>
          </a:xfrm>
          <a:prstGeom prst="rect">
            <a:avLst/>
          </a:prstGeom>
        </p:spPr>
      </p:pic>
      <p:pic>
        <p:nvPicPr>
          <p:cNvPr id="21" name="Picture 20"/>
          <p:cNvPicPr>
            <a:picLocks noChangeAspect="1"/>
          </p:cNvPicPr>
          <p:nvPr/>
        </p:nvPicPr>
        <p:blipFill>
          <a:blip r:embed="rId3"/>
          <a:stretch>
            <a:fillRect/>
          </a:stretch>
        </p:blipFill>
        <p:spPr>
          <a:xfrm>
            <a:off x="1028138" y="3043608"/>
            <a:ext cx="159540" cy="159540"/>
          </a:xfrm>
          <a:prstGeom prst="rect">
            <a:avLst/>
          </a:prstGeom>
        </p:spPr>
      </p:pic>
      <p:pic>
        <p:nvPicPr>
          <p:cNvPr id="22" name="Picture 21"/>
          <p:cNvPicPr>
            <a:picLocks noChangeAspect="1"/>
          </p:cNvPicPr>
          <p:nvPr/>
        </p:nvPicPr>
        <p:blipFill>
          <a:blip r:embed="rId3"/>
          <a:stretch>
            <a:fillRect/>
          </a:stretch>
        </p:blipFill>
        <p:spPr>
          <a:xfrm>
            <a:off x="3082208" y="1664484"/>
            <a:ext cx="159540" cy="159540"/>
          </a:xfrm>
          <a:prstGeom prst="rect">
            <a:avLst/>
          </a:prstGeom>
        </p:spPr>
      </p:pic>
      <p:pic>
        <p:nvPicPr>
          <p:cNvPr id="23" name="Picture 22"/>
          <p:cNvPicPr>
            <a:picLocks noChangeAspect="1"/>
          </p:cNvPicPr>
          <p:nvPr/>
        </p:nvPicPr>
        <p:blipFill>
          <a:blip r:embed="rId3"/>
          <a:stretch>
            <a:fillRect/>
          </a:stretch>
        </p:blipFill>
        <p:spPr>
          <a:xfrm>
            <a:off x="1295964" y="3123378"/>
            <a:ext cx="159540" cy="159540"/>
          </a:xfrm>
          <a:prstGeom prst="rect">
            <a:avLst/>
          </a:prstGeom>
        </p:spPr>
      </p:pic>
      <p:pic>
        <p:nvPicPr>
          <p:cNvPr id="24" name="Picture 23"/>
          <p:cNvPicPr>
            <a:picLocks noChangeAspect="1"/>
          </p:cNvPicPr>
          <p:nvPr/>
        </p:nvPicPr>
        <p:blipFill>
          <a:blip r:embed="rId3"/>
          <a:stretch>
            <a:fillRect/>
          </a:stretch>
        </p:blipFill>
        <p:spPr>
          <a:xfrm>
            <a:off x="3352824" y="2106553"/>
            <a:ext cx="159540" cy="159540"/>
          </a:xfrm>
          <a:prstGeom prst="rect">
            <a:avLst/>
          </a:prstGeom>
        </p:spPr>
      </p:pic>
      <p:pic>
        <p:nvPicPr>
          <p:cNvPr id="25" name="Picture 24"/>
          <p:cNvPicPr>
            <a:picLocks noChangeAspect="1"/>
          </p:cNvPicPr>
          <p:nvPr/>
        </p:nvPicPr>
        <p:blipFill>
          <a:blip r:embed="rId3"/>
          <a:stretch>
            <a:fillRect/>
          </a:stretch>
        </p:blipFill>
        <p:spPr>
          <a:xfrm>
            <a:off x="3505224" y="2258953"/>
            <a:ext cx="159540" cy="159540"/>
          </a:xfrm>
          <a:prstGeom prst="rect">
            <a:avLst/>
          </a:prstGeom>
        </p:spPr>
      </p:pic>
      <p:pic>
        <p:nvPicPr>
          <p:cNvPr id="26" name="Picture 25"/>
          <p:cNvPicPr>
            <a:picLocks noChangeAspect="1"/>
          </p:cNvPicPr>
          <p:nvPr/>
        </p:nvPicPr>
        <p:blipFill>
          <a:blip r:embed="rId3"/>
          <a:stretch>
            <a:fillRect/>
          </a:stretch>
        </p:blipFill>
        <p:spPr>
          <a:xfrm>
            <a:off x="3604207" y="1980463"/>
            <a:ext cx="159540" cy="159540"/>
          </a:xfrm>
          <a:prstGeom prst="rect">
            <a:avLst/>
          </a:prstGeom>
        </p:spPr>
      </p:pic>
      <p:pic>
        <p:nvPicPr>
          <p:cNvPr id="27" name="Picture 26"/>
          <p:cNvPicPr>
            <a:picLocks noChangeAspect="1"/>
          </p:cNvPicPr>
          <p:nvPr/>
        </p:nvPicPr>
        <p:blipFill>
          <a:blip r:embed="rId3"/>
          <a:stretch>
            <a:fillRect/>
          </a:stretch>
        </p:blipFill>
        <p:spPr>
          <a:xfrm>
            <a:off x="3333591" y="1858063"/>
            <a:ext cx="159540" cy="159540"/>
          </a:xfrm>
          <a:prstGeom prst="rect">
            <a:avLst/>
          </a:prstGeom>
        </p:spPr>
      </p:pic>
      <p:pic>
        <p:nvPicPr>
          <p:cNvPr id="28" name="Picture 27"/>
          <p:cNvPicPr>
            <a:picLocks noChangeAspect="1"/>
          </p:cNvPicPr>
          <p:nvPr/>
        </p:nvPicPr>
        <p:blipFill>
          <a:blip r:embed="rId3"/>
          <a:stretch>
            <a:fillRect/>
          </a:stretch>
        </p:blipFill>
        <p:spPr>
          <a:xfrm>
            <a:off x="635703" y="2114861"/>
            <a:ext cx="159540" cy="159540"/>
          </a:xfrm>
          <a:prstGeom prst="rect">
            <a:avLst/>
          </a:prstGeom>
        </p:spPr>
      </p:pic>
      <p:pic>
        <p:nvPicPr>
          <p:cNvPr id="29" name="Picture 28"/>
          <p:cNvPicPr>
            <a:picLocks noChangeAspect="1"/>
          </p:cNvPicPr>
          <p:nvPr/>
        </p:nvPicPr>
        <p:blipFill>
          <a:blip r:embed="rId3"/>
          <a:stretch>
            <a:fillRect/>
          </a:stretch>
        </p:blipFill>
        <p:spPr>
          <a:xfrm>
            <a:off x="2774956" y="2041773"/>
            <a:ext cx="159540" cy="159540"/>
          </a:xfrm>
          <a:prstGeom prst="rect">
            <a:avLst/>
          </a:prstGeom>
        </p:spPr>
      </p:pic>
      <p:pic>
        <p:nvPicPr>
          <p:cNvPr id="30" name="Picture 29"/>
          <p:cNvPicPr>
            <a:picLocks noChangeAspect="1"/>
          </p:cNvPicPr>
          <p:nvPr/>
        </p:nvPicPr>
        <p:blipFill>
          <a:blip r:embed="rId3"/>
          <a:stretch>
            <a:fillRect/>
          </a:stretch>
        </p:blipFill>
        <p:spPr>
          <a:xfrm>
            <a:off x="3220569" y="2461810"/>
            <a:ext cx="159540" cy="159540"/>
          </a:xfrm>
          <a:prstGeom prst="rect">
            <a:avLst/>
          </a:prstGeom>
        </p:spPr>
      </p:pic>
      <p:pic>
        <p:nvPicPr>
          <p:cNvPr id="31" name="Picture 30"/>
          <p:cNvPicPr>
            <a:picLocks noChangeAspect="1"/>
          </p:cNvPicPr>
          <p:nvPr/>
        </p:nvPicPr>
        <p:blipFill>
          <a:blip r:embed="rId3"/>
          <a:stretch>
            <a:fillRect/>
          </a:stretch>
        </p:blipFill>
        <p:spPr>
          <a:xfrm>
            <a:off x="1239672" y="2041773"/>
            <a:ext cx="159540" cy="159540"/>
          </a:xfrm>
          <a:prstGeom prst="rect">
            <a:avLst/>
          </a:prstGeom>
        </p:spPr>
      </p:pic>
      <p:pic>
        <p:nvPicPr>
          <p:cNvPr id="32" name="Picture 31"/>
          <p:cNvPicPr>
            <a:picLocks noChangeAspect="1"/>
          </p:cNvPicPr>
          <p:nvPr/>
        </p:nvPicPr>
        <p:blipFill>
          <a:blip r:embed="rId3"/>
          <a:stretch>
            <a:fillRect/>
          </a:stretch>
        </p:blipFill>
        <p:spPr>
          <a:xfrm>
            <a:off x="2385959" y="3458481"/>
            <a:ext cx="159540" cy="159540"/>
          </a:xfrm>
          <a:prstGeom prst="rect">
            <a:avLst/>
          </a:prstGeom>
        </p:spPr>
      </p:pic>
      <p:pic>
        <p:nvPicPr>
          <p:cNvPr id="33" name="Picture 32"/>
          <p:cNvPicPr>
            <a:picLocks noChangeAspect="1"/>
          </p:cNvPicPr>
          <p:nvPr/>
        </p:nvPicPr>
        <p:blipFill>
          <a:blip r:embed="rId3"/>
          <a:stretch>
            <a:fillRect/>
          </a:stretch>
        </p:blipFill>
        <p:spPr>
          <a:xfrm>
            <a:off x="2573963" y="3249304"/>
            <a:ext cx="159540" cy="159540"/>
          </a:xfrm>
          <a:prstGeom prst="rect">
            <a:avLst/>
          </a:prstGeom>
        </p:spPr>
      </p:pic>
      <p:pic>
        <p:nvPicPr>
          <p:cNvPr id="34" name="Picture 33"/>
          <p:cNvPicPr>
            <a:picLocks noChangeAspect="1"/>
          </p:cNvPicPr>
          <p:nvPr/>
        </p:nvPicPr>
        <p:blipFill>
          <a:blip r:embed="rId3"/>
          <a:stretch>
            <a:fillRect/>
          </a:stretch>
        </p:blipFill>
        <p:spPr>
          <a:xfrm>
            <a:off x="2988087" y="3716584"/>
            <a:ext cx="159540" cy="159540"/>
          </a:xfrm>
          <a:prstGeom prst="rect">
            <a:avLst/>
          </a:prstGeom>
        </p:spPr>
      </p:pic>
      <p:pic>
        <p:nvPicPr>
          <p:cNvPr id="35" name="Picture 34"/>
          <p:cNvPicPr>
            <a:picLocks noChangeAspect="1"/>
          </p:cNvPicPr>
          <p:nvPr/>
        </p:nvPicPr>
        <p:blipFill>
          <a:blip r:embed="rId3"/>
          <a:stretch>
            <a:fillRect/>
          </a:stretch>
        </p:blipFill>
        <p:spPr>
          <a:xfrm>
            <a:off x="2933484" y="3446530"/>
            <a:ext cx="159540" cy="159540"/>
          </a:xfrm>
          <a:prstGeom prst="rect">
            <a:avLst/>
          </a:prstGeom>
        </p:spPr>
      </p:pic>
      <p:pic>
        <p:nvPicPr>
          <p:cNvPr id="36" name="Picture 35"/>
          <p:cNvPicPr>
            <a:picLocks noChangeAspect="1"/>
          </p:cNvPicPr>
          <p:nvPr/>
        </p:nvPicPr>
        <p:blipFill>
          <a:blip r:embed="rId3"/>
          <a:stretch>
            <a:fillRect/>
          </a:stretch>
        </p:blipFill>
        <p:spPr>
          <a:xfrm>
            <a:off x="1512806" y="3005920"/>
            <a:ext cx="159540" cy="159540"/>
          </a:xfrm>
          <a:prstGeom prst="rect">
            <a:avLst/>
          </a:prstGeom>
        </p:spPr>
      </p:pic>
      <p:pic>
        <p:nvPicPr>
          <p:cNvPr id="37" name="Picture 36"/>
          <p:cNvPicPr>
            <a:picLocks noChangeAspect="1"/>
          </p:cNvPicPr>
          <p:nvPr/>
        </p:nvPicPr>
        <p:blipFill>
          <a:blip r:embed="rId3"/>
          <a:stretch>
            <a:fillRect/>
          </a:stretch>
        </p:blipFill>
        <p:spPr>
          <a:xfrm>
            <a:off x="2633775" y="3618021"/>
            <a:ext cx="159540" cy="159540"/>
          </a:xfrm>
          <a:prstGeom prst="rect">
            <a:avLst/>
          </a:prstGeom>
        </p:spPr>
      </p:pic>
      <p:pic>
        <p:nvPicPr>
          <p:cNvPr id="38" name="Picture 37"/>
          <p:cNvPicPr>
            <a:picLocks noChangeAspect="1"/>
          </p:cNvPicPr>
          <p:nvPr/>
        </p:nvPicPr>
        <p:blipFill>
          <a:blip r:embed="rId3"/>
          <a:stretch>
            <a:fillRect/>
          </a:stretch>
        </p:blipFill>
        <p:spPr>
          <a:xfrm>
            <a:off x="2707349" y="3871796"/>
            <a:ext cx="159540" cy="159540"/>
          </a:xfrm>
          <a:prstGeom prst="rect">
            <a:avLst/>
          </a:prstGeom>
        </p:spPr>
      </p:pic>
      <p:sp>
        <p:nvSpPr>
          <p:cNvPr id="48" name="Oval 47"/>
          <p:cNvSpPr/>
          <p:nvPr/>
        </p:nvSpPr>
        <p:spPr>
          <a:xfrm>
            <a:off x="869752" y="2310882"/>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5050169" y="1527510"/>
            <a:ext cx="3488551" cy="553998"/>
          </a:xfrm>
          <a:prstGeom prst="rect">
            <a:avLst/>
          </a:prstGeom>
          <a:noFill/>
        </p:spPr>
        <p:txBody>
          <a:bodyPr wrap="square" rtlCol="0">
            <a:spAutoFit/>
          </a:bodyPr>
          <a:lstStyle/>
          <a:p>
            <a:r>
              <a:rPr lang="en-US" sz="1600" dirty="0" smtClean="0">
                <a:solidFill>
                  <a:schemeClr val="accent3"/>
                </a:solidFill>
                <a:latin typeface="+mj-lt"/>
              </a:rPr>
              <a:t>Approach #1:</a:t>
            </a:r>
            <a:r>
              <a:rPr lang="en-US" sz="1600" dirty="0" smtClean="0">
                <a:latin typeface="+mj-lt"/>
              </a:rPr>
              <a:t> </a:t>
            </a:r>
          </a:p>
          <a:p>
            <a:r>
              <a:rPr lang="en-US" sz="1400" dirty="0" smtClean="0">
                <a:latin typeface="Source Sans Pro Light" panose="020B0403030403020204" pitchFamily="34" charset="0"/>
              </a:rPr>
              <a:t>               Randomly select centroids to start</a:t>
            </a:r>
            <a:endParaRPr lang="en-US" sz="1400" dirty="0">
              <a:latin typeface="Source Sans Pro Light" panose="020B0403030403020204" pitchFamily="34" charset="0"/>
            </a:endParaRPr>
          </a:p>
        </p:txBody>
      </p:sp>
      <p:sp>
        <p:nvSpPr>
          <p:cNvPr id="44" name="Oval 43"/>
          <p:cNvSpPr/>
          <p:nvPr/>
        </p:nvSpPr>
        <p:spPr>
          <a:xfrm>
            <a:off x="936065" y="2838934"/>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1611233" y="2219160"/>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050168" y="2546939"/>
            <a:ext cx="3488551" cy="553998"/>
          </a:xfrm>
          <a:prstGeom prst="rect">
            <a:avLst/>
          </a:prstGeom>
          <a:noFill/>
        </p:spPr>
        <p:txBody>
          <a:bodyPr wrap="square" rtlCol="0">
            <a:spAutoFit/>
          </a:bodyPr>
          <a:lstStyle/>
          <a:p>
            <a:r>
              <a:rPr lang="en-US" sz="1600" dirty="0" smtClean="0">
                <a:latin typeface="+mj-lt"/>
              </a:rPr>
              <a:t>Pro: </a:t>
            </a:r>
          </a:p>
          <a:p>
            <a:r>
              <a:rPr lang="en-US" sz="1400" dirty="0" smtClean="0">
                <a:latin typeface="Source Sans Pro Light" panose="020B0403030403020204" pitchFamily="34" charset="0"/>
              </a:rPr>
              <a:t>               Does not require full iteration</a:t>
            </a:r>
            <a:endParaRPr lang="en-US" sz="1400" dirty="0">
              <a:latin typeface="Source Sans Pro Light" panose="020B0403030403020204" pitchFamily="34" charset="0"/>
            </a:endParaRPr>
          </a:p>
        </p:txBody>
      </p:sp>
      <p:sp>
        <p:nvSpPr>
          <p:cNvPr id="49" name="TextBox 48"/>
          <p:cNvSpPr txBox="1"/>
          <p:nvPr/>
        </p:nvSpPr>
        <p:spPr>
          <a:xfrm>
            <a:off x="5050169" y="3489028"/>
            <a:ext cx="3854598" cy="769441"/>
          </a:xfrm>
          <a:prstGeom prst="rect">
            <a:avLst/>
          </a:prstGeom>
          <a:noFill/>
        </p:spPr>
        <p:txBody>
          <a:bodyPr wrap="square" rtlCol="0">
            <a:spAutoFit/>
          </a:bodyPr>
          <a:lstStyle/>
          <a:p>
            <a:r>
              <a:rPr lang="en-US" sz="1600" dirty="0" smtClean="0">
                <a:latin typeface="+mj-lt"/>
              </a:rPr>
              <a:t>Con: </a:t>
            </a:r>
          </a:p>
          <a:p>
            <a:r>
              <a:rPr lang="en-US" sz="1400" dirty="0" smtClean="0">
                <a:latin typeface="Source Sans Pro Light" panose="020B0403030403020204" pitchFamily="34" charset="0"/>
              </a:rPr>
              <a:t>               If a cluster is large compared to neighbors, initial centroids will likely end up in large cluster.</a:t>
            </a:r>
            <a:endParaRPr lang="en-US" sz="1400" dirty="0">
              <a:latin typeface="Source Sans Pro Light" panose="020B0403030403020204" pitchFamily="34" charset="0"/>
            </a:endParaRPr>
          </a:p>
        </p:txBody>
      </p:sp>
    </p:spTree>
    <p:extLst>
      <p:ext uri="{BB962C8B-B14F-4D97-AF65-F5344CB8AC3E}">
        <p14:creationId xmlns:p14="http://schemas.microsoft.com/office/powerpoint/2010/main" val="3916439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6916900"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r>
              <a:rPr lang="en-US" sz="2800" dirty="0" smtClean="0">
                <a:solidFill>
                  <a:schemeClr val="tx1"/>
                </a:solidFill>
              </a:rPr>
              <a:t>: Initialization</a:t>
            </a:r>
            <a:endParaRPr lang="en-US" sz="2800" dirty="0">
              <a:solidFill>
                <a:schemeClr val="accent4"/>
              </a:solidFill>
            </a:endParaRPr>
          </a:p>
        </p:txBody>
      </p:sp>
      <p:pic>
        <p:nvPicPr>
          <p:cNvPr id="4" name="Picture 3"/>
          <p:cNvPicPr>
            <a:picLocks noChangeAspect="1"/>
          </p:cNvPicPr>
          <p:nvPr/>
        </p:nvPicPr>
        <p:blipFill>
          <a:blip r:embed="rId3"/>
          <a:stretch>
            <a:fillRect/>
          </a:stretch>
        </p:blipFill>
        <p:spPr>
          <a:xfrm>
            <a:off x="823972" y="2268669"/>
            <a:ext cx="159540" cy="159540"/>
          </a:xfrm>
          <a:prstGeom prst="rect">
            <a:avLst/>
          </a:prstGeom>
        </p:spPr>
      </p:pic>
      <p:pic>
        <p:nvPicPr>
          <p:cNvPr id="8" name="Picture 7"/>
          <p:cNvPicPr>
            <a:picLocks noChangeAspect="1"/>
          </p:cNvPicPr>
          <p:nvPr/>
        </p:nvPicPr>
        <p:blipFill>
          <a:blip r:embed="rId3"/>
          <a:stretch>
            <a:fillRect/>
          </a:stretch>
        </p:blipFill>
        <p:spPr>
          <a:xfrm>
            <a:off x="1105684" y="2268669"/>
            <a:ext cx="159540" cy="159540"/>
          </a:xfrm>
          <a:prstGeom prst="rect">
            <a:avLst/>
          </a:prstGeom>
        </p:spPr>
      </p:pic>
      <p:pic>
        <p:nvPicPr>
          <p:cNvPr id="9" name="Picture 8"/>
          <p:cNvPicPr>
            <a:picLocks noChangeAspect="1"/>
          </p:cNvPicPr>
          <p:nvPr/>
        </p:nvPicPr>
        <p:blipFill>
          <a:blip r:embed="rId3"/>
          <a:stretch>
            <a:fillRect/>
          </a:stretch>
        </p:blipFill>
        <p:spPr>
          <a:xfrm>
            <a:off x="884083" y="2509691"/>
            <a:ext cx="159540" cy="159540"/>
          </a:xfrm>
          <a:prstGeom prst="rect">
            <a:avLst/>
          </a:prstGeom>
        </p:spPr>
      </p:pic>
      <p:pic>
        <p:nvPicPr>
          <p:cNvPr id="10" name="Picture 9"/>
          <p:cNvPicPr>
            <a:picLocks noChangeAspect="1"/>
          </p:cNvPicPr>
          <p:nvPr/>
        </p:nvPicPr>
        <p:blipFill>
          <a:blip r:embed="rId3"/>
          <a:stretch>
            <a:fillRect/>
          </a:stretch>
        </p:blipFill>
        <p:spPr>
          <a:xfrm>
            <a:off x="1185454" y="2509691"/>
            <a:ext cx="159540" cy="159540"/>
          </a:xfrm>
          <a:prstGeom prst="rect">
            <a:avLst/>
          </a:prstGeom>
        </p:spPr>
      </p:pic>
      <p:pic>
        <p:nvPicPr>
          <p:cNvPr id="11" name="Picture 10"/>
          <p:cNvPicPr>
            <a:picLocks noChangeAspect="1"/>
          </p:cNvPicPr>
          <p:nvPr/>
        </p:nvPicPr>
        <p:blipFill>
          <a:blip r:embed="rId3"/>
          <a:stretch>
            <a:fillRect/>
          </a:stretch>
        </p:blipFill>
        <p:spPr>
          <a:xfrm>
            <a:off x="581092" y="2424986"/>
            <a:ext cx="159540" cy="159540"/>
          </a:xfrm>
          <a:prstGeom prst="rect">
            <a:avLst/>
          </a:prstGeom>
        </p:spPr>
      </p:pic>
      <p:pic>
        <p:nvPicPr>
          <p:cNvPr id="12" name="Picture 11"/>
          <p:cNvPicPr>
            <a:picLocks noChangeAspect="1"/>
          </p:cNvPicPr>
          <p:nvPr/>
        </p:nvPicPr>
        <p:blipFill>
          <a:blip r:embed="rId3"/>
          <a:stretch>
            <a:fillRect/>
          </a:stretch>
        </p:blipFill>
        <p:spPr>
          <a:xfrm>
            <a:off x="892128" y="2801722"/>
            <a:ext cx="159540" cy="159540"/>
          </a:xfrm>
          <a:prstGeom prst="rect">
            <a:avLst/>
          </a:prstGeom>
        </p:spPr>
      </p:pic>
      <p:pic>
        <p:nvPicPr>
          <p:cNvPr id="13" name="Picture 12"/>
          <p:cNvPicPr>
            <a:picLocks noChangeAspect="1"/>
          </p:cNvPicPr>
          <p:nvPr/>
        </p:nvPicPr>
        <p:blipFill>
          <a:blip r:embed="rId3"/>
          <a:stretch>
            <a:fillRect/>
          </a:stretch>
        </p:blipFill>
        <p:spPr>
          <a:xfrm>
            <a:off x="377511" y="2811457"/>
            <a:ext cx="159540" cy="159540"/>
          </a:xfrm>
          <a:prstGeom prst="rect">
            <a:avLst/>
          </a:prstGeom>
        </p:spPr>
      </p:pic>
      <p:pic>
        <p:nvPicPr>
          <p:cNvPr id="14" name="Picture 13"/>
          <p:cNvPicPr>
            <a:picLocks noChangeAspect="1"/>
          </p:cNvPicPr>
          <p:nvPr/>
        </p:nvPicPr>
        <p:blipFill>
          <a:blip r:embed="rId3"/>
          <a:stretch>
            <a:fillRect/>
          </a:stretch>
        </p:blipFill>
        <p:spPr>
          <a:xfrm>
            <a:off x="1059712" y="2653239"/>
            <a:ext cx="159540" cy="159540"/>
          </a:xfrm>
          <a:prstGeom prst="rect">
            <a:avLst/>
          </a:prstGeom>
        </p:spPr>
      </p:pic>
      <p:pic>
        <p:nvPicPr>
          <p:cNvPr id="15" name="Picture 14"/>
          <p:cNvPicPr>
            <a:picLocks noChangeAspect="1"/>
          </p:cNvPicPr>
          <p:nvPr/>
        </p:nvPicPr>
        <p:blipFill>
          <a:blip r:embed="rId3"/>
          <a:stretch>
            <a:fillRect/>
          </a:stretch>
        </p:blipFill>
        <p:spPr>
          <a:xfrm>
            <a:off x="1164471" y="2814491"/>
            <a:ext cx="159540" cy="159540"/>
          </a:xfrm>
          <a:prstGeom prst="rect">
            <a:avLst/>
          </a:prstGeom>
        </p:spPr>
      </p:pic>
      <p:pic>
        <p:nvPicPr>
          <p:cNvPr id="16" name="Picture 15"/>
          <p:cNvPicPr>
            <a:picLocks noChangeAspect="1"/>
          </p:cNvPicPr>
          <p:nvPr/>
        </p:nvPicPr>
        <p:blipFill>
          <a:blip r:embed="rId3"/>
          <a:stretch>
            <a:fillRect/>
          </a:stretch>
        </p:blipFill>
        <p:spPr>
          <a:xfrm>
            <a:off x="1558159" y="2179183"/>
            <a:ext cx="159540" cy="159540"/>
          </a:xfrm>
          <a:prstGeom prst="rect">
            <a:avLst/>
          </a:prstGeom>
        </p:spPr>
      </p:pic>
      <p:pic>
        <p:nvPicPr>
          <p:cNvPr id="17" name="Picture 16"/>
          <p:cNvPicPr>
            <a:picLocks noChangeAspect="1"/>
          </p:cNvPicPr>
          <p:nvPr/>
        </p:nvPicPr>
        <p:blipFill>
          <a:blip r:embed="rId3"/>
          <a:stretch>
            <a:fillRect/>
          </a:stretch>
        </p:blipFill>
        <p:spPr>
          <a:xfrm>
            <a:off x="1476411" y="2461810"/>
            <a:ext cx="159540" cy="159540"/>
          </a:xfrm>
          <a:prstGeom prst="rect">
            <a:avLst/>
          </a:prstGeom>
        </p:spPr>
      </p:pic>
      <p:pic>
        <p:nvPicPr>
          <p:cNvPr id="18" name="Picture 17"/>
          <p:cNvPicPr>
            <a:picLocks noChangeAspect="1"/>
          </p:cNvPicPr>
          <p:nvPr/>
        </p:nvPicPr>
        <p:blipFill>
          <a:blip r:embed="rId3"/>
          <a:stretch>
            <a:fillRect/>
          </a:stretch>
        </p:blipFill>
        <p:spPr>
          <a:xfrm>
            <a:off x="914838" y="1867243"/>
            <a:ext cx="159540" cy="159540"/>
          </a:xfrm>
          <a:prstGeom prst="rect">
            <a:avLst/>
          </a:prstGeom>
        </p:spPr>
      </p:pic>
      <p:pic>
        <p:nvPicPr>
          <p:cNvPr id="19" name="Picture 18"/>
          <p:cNvPicPr>
            <a:picLocks noChangeAspect="1"/>
          </p:cNvPicPr>
          <p:nvPr/>
        </p:nvPicPr>
        <p:blipFill>
          <a:blip r:embed="rId3"/>
          <a:stretch>
            <a:fillRect/>
          </a:stretch>
        </p:blipFill>
        <p:spPr>
          <a:xfrm>
            <a:off x="1663253" y="2773750"/>
            <a:ext cx="159540" cy="159540"/>
          </a:xfrm>
          <a:prstGeom prst="rect">
            <a:avLst/>
          </a:prstGeom>
        </p:spPr>
      </p:pic>
      <p:pic>
        <p:nvPicPr>
          <p:cNvPr id="20" name="Picture 19"/>
          <p:cNvPicPr>
            <a:picLocks noChangeAspect="1"/>
          </p:cNvPicPr>
          <p:nvPr/>
        </p:nvPicPr>
        <p:blipFill>
          <a:blip r:embed="rId3"/>
          <a:stretch>
            <a:fillRect/>
          </a:stretch>
        </p:blipFill>
        <p:spPr>
          <a:xfrm>
            <a:off x="546338" y="3306176"/>
            <a:ext cx="159540" cy="159540"/>
          </a:xfrm>
          <a:prstGeom prst="rect">
            <a:avLst/>
          </a:prstGeom>
        </p:spPr>
      </p:pic>
      <p:pic>
        <p:nvPicPr>
          <p:cNvPr id="21" name="Picture 20"/>
          <p:cNvPicPr>
            <a:picLocks noChangeAspect="1"/>
          </p:cNvPicPr>
          <p:nvPr/>
        </p:nvPicPr>
        <p:blipFill>
          <a:blip r:embed="rId3"/>
          <a:stretch>
            <a:fillRect/>
          </a:stretch>
        </p:blipFill>
        <p:spPr>
          <a:xfrm>
            <a:off x="1028138" y="3043608"/>
            <a:ext cx="159540" cy="159540"/>
          </a:xfrm>
          <a:prstGeom prst="rect">
            <a:avLst/>
          </a:prstGeom>
        </p:spPr>
      </p:pic>
      <p:pic>
        <p:nvPicPr>
          <p:cNvPr id="22" name="Picture 21"/>
          <p:cNvPicPr>
            <a:picLocks noChangeAspect="1"/>
          </p:cNvPicPr>
          <p:nvPr/>
        </p:nvPicPr>
        <p:blipFill>
          <a:blip r:embed="rId3"/>
          <a:stretch>
            <a:fillRect/>
          </a:stretch>
        </p:blipFill>
        <p:spPr>
          <a:xfrm>
            <a:off x="3082208" y="1664484"/>
            <a:ext cx="159540" cy="159540"/>
          </a:xfrm>
          <a:prstGeom prst="rect">
            <a:avLst/>
          </a:prstGeom>
        </p:spPr>
      </p:pic>
      <p:pic>
        <p:nvPicPr>
          <p:cNvPr id="23" name="Picture 22"/>
          <p:cNvPicPr>
            <a:picLocks noChangeAspect="1"/>
          </p:cNvPicPr>
          <p:nvPr/>
        </p:nvPicPr>
        <p:blipFill>
          <a:blip r:embed="rId3"/>
          <a:stretch>
            <a:fillRect/>
          </a:stretch>
        </p:blipFill>
        <p:spPr>
          <a:xfrm>
            <a:off x="1295964" y="3123378"/>
            <a:ext cx="159540" cy="159540"/>
          </a:xfrm>
          <a:prstGeom prst="rect">
            <a:avLst/>
          </a:prstGeom>
        </p:spPr>
      </p:pic>
      <p:pic>
        <p:nvPicPr>
          <p:cNvPr id="24" name="Picture 23"/>
          <p:cNvPicPr>
            <a:picLocks noChangeAspect="1"/>
          </p:cNvPicPr>
          <p:nvPr/>
        </p:nvPicPr>
        <p:blipFill>
          <a:blip r:embed="rId3"/>
          <a:stretch>
            <a:fillRect/>
          </a:stretch>
        </p:blipFill>
        <p:spPr>
          <a:xfrm>
            <a:off x="3352824" y="2106553"/>
            <a:ext cx="159540" cy="159540"/>
          </a:xfrm>
          <a:prstGeom prst="rect">
            <a:avLst/>
          </a:prstGeom>
        </p:spPr>
      </p:pic>
      <p:pic>
        <p:nvPicPr>
          <p:cNvPr id="25" name="Picture 24"/>
          <p:cNvPicPr>
            <a:picLocks noChangeAspect="1"/>
          </p:cNvPicPr>
          <p:nvPr/>
        </p:nvPicPr>
        <p:blipFill>
          <a:blip r:embed="rId3"/>
          <a:stretch>
            <a:fillRect/>
          </a:stretch>
        </p:blipFill>
        <p:spPr>
          <a:xfrm>
            <a:off x="3505224" y="2258953"/>
            <a:ext cx="159540" cy="159540"/>
          </a:xfrm>
          <a:prstGeom prst="rect">
            <a:avLst/>
          </a:prstGeom>
        </p:spPr>
      </p:pic>
      <p:pic>
        <p:nvPicPr>
          <p:cNvPr id="26" name="Picture 25"/>
          <p:cNvPicPr>
            <a:picLocks noChangeAspect="1"/>
          </p:cNvPicPr>
          <p:nvPr/>
        </p:nvPicPr>
        <p:blipFill>
          <a:blip r:embed="rId3"/>
          <a:stretch>
            <a:fillRect/>
          </a:stretch>
        </p:blipFill>
        <p:spPr>
          <a:xfrm>
            <a:off x="3604207" y="1980463"/>
            <a:ext cx="159540" cy="159540"/>
          </a:xfrm>
          <a:prstGeom prst="rect">
            <a:avLst/>
          </a:prstGeom>
        </p:spPr>
      </p:pic>
      <p:pic>
        <p:nvPicPr>
          <p:cNvPr id="27" name="Picture 26"/>
          <p:cNvPicPr>
            <a:picLocks noChangeAspect="1"/>
          </p:cNvPicPr>
          <p:nvPr/>
        </p:nvPicPr>
        <p:blipFill>
          <a:blip r:embed="rId3"/>
          <a:stretch>
            <a:fillRect/>
          </a:stretch>
        </p:blipFill>
        <p:spPr>
          <a:xfrm>
            <a:off x="3333591" y="1858063"/>
            <a:ext cx="159540" cy="159540"/>
          </a:xfrm>
          <a:prstGeom prst="rect">
            <a:avLst/>
          </a:prstGeom>
        </p:spPr>
      </p:pic>
      <p:pic>
        <p:nvPicPr>
          <p:cNvPr id="28" name="Picture 27"/>
          <p:cNvPicPr>
            <a:picLocks noChangeAspect="1"/>
          </p:cNvPicPr>
          <p:nvPr/>
        </p:nvPicPr>
        <p:blipFill>
          <a:blip r:embed="rId3"/>
          <a:stretch>
            <a:fillRect/>
          </a:stretch>
        </p:blipFill>
        <p:spPr>
          <a:xfrm>
            <a:off x="635703" y="2114861"/>
            <a:ext cx="159540" cy="159540"/>
          </a:xfrm>
          <a:prstGeom prst="rect">
            <a:avLst/>
          </a:prstGeom>
        </p:spPr>
      </p:pic>
      <p:pic>
        <p:nvPicPr>
          <p:cNvPr id="29" name="Picture 28"/>
          <p:cNvPicPr>
            <a:picLocks noChangeAspect="1"/>
          </p:cNvPicPr>
          <p:nvPr/>
        </p:nvPicPr>
        <p:blipFill>
          <a:blip r:embed="rId3"/>
          <a:stretch>
            <a:fillRect/>
          </a:stretch>
        </p:blipFill>
        <p:spPr>
          <a:xfrm>
            <a:off x="2774956" y="2041773"/>
            <a:ext cx="159540" cy="159540"/>
          </a:xfrm>
          <a:prstGeom prst="rect">
            <a:avLst/>
          </a:prstGeom>
        </p:spPr>
      </p:pic>
      <p:pic>
        <p:nvPicPr>
          <p:cNvPr id="30" name="Picture 29"/>
          <p:cNvPicPr>
            <a:picLocks noChangeAspect="1"/>
          </p:cNvPicPr>
          <p:nvPr/>
        </p:nvPicPr>
        <p:blipFill>
          <a:blip r:embed="rId3"/>
          <a:stretch>
            <a:fillRect/>
          </a:stretch>
        </p:blipFill>
        <p:spPr>
          <a:xfrm>
            <a:off x="3220569" y="2461810"/>
            <a:ext cx="159540" cy="159540"/>
          </a:xfrm>
          <a:prstGeom prst="rect">
            <a:avLst/>
          </a:prstGeom>
        </p:spPr>
      </p:pic>
      <p:pic>
        <p:nvPicPr>
          <p:cNvPr id="31" name="Picture 30"/>
          <p:cNvPicPr>
            <a:picLocks noChangeAspect="1"/>
          </p:cNvPicPr>
          <p:nvPr/>
        </p:nvPicPr>
        <p:blipFill>
          <a:blip r:embed="rId3"/>
          <a:stretch>
            <a:fillRect/>
          </a:stretch>
        </p:blipFill>
        <p:spPr>
          <a:xfrm>
            <a:off x="1239672" y="2041773"/>
            <a:ext cx="159540" cy="159540"/>
          </a:xfrm>
          <a:prstGeom prst="rect">
            <a:avLst/>
          </a:prstGeom>
        </p:spPr>
      </p:pic>
      <p:pic>
        <p:nvPicPr>
          <p:cNvPr id="32" name="Picture 31"/>
          <p:cNvPicPr>
            <a:picLocks noChangeAspect="1"/>
          </p:cNvPicPr>
          <p:nvPr/>
        </p:nvPicPr>
        <p:blipFill>
          <a:blip r:embed="rId3"/>
          <a:stretch>
            <a:fillRect/>
          </a:stretch>
        </p:blipFill>
        <p:spPr>
          <a:xfrm>
            <a:off x="2385959" y="3458481"/>
            <a:ext cx="159540" cy="159540"/>
          </a:xfrm>
          <a:prstGeom prst="rect">
            <a:avLst/>
          </a:prstGeom>
        </p:spPr>
      </p:pic>
      <p:pic>
        <p:nvPicPr>
          <p:cNvPr id="33" name="Picture 32"/>
          <p:cNvPicPr>
            <a:picLocks noChangeAspect="1"/>
          </p:cNvPicPr>
          <p:nvPr/>
        </p:nvPicPr>
        <p:blipFill>
          <a:blip r:embed="rId3"/>
          <a:stretch>
            <a:fillRect/>
          </a:stretch>
        </p:blipFill>
        <p:spPr>
          <a:xfrm>
            <a:off x="2573963" y="3249304"/>
            <a:ext cx="159540" cy="159540"/>
          </a:xfrm>
          <a:prstGeom prst="rect">
            <a:avLst/>
          </a:prstGeom>
        </p:spPr>
      </p:pic>
      <p:pic>
        <p:nvPicPr>
          <p:cNvPr id="34" name="Picture 33"/>
          <p:cNvPicPr>
            <a:picLocks noChangeAspect="1"/>
          </p:cNvPicPr>
          <p:nvPr/>
        </p:nvPicPr>
        <p:blipFill>
          <a:blip r:embed="rId3"/>
          <a:stretch>
            <a:fillRect/>
          </a:stretch>
        </p:blipFill>
        <p:spPr>
          <a:xfrm>
            <a:off x="2988087" y="3716584"/>
            <a:ext cx="159540" cy="159540"/>
          </a:xfrm>
          <a:prstGeom prst="rect">
            <a:avLst/>
          </a:prstGeom>
        </p:spPr>
      </p:pic>
      <p:pic>
        <p:nvPicPr>
          <p:cNvPr id="35" name="Picture 34"/>
          <p:cNvPicPr>
            <a:picLocks noChangeAspect="1"/>
          </p:cNvPicPr>
          <p:nvPr/>
        </p:nvPicPr>
        <p:blipFill>
          <a:blip r:embed="rId3"/>
          <a:stretch>
            <a:fillRect/>
          </a:stretch>
        </p:blipFill>
        <p:spPr>
          <a:xfrm>
            <a:off x="2933484" y="3446530"/>
            <a:ext cx="159540" cy="159540"/>
          </a:xfrm>
          <a:prstGeom prst="rect">
            <a:avLst/>
          </a:prstGeom>
        </p:spPr>
      </p:pic>
      <p:pic>
        <p:nvPicPr>
          <p:cNvPr id="36" name="Picture 35"/>
          <p:cNvPicPr>
            <a:picLocks noChangeAspect="1"/>
          </p:cNvPicPr>
          <p:nvPr/>
        </p:nvPicPr>
        <p:blipFill>
          <a:blip r:embed="rId3"/>
          <a:stretch>
            <a:fillRect/>
          </a:stretch>
        </p:blipFill>
        <p:spPr>
          <a:xfrm>
            <a:off x="1512806" y="3005920"/>
            <a:ext cx="159540" cy="159540"/>
          </a:xfrm>
          <a:prstGeom prst="rect">
            <a:avLst/>
          </a:prstGeom>
        </p:spPr>
      </p:pic>
      <p:pic>
        <p:nvPicPr>
          <p:cNvPr id="37" name="Picture 36"/>
          <p:cNvPicPr>
            <a:picLocks noChangeAspect="1"/>
          </p:cNvPicPr>
          <p:nvPr/>
        </p:nvPicPr>
        <p:blipFill>
          <a:blip r:embed="rId3"/>
          <a:stretch>
            <a:fillRect/>
          </a:stretch>
        </p:blipFill>
        <p:spPr>
          <a:xfrm>
            <a:off x="2633775" y="3618021"/>
            <a:ext cx="159540" cy="159540"/>
          </a:xfrm>
          <a:prstGeom prst="rect">
            <a:avLst/>
          </a:prstGeom>
        </p:spPr>
      </p:pic>
      <p:pic>
        <p:nvPicPr>
          <p:cNvPr id="38" name="Picture 37"/>
          <p:cNvPicPr>
            <a:picLocks noChangeAspect="1"/>
          </p:cNvPicPr>
          <p:nvPr/>
        </p:nvPicPr>
        <p:blipFill>
          <a:blip r:embed="rId3"/>
          <a:stretch>
            <a:fillRect/>
          </a:stretch>
        </p:blipFill>
        <p:spPr>
          <a:xfrm>
            <a:off x="2707349" y="3871796"/>
            <a:ext cx="159540" cy="159540"/>
          </a:xfrm>
          <a:prstGeom prst="rect">
            <a:avLst/>
          </a:prstGeom>
        </p:spPr>
      </p:pic>
      <p:sp>
        <p:nvSpPr>
          <p:cNvPr id="48" name="Oval 47"/>
          <p:cNvSpPr/>
          <p:nvPr/>
        </p:nvSpPr>
        <p:spPr>
          <a:xfrm>
            <a:off x="677887" y="2160331"/>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5052529" y="1357766"/>
            <a:ext cx="3488551" cy="553998"/>
          </a:xfrm>
          <a:prstGeom prst="rect">
            <a:avLst/>
          </a:prstGeom>
          <a:noFill/>
        </p:spPr>
        <p:txBody>
          <a:bodyPr wrap="square" rtlCol="0">
            <a:spAutoFit/>
          </a:bodyPr>
          <a:lstStyle/>
          <a:p>
            <a:r>
              <a:rPr lang="en-US" sz="1600" dirty="0" smtClean="0">
                <a:solidFill>
                  <a:schemeClr val="accent3"/>
                </a:solidFill>
                <a:latin typeface="+mj-lt"/>
              </a:rPr>
              <a:t>Approach #2:</a:t>
            </a:r>
            <a:r>
              <a:rPr lang="en-US" sz="1600" dirty="0" smtClean="0">
                <a:latin typeface="+mj-lt"/>
              </a:rPr>
              <a:t> </a:t>
            </a:r>
          </a:p>
          <a:p>
            <a:r>
              <a:rPr lang="en-US" sz="1400" dirty="0" smtClean="0">
                <a:latin typeface="Source Sans Pro Light" panose="020B0403030403020204" pitchFamily="34" charset="0"/>
              </a:rPr>
              <a:t>               k-means++</a:t>
            </a:r>
            <a:endParaRPr lang="en-US" sz="1400" dirty="0">
              <a:latin typeface="Source Sans Pro Light" panose="020B0403030403020204" pitchFamily="34" charset="0"/>
            </a:endParaRPr>
          </a:p>
        </p:txBody>
      </p:sp>
      <p:sp>
        <p:nvSpPr>
          <p:cNvPr id="45" name="Oval 44"/>
          <p:cNvSpPr/>
          <p:nvPr/>
        </p:nvSpPr>
        <p:spPr>
          <a:xfrm>
            <a:off x="3128821" y="1705040"/>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052528" y="2377195"/>
            <a:ext cx="3488551" cy="769441"/>
          </a:xfrm>
          <a:prstGeom prst="rect">
            <a:avLst/>
          </a:prstGeom>
          <a:noFill/>
        </p:spPr>
        <p:txBody>
          <a:bodyPr wrap="square" rtlCol="0">
            <a:spAutoFit/>
          </a:bodyPr>
          <a:lstStyle/>
          <a:p>
            <a:r>
              <a:rPr lang="en-US" sz="1600" dirty="0" smtClean="0">
                <a:latin typeface="+mj-lt"/>
              </a:rPr>
              <a:t>Pro: </a:t>
            </a:r>
          </a:p>
          <a:p>
            <a:r>
              <a:rPr lang="en-US" sz="1400" dirty="0" smtClean="0">
                <a:latin typeface="Source Sans Pro Light" panose="020B0403030403020204" pitchFamily="34" charset="0"/>
              </a:rPr>
              <a:t>               Avoids the poor clusterings found by standard algorithm</a:t>
            </a:r>
            <a:endParaRPr lang="en-US" sz="1400" dirty="0">
              <a:latin typeface="Source Sans Pro Light" panose="020B0403030403020204" pitchFamily="34" charset="0"/>
            </a:endParaRPr>
          </a:p>
        </p:txBody>
      </p:sp>
      <p:sp>
        <p:nvSpPr>
          <p:cNvPr id="49" name="TextBox 48"/>
          <p:cNvSpPr txBox="1"/>
          <p:nvPr/>
        </p:nvSpPr>
        <p:spPr>
          <a:xfrm>
            <a:off x="5052528" y="3476871"/>
            <a:ext cx="3854598" cy="769441"/>
          </a:xfrm>
          <a:prstGeom prst="rect">
            <a:avLst/>
          </a:prstGeom>
          <a:noFill/>
        </p:spPr>
        <p:txBody>
          <a:bodyPr wrap="square" rtlCol="0">
            <a:spAutoFit/>
          </a:bodyPr>
          <a:lstStyle/>
          <a:p>
            <a:r>
              <a:rPr lang="en-US" sz="1600" dirty="0" smtClean="0">
                <a:latin typeface="+mj-lt"/>
              </a:rPr>
              <a:t>Con: </a:t>
            </a:r>
          </a:p>
          <a:p>
            <a:r>
              <a:rPr lang="en-US" sz="1400" dirty="0" smtClean="0">
                <a:latin typeface="Source Sans Pro Light" panose="020B0403030403020204" pitchFamily="34" charset="0"/>
              </a:rPr>
              <a:t>               Needs k passes over the data, so does not scale well to large data sets</a:t>
            </a:r>
            <a:endParaRPr lang="en-US" sz="1400" dirty="0">
              <a:latin typeface="Source Sans Pro Light" panose="020B0403030403020204" pitchFamily="34" charset="0"/>
            </a:endParaRPr>
          </a:p>
        </p:txBody>
      </p:sp>
      <p:sp>
        <p:nvSpPr>
          <p:cNvPr id="41" name="Oval 40"/>
          <p:cNvSpPr/>
          <p:nvPr/>
        </p:nvSpPr>
        <p:spPr>
          <a:xfrm>
            <a:off x="2985884" y="3487356"/>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5714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6916900"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r>
              <a:rPr lang="en-US" sz="2800" dirty="0" smtClean="0">
                <a:solidFill>
                  <a:schemeClr val="tx1"/>
                </a:solidFill>
              </a:rPr>
              <a:t>: Initialization</a:t>
            </a:r>
            <a:endParaRPr lang="en-US" sz="2800" dirty="0">
              <a:solidFill>
                <a:schemeClr val="accent4"/>
              </a:solidFill>
            </a:endParaRPr>
          </a:p>
        </p:txBody>
      </p:sp>
      <p:pic>
        <p:nvPicPr>
          <p:cNvPr id="4" name="Picture 3"/>
          <p:cNvPicPr>
            <a:picLocks noChangeAspect="1"/>
          </p:cNvPicPr>
          <p:nvPr/>
        </p:nvPicPr>
        <p:blipFill>
          <a:blip r:embed="rId3"/>
          <a:stretch>
            <a:fillRect/>
          </a:stretch>
        </p:blipFill>
        <p:spPr>
          <a:xfrm>
            <a:off x="823972" y="2268669"/>
            <a:ext cx="159540" cy="159540"/>
          </a:xfrm>
          <a:prstGeom prst="rect">
            <a:avLst/>
          </a:prstGeom>
        </p:spPr>
      </p:pic>
      <p:pic>
        <p:nvPicPr>
          <p:cNvPr id="8" name="Picture 7"/>
          <p:cNvPicPr>
            <a:picLocks noChangeAspect="1"/>
          </p:cNvPicPr>
          <p:nvPr/>
        </p:nvPicPr>
        <p:blipFill>
          <a:blip r:embed="rId3"/>
          <a:stretch>
            <a:fillRect/>
          </a:stretch>
        </p:blipFill>
        <p:spPr>
          <a:xfrm>
            <a:off x="1105684" y="2268669"/>
            <a:ext cx="159540" cy="159540"/>
          </a:xfrm>
          <a:prstGeom prst="rect">
            <a:avLst/>
          </a:prstGeom>
        </p:spPr>
      </p:pic>
      <p:pic>
        <p:nvPicPr>
          <p:cNvPr id="9" name="Picture 8"/>
          <p:cNvPicPr>
            <a:picLocks noChangeAspect="1"/>
          </p:cNvPicPr>
          <p:nvPr/>
        </p:nvPicPr>
        <p:blipFill>
          <a:blip r:embed="rId3"/>
          <a:stretch>
            <a:fillRect/>
          </a:stretch>
        </p:blipFill>
        <p:spPr>
          <a:xfrm>
            <a:off x="884083" y="2509691"/>
            <a:ext cx="159540" cy="159540"/>
          </a:xfrm>
          <a:prstGeom prst="rect">
            <a:avLst/>
          </a:prstGeom>
        </p:spPr>
      </p:pic>
      <p:pic>
        <p:nvPicPr>
          <p:cNvPr id="10" name="Picture 9"/>
          <p:cNvPicPr>
            <a:picLocks noChangeAspect="1"/>
          </p:cNvPicPr>
          <p:nvPr/>
        </p:nvPicPr>
        <p:blipFill>
          <a:blip r:embed="rId3"/>
          <a:stretch>
            <a:fillRect/>
          </a:stretch>
        </p:blipFill>
        <p:spPr>
          <a:xfrm>
            <a:off x="1185454" y="2509691"/>
            <a:ext cx="159540" cy="159540"/>
          </a:xfrm>
          <a:prstGeom prst="rect">
            <a:avLst/>
          </a:prstGeom>
        </p:spPr>
      </p:pic>
      <p:pic>
        <p:nvPicPr>
          <p:cNvPr id="11" name="Picture 10"/>
          <p:cNvPicPr>
            <a:picLocks noChangeAspect="1"/>
          </p:cNvPicPr>
          <p:nvPr/>
        </p:nvPicPr>
        <p:blipFill>
          <a:blip r:embed="rId3"/>
          <a:stretch>
            <a:fillRect/>
          </a:stretch>
        </p:blipFill>
        <p:spPr>
          <a:xfrm>
            <a:off x="581092" y="2424986"/>
            <a:ext cx="159540" cy="159540"/>
          </a:xfrm>
          <a:prstGeom prst="rect">
            <a:avLst/>
          </a:prstGeom>
        </p:spPr>
      </p:pic>
      <p:pic>
        <p:nvPicPr>
          <p:cNvPr id="12" name="Picture 11"/>
          <p:cNvPicPr>
            <a:picLocks noChangeAspect="1"/>
          </p:cNvPicPr>
          <p:nvPr/>
        </p:nvPicPr>
        <p:blipFill>
          <a:blip r:embed="rId3"/>
          <a:stretch>
            <a:fillRect/>
          </a:stretch>
        </p:blipFill>
        <p:spPr>
          <a:xfrm>
            <a:off x="892128" y="2801722"/>
            <a:ext cx="159540" cy="159540"/>
          </a:xfrm>
          <a:prstGeom prst="rect">
            <a:avLst/>
          </a:prstGeom>
        </p:spPr>
      </p:pic>
      <p:pic>
        <p:nvPicPr>
          <p:cNvPr id="13" name="Picture 12"/>
          <p:cNvPicPr>
            <a:picLocks noChangeAspect="1"/>
          </p:cNvPicPr>
          <p:nvPr/>
        </p:nvPicPr>
        <p:blipFill>
          <a:blip r:embed="rId3"/>
          <a:stretch>
            <a:fillRect/>
          </a:stretch>
        </p:blipFill>
        <p:spPr>
          <a:xfrm>
            <a:off x="377511" y="2811457"/>
            <a:ext cx="159540" cy="159540"/>
          </a:xfrm>
          <a:prstGeom prst="rect">
            <a:avLst/>
          </a:prstGeom>
        </p:spPr>
      </p:pic>
      <p:pic>
        <p:nvPicPr>
          <p:cNvPr id="14" name="Picture 13"/>
          <p:cNvPicPr>
            <a:picLocks noChangeAspect="1"/>
          </p:cNvPicPr>
          <p:nvPr/>
        </p:nvPicPr>
        <p:blipFill>
          <a:blip r:embed="rId3"/>
          <a:stretch>
            <a:fillRect/>
          </a:stretch>
        </p:blipFill>
        <p:spPr>
          <a:xfrm>
            <a:off x="1059712" y="2653239"/>
            <a:ext cx="159540" cy="159540"/>
          </a:xfrm>
          <a:prstGeom prst="rect">
            <a:avLst/>
          </a:prstGeom>
        </p:spPr>
      </p:pic>
      <p:pic>
        <p:nvPicPr>
          <p:cNvPr id="15" name="Picture 14"/>
          <p:cNvPicPr>
            <a:picLocks noChangeAspect="1"/>
          </p:cNvPicPr>
          <p:nvPr/>
        </p:nvPicPr>
        <p:blipFill>
          <a:blip r:embed="rId3"/>
          <a:stretch>
            <a:fillRect/>
          </a:stretch>
        </p:blipFill>
        <p:spPr>
          <a:xfrm>
            <a:off x="1164471" y="2814491"/>
            <a:ext cx="159540" cy="159540"/>
          </a:xfrm>
          <a:prstGeom prst="rect">
            <a:avLst/>
          </a:prstGeom>
        </p:spPr>
      </p:pic>
      <p:pic>
        <p:nvPicPr>
          <p:cNvPr id="16" name="Picture 15"/>
          <p:cNvPicPr>
            <a:picLocks noChangeAspect="1"/>
          </p:cNvPicPr>
          <p:nvPr/>
        </p:nvPicPr>
        <p:blipFill>
          <a:blip r:embed="rId3"/>
          <a:stretch>
            <a:fillRect/>
          </a:stretch>
        </p:blipFill>
        <p:spPr>
          <a:xfrm>
            <a:off x="1558159" y="2179183"/>
            <a:ext cx="159540" cy="159540"/>
          </a:xfrm>
          <a:prstGeom prst="rect">
            <a:avLst/>
          </a:prstGeom>
        </p:spPr>
      </p:pic>
      <p:pic>
        <p:nvPicPr>
          <p:cNvPr id="17" name="Picture 16"/>
          <p:cNvPicPr>
            <a:picLocks noChangeAspect="1"/>
          </p:cNvPicPr>
          <p:nvPr/>
        </p:nvPicPr>
        <p:blipFill>
          <a:blip r:embed="rId3"/>
          <a:stretch>
            <a:fillRect/>
          </a:stretch>
        </p:blipFill>
        <p:spPr>
          <a:xfrm>
            <a:off x="1476411" y="2461810"/>
            <a:ext cx="159540" cy="159540"/>
          </a:xfrm>
          <a:prstGeom prst="rect">
            <a:avLst/>
          </a:prstGeom>
        </p:spPr>
      </p:pic>
      <p:pic>
        <p:nvPicPr>
          <p:cNvPr id="18" name="Picture 17"/>
          <p:cNvPicPr>
            <a:picLocks noChangeAspect="1"/>
          </p:cNvPicPr>
          <p:nvPr/>
        </p:nvPicPr>
        <p:blipFill>
          <a:blip r:embed="rId3"/>
          <a:stretch>
            <a:fillRect/>
          </a:stretch>
        </p:blipFill>
        <p:spPr>
          <a:xfrm>
            <a:off x="914838" y="1867243"/>
            <a:ext cx="159540" cy="159540"/>
          </a:xfrm>
          <a:prstGeom prst="rect">
            <a:avLst/>
          </a:prstGeom>
        </p:spPr>
      </p:pic>
      <p:pic>
        <p:nvPicPr>
          <p:cNvPr id="19" name="Picture 18"/>
          <p:cNvPicPr>
            <a:picLocks noChangeAspect="1"/>
          </p:cNvPicPr>
          <p:nvPr/>
        </p:nvPicPr>
        <p:blipFill>
          <a:blip r:embed="rId3"/>
          <a:stretch>
            <a:fillRect/>
          </a:stretch>
        </p:blipFill>
        <p:spPr>
          <a:xfrm>
            <a:off x="1663253" y="2773750"/>
            <a:ext cx="159540" cy="159540"/>
          </a:xfrm>
          <a:prstGeom prst="rect">
            <a:avLst/>
          </a:prstGeom>
        </p:spPr>
      </p:pic>
      <p:pic>
        <p:nvPicPr>
          <p:cNvPr id="20" name="Picture 19"/>
          <p:cNvPicPr>
            <a:picLocks noChangeAspect="1"/>
          </p:cNvPicPr>
          <p:nvPr/>
        </p:nvPicPr>
        <p:blipFill>
          <a:blip r:embed="rId3"/>
          <a:stretch>
            <a:fillRect/>
          </a:stretch>
        </p:blipFill>
        <p:spPr>
          <a:xfrm>
            <a:off x="546338" y="3306176"/>
            <a:ext cx="159540" cy="159540"/>
          </a:xfrm>
          <a:prstGeom prst="rect">
            <a:avLst/>
          </a:prstGeom>
        </p:spPr>
      </p:pic>
      <p:pic>
        <p:nvPicPr>
          <p:cNvPr id="21" name="Picture 20"/>
          <p:cNvPicPr>
            <a:picLocks noChangeAspect="1"/>
          </p:cNvPicPr>
          <p:nvPr/>
        </p:nvPicPr>
        <p:blipFill>
          <a:blip r:embed="rId3"/>
          <a:stretch>
            <a:fillRect/>
          </a:stretch>
        </p:blipFill>
        <p:spPr>
          <a:xfrm>
            <a:off x="1028138" y="3043608"/>
            <a:ext cx="159540" cy="159540"/>
          </a:xfrm>
          <a:prstGeom prst="rect">
            <a:avLst/>
          </a:prstGeom>
        </p:spPr>
      </p:pic>
      <p:pic>
        <p:nvPicPr>
          <p:cNvPr id="22" name="Picture 21"/>
          <p:cNvPicPr>
            <a:picLocks noChangeAspect="1"/>
          </p:cNvPicPr>
          <p:nvPr/>
        </p:nvPicPr>
        <p:blipFill>
          <a:blip r:embed="rId3"/>
          <a:stretch>
            <a:fillRect/>
          </a:stretch>
        </p:blipFill>
        <p:spPr>
          <a:xfrm>
            <a:off x="3082208" y="1664484"/>
            <a:ext cx="159540" cy="159540"/>
          </a:xfrm>
          <a:prstGeom prst="rect">
            <a:avLst/>
          </a:prstGeom>
        </p:spPr>
      </p:pic>
      <p:pic>
        <p:nvPicPr>
          <p:cNvPr id="23" name="Picture 22"/>
          <p:cNvPicPr>
            <a:picLocks noChangeAspect="1"/>
          </p:cNvPicPr>
          <p:nvPr/>
        </p:nvPicPr>
        <p:blipFill>
          <a:blip r:embed="rId3"/>
          <a:stretch>
            <a:fillRect/>
          </a:stretch>
        </p:blipFill>
        <p:spPr>
          <a:xfrm>
            <a:off x="1295964" y="3123378"/>
            <a:ext cx="159540" cy="159540"/>
          </a:xfrm>
          <a:prstGeom prst="rect">
            <a:avLst/>
          </a:prstGeom>
        </p:spPr>
      </p:pic>
      <p:pic>
        <p:nvPicPr>
          <p:cNvPr id="24" name="Picture 23"/>
          <p:cNvPicPr>
            <a:picLocks noChangeAspect="1"/>
          </p:cNvPicPr>
          <p:nvPr/>
        </p:nvPicPr>
        <p:blipFill>
          <a:blip r:embed="rId3"/>
          <a:stretch>
            <a:fillRect/>
          </a:stretch>
        </p:blipFill>
        <p:spPr>
          <a:xfrm>
            <a:off x="3352824" y="2106553"/>
            <a:ext cx="159540" cy="159540"/>
          </a:xfrm>
          <a:prstGeom prst="rect">
            <a:avLst/>
          </a:prstGeom>
        </p:spPr>
      </p:pic>
      <p:pic>
        <p:nvPicPr>
          <p:cNvPr id="25" name="Picture 24"/>
          <p:cNvPicPr>
            <a:picLocks noChangeAspect="1"/>
          </p:cNvPicPr>
          <p:nvPr/>
        </p:nvPicPr>
        <p:blipFill>
          <a:blip r:embed="rId3"/>
          <a:stretch>
            <a:fillRect/>
          </a:stretch>
        </p:blipFill>
        <p:spPr>
          <a:xfrm>
            <a:off x="3505224" y="2258953"/>
            <a:ext cx="159540" cy="159540"/>
          </a:xfrm>
          <a:prstGeom prst="rect">
            <a:avLst/>
          </a:prstGeom>
        </p:spPr>
      </p:pic>
      <p:pic>
        <p:nvPicPr>
          <p:cNvPr id="26" name="Picture 25"/>
          <p:cNvPicPr>
            <a:picLocks noChangeAspect="1"/>
          </p:cNvPicPr>
          <p:nvPr/>
        </p:nvPicPr>
        <p:blipFill>
          <a:blip r:embed="rId3"/>
          <a:stretch>
            <a:fillRect/>
          </a:stretch>
        </p:blipFill>
        <p:spPr>
          <a:xfrm>
            <a:off x="3604207" y="1980463"/>
            <a:ext cx="159540" cy="159540"/>
          </a:xfrm>
          <a:prstGeom prst="rect">
            <a:avLst/>
          </a:prstGeom>
        </p:spPr>
      </p:pic>
      <p:pic>
        <p:nvPicPr>
          <p:cNvPr id="27" name="Picture 26"/>
          <p:cNvPicPr>
            <a:picLocks noChangeAspect="1"/>
          </p:cNvPicPr>
          <p:nvPr/>
        </p:nvPicPr>
        <p:blipFill>
          <a:blip r:embed="rId3"/>
          <a:stretch>
            <a:fillRect/>
          </a:stretch>
        </p:blipFill>
        <p:spPr>
          <a:xfrm>
            <a:off x="3333591" y="1858063"/>
            <a:ext cx="159540" cy="159540"/>
          </a:xfrm>
          <a:prstGeom prst="rect">
            <a:avLst/>
          </a:prstGeom>
        </p:spPr>
      </p:pic>
      <p:pic>
        <p:nvPicPr>
          <p:cNvPr id="28" name="Picture 27"/>
          <p:cNvPicPr>
            <a:picLocks noChangeAspect="1"/>
          </p:cNvPicPr>
          <p:nvPr/>
        </p:nvPicPr>
        <p:blipFill>
          <a:blip r:embed="rId3"/>
          <a:stretch>
            <a:fillRect/>
          </a:stretch>
        </p:blipFill>
        <p:spPr>
          <a:xfrm>
            <a:off x="635703" y="2114861"/>
            <a:ext cx="159540" cy="159540"/>
          </a:xfrm>
          <a:prstGeom prst="rect">
            <a:avLst/>
          </a:prstGeom>
        </p:spPr>
      </p:pic>
      <p:pic>
        <p:nvPicPr>
          <p:cNvPr id="29" name="Picture 28"/>
          <p:cNvPicPr>
            <a:picLocks noChangeAspect="1"/>
          </p:cNvPicPr>
          <p:nvPr/>
        </p:nvPicPr>
        <p:blipFill>
          <a:blip r:embed="rId3"/>
          <a:stretch>
            <a:fillRect/>
          </a:stretch>
        </p:blipFill>
        <p:spPr>
          <a:xfrm>
            <a:off x="2774956" y="2041773"/>
            <a:ext cx="159540" cy="159540"/>
          </a:xfrm>
          <a:prstGeom prst="rect">
            <a:avLst/>
          </a:prstGeom>
        </p:spPr>
      </p:pic>
      <p:pic>
        <p:nvPicPr>
          <p:cNvPr id="30" name="Picture 29"/>
          <p:cNvPicPr>
            <a:picLocks noChangeAspect="1"/>
          </p:cNvPicPr>
          <p:nvPr/>
        </p:nvPicPr>
        <p:blipFill>
          <a:blip r:embed="rId3"/>
          <a:stretch>
            <a:fillRect/>
          </a:stretch>
        </p:blipFill>
        <p:spPr>
          <a:xfrm>
            <a:off x="3220569" y="2461810"/>
            <a:ext cx="159540" cy="159540"/>
          </a:xfrm>
          <a:prstGeom prst="rect">
            <a:avLst/>
          </a:prstGeom>
        </p:spPr>
      </p:pic>
      <p:pic>
        <p:nvPicPr>
          <p:cNvPr id="31" name="Picture 30"/>
          <p:cNvPicPr>
            <a:picLocks noChangeAspect="1"/>
          </p:cNvPicPr>
          <p:nvPr/>
        </p:nvPicPr>
        <p:blipFill>
          <a:blip r:embed="rId3"/>
          <a:stretch>
            <a:fillRect/>
          </a:stretch>
        </p:blipFill>
        <p:spPr>
          <a:xfrm>
            <a:off x="1239672" y="2041773"/>
            <a:ext cx="159540" cy="159540"/>
          </a:xfrm>
          <a:prstGeom prst="rect">
            <a:avLst/>
          </a:prstGeom>
        </p:spPr>
      </p:pic>
      <p:pic>
        <p:nvPicPr>
          <p:cNvPr id="32" name="Picture 31"/>
          <p:cNvPicPr>
            <a:picLocks noChangeAspect="1"/>
          </p:cNvPicPr>
          <p:nvPr/>
        </p:nvPicPr>
        <p:blipFill>
          <a:blip r:embed="rId3"/>
          <a:stretch>
            <a:fillRect/>
          </a:stretch>
        </p:blipFill>
        <p:spPr>
          <a:xfrm>
            <a:off x="2385959" y="3458481"/>
            <a:ext cx="159540" cy="159540"/>
          </a:xfrm>
          <a:prstGeom prst="rect">
            <a:avLst/>
          </a:prstGeom>
        </p:spPr>
      </p:pic>
      <p:pic>
        <p:nvPicPr>
          <p:cNvPr id="33" name="Picture 32"/>
          <p:cNvPicPr>
            <a:picLocks noChangeAspect="1"/>
          </p:cNvPicPr>
          <p:nvPr/>
        </p:nvPicPr>
        <p:blipFill>
          <a:blip r:embed="rId3"/>
          <a:stretch>
            <a:fillRect/>
          </a:stretch>
        </p:blipFill>
        <p:spPr>
          <a:xfrm>
            <a:off x="2573963" y="3249304"/>
            <a:ext cx="159540" cy="159540"/>
          </a:xfrm>
          <a:prstGeom prst="rect">
            <a:avLst/>
          </a:prstGeom>
        </p:spPr>
      </p:pic>
      <p:pic>
        <p:nvPicPr>
          <p:cNvPr id="34" name="Picture 33"/>
          <p:cNvPicPr>
            <a:picLocks noChangeAspect="1"/>
          </p:cNvPicPr>
          <p:nvPr/>
        </p:nvPicPr>
        <p:blipFill>
          <a:blip r:embed="rId3"/>
          <a:stretch>
            <a:fillRect/>
          </a:stretch>
        </p:blipFill>
        <p:spPr>
          <a:xfrm>
            <a:off x="2988087" y="3716584"/>
            <a:ext cx="159540" cy="159540"/>
          </a:xfrm>
          <a:prstGeom prst="rect">
            <a:avLst/>
          </a:prstGeom>
        </p:spPr>
      </p:pic>
      <p:pic>
        <p:nvPicPr>
          <p:cNvPr id="35" name="Picture 34"/>
          <p:cNvPicPr>
            <a:picLocks noChangeAspect="1"/>
          </p:cNvPicPr>
          <p:nvPr/>
        </p:nvPicPr>
        <p:blipFill>
          <a:blip r:embed="rId3"/>
          <a:stretch>
            <a:fillRect/>
          </a:stretch>
        </p:blipFill>
        <p:spPr>
          <a:xfrm>
            <a:off x="2933484" y="3446530"/>
            <a:ext cx="159540" cy="159540"/>
          </a:xfrm>
          <a:prstGeom prst="rect">
            <a:avLst/>
          </a:prstGeom>
        </p:spPr>
      </p:pic>
      <p:pic>
        <p:nvPicPr>
          <p:cNvPr id="36" name="Picture 35"/>
          <p:cNvPicPr>
            <a:picLocks noChangeAspect="1"/>
          </p:cNvPicPr>
          <p:nvPr/>
        </p:nvPicPr>
        <p:blipFill>
          <a:blip r:embed="rId3"/>
          <a:stretch>
            <a:fillRect/>
          </a:stretch>
        </p:blipFill>
        <p:spPr>
          <a:xfrm>
            <a:off x="1512806" y="3005920"/>
            <a:ext cx="159540" cy="159540"/>
          </a:xfrm>
          <a:prstGeom prst="rect">
            <a:avLst/>
          </a:prstGeom>
        </p:spPr>
      </p:pic>
      <p:pic>
        <p:nvPicPr>
          <p:cNvPr id="37" name="Picture 36"/>
          <p:cNvPicPr>
            <a:picLocks noChangeAspect="1"/>
          </p:cNvPicPr>
          <p:nvPr/>
        </p:nvPicPr>
        <p:blipFill>
          <a:blip r:embed="rId3"/>
          <a:stretch>
            <a:fillRect/>
          </a:stretch>
        </p:blipFill>
        <p:spPr>
          <a:xfrm>
            <a:off x="2633775" y="3618021"/>
            <a:ext cx="159540" cy="159540"/>
          </a:xfrm>
          <a:prstGeom prst="rect">
            <a:avLst/>
          </a:prstGeom>
        </p:spPr>
      </p:pic>
      <p:pic>
        <p:nvPicPr>
          <p:cNvPr id="38" name="Picture 37"/>
          <p:cNvPicPr>
            <a:picLocks noChangeAspect="1"/>
          </p:cNvPicPr>
          <p:nvPr/>
        </p:nvPicPr>
        <p:blipFill>
          <a:blip r:embed="rId3"/>
          <a:stretch>
            <a:fillRect/>
          </a:stretch>
        </p:blipFill>
        <p:spPr>
          <a:xfrm>
            <a:off x="2707349" y="3871796"/>
            <a:ext cx="159540" cy="159540"/>
          </a:xfrm>
          <a:prstGeom prst="rect">
            <a:avLst/>
          </a:prstGeom>
        </p:spPr>
      </p:pic>
      <p:sp>
        <p:nvSpPr>
          <p:cNvPr id="48" name="Oval 47"/>
          <p:cNvSpPr/>
          <p:nvPr/>
        </p:nvSpPr>
        <p:spPr>
          <a:xfrm>
            <a:off x="869752" y="2310882"/>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5052529" y="1357766"/>
            <a:ext cx="3488551" cy="553998"/>
          </a:xfrm>
          <a:prstGeom prst="rect">
            <a:avLst/>
          </a:prstGeom>
          <a:noFill/>
        </p:spPr>
        <p:txBody>
          <a:bodyPr wrap="square" rtlCol="0">
            <a:spAutoFit/>
          </a:bodyPr>
          <a:lstStyle/>
          <a:p>
            <a:r>
              <a:rPr lang="en-US" sz="1600" dirty="0" smtClean="0">
                <a:solidFill>
                  <a:schemeClr val="accent3"/>
                </a:solidFill>
                <a:latin typeface="+mj-lt"/>
              </a:rPr>
              <a:t>Approach #3:</a:t>
            </a:r>
            <a:r>
              <a:rPr lang="en-US" sz="1600" dirty="0" smtClean="0">
                <a:latin typeface="+mj-lt"/>
              </a:rPr>
              <a:t> </a:t>
            </a:r>
          </a:p>
          <a:p>
            <a:r>
              <a:rPr lang="en-US" sz="1400" dirty="0" smtClean="0">
                <a:latin typeface="Source Sans Pro Light" panose="020B0403030403020204" pitchFamily="34" charset="0"/>
              </a:rPr>
              <a:t>               k-means||</a:t>
            </a:r>
            <a:endParaRPr lang="en-US" sz="1400" dirty="0">
              <a:latin typeface="Source Sans Pro Light" panose="020B0403030403020204" pitchFamily="34" charset="0"/>
            </a:endParaRPr>
          </a:p>
        </p:txBody>
      </p:sp>
      <p:sp>
        <p:nvSpPr>
          <p:cNvPr id="45" name="Oval 44"/>
          <p:cNvSpPr/>
          <p:nvPr/>
        </p:nvSpPr>
        <p:spPr>
          <a:xfrm>
            <a:off x="3405224" y="2147379"/>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048804" y="2087789"/>
            <a:ext cx="3488551" cy="1415772"/>
          </a:xfrm>
          <a:prstGeom prst="rect">
            <a:avLst/>
          </a:prstGeom>
          <a:noFill/>
        </p:spPr>
        <p:txBody>
          <a:bodyPr wrap="square" rtlCol="0">
            <a:spAutoFit/>
          </a:bodyPr>
          <a:lstStyle/>
          <a:p>
            <a:r>
              <a:rPr lang="en-US" sz="1600" dirty="0" smtClean="0">
                <a:latin typeface="+mj-lt"/>
              </a:rPr>
              <a:t>Pro: </a:t>
            </a:r>
          </a:p>
          <a:p>
            <a:r>
              <a:rPr lang="en-US" sz="1400" dirty="0" smtClean="0">
                <a:latin typeface="Source Sans Pro Light" panose="020B0403030403020204" pitchFamily="34" charset="0"/>
              </a:rPr>
              <a:t>               Also avoids the poor clusterings found by standard algorithm</a:t>
            </a:r>
          </a:p>
          <a:p>
            <a:endParaRPr lang="en-US" sz="1400" dirty="0">
              <a:latin typeface="Source Sans Pro Light" panose="020B0403030403020204" pitchFamily="34" charset="0"/>
            </a:endParaRPr>
          </a:p>
          <a:p>
            <a:r>
              <a:rPr lang="en-US" sz="1400" dirty="0" smtClean="0">
                <a:latin typeface="Source Sans Pro Light" panose="020B0403030403020204" pitchFamily="34" charset="0"/>
              </a:rPr>
              <a:t>	Can select multiple candidate centroids in first iteration</a:t>
            </a:r>
            <a:endParaRPr lang="en-US" sz="1400" dirty="0">
              <a:latin typeface="Source Sans Pro Light" panose="020B0403030403020204" pitchFamily="34" charset="0"/>
            </a:endParaRPr>
          </a:p>
        </p:txBody>
      </p:sp>
      <p:sp>
        <p:nvSpPr>
          <p:cNvPr id="41" name="Oval 40"/>
          <p:cNvSpPr/>
          <p:nvPr/>
        </p:nvSpPr>
        <p:spPr>
          <a:xfrm>
            <a:off x="2985884" y="3487356"/>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3" name="Content Placeholder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7064317" y="353087"/>
            <a:ext cx="841191" cy="438612"/>
          </a:xfrm>
          <a:prstGeom prst="rect">
            <a:avLst/>
          </a:prstGeom>
        </p:spPr>
      </p:pic>
      <p:pic>
        <p:nvPicPr>
          <p:cNvPr id="2" name="Picture 1"/>
          <p:cNvPicPr>
            <a:picLocks noChangeAspect="1"/>
          </p:cNvPicPr>
          <p:nvPr/>
        </p:nvPicPr>
        <p:blipFill>
          <a:blip r:embed="rId5"/>
          <a:stretch>
            <a:fillRect/>
          </a:stretch>
        </p:blipFill>
        <p:spPr>
          <a:xfrm>
            <a:off x="7905508" y="341869"/>
            <a:ext cx="368838" cy="461047"/>
          </a:xfrm>
          <a:prstGeom prst="rect">
            <a:avLst/>
          </a:prstGeom>
        </p:spPr>
      </p:pic>
    </p:spTree>
    <p:extLst>
      <p:ext uri="{BB962C8B-B14F-4D97-AF65-F5344CB8AC3E}">
        <p14:creationId xmlns:p14="http://schemas.microsoft.com/office/powerpoint/2010/main" val="19045129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6916900"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r>
              <a:rPr lang="en-US" sz="2800" dirty="0" smtClean="0">
                <a:solidFill>
                  <a:schemeClr val="tx1"/>
                </a:solidFill>
              </a:rPr>
              <a:t>: Initialization</a:t>
            </a:r>
            <a:endParaRPr lang="en-US" sz="2800" dirty="0">
              <a:solidFill>
                <a:schemeClr val="accent4"/>
              </a:solidFill>
            </a:endParaRPr>
          </a:p>
        </p:txBody>
      </p:sp>
      <p:sp>
        <p:nvSpPr>
          <p:cNvPr id="5" name="TextBox 4"/>
          <p:cNvSpPr txBox="1"/>
          <p:nvPr/>
        </p:nvSpPr>
        <p:spPr>
          <a:xfrm>
            <a:off x="700268" y="4728258"/>
            <a:ext cx="8246962" cy="276999"/>
          </a:xfrm>
          <a:prstGeom prst="rect">
            <a:avLst/>
          </a:prstGeom>
          <a:noFill/>
        </p:spPr>
        <p:txBody>
          <a:bodyPr wrap="square" rtlCol="0">
            <a:spAutoFit/>
          </a:bodyPr>
          <a:lstStyle/>
          <a:p>
            <a:r>
              <a:rPr lang="en-US" sz="1200" dirty="0">
                <a:latin typeface="Source Sans Pro Light" panose="020B0403030403020204" pitchFamily="34" charset="0"/>
              </a:rPr>
              <a:t>Source: https://spark.apache.org/docs/1.6.0/api/scala/index.html#org.apache.spark.ml.clustering.KMeans</a:t>
            </a:r>
          </a:p>
        </p:txBody>
      </p:sp>
      <p:pic>
        <p:nvPicPr>
          <p:cNvPr id="6" name="Picture 5"/>
          <p:cNvPicPr>
            <a:picLocks noChangeAspect="1"/>
          </p:cNvPicPr>
          <p:nvPr/>
        </p:nvPicPr>
        <p:blipFill>
          <a:blip r:embed="rId3"/>
          <a:stretch>
            <a:fillRect/>
          </a:stretch>
        </p:blipFill>
        <p:spPr>
          <a:xfrm>
            <a:off x="818580" y="1108807"/>
            <a:ext cx="7277911" cy="2975036"/>
          </a:xfrm>
          <a:prstGeom prst="rect">
            <a:avLst/>
          </a:prstGeom>
        </p:spPr>
      </p:pic>
    </p:spTree>
    <p:extLst>
      <p:ext uri="{BB962C8B-B14F-4D97-AF65-F5344CB8AC3E}">
        <p14:creationId xmlns:p14="http://schemas.microsoft.com/office/powerpoint/2010/main" val="33183500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9929805"/>
              </p:ext>
            </p:extLst>
          </p:nvPr>
        </p:nvGraphicFramePr>
        <p:xfrm>
          <a:off x="1416423" y="1154473"/>
          <a:ext cx="6096000" cy="29921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sz="2000" b="0" dirty="0" smtClean="0"/>
                        <a:t>Article</a:t>
                      </a:r>
                      <a:endParaRPr lang="en-US" b="0" dirty="0"/>
                    </a:p>
                  </a:txBody>
                  <a:tcPr/>
                </a:tc>
                <a:tc>
                  <a:txBody>
                    <a:bodyPr/>
                    <a:lstStyle/>
                    <a:p>
                      <a:pPr algn="ctr"/>
                      <a:r>
                        <a:rPr lang="en-US" sz="1800" b="0" dirty="0" smtClean="0"/>
                        <a:t>Word X</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smtClean="0"/>
                        <a:t>Word Y</a:t>
                      </a:r>
                      <a:endParaRPr lang="en-US" dirty="0" smtClean="0"/>
                    </a:p>
                  </a:txBody>
                  <a:tcPr/>
                </a:tc>
              </a:tr>
              <a:tr h="370840">
                <a:tc>
                  <a:txBody>
                    <a:bodyPr/>
                    <a:lstStyle/>
                    <a:p>
                      <a:pPr algn="ctr"/>
                      <a:r>
                        <a:rPr lang="en-US" dirty="0" smtClean="0"/>
                        <a:t>A</a:t>
                      </a:r>
                      <a:endParaRPr lang="en-US" dirty="0"/>
                    </a:p>
                  </a:txBody>
                  <a:tcPr/>
                </a:tc>
                <a:tc>
                  <a:txBody>
                    <a:bodyPr/>
                    <a:lstStyle/>
                    <a:p>
                      <a:pPr algn="ctr"/>
                      <a:r>
                        <a:rPr lang="en-US" dirty="0" smtClean="0"/>
                        <a:t>1.0</a:t>
                      </a:r>
                      <a:endParaRPr lang="en-US" dirty="0"/>
                    </a:p>
                  </a:txBody>
                  <a:tcPr/>
                </a:tc>
                <a:tc>
                  <a:txBody>
                    <a:bodyPr/>
                    <a:lstStyle/>
                    <a:p>
                      <a:pPr algn="ctr"/>
                      <a:r>
                        <a:rPr lang="en-US" dirty="0" smtClean="0"/>
                        <a:t>1.0</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1.5</a:t>
                      </a:r>
                      <a:endParaRPr lang="en-US" dirty="0"/>
                    </a:p>
                  </a:txBody>
                  <a:tcPr/>
                </a:tc>
                <a:tc>
                  <a:txBody>
                    <a:bodyPr/>
                    <a:lstStyle/>
                    <a:p>
                      <a:pPr algn="ctr"/>
                      <a:r>
                        <a:rPr lang="en-US" dirty="0" smtClean="0"/>
                        <a:t>2.0</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3.0</a:t>
                      </a:r>
                      <a:endParaRPr lang="en-US" dirty="0"/>
                    </a:p>
                  </a:txBody>
                  <a:tcPr/>
                </a:tc>
                <a:tc>
                  <a:txBody>
                    <a:bodyPr/>
                    <a:lstStyle/>
                    <a:p>
                      <a:pPr algn="ctr"/>
                      <a:r>
                        <a:rPr lang="en-US" dirty="0" smtClean="0"/>
                        <a:t>4.0</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5.0</a:t>
                      </a:r>
                      <a:endParaRPr lang="en-US" dirty="0"/>
                    </a:p>
                  </a:txBody>
                  <a:tcPr/>
                </a:tc>
                <a:tc>
                  <a:txBody>
                    <a:bodyPr/>
                    <a:lstStyle/>
                    <a:p>
                      <a:pPr algn="ctr"/>
                      <a:r>
                        <a:rPr lang="en-US" dirty="0" smtClean="0"/>
                        <a:t>7.0</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3.5</a:t>
                      </a:r>
                      <a:endParaRPr lang="en-US" dirty="0"/>
                    </a:p>
                  </a:txBody>
                  <a:tcPr/>
                </a:tc>
                <a:tc>
                  <a:txBody>
                    <a:bodyPr/>
                    <a:lstStyle/>
                    <a:p>
                      <a:pPr algn="ctr"/>
                      <a:r>
                        <a:rPr lang="en-US" dirty="0" smtClean="0"/>
                        <a:t>5.0</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4.5</a:t>
                      </a:r>
                      <a:endParaRPr lang="en-US" dirty="0"/>
                    </a:p>
                  </a:txBody>
                  <a:tcPr/>
                </a:tc>
                <a:tc>
                  <a:txBody>
                    <a:bodyPr/>
                    <a:lstStyle/>
                    <a:p>
                      <a:pPr algn="ctr"/>
                      <a:r>
                        <a:rPr lang="en-US" dirty="0" smtClean="0"/>
                        <a:t>5.0</a:t>
                      </a:r>
                      <a:endParaRPr lang="en-US" dirty="0"/>
                    </a:p>
                  </a:txBody>
                  <a:tcPr/>
                </a:tc>
              </a:tr>
              <a:tr h="370840">
                <a:tc>
                  <a:txBody>
                    <a:bodyPr/>
                    <a:lstStyle/>
                    <a:p>
                      <a:pPr algn="ctr"/>
                      <a:r>
                        <a:rPr lang="en-US" dirty="0" smtClean="0"/>
                        <a:t>G</a:t>
                      </a:r>
                      <a:endParaRPr lang="en-US" dirty="0"/>
                    </a:p>
                  </a:txBody>
                  <a:tcPr/>
                </a:tc>
                <a:tc>
                  <a:txBody>
                    <a:bodyPr/>
                    <a:lstStyle/>
                    <a:p>
                      <a:pPr algn="ctr"/>
                      <a:r>
                        <a:rPr lang="en-US" dirty="0" smtClean="0"/>
                        <a:t>3.5</a:t>
                      </a:r>
                      <a:endParaRPr lang="en-US" dirty="0"/>
                    </a:p>
                  </a:txBody>
                  <a:tcPr/>
                </a:tc>
                <a:tc>
                  <a:txBody>
                    <a:bodyPr/>
                    <a:lstStyle/>
                    <a:p>
                      <a:pPr algn="ctr"/>
                      <a:r>
                        <a:rPr lang="en-US" dirty="0" smtClean="0"/>
                        <a:t>4.5</a:t>
                      </a:r>
                      <a:endParaRPr lang="en-US" dirty="0"/>
                    </a:p>
                  </a:txBody>
                  <a:tcPr/>
                </a:tc>
              </a:tr>
            </a:tbl>
          </a:graphicData>
        </a:graphic>
      </p:graphicFrame>
      <p:sp>
        <p:nvSpPr>
          <p:cNvPr id="7"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8" name="TextBox 7"/>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sp>
        <p:nvSpPr>
          <p:cNvPr id="6" name="Rounded Rectangle 5"/>
          <p:cNvSpPr/>
          <p:nvPr/>
        </p:nvSpPr>
        <p:spPr>
          <a:xfrm>
            <a:off x="4210850" y="1582911"/>
            <a:ext cx="2581836" cy="315045"/>
          </a:xfrm>
          <a:prstGeom prst="roundRect">
            <a:avLst/>
          </a:prstGeom>
          <a:noFill/>
          <a:ln w="12700">
            <a:solidFill>
              <a:srgbClr val="A86ED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4210850" y="2699545"/>
            <a:ext cx="2581836" cy="315045"/>
          </a:xfrm>
          <a:prstGeom prst="roundRect">
            <a:avLst/>
          </a:prstGeom>
          <a:noFill/>
          <a:ln w="12700">
            <a:solidFill>
              <a:srgbClr val="A86ED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653898" y="4756417"/>
            <a:ext cx="2328262" cy="276999"/>
          </a:xfrm>
          <a:prstGeom prst="rect">
            <a:avLst/>
          </a:prstGeom>
          <a:noFill/>
        </p:spPr>
        <p:txBody>
          <a:bodyPr wrap="square" rtlCol="0">
            <a:spAutoFit/>
          </a:bodyPr>
          <a:lstStyle/>
          <a:p>
            <a:r>
              <a:rPr lang="en-US" sz="1200" dirty="0">
                <a:latin typeface="Source Sans Pro Light" panose="020B0403030403020204" pitchFamily="34" charset="0"/>
              </a:rPr>
              <a:t>Source: </a:t>
            </a:r>
            <a:r>
              <a:rPr lang="en-US" sz="1200" dirty="0" smtClean="0">
                <a:latin typeface="Source Sans Pro Light" panose="020B0403030403020204" pitchFamily="34" charset="0"/>
              </a:rPr>
              <a:t> http</a:t>
            </a:r>
            <a:r>
              <a:rPr lang="en-US" sz="1200" dirty="0">
                <a:latin typeface="Source Sans Pro Light" panose="020B0403030403020204" pitchFamily="34" charset="0"/>
              </a:rPr>
              <a:t>://</a:t>
            </a:r>
            <a:r>
              <a:rPr lang="en-US" sz="1200" dirty="0" smtClean="0">
                <a:latin typeface="Source Sans Pro Light" panose="020B0403030403020204" pitchFamily="34" charset="0"/>
              </a:rPr>
              <a:t>mnemstudio.org</a:t>
            </a:r>
            <a:endParaRPr lang="en-US" sz="1200" dirty="0">
              <a:latin typeface="Source Sans Pro Light" panose="020B0403030403020204" pitchFamily="34" charset="0"/>
            </a:endParaRPr>
          </a:p>
        </p:txBody>
      </p:sp>
    </p:spTree>
    <p:extLst>
      <p:ext uri="{BB962C8B-B14F-4D97-AF65-F5344CB8AC3E}">
        <p14:creationId xmlns:p14="http://schemas.microsoft.com/office/powerpoint/2010/main" val="88354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368466011"/>
              </p:ext>
            </p:extLst>
          </p:nvPr>
        </p:nvGraphicFramePr>
        <p:xfrm>
          <a:off x="1416423" y="1546359"/>
          <a:ext cx="6096000" cy="1112520"/>
        </p:xfrm>
        <a:graphic>
          <a:graphicData uri="http://schemas.openxmlformats.org/drawingml/2006/table">
            <a:tbl>
              <a:tblPr firstRow="1" bandRow="1">
                <a:tableStyleId>{5C22544A-7EE6-4342-B048-85BDC9FD1C3A}</a:tableStyleId>
              </a:tblPr>
              <a:tblGrid>
                <a:gridCol w="2032000"/>
                <a:gridCol w="1492411"/>
                <a:gridCol w="2571589"/>
              </a:tblGrid>
              <a:tr h="370840">
                <a:tc>
                  <a:txBody>
                    <a:bodyPr/>
                    <a:lstStyle/>
                    <a:p>
                      <a:pPr algn="ctr"/>
                      <a:endParaRPr lang="en-US" b="0" dirty="0"/>
                    </a:p>
                  </a:txBody>
                  <a:tcPr/>
                </a:tc>
                <a:tc>
                  <a:txBody>
                    <a:bodyPr/>
                    <a:lstStyle/>
                    <a:p>
                      <a:pPr algn="ctr"/>
                      <a:r>
                        <a:rPr lang="en-US" sz="1800" b="0" dirty="0" smtClean="0"/>
                        <a:t>Article</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smtClean="0"/>
                        <a:t>Mean</a:t>
                      </a:r>
                      <a:r>
                        <a:rPr lang="en-US" sz="1800" b="0" baseline="0" dirty="0" smtClean="0"/>
                        <a:t> Vector </a:t>
                      </a:r>
                      <a:r>
                        <a:rPr lang="en-US" sz="1400" b="0" i="1" baseline="0" dirty="0" smtClean="0"/>
                        <a:t>(centroid)</a:t>
                      </a:r>
                      <a:endParaRPr lang="en-US" sz="1400" i="1" dirty="0" smtClean="0"/>
                    </a:p>
                  </a:txBody>
                  <a:tcPr/>
                </a:tc>
              </a:tr>
              <a:tr h="370840">
                <a:tc>
                  <a:txBody>
                    <a:bodyPr/>
                    <a:lstStyle/>
                    <a:p>
                      <a:pPr algn="ctr"/>
                      <a:r>
                        <a:rPr lang="en-US" dirty="0" smtClean="0"/>
                        <a:t>Group 1</a:t>
                      </a:r>
                      <a:endParaRPr lang="en-US" dirty="0"/>
                    </a:p>
                  </a:txBody>
                  <a:tcPr/>
                </a:tc>
                <a:tc>
                  <a:txBody>
                    <a:bodyPr/>
                    <a:lstStyle/>
                    <a:p>
                      <a:pPr algn="ctr"/>
                      <a:r>
                        <a:rPr lang="en-US" dirty="0" smtClean="0"/>
                        <a:t>A</a:t>
                      </a:r>
                      <a:endParaRPr lang="en-US" dirty="0"/>
                    </a:p>
                  </a:txBody>
                  <a:tcPr/>
                </a:tc>
                <a:tc>
                  <a:txBody>
                    <a:bodyPr/>
                    <a:lstStyle/>
                    <a:p>
                      <a:pPr algn="ctr"/>
                      <a:r>
                        <a:rPr lang="en-US" dirty="0" smtClean="0"/>
                        <a:t>(1.0, 1.0)</a:t>
                      </a:r>
                      <a:endParaRPr lang="en-US" dirty="0"/>
                    </a:p>
                  </a:txBody>
                  <a:tcPr/>
                </a:tc>
              </a:tr>
              <a:tr h="370840">
                <a:tc>
                  <a:txBody>
                    <a:bodyPr/>
                    <a:lstStyle/>
                    <a:p>
                      <a:pPr algn="ctr"/>
                      <a:r>
                        <a:rPr lang="en-US" dirty="0" smtClean="0"/>
                        <a:t>Group 2</a:t>
                      </a:r>
                      <a:endParaRPr lang="en-US" dirty="0"/>
                    </a:p>
                  </a:txBody>
                  <a:tcPr/>
                </a:tc>
                <a:tc>
                  <a:txBody>
                    <a:bodyPr/>
                    <a:lstStyle/>
                    <a:p>
                      <a:pPr algn="ctr"/>
                      <a:r>
                        <a:rPr lang="en-US" dirty="0" smtClean="0"/>
                        <a:t>D</a:t>
                      </a:r>
                      <a:endParaRPr lang="en-US" dirty="0"/>
                    </a:p>
                  </a:txBody>
                  <a:tcPr/>
                </a:tc>
                <a:tc>
                  <a:txBody>
                    <a:bodyPr/>
                    <a:lstStyle/>
                    <a:p>
                      <a:pPr algn="ctr"/>
                      <a:r>
                        <a:rPr lang="en-US" dirty="0" smtClean="0"/>
                        <a:t>(5.0, 7.0)</a:t>
                      </a:r>
                      <a:endParaRPr lang="en-US" dirty="0"/>
                    </a:p>
                  </a:txBody>
                  <a:tcPr/>
                </a:tc>
              </a:tr>
            </a:tbl>
          </a:graphicData>
        </a:graphic>
      </p:graphicFrame>
      <p:sp>
        <p:nvSpPr>
          <p:cNvPr id="5"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6" name="TextBox 5"/>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spTree>
    <p:extLst>
      <p:ext uri="{BB962C8B-B14F-4D97-AF65-F5344CB8AC3E}">
        <p14:creationId xmlns:p14="http://schemas.microsoft.com/office/powerpoint/2010/main" val="32751907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73169014"/>
              </p:ext>
            </p:extLst>
          </p:nvPr>
        </p:nvGraphicFramePr>
        <p:xfrm>
          <a:off x="1416423" y="1546359"/>
          <a:ext cx="6096000" cy="1112520"/>
        </p:xfrm>
        <a:graphic>
          <a:graphicData uri="http://schemas.openxmlformats.org/drawingml/2006/table">
            <a:tbl>
              <a:tblPr firstRow="1" bandRow="1">
                <a:tableStyleId>{5C22544A-7EE6-4342-B048-85BDC9FD1C3A}</a:tableStyleId>
              </a:tblPr>
              <a:tblGrid>
                <a:gridCol w="2032000"/>
                <a:gridCol w="1492411"/>
                <a:gridCol w="2571589"/>
              </a:tblGrid>
              <a:tr h="370840">
                <a:tc>
                  <a:txBody>
                    <a:bodyPr/>
                    <a:lstStyle/>
                    <a:p>
                      <a:pPr algn="ctr"/>
                      <a:endParaRPr lang="en-US" b="0" dirty="0"/>
                    </a:p>
                  </a:txBody>
                  <a:tcPr/>
                </a:tc>
                <a:tc>
                  <a:txBody>
                    <a:bodyPr/>
                    <a:lstStyle/>
                    <a:p>
                      <a:pPr algn="ctr"/>
                      <a:r>
                        <a:rPr lang="en-US" sz="1800" b="0" dirty="0" smtClean="0"/>
                        <a:t>Article</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smtClean="0"/>
                        <a:t>Mean</a:t>
                      </a:r>
                      <a:r>
                        <a:rPr lang="en-US" sz="1800" b="0" baseline="0" dirty="0" smtClean="0"/>
                        <a:t> Vector </a:t>
                      </a:r>
                      <a:r>
                        <a:rPr lang="en-US" sz="1400" b="0" i="1" baseline="0" dirty="0" smtClean="0"/>
                        <a:t>(centroid)</a:t>
                      </a:r>
                      <a:endParaRPr lang="en-US" sz="1400" i="1" dirty="0" smtClean="0"/>
                    </a:p>
                  </a:txBody>
                  <a:tcPr/>
                </a:tc>
              </a:tr>
              <a:tr h="370840">
                <a:tc>
                  <a:txBody>
                    <a:bodyPr/>
                    <a:lstStyle/>
                    <a:p>
                      <a:pPr algn="ctr"/>
                      <a:r>
                        <a:rPr lang="en-US" dirty="0" smtClean="0"/>
                        <a:t>Cluster 1</a:t>
                      </a:r>
                      <a:endParaRPr lang="en-US" dirty="0"/>
                    </a:p>
                  </a:txBody>
                  <a:tcPr/>
                </a:tc>
                <a:tc>
                  <a:txBody>
                    <a:bodyPr/>
                    <a:lstStyle/>
                    <a:p>
                      <a:pPr algn="ctr"/>
                      <a:r>
                        <a:rPr lang="en-US" dirty="0" smtClean="0"/>
                        <a:t>A, B, C</a:t>
                      </a:r>
                      <a:endParaRPr lang="en-US" dirty="0"/>
                    </a:p>
                  </a:txBody>
                  <a:tcPr/>
                </a:tc>
                <a:tc>
                  <a:txBody>
                    <a:bodyPr/>
                    <a:lstStyle/>
                    <a:p>
                      <a:pPr algn="ctr"/>
                      <a:r>
                        <a:rPr lang="en-US" dirty="0" smtClean="0"/>
                        <a:t>(1.8, 2.3)</a:t>
                      </a:r>
                      <a:endParaRPr lang="en-US" dirty="0"/>
                    </a:p>
                  </a:txBody>
                  <a:tcPr/>
                </a:tc>
              </a:tr>
              <a:tr h="370840">
                <a:tc>
                  <a:txBody>
                    <a:bodyPr/>
                    <a:lstStyle/>
                    <a:p>
                      <a:pPr algn="ctr"/>
                      <a:r>
                        <a:rPr lang="en-US" dirty="0" smtClean="0"/>
                        <a:t>Cluster 2</a:t>
                      </a:r>
                      <a:endParaRPr lang="en-US" dirty="0"/>
                    </a:p>
                  </a:txBody>
                  <a:tcPr/>
                </a:tc>
                <a:tc>
                  <a:txBody>
                    <a:bodyPr/>
                    <a:lstStyle/>
                    <a:p>
                      <a:pPr algn="ctr"/>
                      <a:r>
                        <a:rPr lang="en-US" dirty="0" smtClean="0"/>
                        <a:t>D, E, F, G</a:t>
                      </a:r>
                      <a:endParaRPr lang="en-US" dirty="0"/>
                    </a:p>
                  </a:txBody>
                  <a:tcPr/>
                </a:tc>
                <a:tc>
                  <a:txBody>
                    <a:bodyPr/>
                    <a:lstStyle/>
                    <a:p>
                      <a:pPr algn="ctr"/>
                      <a:r>
                        <a:rPr lang="en-US" dirty="0" smtClean="0"/>
                        <a:t>(4.1, 5.4)</a:t>
                      </a:r>
                      <a:endParaRPr lang="en-US" dirty="0"/>
                    </a:p>
                  </a:txBody>
                  <a:tcPr/>
                </a:tc>
              </a:tr>
            </a:tbl>
          </a:graphicData>
        </a:graphic>
      </p:graphicFrame>
      <p:sp>
        <p:nvSpPr>
          <p:cNvPr id="5"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6" name="TextBox 5"/>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spTree>
    <p:extLst>
      <p:ext uri="{BB962C8B-B14F-4D97-AF65-F5344CB8AC3E}">
        <p14:creationId xmlns:p14="http://schemas.microsoft.com/office/powerpoint/2010/main" val="23989917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sp>
        <p:nvSpPr>
          <p:cNvPr id="5"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6" name="TextBox 5"/>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graphicFrame>
        <p:nvGraphicFramePr>
          <p:cNvPr id="7" name="Table 6"/>
          <p:cNvGraphicFramePr>
            <a:graphicFrameLocks noGrp="1"/>
          </p:cNvGraphicFramePr>
          <p:nvPr>
            <p:extLst/>
          </p:nvPr>
        </p:nvGraphicFramePr>
        <p:xfrm>
          <a:off x="1416422" y="1154473"/>
          <a:ext cx="6329083" cy="3510280"/>
        </p:xfrm>
        <a:graphic>
          <a:graphicData uri="http://schemas.openxmlformats.org/drawingml/2006/table">
            <a:tbl>
              <a:tblPr firstRow="1" bandRow="1">
                <a:tableStyleId>{5C22544A-7EE6-4342-B048-85BDC9FD1C3A}</a:tableStyleId>
              </a:tblPr>
              <a:tblGrid>
                <a:gridCol w="1489196"/>
                <a:gridCol w="2730193"/>
                <a:gridCol w="2109694"/>
              </a:tblGrid>
              <a:tr h="370840">
                <a:tc>
                  <a:txBody>
                    <a:bodyPr/>
                    <a:lstStyle/>
                    <a:p>
                      <a:pPr algn="ctr"/>
                      <a:r>
                        <a:rPr lang="en-US" sz="2000" b="0" dirty="0" smtClean="0"/>
                        <a:t>Article</a:t>
                      </a:r>
                      <a:endParaRPr lang="en-US" b="0" dirty="0"/>
                    </a:p>
                  </a:txBody>
                  <a:tcPr/>
                </a:tc>
                <a:tc>
                  <a:txBody>
                    <a:bodyPr/>
                    <a:lstStyle/>
                    <a:p>
                      <a:pPr algn="ctr"/>
                      <a:r>
                        <a:rPr lang="en-US" sz="1800" b="0" dirty="0" smtClean="0"/>
                        <a:t>Distance to mean </a:t>
                      </a:r>
                      <a:r>
                        <a:rPr lang="en-US" sz="1600" b="0" i="1" dirty="0" smtClean="0"/>
                        <a:t>(centroid)</a:t>
                      </a:r>
                      <a:r>
                        <a:rPr lang="en-US" sz="1800" b="0" dirty="0" smtClean="0"/>
                        <a:t> of Cluster 1</a:t>
                      </a:r>
                      <a:endParaRPr lang="en-US" dirty="0"/>
                    </a:p>
                  </a:txBody>
                  <a:tcPr/>
                </a:tc>
                <a:tc>
                  <a:txBody>
                    <a:bodyPr/>
                    <a:lstStyle/>
                    <a:p>
                      <a:pPr algn="ctr"/>
                      <a:r>
                        <a:rPr lang="en-US" sz="1800" b="0" dirty="0" smtClean="0"/>
                        <a:t>Distance to mean </a:t>
                      </a:r>
                      <a:r>
                        <a:rPr lang="en-US" sz="1600" b="0" i="1" dirty="0" smtClean="0"/>
                        <a:t>(centroid)</a:t>
                      </a:r>
                      <a:r>
                        <a:rPr lang="en-US" sz="1800" b="0" dirty="0" smtClean="0"/>
                        <a:t> of Cluster 2</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1.5</a:t>
                      </a:r>
                      <a:endParaRPr lang="en-US" dirty="0"/>
                    </a:p>
                  </a:txBody>
                  <a:tcPr/>
                </a:tc>
                <a:tc>
                  <a:txBody>
                    <a:bodyPr/>
                    <a:lstStyle/>
                    <a:p>
                      <a:pPr algn="ctr"/>
                      <a:r>
                        <a:rPr lang="en-US" dirty="0" smtClean="0"/>
                        <a:t>5.4</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0.4</a:t>
                      </a:r>
                      <a:endParaRPr lang="en-US" dirty="0"/>
                    </a:p>
                  </a:txBody>
                  <a:tcPr/>
                </a:tc>
                <a:tc>
                  <a:txBody>
                    <a:bodyPr/>
                    <a:lstStyle/>
                    <a:p>
                      <a:pPr algn="ctr"/>
                      <a:r>
                        <a:rPr lang="en-US" dirty="0" smtClean="0"/>
                        <a:t>4.3</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2.1</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5.7</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3.2</a:t>
                      </a:r>
                      <a:endParaRPr lang="en-US" dirty="0"/>
                    </a:p>
                  </a:txBody>
                  <a:tcPr/>
                </a:tc>
                <a:tc>
                  <a:txBody>
                    <a:bodyPr/>
                    <a:lstStyle/>
                    <a:p>
                      <a:pPr algn="ctr"/>
                      <a:r>
                        <a:rPr lang="en-US" dirty="0" smtClean="0"/>
                        <a:t>0.7</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3.8</a:t>
                      </a:r>
                      <a:endParaRPr lang="en-US" dirty="0"/>
                    </a:p>
                  </a:txBody>
                  <a:tcPr/>
                </a:tc>
                <a:tc>
                  <a:txBody>
                    <a:bodyPr/>
                    <a:lstStyle/>
                    <a:p>
                      <a:pPr algn="ctr"/>
                      <a:r>
                        <a:rPr lang="en-US" dirty="0" smtClean="0"/>
                        <a:t>0.6</a:t>
                      </a:r>
                      <a:endParaRPr lang="en-US" dirty="0"/>
                    </a:p>
                  </a:txBody>
                  <a:tcPr/>
                </a:tc>
              </a:tr>
              <a:tr h="370840">
                <a:tc>
                  <a:txBody>
                    <a:bodyPr/>
                    <a:lstStyle/>
                    <a:p>
                      <a:pPr algn="ctr"/>
                      <a:r>
                        <a:rPr lang="en-US" dirty="0" smtClean="0"/>
                        <a:t>G</a:t>
                      </a:r>
                      <a:endParaRPr lang="en-US" dirty="0"/>
                    </a:p>
                  </a:txBody>
                  <a:tcPr/>
                </a:tc>
                <a:tc>
                  <a:txBody>
                    <a:bodyPr/>
                    <a:lstStyle/>
                    <a:p>
                      <a:pPr algn="ctr"/>
                      <a:r>
                        <a:rPr lang="en-US" dirty="0" smtClean="0"/>
                        <a:t>2.8</a:t>
                      </a:r>
                      <a:endParaRPr lang="en-US" dirty="0"/>
                    </a:p>
                  </a:txBody>
                  <a:tcPr/>
                </a:tc>
                <a:tc>
                  <a:txBody>
                    <a:bodyPr/>
                    <a:lstStyle/>
                    <a:p>
                      <a:pPr algn="ctr"/>
                      <a:r>
                        <a:rPr lang="en-US" dirty="0" smtClean="0"/>
                        <a:t>1.1</a:t>
                      </a:r>
                      <a:endParaRPr lang="en-US" dirty="0"/>
                    </a:p>
                  </a:txBody>
                  <a:tcPr/>
                </a:tc>
              </a:tr>
            </a:tbl>
          </a:graphicData>
        </a:graphic>
      </p:graphicFrame>
      <p:sp>
        <p:nvSpPr>
          <p:cNvPr id="10" name="TextBox 9"/>
          <p:cNvSpPr txBox="1"/>
          <p:nvPr/>
        </p:nvSpPr>
        <p:spPr>
          <a:xfrm>
            <a:off x="130631" y="2159877"/>
            <a:ext cx="1191024" cy="369332"/>
          </a:xfrm>
          <a:prstGeom prst="rect">
            <a:avLst/>
          </a:prstGeom>
          <a:noFill/>
        </p:spPr>
        <p:txBody>
          <a:bodyPr wrap="square" rtlCol="0">
            <a:spAutoFit/>
          </a:bodyPr>
          <a:lstStyle/>
          <a:p>
            <a:r>
              <a:rPr lang="en-US" dirty="0" smtClean="0">
                <a:solidFill>
                  <a:schemeClr val="accent4"/>
                </a:solidFill>
                <a:latin typeface="+mj-lt"/>
              </a:rPr>
              <a:t>Cluster 1</a:t>
            </a:r>
            <a:endParaRPr lang="en-US" dirty="0">
              <a:solidFill>
                <a:schemeClr val="accent4"/>
              </a:solidFill>
              <a:latin typeface="+mj-lt"/>
            </a:endParaRPr>
          </a:p>
        </p:txBody>
      </p:sp>
      <p:sp>
        <p:nvSpPr>
          <p:cNvPr id="11" name="TextBox 10"/>
          <p:cNvSpPr txBox="1"/>
          <p:nvPr/>
        </p:nvSpPr>
        <p:spPr>
          <a:xfrm>
            <a:off x="94773" y="3484485"/>
            <a:ext cx="1247371" cy="369332"/>
          </a:xfrm>
          <a:prstGeom prst="rect">
            <a:avLst/>
          </a:prstGeom>
          <a:noFill/>
        </p:spPr>
        <p:txBody>
          <a:bodyPr wrap="square" rtlCol="0">
            <a:spAutoFit/>
          </a:bodyPr>
          <a:lstStyle/>
          <a:p>
            <a:r>
              <a:rPr lang="en-US" dirty="0" smtClean="0">
                <a:solidFill>
                  <a:schemeClr val="accent4"/>
                </a:solidFill>
                <a:latin typeface="+mj-lt"/>
              </a:rPr>
              <a:t>Cluster 2</a:t>
            </a:r>
            <a:endParaRPr lang="en-US" dirty="0">
              <a:solidFill>
                <a:schemeClr val="accent4"/>
              </a:solidFill>
              <a:latin typeface="+mj-lt"/>
            </a:endParaRPr>
          </a:p>
        </p:txBody>
      </p:sp>
      <p:sp>
        <p:nvSpPr>
          <p:cNvPr id="12" name="Left Brace 11"/>
          <p:cNvSpPr/>
          <p:nvPr/>
        </p:nvSpPr>
        <p:spPr>
          <a:xfrm>
            <a:off x="1206394" y="1844168"/>
            <a:ext cx="135750" cy="1344670"/>
          </a:xfrm>
          <a:prstGeom prst="leftBrace">
            <a:avLst/>
          </a:prstGeom>
          <a:ln w="12700">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Left Brace 12"/>
          <p:cNvSpPr/>
          <p:nvPr/>
        </p:nvSpPr>
        <p:spPr>
          <a:xfrm>
            <a:off x="1151213" y="3286897"/>
            <a:ext cx="190931" cy="1103536"/>
          </a:xfrm>
          <a:prstGeom prst="leftBrace">
            <a:avLst/>
          </a:prstGeom>
          <a:ln w="12700">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Oval 13"/>
          <p:cNvSpPr/>
          <p:nvPr/>
        </p:nvSpPr>
        <p:spPr>
          <a:xfrm>
            <a:off x="3534031" y="2767603"/>
            <a:ext cx="3966519" cy="421235"/>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0731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sp>
        <p:nvSpPr>
          <p:cNvPr id="5"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6" name="TextBox 5"/>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595160455"/>
              </p:ext>
            </p:extLst>
          </p:nvPr>
        </p:nvGraphicFramePr>
        <p:xfrm>
          <a:off x="1416422" y="1154473"/>
          <a:ext cx="6329083" cy="3510280"/>
        </p:xfrm>
        <a:graphic>
          <a:graphicData uri="http://schemas.openxmlformats.org/drawingml/2006/table">
            <a:tbl>
              <a:tblPr firstRow="1" bandRow="1">
                <a:tableStyleId>{5C22544A-7EE6-4342-B048-85BDC9FD1C3A}</a:tableStyleId>
              </a:tblPr>
              <a:tblGrid>
                <a:gridCol w="1489196"/>
                <a:gridCol w="2730193"/>
                <a:gridCol w="2109694"/>
              </a:tblGrid>
              <a:tr h="370840">
                <a:tc>
                  <a:txBody>
                    <a:bodyPr/>
                    <a:lstStyle/>
                    <a:p>
                      <a:pPr algn="ctr"/>
                      <a:r>
                        <a:rPr lang="en-US" sz="2000" b="0" dirty="0" smtClean="0"/>
                        <a:t>Article</a:t>
                      </a:r>
                      <a:endParaRPr lang="en-US" b="0" dirty="0"/>
                    </a:p>
                  </a:txBody>
                  <a:tcPr/>
                </a:tc>
                <a:tc>
                  <a:txBody>
                    <a:bodyPr/>
                    <a:lstStyle/>
                    <a:p>
                      <a:pPr algn="ctr"/>
                      <a:r>
                        <a:rPr lang="en-US" sz="1800" b="0" dirty="0" smtClean="0"/>
                        <a:t>Distance to mean </a:t>
                      </a:r>
                      <a:r>
                        <a:rPr lang="en-US" sz="1600" b="0" i="1" dirty="0" smtClean="0"/>
                        <a:t>(centroid)</a:t>
                      </a:r>
                      <a:r>
                        <a:rPr lang="en-US" sz="1800" b="0" dirty="0" smtClean="0"/>
                        <a:t> of Cluster 1</a:t>
                      </a:r>
                      <a:endParaRPr lang="en-US" dirty="0"/>
                    </a:p>
                  </a:txBody>
                  <a:tcPr/>
                </a:tc>
                <a:tc>
                  <a:txBody>
                    <a:bodyPr/>
                    <a:lstStyle/>
                    <a:p>
                      <a:pPr algn="ctr"/>
                      <a:r>
                        <a:rPr lang="en-US" sz="1800" b="0" dirty="0" smtClean="0"/>
                        <a:t>Distance to mean </a:t>
                      </a:r>
                      <a:r>
                        <a:rPr lang="en-US" sz="1600" b="0" i="1" dirty="0" smtClean="0"/>
                        <a:t>(centroid)</a:t>
                      </a:r>
                      <a:r>
                        <a:rPr lang="en-US" sz="1800" b="0" dirty="0" smtClean="0"/>
                        <a:t> of Cluster 2</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1.5</a:t>
                      </a:r>
                      <a:endParaRPr lang="en-US" dirty="0"/>
                    </a:p>
                  </a:txBody>
                  <a:tcPr/>
                </a:tc>
                <a:tc>
                  <a:txBody>
                    <a:bodyPr/>
                    <a:lstStyle/>
                    <a:p>
                      <a:pPr algn="ctr"/>
                      <a:r>
                        <a:rPr lang="en-US" dirty="0" smtClean="0"/>
                        <a:t>5.4</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0.4</a:t>
                      </a:r>
                      <a:endParaRPr lang="en-US" dirty="0"/>
                    </a:p>
                  </a:txBody>
                  <a:tcPr/>
                </a:tc>
                <a:tc>
                  <a:txBody>
                    <a:bodyPr/>
                    <a:lstStyle/>
                    <a:p>
                      <a:pPr algn="ctr"/>
                      <a:r>
                        <a:rPr lang="en-US" dirty="0" smtClean="0"/>
                        <a:t>4.3</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2.1</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5.7</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3.2</a:t>
                      </a:r>
                      <a:endParaRPr lang="en-US" dirty="0"/>
                    </a:p>
                  </a:txBody>
                  <a:tcPr/>
                </a:tc>
                <a:tc>
                  <a:txBody>
                    <a:bodyPr/>
                    <a:lstStyle/>
                    <a:p>
                      <a:pPr algn="ctr"/>
                      <a:r>
                        <a:rPr lang="en-US" dirty="0" smtClean="0"/>
                        <a:t>0.7</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3.8</a:t>
                      </a:r>
                      <a:endParaRPr lang="en-US" dirty="0"/>
                    </a:p>
                  </a:txBody>
                  <a:tcPr/>
                </a:tc>
                <a:tc>
                  <a:txBody>
                    <a:bodyPr/>
                    <a:lstStyle/>
                    <a:p>
                      <a:pPr algn="ctr"/>
                      <a:r>
                        <a:rPr lang="en-US" dirty="0" smtClean="0"/>
                        <a:t>0.6</a:t>
                      </a:r>
                      <a:endParaRPr lang="en-US" dirty="0"/>
                    </a:p>
                  </a:txBody>
                  <a:tcPr/>
                </a:tc>
              </a:tr>
              <a:tr h="370840">
                <a:tc>
                  <a:txBody>
                    <a:bodyPr/>
                    <a:lstStyle/>
                    <a:p>
                      <a:pPr algn="ctr"/>
                      <a:r>
                        <a:rPr lang="en-US" dirty="0" smtClean="0"/>
                        <a:t>G</a:t>
                      </a:r>
                      <a:endParaRPr lang="en-US" dirty="0"/>
                    </a:p>
                  </a:txBody>
                  <a:tcPr/>
                </a:tc>
                <a:tc>
                  <a:txBody>
                    <a:bodyPr/>
                    <a:lstStyle/>
                    <a:p>
                      <a:pPr algn="ctr"/>
                      <a:r>
                        <a:rPr lang="en-US" dirty="0" smtClean="0"/>
                        <a:t>2.8</a:t>
                      </a:r>
                      <a:endParaRPr lang="en-US" dirty="0"/>
                    </a:p>
                  </a:txBody>
                  <a:tcPr/>
                </a:tc>
                <a:tc>
                  <a:txBody>
                    <a:bodyPr/>
                    <a:lstStyle/>
                    <a:p>
                      <a:pPr algn="ctr"/>
                      <a:r>
                        <a:rPr lang="en-US" dirty="0" smtClean="0"/>
                        <a:t>1.1</a:t>
                      </a:r>
                      <a:endParaRPr lang="en-US" dirty="0"/>
                    </a:p>
                  </a:txBody>
                  <a:tcPr/>
                </a:tc>
              </a:tr>
            </a:tbl>
          </a:graphicData>
        </a:graphic>
      </p:graphicFrame>
      <p:sp>
        <p:nvSpPr>
          <p:cNvPr id="10" name="TextBox 9"/>
          <p:cNvSpPr txBox="1"/>
          <p:nvPr/>
        </p:nvSpPr>
        <p:spPr>
          <a:xfrm>
            <a:off x="130631" y="2159877"/>
            <a:ext cx="1191024" cy="369332"/>
          </a:xfrm>
          <a:prstGeom prst="rect">
            <a:avLst/>
          </a:prstGeom>
          <a:noFill/>
        </p:spPr>
        <p:txBody>
          <a:bodyPr wrap="square" rtlCol="0">
            <a:spAutoFit/>
          </a:bodyPr>
          <a:lstStyle/>
          <a:p>
            <a:r>
              <a:rPr lang="en-US" dirty="0" smtClean="0">
                <a:solidFill>
                  <a:schemeClr val="accent4"/>
                </a:solidFill>
                <a:latin typeface="+mj-lt"/>
              </a:rPr>
              <a:t>Cluster 1</a:t>
            </a:r>
            <a:endParaRPr lang="en-US" dirty="0">
              <a:solidFill>
                <a:schemeClr val="accent4"/>
              </a:solidFill>
              <a:latin typeface="+mj-lt"/>
            </a:endParaRPr>
          </a:p>
        </p:txBody>
      </p:sp>
      <p:sp>
        <p:nvSpPr>
          <p:cNvPr id="11" name="TextBox 10"/>
          <p:cNvSpPr txBox="1"/>
          <p:nvPr/>
        </p:nvSpPr>
        <p:spPr>
          <a:xfrm>
            <a:off x="94773" y="3484485"/>
            <a:ext cx="1247371" cy="369332"/>
          </a:xfrm>
          <a:prstGeom prst="rect">
            <a:avLst/>
          </a:prstGeom>
          <a:noFill/>
        </p:spPr>
        <p:txBody>
          <a:bodyPr wrap="square" rtlCol="0">
            <a:spAutoFit/>
          </a:bodyPr>
          <a:lstStyle/>
          <a:p>
            <a:r>
              <a:rPr lang="en-US" dirty="0" smtClean="0">
                <a:solidFill>
                  <a:schemeClr val="accent4"/>
                </a:solidFill>
                <a:latin typeface="+mj-lt"/>
              </a:rPr>
              <a:t>Cluster 2</a:t>
            </a:r>
            <a:endParaRPr lang="en-US" dirty="0">
              <a:solidFill>
                <a:schemeClr val="accent4"/>
              </a:solidFill>
              <a:latin typeface="+mj-lt"/>
            </a:endParaRPr>
          </a:p>
        </p:txBody>
      </p:sp>
      <p:sp>
        <p:nvSpPr>
          <p:cNvPr id="12" name="Left Brace 11"/>
          <p:cNvSpPr/>
          <p:nvPr/>
        </p:nvSpPr>
        <p:spPr>
          <a:xfrm>
            <a:off x="1206394" y="1844168"/>
            <a:ext cx="153682" cy="1021977"/>
          </a:xfrm>
          <a:prstGeom prst="leftBrace">
            <a:avLst/>
          </a:prstGeom>
          <a:ln w="12700">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Left Brace 12"/>
          <p:cNvSpPr/>
          <p:nvPr/>
        </p:nvSpPr>
        <p:spPr>
          <a:xfrm>
            <a:off x="1151213" y="2950444"/>
            <a:ext cx="216541" cy="1439989"/>
          </a:xfrm>
          <a:prstGeom prst="leftBrace">
            <a:avLst/>
          </a:prstGeom>
          <a:ln w="12700">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693057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884478337"/>
              </p:ext>
            </p:extLst>
          </p:nvPr>
        </p:nvGraphicFramePr>
        <p:xfrm>
          <a:off x="1416423" y="1546359"/>
          <a:ext cx="6096000" cy="1112520"/>
        </p:xfrm>
        <a:graphic>
          <a:graphicData uri="http://schemas.openxmlformats.org/drawingml/2006/table">
            <a:tbl>
              <a:tblPr firstRow="1" bandRow="1">
                <a:tableStyleId>{5C22544A-7EE6-4342-B048-85BDC9FD1C3A}</a:tableStyleId>
              </a:tblPr>
              <a:tblGrid>
                <a:gridCol w="2032000"/>
                <a:gridCol w="1492411"/>
                <a:gridCol w="2571589"/>
              </a:tblGrid>
              <a:tr h="370840">
                <a:tc>
                  <a:txBody>
                    <a:bodyPr/>
                    <a:lstStyle/>
                    <a:p>
                      <a:pPr algn="ctr"/>
                      <a:endParaRPr lang="en-US" b="0" dirty="0"/>
                    </a:p>
                  </a:txBody>
                  <a:tcPr/>
                </a:tc>
                <a:tc>
                  <a:txBody>
                    <a:bodyPr/>
                    <a:lstStyle/>
                    <a:p>
                      <a:pPr algn="ctr"/>
                      <a:r>
                        <a:rPr lang="en-US" sz="1800" b="0" dirty="0" smtClean="0"/>
                        <a:t>Article</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smtClean="0"/>
                        <a:t>Mean</a:t>
                      </a:r>
                      <a:r>
                        <a:rPr lang="en-US" sz="1800" b="0" baseline="0" dirty="0" smtClean="0"/>
                        <a:t> Vector </a:t>
                      </a:r>
                      <a:r>
                        <a:rPr lang="en-US" sz="1400" b="0" i="1" baseline="0" dirty="0" smtClean="0"/>
                        <a:t>(centroid)</a:t>
                      </a:r>
                      <a:endParaRPr lang="en-US" sz="1400" i="1" dirty="0" smtClean="0"/>
                    </a:p>
                  </a:txBody>
                  <a:tcPr/>
                </a:tc>
              </a:tr>
              <a:tr h="370840">
                <a:tc>
                  <a:txBody>
                    <a:bodyPr/>
                    <a:lstStyle/>
                    <a:p>
                      <a:pPr algn="ctr"/>
                      <a:r>
                        <a:rPr lang="en-US" dirty="0" smtClean="0"/>
                        <a:t>Cluster 1</a:t>
                      </a:r>
                      <a:endParaRPr lang="en-US" dirty="0"/>
                    </a:p>
                  </a:txBody>
                  <a:tcPr/>
                </a:tc>
                <a:tc>
                  <a:txBody>
                    <a:bodyPr/>
                    <a:lstStyle/>
                    <a:p>
                      <a:pPr algn="ctr"/>
                      <a:r>
                        <a:rPr lang="en-US" dirty="0" smtClean="0"/>
                        <a:t>A, B</a:t>
                      </a:r>
                      <a:endParaRPr lang="en-US" dirty="0"/>
                    </a:p>
                  </a:txBody>
                  <a:tcPr/>
                </a:tc>
                <a:tc>
                  <a:txBody>
                    <a:bodyPr/>
                    <a:lstStyle/>
                    <a:p>
                      <a:pPr algn="ctr"/>
                      <a:r>
                        <a:rPr lang="en-US" dirty="0" smtClean="0"/>
                        <a:t>(1.3, 1.5)</a:t>
                      </a:r>
                      <a:endParaRPr lang="en-US" dirty="0"/>
                    </a:p>
                  </a:txBody>
                  <a:tcPr/>
                </a:tc>
              </a:tr>
              <a:tr h="370840">
                <a:tc>
                  <a:txBody>
                    <a:bodyPr/>
                    <a:lstStyle/>
                    <a:p>
                      <a:pPr algn="ctr"/>
                      <a:r>
                        <a:rPr lang="en-US" dirty="0" smtClean="0"/>
                        <a:t>Cluster 2</a:t>
                      </a:r>
                      <a:endParaRPr lang="en-US" dirty="0"/>
                    </a:p>
                  </a:txBody>
                  <a:tcPr/>
                </a:tc>
                <a:tc>
                  <a:txBody>
                    <a:bodyPr/>
                    <a:lstStyle/>
                    <a:p>
                      <a:pPr algn="ctr"/>
                      <a:r>
                        <a:rPr lang="en-US" dirty="0" smtClean="0"/>
                        <a:t>C,</a:t>
                      </a:r>
                      <a:r>
                        <a:rPr lang="en-US" baseline="0" dirty="0" smtClean="0"/>
                        <a:t> </a:t>
                      </a:r>
                      <a:r>
                        <a:rPr lang="en-US" dirty="0" smtClean="0"/>
                        <a:t>D, E, F, G</a:t>
                      </a:r>
                      <a:endParaRPr lang="en-US" dirty="0"/>
                    </a:p>
                  </a:txBody>
                  <a:tcPr/>
                </a:tc>
                <a:tc>
                  <a:txBody>
                    <a:bodyPr/>
                    <a:lstStyle/>
                    <a:p>
                      <a:pPr algn="ctr"/>
                      <a:r>
                        <a:rPr lang="en-US" dirty="0" smtClean="0"/>
                        <a:t>(3.9, 5.1)</a:t>
                      </a:r>
                      <a:endParaRPr lang="en-US" dirty="0"/>
                    </a:p>
                  </a:txBody>
                  <a:tcPr/>
                </a:tc>
              </a:tr>
            </a:tbl>
          </a:graphicData>
        </a:graphic>
      </p:graphicFrame>
      <p:sp>
        <p:nvSpPr>
          <p:cNvPr id="5"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6" name="TextBox 5"/>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spTree>
    <p:extLst>
      <p:ext uri="{BB962C8B-B14F-4D97-AF65-F5344CB8AC3E}">
        <p14:creationId xmlns:p14="http://schemas.microsoft.com/office/powerpoint/2010/main" val="2174053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3"/>
          <p:cNvSpPr txBox="1">
            <a:spLocks/>
          </p:cNvSpPr>
          <p:nvPr/>
        </p:nvSpPr>
        <p:spPr>
          <a:xfrm>
            <a:off x="1248386" y="1474452"/>
            <a:ext cx="6752614"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err="1" smtClean="0">
                <a:solidFill>
                  <a:schemeClr val="accent2"/>
                </a:solidFill>
              </a:rPr>
              <a:t>spark.mllib</a:t>
            </a:r>
            <a:r>
              <a:rPr lang="en-US" sz="2800" dirty="0" smtClean="0">
                <a:solidFill>
                  <a:schemeClr val="accent5"/>
                </a:solidFill>
              </a:rPr>
              <a:t>             vs.               </a:t>
            </a:r>
            <a:r>
              <a:rPr lang="en-US" sz="2800" dirty="0" smtClean="0">
                <a:solidFill>
                  <a:schemeClr val="accent3"/>
                </a:solidFill>
              </a:rPr>
              <a:t>spark.ml</a:t>
            </a:r>
            <a:endParaRPr lang="en-US" sz="2000" dirty="0">
              <a:solidFill>
                <a:schemeClr val="accent3"/>
              </a:solidFill>
            </a:endParaRPr>
          </a:p>
        </p:txBody>
      </p:sp>
      <p:cxnSp>
        <p:nvCxnSpPr>
          <p:cNvPr id="3" name="Straight Connector 2"/>
          <p:cNvCxnSpPr/>
          <p:nvPr/>
        </p:nvCxnSpPr>
        <p:spPr>
          <a:xfrm>
            <a:off x="4476585" y="2121617"/>
            <a:ext cx="0" cy="2596380"/>
          </a:xfrm>
          <a:prstGeom prst="line">
            <a:avLst/>
          </a:prstGeom>
          <a:ln w="1270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09246" y="2402615"/>
            <a:ext cx="3155823"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Source Sans Pro Light" panose="020B0403030403020204" pitchFamily="34" charset="0"/>
              </a:rPr>
              <a:t>Original “lower-level” API</a:t>
            </a:r>
          </a:p>
          <a:p>
            <a:pPr marL="285750" indent="-285750">
              <a:buFont typeface="Arial" panose="020B0604020202020204" pitchFamily="34" charset="0"/>
              <a:buChar char="•"/>
            </a:pPr>
            <a:endParaRPr lang="en-US" sz="1600" dirty="0">
              <a:latin typeface="Source Sans Pro Light" panose="020B0403030403020204" pitchFamily="34" charset="0"/>
            </a:endParaRPr>
          </a:p>
          <a:p>
            <a:pPr marL="285750" indent="-285750">
              <a:buFont typeface="Arial" panose="020B0604020202020204" pitchFamily="34" charset="0"/>
              <a:buChar char="•"/>
            </a:pPr>
            <a:r>
              <a:rPr lang="en-US" sz="1600" dirty="0" smtClean="0">
                <a:latin typeface="Source Sans Pro Light" panose="020B0403030403020204" pitchFamily="34" charset="0"/>
              </a:rPr>
              <a:t>Built on top of RDDs</a:t>
            </a:r>
          </a:p>
          <a:p>
            <a:pPr marL="285750" indent="-285750">
              <a:buFont typeface="Arial" panose="020B0604020202020204" pitchFamily="34" charset="0"/>
              <a:buChar char="•"/>
            </a:pPr>
            <a:endParaRPr lang="en-US" sz="1600" dirty="0">
              <a:latin typeface="Source Sans Pro Light" panose="020B0403030403020204" pitchFamily="34" charset="0"/>
            </a:endParaRPr>
          </a:p>
          <a:p>
            <a:pPr marL="285750" indent="-285750">
              <a:buFont typeface="Arial" panose="020B0604020202020204" pitchFamily="34" charset="0"/>
              <a:buChar char="•"/>
            </a:pPr>
            <a:r>
              <a:rPr lang="en-US" sz="1600" dirty="0" smtClean="0">
                <a:latin typeface="Source Sans Pro Light" panose="020B0403030403020204" pitchFamily="34" charset="0"/>
              </a:rPr>
              <a:t>Will go to maintenance mode starting Spark 2.0</a:t>
            </a:r>
            <a:endParaRPr lang="en-US" sz="1600" dirty="0">
              <a:latin typeface="Source Sans Pro Light" panose="020B0403030403020204" pitchFamily="34" charset="0"/>
            </a:endParaRPr>
          </a:p>
        </p:txBody>
      </p:sp>
      <p:sp>
        <p:nvSpPr>
          <p:cNvPr id="12" name="TextBox 11"/>
          <p:cNvSpPr txBox="1"/>
          <p:nvPr/>
        </p:nvSpPr>
        <p:spPr>
          <a:xfrm>
            <a:off x="5269523" y="2402615"/>
            <a:ext cx="3059723"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Source Sans Pro Light" panose="020B0403030403020204" pitchFamily="34" charset="0"/>
              </a:rPr>
              <a:t>Newer “higher-level” API for constructing workflows</a:t>
            </a:r>
          </a:p>
          <a:p>
            <a:pPr marL="285750" indent="-285750">
              <a:buFont typeface="Arial" panose="020B0604020202020204" pitchFamily="34" charset="0"/>
              <a:buChar char="•"/>
            </a:pPr>
            <a:endParaRPr lang="en-US" sz="1600" dirty="0" smtClean="0">
              <a:latin typeface="Source Sans Pro Light" panose="020B0403030403020204" pitchFamily="34" charset="0"/>
            </a:endParaRPr>
          </a:p>
          <a:p>
            <a:pPr marL="285750" indent="-285750">
              <a:buFont typeface="Arial" panose="020B0604020202020204" pitchFamily="34" charset="0"/>
              <a:buChar char="•"/>
            </a:pPr>
            <a:r>
              <a:rPr lang="en-US" sz="1600" dirty="0" smtClean="0">
                <a:latin typeface="Source Sans Pro Light" panose="020B0403030403020204" pitchFamily="34" charset="0"/>
              </a:rPr>
              <a:t>Built on top of DataFrames</a:t>
            </a:r>
          </a:p>
        </p:txBody>
      </p:sp>
      <p:sp>
        <p:nvSpPr>
          <p:cNvPr id="7" name="Title 1"/>
          <p:cNvSpPr>
            <a:spLocks noGrp="1"/>
          </p:cNvSpPr>
          <p:nvPr>
            <p:ph type="title"/>
          </p:nvPr>
        </p:nvSpPr>
        <p:spPr>
          <a:xfrm>
            <a:off x="254760" y="206375"/>
            <a:ext cx="8560454" cy="628894"/>
          </a:xfrm>
        </p:spPr>
        <p:txBody>
          <a:bodyPr>
            <a:noAutofit/>
          </a:bodyPr>
          <a:lstStyle/>
          <a:p>
            <a:r>
              <a:rPr lang="en-US" sz="2800" dirty="0" smtClean="0">
                <a:solidFill>
                  <a:schemeClr val="tx1"/>
                </a:solidFill>
              </a:rPr>
              <a:t>Spark MLlib Components</a:t>
            </a:r>
            <a:endParaRPr lang="en-US" sz="2800" dirty="0">
              <a:solidFill>
                <a:schemeClr val="tx1"/>
              </a:solidFill>
            </a:endParaRPr>
          </a:p>
        </p:txBody>
      </p:sp>
      <p:sp>
        <p:nvSpPr>
          <p:cNvPr id="5" name="TextBox 4"/>
          <p:cNvSpPr txBox="1"/>
          <p:nvPr/>
        </p:nvSpPr>
        <p:spPr>
          <a:xfrm>
            <a:off x="2302525" y="1860007"/>
            <a:ext cx="760719" cy="261610"/>
          </a:xfrm>
          <a:prstGeom prst="rect">
            <a:avLst/>
          </a:prstGeom>
          <a:noFill/>
        </p:spPr>
        <p:txBody>
          <a:bodyPr wrap="square" rtlCol="0">
            <a:spAutoFit/>
          </a:bodyPr>
          <a:lstStyle/>
          <a:p>
            <a:r>
              <a:rPr lang="en-US" sz="1100" dirty="0" smtClean="0">
                <a:latin typeface="Source Sans Pro Light" panose="020B0403030403020204" pitchFamily="34" charset="0"/>
              </a:rPr>
              <a:t>(package)</a:t>
            </a:r>
            <a:endParaRPr lang="en-US" sz="1100" dirty="0">
              <a:latin typeface="Source Sans Pro Light" panose="020B0403030403020204" pitchFamily="34" charset="0"/>
            </a:endParaRPr>
          </a:p>
        </p:txBody>
      </p:sp>
      <p:sp>
        <p:nvSpPr>
          <p:cNvPr id="9" name="TextBox 8"/>
          <p:cNvSpPr txBox="1"/>
          <p:nvPr/>
        </p:nvSpPr>
        <p:spPr>
          <a:xfrm>
            <a:off x="6927033" y="1859032"/>
            <a:ext cx="760719" cy="261610"/>
          </a:xfrm>
          <a:prstGeom prst="rect">
            <a:avLst/>
          </a:prstGeom>
          <a:noFill/>
        </p:spPr>
        <p:txBody>
          <a:bodyPr wrap="square" rtlCol="0">
            <a:spAutoFit/>
          </a:bodyPr>
          <a:lstStyle/>
          <a:p>
            <a:r>
              <a:rPr lang="en-US" sz="1100" dirty="0" smtClean="0">
                <a:latin typeface="Source Sans Pro Light" panose="020B0403030403020204" pitchFamily="34" charset="0"/>
              </a:rPr>
              <a:t>(package)</a:t>
            </a:r>
            <a:endParaRPr lang="en-US" sz="1100" dirty="0">
              <a:latin typeface="Source Sans Pro Light" panose="020B0403030403020204" pitchFamily="34" charset="0"/>
            </a:endParaRPr>
          </a:p>
        </p:txBody>
      </p:sp>
    </p:spTree>
    <p:extLst>
      <p:ext uri="{BB962C8B-B14F-4D97-AF65-F5344CB8AC3E}">
        <p14:creationId xmlns:p14="http://schemas.microsoft.com/office/powerpoint/2010/main" val="936434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sp>
        <p:nvSpPr>
          <p:cNvPr id="2" name="TextBox 1"/>
          <p:cNvSpPr txBox="1"/>
          <p:nvPr/>
        </p:nvSpPr>
        <p:spPr>
          <a:xfrm>
            <a:off x="2592730" y="4791919"/>
            <a:ext cx="6470248" cy="261610"/>
          </a:xfrm>
          <a:prstGeom prst="rect">
            <a:avLst/>
          </a:prstGeom>
          <a:noFill/>
        </p:spPr>
        <p:txBody>
          <a:bodyPr wrap="square" rtlCol="0">
            <a:spAutoFit/>
          </a:bodyPr>
          <a:lstStyle/>
          <a:p>
            <a:r>
              <a:rPr lang="en-US" sz="1100" dirty="0">
                <a:latin typeface="Source Sans Pro Light" panose="020B0403030403020204" pitchFamily="34" charset="0"/>
              </a:rPr>
              <a:t>Source: </a:t>
            </a:r>
            <a:r>
              <a:rPr lang="en-US" sz="900" dirty="0">
                <a:latin typeface="Source Sans Pro Light" panose="020B0403030403020204" pitchFamily="34" charset="0"/>
              </a:rPr>
              <a:t>https://github.com/apache/spark/blob/master/mllib/src/main/scala/org/apache/spark/ml/clustering/KMeans.scala#L216</a:t>
            </a:r>
          </a:p>
        </p:txBody>
      </p:sp>
      <p:pic>
        <p:nvPicPr>
          <p:cNvPr id="7" name="Picture 6"/>
          <p:cNvPicPr>
            <a:picLocks noChangeAspect="1"/>
          </p:cNvPicPr>
          <p:nvPr/>
        </p:nvPicPr>
        <p:blipFill>
          <a:blip r:embed="rId3"/>
          <a:stretch>
            <a:fillRect/>
          </a:stretch>
        </p:blipFill>
        <p:spPr>
          <a:xfrm>
            <a:off x="1778963" y="787078"/>
            <a:ext cx="5332408" cy="3780217"/>
          </a:xfrm>
          <a:prstGeom prst="rect">
            <a:avLst/>
          </a:prstGeom>
        </p:spPr>
      </p:pic>
      <p:sp>
        <p:nvSpPr>
          <p:cNvPr id="8" name="Rectangle 7"/>
          <p:cNvSpPr/>
          <p:nvPr/>
        </p:nvSpPr>
        <p:spPr>
          <a:xfrm>
            <a:off x="2963119" y="2677186"/>
            <a:ext cx="196770" cy="141249"/>
          </a:xfrm>
          <a:prstGeom prst="rect">
            <a:avLst/>
          </a:prstGeom>
          <a:no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15435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3"/>
          <p:cNvSpPr txBox="1">
            <a:spLocks/>
          </p:cNvSpPr>
          <p:nvPr/>
        </p:nvSpPr>
        <p:spPr>
          <a:xfrm>
            <a:off x="169863" y="206663"/>
            <a:ext cx="6997853"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smtClean="0">
                <a:solidFill>
                  <a:schemeClr val="accent5"/>
                </a:solidFill>
              </a:rPr>
              <a:t>Spark ML Pipelines</a:t>
            </a:r>
            <a:endParaRPr lang="en-US" sz="2000" dirty="0">
              <a:solidFill>
                <a:schemeClr val="accent5"/>
              </a:solidFill>
            </a:endParaRPr>
          </a:p>
        </p:txBody>
      </p:sp>
      <p:sp>
        <p:nvSpPr>
          <p:cNvPr id="8" name="TextBox 7"/>
          <p:cNvSpPr txBox="1"/>
          <p:nvPr/>
        </p:nvSpPr>
        <p:spPr>
          <a:xfrm>
            <a:off x="781235" y="1125724"/>
            <a:ext cx="7803472" cy="646331"/>
          </a:xfrm>
          <a:prstGeom prst="rect">
            <a:avLst/>
          </a:prstGeom>
          <a:noFill/>
        </p:spPr>
        <p:txBody>
          <a:bodyPr wrap="square" rtlCol="0">
            <a:spAutoFit/>
          </a:bodyPr>
          <a:lstStyle/>
          <a:p>
            <a:r>
              <a:rPr lang="en-US" dirty="0" smtClean="0">
                <a:latin typeface="+mn-lt"/>
              </a:rPr>
              <a:t>DataFrame: </a:t>
            </a:r>
            <a:r>
              <a:rPr lang="en-US" dirty="0" smtClean="0">
                <a:latin typeface="Source Sans Pro Light" panose="020B0403030403020204" pitchFamily="34" charset="0"/>
              </a:rPr>
              <a:t>uses DF from Spark SQL as a ML dataset. Different columns can store </a:t>
            </a:r>
          </a:p>
          <a:p>
            <a:r>
              <a:rPr lang="en-US" dirty="0">
                <a:latin typeface="Source Sans Pro Light" panose="020B0403030403020204" pitchFamily="34" charset="0"/>
              </a:rPr>
              <a:t> </a:t>
            </a:r>
            <a:r>
              <a:rPr lang="en-US" dirty="0" smtClean="0">
                <a:latin typeface="Source Sans Pro Light" panose="020B0403030403020204" pitchFamily="34" charset="0"/>
              </a:rPr>
              <a:t>                        text, feature vectors, true labels and predictions</a:t>
            </a:r>
            <a:endParaRPr lang="en-US" dirty="0">
              <a:latin typeface="+mn-lt"/>
            </a:endParaRPr>
          </a:p>
        </p:txBody>
      </p:sp>
      <p:sp>
        <p:nvSpPr>
          <p:cNvPr id="17" name="TextBox 16"/>
          <p:cNvSpPr txBox="1"/>
          <p:nvPr/>
        </p:nvSpPr>
        <p:spPr>
          <a:xfrm>
            <a:off x="683581" y="2000686"/>
            <a:ext cx="8131945" cy="877163"/>
          </a:xfrm>
          <a:prstGeom prst="rect">
            <a:avLst/>
          </a:prstGeom>
          <a:noFill/>
        </p:spPr>
        <p:txBody>
          <a:bodyPr wrap="square" rtlCol="0">
            <a:spAutoFit/>
          </a:bodyPr>
          <a:lstStyle/>
          <a:p>
            <a:r>
              <a:rPr lang="en-US" dirty="0" smtClean="0">
                <a:latin typeface="+mn-lt"/>
              </a:rPr>
              <a:t>Transformer: </a:t>
            </a:r>
            <a:r>
              <a:rPr lang="en-US" sz="1700" dirty="0" smtClean="0">
                <a:latin typeface="Source Sans Pro Light" panose="020B0403030403020204" pitchFamily="34" charset="0"/>
              </a:rPr>
              <a:t>an algorithm which can transform one DataFrame into another DataFrame </a:t>
            </a:r>
          </a:p>
          <a:p>
            <a:r>
              <a:rPr lang="en-US" sz="1700" i="1" dirty="0">
                <a:latin typeface="Source Sans Pro Light" panose="020B0403030403020204" pitchFamily="34" charset="0"/>
              </a:rPr>
              <a:t>	</a:t>
            </a:r>
            <a:r>
              <a:rPr lang="en-US" sz="1700" i="1" dirty="0" smtClean="0">
                <a:latin typeface="Source Sans Pro Light" panose="020B0403030403020204" pitchFamily="34" charset="0"/>
              </a:rPr>
              <a:t>	       </a:t>
            </a:r>
            <a:r>
              <a:rPr lang="en-US" sz="1600" i="1" dirty="0" smtClean="0">
                <a:latin typeface="Source Sans Pro Light" panose="020B0403030403020204" pitchFamily="34" charset="0"/>
              </a:rPr>
              <a:t>(example: ML model is a transformer that transforms a DF with features into a DF </a:t>
            </a:r>
          </a:p>
          <a:p>
            <a:r>
              <a:rPr lang="en-US" sz="1600" i="1" dirty="0">
                <a:latin typeface="Source Sans Pro Light" panose="020B0403030403020204" pitchFamily="34" charset="0"/>
              </a:rPr>
              <a:t> </a:t>
            </a:r>
            <a:r>
              <a:rPr lang="en-US" sz="1600" i="1" dirty="0" smtClean="0">
                <a:latin typeface="Source Sans Pro Light" panose="020B0403030403020204" pitchFamily="34" charset="0"/>
              </a:rPr>
              <a:t>                               with predictions)</a:t>
            </a:r>
            <a:endParaRPr lang="en-US" sz="1600" i="1" dirty="0">
              <a:latin typeface="+mn-lt"/>
            </a:endParaRPr>
          </a:p>
        </p:txBody>
      </p:sp>
      <p:sp>
        <p:nvSpPr>
          <p:cNvPr id="18" name="TextBox 17"/>
          <p:cNvSpPr txBox="1"/>
          <p:nvPr/>
        </p:nvSpPr>
        <p:spPr>
          <a:xfrm>
            <a:off x="781235" y="2975852"/>
            <a:ext cx="7608164" cy="877163"/>
          </a:xfrm>
          <a:prstGeom prst="rect">
            <a:avLst/>
          </a:prstGeom>
          <a:noFill/>
        </p:spPr>
        <p:txBody>
          <a:bodyPr wrap="square" rtlCol="0">
            <a:spAutoFit/>
          </a:bodyPr>
          <a:lstStyle/>
          <a:p>
            <a:r>
              <a:rPr lang="en-US" dirty="0" smtClean="0">
                <a:latin typeface="+mn-lt"/>
              </a:rPr>
              <a:t>Estimator: </a:t>
            </a:r>
            <a:r>
              <a:rPr lang="en-US" sz="1700" dirty="0" smtClean="0">
                <a:latin typeface="Source Sans Pro Light" panose="020B0403030403020204" pitchFamily="34" charset="0"/>
              </a:rPr>
              <a:t>an algorithm which can be fit on a DF to produce a Model</a:t>
            </a:r>
          </a:p>
          <a:p>
            <a:r>
              <a:rPr lang="en-US" sz="1700" i="1" dirty="0">
                <a:latin typeface="Source Sans Pro Light" panose="020B0403030403020204" pitchFamily="34" charset="0"/>
              </a:rPr>
              <a:t>	</a:t>
            </a:r>
            <a:r>
              <a:rPr lang="en-US" sz="1700" i="1" dirty="0" smtClean="0">
                <a:latin typeface="Source Sans Pro Light" panose="020B0403030403020204" pitchFamily="34" charset="0"/>
              </a:rPr>
              <a:t>	    </a:t>
            </a:r>
            <a:r>
              <a:rPr lang="en-US" sz="1600" i="1" dirty="0" smtClean="0">
                <a:latin typeface="Source Sans Pro Light" panose="020B0403030403020204" pitchFamily="34" charset="0"/>
              </a:rPr>
              <a:t>(example: a learning algorithm is an Estimator which trains on a DF and </a:t>
            </a:r>
          </a:p>
          <a:p>
            <a:r>
              <a:rPr lang="en-US" sz="1600" i="1" dirty="0">
                <a:latin typeface="Source Sans Pro Light" panose="020B0403030403020204" pitchFamily="34" charset="0"/>
              </a:rPr>
              <a:t> </a:t>
            </a:r>
            <a:r>
              <a:rPr lang="en-US" sz="1600" i="1" dirty="0" smtClean="0">
                <a:latin typeface="Source Sans Pro Light" panose="020B0403030403020204" pitchFamily="34" charset="0"/>
              </a:rPr>
              <a:t>                            produces a model)</a:t>
            </a:r>
            <a:endParaRPr lang="en-US" sz="1600" i="1" dirty="0">
              <a:latin typeface="+mn-lt"/>
            </a:endParaRPr>
          </a:p>
        </p:txBody>
      </p:sp>
      <p:sp>
        <p:nvSpPr>
          <p:cNvPr id="19" name="TextBox 18"/>
          <p:cNvSpPr txBox="1"/>
          <p:nvPr/>
        </p:nvSpPr>
        <p:spPr>
          <a:xfrm>
            <a:off x="781235" y="4289617"/>
            <a:ext cx="8131944" cy="369332"/>
          </a:xfrm>
          <a:prstGeom prst="rect">
            <a:avLst/>
          </a:prstGeom>
          <a:noFill/>
        </p:spPr>
        <p:txBody>
          <a:bodyPr wrap="square" rtlCol="0">
            <a:spAutoFit/>
          </a:bodyPr>
          <a:lstStyle/>
          <a:p>
            <a:r>
              <a:rPr lang="en-US" dirty="0" smtClean="0">
                <a:latin typeface="+mn-lt"/>
              </a:rPr>
              <a:t>Pipeline: </a:t>
            </a:r>
            <a:r>
              <a:rPr lang="en-US" sz="1700" dirty="0" smtClean="0">
                <a:latin typeface="Source Sans Pro Light" panose="020B0403030403020204" pitchFamily="34" charset="0"/>
              </a:rPr>
              <a:t>chains multiple Transformers and Estimators together to specify a ML workflow</a:t>
            </a:r>
            <a:endParaRPr lang="en-US" sz="1600" i="1" dirty="0">
              <a:latin typeface="+mn-lt"/>
            </a:endParaRPr>
          </a:p>
        </p:txBody>
      </p:sp>
    </p:spTree>
    <p:extLst>
      <p:ext uri="{BB962C8B-B14F-4D97-AF65-F5344CB8AC3E}">
        <p14:creationId xmlns:p14="http://schemas.microsoft.com/office/powerpoint/2010/main" val="17604433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3"/>
          <p:cNvSpPr txBox="1">
            <a:spLocks/>
          </p:cNvSpPr>
          <p:nvPr/>
        </p:nvSpPr>
        <p:spPr>
          <a:xfrm>
            <a:off x="169863" y="206663"/>
            <a:ext cx="6997853"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smtClean="0">
                <a:solidFill>
                  <a:schemeClr val="accent5"/>
                </a:solidFill>
              </a:rPr>
              <a:t>Spark ML Pipeline</a:t>
            </a:r>
            <a:endParaRPr lang="en-US" sz="2000" dirty="0">
              <a:solidFill>
                <a:schemeClr val="accent5"/>
              </a:solidFill>
            </a:endParaRPr>
          </a:p>
        </p:txBody>
      </p:sp>
      <p:sp>
        <p:nvSpPr>
          <p:cNvPr id="9" name="Rounded Rectangle 8"/>
          <p:cNvSpPr/>
          <p:nvPr/>
        </p:nvSpPr>
        <p:spPr>
          <a:xfrm>
            <a:off x="3949593" y="563346"/>
            <a:ext cx="2574151" cy="3854973"/>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5253046" y="4132646"/>
            <a:ext cx="0" cy="385566"/>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575164" y="763350"/>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Tokenizer()</a:t>
            </a:r>
            <a:endParaRPr lang="en-US" sz="1600" dirty="0">
              <a:latin typeface="Source Sans Pro Light" panose="020B0403030403020204" pitchFamily="34" charset="0"/>
            </a:endParaRPr>
          </a:p>
        </p:txBody>
      </p:sp>
      <p:sp>
        <p:nvSpPr>
          <p:cNvPr id="12" name="Rectangle 11"/>
          <p:cNvSpPr/>
          <p:nvPr/>
        </p:nvSpPr>
        <p:spPr>
          <a:xfrm>
            <a:off x="4235483" y="1394075"/>
            <a:ext cx="1948580"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StopWordsRemover()</a:t>
            </a:r>
            <a:endParaRPr lang="en-US" sz="1600" dirty="0">
              <a:latin typeface="Source Sans Pro Light" panose="020B0403030403020204" pitchFamily="34" charset="0"/>
            </a:endParaRPr>
          </a:p>
        </p:txBody>
      </p:sp>
      <p:sp>
        <p:nvSpPr>
          <p:cNvPr id="13" name="Rectangle 12"/>
          <p:cNvSpPr/>
          <p:nvPr/>
        </p:nvSpPr>
        <p:spPr>
          <a:xfrm>
            <a:off x="4575164" y="1987983"/>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hashingTF()</a:t>
            </a:r>
            <a:endParaRPr lang="en-US" sz="1600" dirty="0">
              <a:latin typeface="Source Sans Pro Light" panose="020B0403030403020204" pitchFamily="34" charset="0"/>
            </a:endParaRPr>
          </a:p>
        </p:txBody>
      </p:sp>
      <p:sp>
        <p:nvSpPr>
          <p:cNvPr id="14" name="Rectangle 13"/>
          <p:cNvSpPr/>
          <p:nvPr/>
        </p:nvSpPr>
        <p:spPr>
          <a:xfrm>
            <a:off x="4575164" y="2593263"/>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IDF()</a:t>
            </a:r>
            <a:endParaRPr lang="en-US" sz="1600" dirty="0">
              <a:latin typeface="Source Sans Pro Light" panose="020B0403030403020204" pitchFamily="34" charset="0"/>
            </a:endParaRPr>
          </a:p>
        </p:txBody>
      </p:sp>
      <p:sp>
        <p:nvSpPr>
          <p:cNvPr id="15" name="Rectangle 14"/>
          <p:cNvSpPr/>
          <p:nvPr/>
        </p:nvSpPr>
        <p:spPr>
          <a:xfrm>
            <a:off x="4575164" y="3200349"/>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normalizer()</a:t>
            </a:r>
            <a:endParaRPr lang="en-US" sz="1600" dirty="0">
              <a:latin typeface="Source Sans Pro Light" panose="020B0403030403020204" pitchFamily="34" charset="0"/>
            </a:endParaRPr>
          </a:p>
        </p:txBody>
      </p:sp>
      <p:sp>
        <p:nvSpPr>
          <p:cNvPr id="16" name="Rectangle 15"/>
          <p:cNvSpPr/>
          <p:nvPr/>
        </p:nvSpPr>
        <p:spPr>
          <a:xfrm>
            <a:off x="4575164" y="3807435"/>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kmeans()</a:t>
            </a:r>
            <a:endParaRPr lang="en-US" sz="1600" dirty="0">
              <a:latin typeface="Source Sans Pro Light" panose="020B0403030403020204" pitchFamily="34" charset="0"/>
            </a:endParaRPr>
          </a:p>
        </p:txBody>
      </p:sp>
      <p:cxnSp>
        <p:nvCxnSpPr>
          <p:cNvPr id="21" name="Straight Arrow Connector 20"/>
          <p:cNvCxnSpPr>
            <a:stCxn id="11" idx="2"/>
            <a:endCxn id="12" idx="0"/>
          </p:cNvCxnSpPr>
          <p:nvPr/>
        </p:nvCxnSpPr>
        <p:spPr>
          <a:xfrm>
            <a:off x="5209773" y="1071999"/>
            <a:ext cx="0" cy="322076"/>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13" idx="0"/>
          </p:cNvCxnSpPr>
          <p:nvPr/>
        </p:nvCxnSpPr>
        <p:spPr>
          <a:xfrm>
            <a:off x="5209773" y="1702724"/>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5227701" y="2300320"/>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235385" y="2907406"/>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5253046" y="3508998"/>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5209773" y="450319"/>
            <a:ext cx="0" cy="305810"/>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485503" y="151882"/>
            <a:ext cx="1358880"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DataFrame</a:t>
            </a:r>
            <a:endParaRPr lang="en-US" dirty="0">
              <a:solidFill>
                <a:schemeClr val="accent3"/>
              </a:solidFill>
              <a:latin typeface="Source Sans Pro Light" panose="020B0403030403020204" pitchFamily="34" charset="0"/>
            </a:endParaRPr>
          </a:p>
        </p:txBody>
      </p:sp>
      <p:sp>
        <p:nvSpPr>
          <p:cNvPr id="31" name="TextBox 30"/>
          <p:cNvSpPr txBox="1"/>
          <p:nvPr/>
        </p:nvSpPr>
        <p:spPr>
          <a:xfrm>
            <a:off x="4485503" y="4461842"/>
            <a:ext cx="1396020"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DataFrame</a:t>
            </a:r>
            <a:endParaRPr lang="en-US" dirty="0">
              <a:solidFill>
                <a:schemeClr val="accent3"/>
              </a:solidFill>
              <a:latin typeface="Source Sans Pro Light" panose="020B0403030403020204" pitchFamily="34" charset="0"/>
            </a:endParaRPr>
          </a:p>
        </p:txBody>
      </p:sp>
      <p:sp>
        <p:nvSpPr>
          <p:cNvPr id="32" name="TextBox 31"/>
          <p:cNvSpPr txBox="1"/>
          <p:nvPr/>
        </p:nvSpPr>
        <p:spPr>
          <a:xfrm>
            <a:off x="5149987" y="1057218"/>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3" name="TextBox 32"/>
          <p:cNvSpPr txBox="1"/>
          <p:nvPr/>
        </p:nvSpPr>
        <p:spPr>
          <a:xfrm>
            <a:off x="5149987" y="1678362"/>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4" name="TextBox 33"/>
          <p:cNvSpPr txBox="1"/>
          <p:nvPr/>
        </p:nvSpPr>
        <p:spPr>
          <a:xfrm>
            <a:off x="5165355" y="2268924"/>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5" name="TextBox 34"/>
          <p:cNvSpPr txBox="1"/>
          <p:nvPr/>
        </p:nvSpPr>
        <p:spPr>
          <a:xfrm>
            <a:off x="5185235" y="2865686"/>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6" name="TextBox 35"/>
          <p:cNvSpPr txBox="1"/>
          <p:nvPr/>
        </p:nvSpPr>
        <p:spPr>
          <a:xfrm>
            <a:off x="5205115" y="3471900"/>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Tree>
    <p:extLst>
      <p:ext uri="{BB962C8B-B14F-4D97-AF65-F5344CB8AC3E}">
        <p14:creationId xmlns:p14="http://schemas.microsoft.com/office/powerpoint/2010/main" val="106918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3"/>
          <p:cNvSpPr txBox="1">
            <a:spLocks/>
          </p:cNvSpPr>
          <p:nvPr/>
        </p:nvSpPr>
        <p:spPr>
          <a:xfrm>
            <a:off x="169863" y="206663"/>
            <a:ext cx="6997853"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smtClean="0">
                <a:solidFill>
                  <a:schemeClr val="accent5"/>
                </a:solidFill>
              </a:rPr>
              <a:t>Spark ML Pipeline</a:t>
            </a:r>
            <a:endParaRPr lang="en-US" sz="2000" dirty="0">
              <a:solidFill>
                <a:schemeClr val="accent5"/>
              </a:solidFill>
            </a:endParaRPr>
          </a:p>
        </p:txBody>
      </p:sp>
      <p:sp>
        <p:nvSpPr>
          <p:cNvPr id="9" name="Rounded Rectangle 8"/>
          <p:cNvSpPr/>
          <p:nvPr/>
        </p:nvSpPr>
        <p:spPr>
          <a:xfrm>
            <a:off x="3949593" y="563346"/>
            <a:ext cx="2574151" cy="3854973"/>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5253046" y="4132646"/>
            <a:ext cx="0" cy="385566"/>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575164" y="763350"/>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Tokenizer()</a:t>
            </a:r>
            <a:endParaRPr lang="en-US" sz="1600" dirty="0">
              <a:latin typeface="Source Sans Pro Light" panose="020B0403030403020204" pitchFamily="34" charset="0"/>
            </a:endParaRPr>
          </a:p>
        </p:txBody>
      </p:sp>
      <p:sp>
        <p:nvSpPr>
          <p:cNvPr id="12" name="Rectangle 11"/>
          <p:cNvSpPr/>
          <p:nvPr/>
        </p:nvSpPr>
        <p:spPr>
          <a:xfrm>
            <a:off x="4235483" y="1394075"/>
            <a:ext cx="1948580"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StopWordsRemover()</a:t>
            </a:r>
            <a:endParaRPr lang="en-US" sz="1600" dirty="0">
              <a:latin typeface="Source Sans Pro Light" panose="020B0403030403020204" pitchFamily="34" charset="0"/>
            </a:endParaRPr>
          </a:p>
        </p:txBody>
      </p:sp>
      <p:sp>
        <p:nvSpPr>
          <p:cNvPr id="13" name="Rectangle 12"/>
          <p:cNvSpPr/>
          <p:nvPr/>
        </p:nvSpPr>
        <p:spPr>
          <a:xfrm>
            <a:off x="4575164" y="1987983"/>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hashingTF()</a:t>
            </a:r>
            <a:endParaRPr lang="en-US" sz="1600" dirty="0">
              <a:latin typeface="Source Sans Pro Light" panose="020B0403030403020204" pitchFamily="34" charset="0"/>
            </a:endParaRPr>
          </a:p>
        </p:txBody>
      </p:sp>
      <p:sp>
        <p:nvSpPr>
          <p:cNvPr id="14" name="Rectangle 13"/>
          <p:cNvSpPr/>
          <p:nvPr/>
        </p:nvSpPr>
        <p:spPr>
          <a:xfrm>
            <a:off x="4575164" y="2593263"/>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IDF()</a:t>
            </a:r>
            <a:endParaRPr lang="en-US" sz="1600" dirty="0">
              <a:latin typeface="Source Sans Pro Light" panose="020B0403030403020204" pitchFamily="34" charset="0"/>
            </a:endParaRPr>
          </a:p>
        </p:txBody>
      </p:sp>
      <p:sp>
        <p:nvSpPr>
          <p:cNvPr id="15" name="Rectangle 14"/>
          <p:cNvSpPr/>
          <p:nvPr/>
        </p:nvSpPr>
        <p:spPr>
          <a:xfrm>
            <a:off x="4575164" y="3200349"/>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normalizer()</a:t>
            </a:r>
            <a:endParaRPr lang="en-US" sz="1600" dirty="0">
              <a:latin typeface="Source Sans Pro Light" panose="020B0403030403020204" pitchFamily="34" charset="0"/>
            </a:endParaRPr>
          </a:p>
        </p:txBody>
      </p:sp>
      <p:sp>
        <p:nvSpPr>
          <p:cNvPr id="16" name="Rectangle 15"/>
          <p:cNvSpPr/>
          <p:nvPr/>
        </p:nvSpPr>
        <p:spPr>
          <a:xfrm>
            <a:off x="4575164" y="3807435"/>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kmeans()</a:t>
            </a:r>
            <a:endParaRPr lang="en-US" sz="1600" dirty="0">
              <a:latin typeface="Source Sans Pro Light" panose="020B0403030403020204" pitchFamily="34" charset="0"/>
            </a:endParaRPr>
          </a:p>
        </p:txBody>
      </p:sp>
      <p:cxnSp>
        <p:nvCxnSpPr>
          <p:cNvPr id="21" name="Straight Arrow Connector 20"/>
          <p:cNvCxnSpPr>
            <a:stCxn id="11" idx="2"/>
            <a:endCxn id="12" idx="0"/>
          </p:cNvCxnSpPr>
          <p:nvPr/>
        </p:nvCxnSpPr>
        <p:spPr>
          <a:xfrm>
            <a:off x="5209773" y="1071999"/>
            <a:ext cx="0" cy="322076"/>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13" idx="0"/>
          </p:cNvCxnSpPr>
          <p:nvPr/>
        </p:nvCxnSpPr>
        <p:spPr>
          <a:xfrm>
            <a:off x="5209773" y="1702724"/>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5227701" y="2300320"/>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235385" y="2907406"/>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5253046" y="3508998"/>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5209773" y="450319"/>
            <a:ext cx="0" cy="305810"/>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545271" y="151882"/>
            <a:ext cx="1299112"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DataFrame</a:t>
            </a:r>
            <a:endParaRPr lang="en-US" dirty="0">
              <a:solidFill>
                <a:schemeClr val="accent3"/>
              </a:solidFill>
              <a:latin typeface="Source Sans Pro Light" panose="020B0403030403020204" pitchFamily="34" charset="0"/>
            </a:endParaRPr>
          </a:p>
        </p:txBody>
      </p:sp>
      <p:sp>
        <p:nvSpPr>
          <p:cNvPr id="31" name="TextBox 30"/>
          <p:cNvSpPr txBox="1"/>
          <p:nvPr/>
        </p:nvSpPr>
        <p:spPr>
          <a:xfrm>
            <a:off x="4545271" y="4461842"/>
            <a:ext cx="1336252"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DataFrame</a:t>
            </a:r>
            <a:endParaRPr lang="en-US" dirty="0">
              <a:solidFill>
                <a:schemeClr val="accent3"/>
              </a:solidFill>
              <a:latin typeface="Source Sans Pro Light" panose="020B0403030403020204" pitchFamily="34" charset="0"/>
            </a:endParaRPr>
          </a:p>
        </p:txBody>
      </p:sp>
      <p:sp>
        <p:nvSpPr>
          <p:cNvPr id="32" name="TextBox 31"/>
          <p:cNvSpPr txBox="1"/>
          <p:nvPr/>
        </p:nvSpPr>
        <p:spPr>
          <a:xfrm>
            <a:off x="5149987" y="1057218"/>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3" name="TextBox 32"/>
          <p:cNvSpPr txBox="1"/>
          <p:nvPr/>
        </p:nvSpPr>
        <p:spPr>
          <a:xfrm>
            <a:off x="5149987" y="1678362"/>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4" name="TextBox 33"/>
          <p:cNvSpPr txBox="1"/>
          <p:nvPr/>
        </p:nvSpPr>
        <p:spPr>
          <a:xfrm>
            <a:off x="5165355" y="2268924"/>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5" name="TextBox 34"/>
          <p:cNvSpPr txBox="1"/>
          <p:nvPr/>
        </p:nvSpPr>
        <p:spPr>
          <a:xfrm>
            <a:off x="5185235" y="2865686"/>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6" name="TextBox 35"/>
          <p:cNvSpPr txBox="1"/>
          <p:nvPr/>
        </p:nvSpPr>
        <p:spPr>
          <a:xfrm>
            <a:off x="5205115" y="3471900"/>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 name="TextBox 2"/>
          <p:cNvSpPr txBox="1"/>
          <p:nvPr/>
        </p:nvSpPr>
        <p:spPr>
          <a:xfrm>
            <a:off x="2849042" y="772086"/>
            <a:ext cx="1070658"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lowerText</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29" name="TextBox 28"/>
          <p:cNvSpPr txBox="1"/>
          <p:nvPr/>
        </p:nvSpPr>
        <p:spPr>
          <a:xfrm>
            <a:off x="6613986" y="766500"/>
            <a:ext cx="1070658"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words</a:t>
            </a:r>
            <a:endParaRPr lang="en-US" sz="1400" dirty="0">
              <a:solidFill>
                <a:srgbClr val="A86ED4"/>
              </a:solidFill>
              <a:latin typeface="Anonymous Pro" panose="02060609030202000504" pitchFamily="49" charset="0"/>
              <a:ea typeface="Anonymous Pro" panose="02060609030202000504" pitchFamily="49" charset="0"/>
            </a:endParaRPr>
          </a:p>
        </p:txBody>
      </p:sp>
      <p:cxnSp>
        <p:nvCxnSpPr>
          <p:cNvPr id="37" name="Straight Arrow Connector 36"/>
          <p:cNvCxnSpPr>
            <a:stCxn id="3" idx="3"/>
          </p:cNvCxnSpPr>
          <p:nvPr/>
        </p:nvCxnSpPr>
        <p:spPr>
          <a:xfrm>
            <a:off x="3919700" y="925975"/>
            <a:ext cx="625571"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3"/>
            <a:endCxn id="29" idx="1"/>
          </p:cNvCxnSpPr>
          <p:nvPr/>
        </p:nvCxnSpPr>
        <p:spPr>
          <a:xfrm>
            <a:off x="5844382" y="917675"/>
            <a:ext cx="769604" cy="2714"/>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101058" y="1394075"/>
            <a:ext cx="705590"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words</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0" name="TextBox 39"/>
          <p:cNvSpPr txBox="1"/>
          <p:nvPr/>
        </p:nvSpPr>
        <p:spPr>
          <a:xfrm>
            <a:off x="6653222" y="1370585"/>
            <a:ext cx="142011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noStopWords</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1" name="TextBox 40"/>
          <p:cNvSpPr txBox="1"/>
          <p:nvPr/>
        </p:nvSpPr>
        <p:spPr>
          <a:xfrm>
            <a:off x="2631907" y="1980471"/>
            <a:ext cx="126771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noStopWords</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2" name="TextBox 41"/>
          <p:cNvSpPr txBox="1"/>
          <p:nvPr/>
        </p:nvSpPr>
        <p:spPr>
          <a:xfrm>
            <a:off x="6653222" y="1963395"/>
            <a:ext cx="126771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hashingTF</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19" name="TextBox 18"/>
          <p:cNvSpPr txBox="1"/>
          <p:nvPr/>
        </p:nvSpPr>
        <p:spPr>
          <a:xfrm>
            <a:off x="7572735" y="1991926"/>
            <a:ext cx="1024359" cy="261610"/>
          </a:xfrm>
          <a:prstGeom prst="rect">
            <a:avLst/>
          </a:prstGeom>
          <a:noFill/>
        </p:spPr>
        <p:txBody>
          <a:bodyPr wrap="square" rtlCol="0">
            <a:spAutoFit/>
          </a:bodyPr>
          <a:lstStyle/>
          <a:p>
            <a:r>
              <a:rPr lang="en-US" sz="1100" dirty="0" smtClean="0">
                <a:latin typeface="Source Sans Pro Light" panose="020B0403030403020204" pitchFamily="34" charset="0"/>
              </a:rPr>
              <a:t>(20k features)</a:t>
            </a:r>
            <a:endParaRPr lang="en-US" sz="1100" dirty="0">
              <a:latin typeface="Source Sans Pro Light" panose="020B0403030403020204" pitchFamily="34" charset="0"/>
            </a:endParaRPr>
          </a:p>
        </p:txBody>
      </p:sp>
      <p:sp>
        <p:nvSpPr>
          <p:cNvPr id="43" name="TextBox 42"/>
          <p:cNvSpPr txBox="1"/>
          <p:nvPr/>
        </p:nvSpPr>
        <p:spPr>
          <a:xfrm>
            <a:off x="2849042" y="2595348"/>
            <a:ext cx="126771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hashingTF</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4" name="TextBox 43"/>
          <p:cNvSpPr txBox="1"/>
          <p:nvPr/>
        </p:nvSpPr>
        <p:spPr>
          <a:xfrm>
            <a:off x="6674079" y="2557909"/>
            <a:ext cx="514495"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idf</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5" name="TextBox 44"/>
          <p:cNvSpPr txBox="1"/>
          <p:nvPr/>
        </p:nvSpPr>
        <p:spPr>
          <a:xfrm>
            <a:off x="3385131" y="3196055"/>
            <a:ext cx="514495"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idf</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6" name="TextBox 45"/>
          <p:cNvSpPr txBox="1"/>
          <p:nvPr/>
        </p:nvSpPr>
        <p:spPr>
          <a:xfrm>
            <a:off x="6662917" y="3173463"/>
            <a:ext cx="101643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features</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7" name="TextBox 46"/>
          <p:cNvSpPr txBox="1"/>
          <p:nvPr/>
        </p:nvSpPr>
        <p:spPr>
          <a:xfrm>
            <a:off x="2933154" y="3779677"/>
            <a:ext cx="101643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features</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8" name="TextBox 47"/>
          <p:cNvSpPr txBox="1"/>
          <p:nvPr/>
        </p:nvSpPr>
        <p:spPr>
          <a:xfrm>
            <a:off x="6662418" y="3780416"/>
            <a:ext cx="1158992"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prediction</a:t>
            </a:r>
            <a:endParaRPr lang="en-US" sz="1400" dirty="0">
              <a:solidFill>
                <a:srgbClr val="A86ED4"/>
              </a:solidFill>
              <a:latin typeface="Anonymous Pro" panose="02060609030202000504" pitchFamily="49" charset="0"/>
              <a:ea typeface="Anonymous Pro" panose="02060609030202000504" pitchFamily="49" charset="0"/>
            </a:endParaRPr>
          </a:p>
        </p:txBody>
      </p:sp>
      <p:cxnSp>
        <p:nvCxnSpPr>
          <p:cNvPr id="49" name="Straight Arrow Connector 48"/>
          <p:cNvCxnSpPr/>
          <p:nvPr/>
        </p:nvCxnSpPr>
        <p:spPr>
          <a:xfrm>
            <a:off x="3704336" y="1558724"/>
            <a:ext cx="491486"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856736" y="2133599"/>
            <a:ext cx="634241"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3856736" y="2760561"/>
            <a:ext cx="634241"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3856736" y="3358586"/>
            <a:ext cx="634241"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878701" y="3950824"/>
            <a:ext cx="634241"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6261904" y="1558724"/>
            <a:ext cx="391318"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5941271" y="2123070"/>
            <a:ext cx="727433"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a:off x="5952169" y="2734976"/>
            <a:ext cx="727433"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5952433" y="3350499"/>
            <a:ext cx="727433"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5941271" y="3963239"/>
            <a:ext cx="727433"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5771268" y="624850"/>
            <a:ext cx="190982" cy="276999"/>
          </a:xfrm>
          <a:prstGeom prst="rect">
            <a:avLst/>
          </a:prstGeom>
          <a:noFill/>
        </p:spPr>
        <p:txBody>
          <a:bodyPr wrap="square" rtlCol="0">
            <a:spAutoFit/>
          </a:bodyPr>
          <a:lstStyle/>
          <a:p>
            <a:r>
              <a:rPr lang="en-US" sz="1200" dirty="0">
                <a:solidFill>
                  <a:schemeClr val="tx2"/>
                </a:solidFill>
                <a:latin typeface="Source Sans Pro" panose="020B0503030403020204" pitchFamily="34" charset="0"/>
              </a:rPr>
              <a:t>T</a:t>
            </a:r>
          </a:p>
        </p:txBody>
      </p:sp>
      <p:sp>
        <p:nvSpPr>
          <p:cNvPr id="70" name="TextBox 69"/>
          <p:cNvSpPr txBox="1"/>
          <p:nvPr/>
        </p:nvSpPr>
        <p:spPr>
          <a:xfrm>
            <a:off x="6120689" y="1234510"/>
            <a:ext cx="190982" cy="276999"/>
          </a:xfrm>
          <a:prstGeom prst="rect">
            <a:avLst/>
          </a:prstGeom>
          <a:noFill/>
        </p:spPr>
        <p:txBody>
          <a:bodyPr wrap="square" rtlCol="0">
            <a:spAutoFit/>
          </a:bodyPr>
          <a:lstStyle/>
          <a:p>
            <a:r>
              <a:rPr lang="en-US" sz="1200" dirty="0">
                <a:solidFill>
                  <a:schemeClr val="tx2"/>
                </a:solidFill>
                <a:latin typeface="Source Sans Pro" panose="020B0503030403020204" pitchFamily="34" charset="0"/>
              </a:rPr>
              <a:t>T</a:t>
            </a:r>
          </a:p>
        </p:txBody>
      </p:sp>
      <p:sp>
        <p:nvSpPr>
          <p:cNvPr id="71" name="TextBox 70"/>
          <p:cNvSpPr txBox="1"/>
          <p:nvPr/>
        </p:nvSpPr>
        <p:spPr>
          <a:xfrm>
            <a:off x="5768922" y="1839241"/>
            <a:ext cx="190982" cy="276999"/>
          </a:xfrm>
          <a:prstGeom prst="rect">
            <a:avLst/>
          </a:prstGeom>
          <a:noFill/>
        </p:spPr>
        <p:txBody>
          <a:bodyPr wrap="square" rtlCol="0">
            <a:spAutoFit/>
          </a:bodyPr>
          <a:lstStyle/>
          <a:p>
            <a:r>
              <a:rPr lang="en-US" sz="1200" dirty="0">
                <a:solidFill>
                  <a:schemeClr val="tx2"/>
                </a:solidFill>
                <a:latin typeface="Source Sans Pro" panose="020B0503030403020204" pitchFamily="34" charset="0"/>
              </a:rPr>
              <a:t>T</a:t>
            </a:r>
          </a:p>
        </p:txBody>
      </p:sp>
      <p:sp>
        <p:nvSpPr>
          <p:cNvPr id="72" name="TextBox 71"/>
          <p:cNvSpPr txBox="1"/>
          <p:nvPr/>
        </p:nvSpPr>
        <p:spPr>
          <a:xfrm>
            <a:off x="5775650" y="3056672"/>
            <a:ext cx="190982" cy="276999"/>
          </a:xfrm>
          <a:prstGeom prst="rect">
            <a:avLst/>
          </a:prstGeom>
          <a:noFill/>
        </p:spPr>
        <p:txBody>
          <a:bodyPr wrap="square" rtlCol="0">
            <a:spAutoFit/>
          </a:bodyPr>
          <a:lstStyle/>
          <a:p>
            <a:r>
              <a:rPr lang="en-US" sz="1200" dirty="0">
                <a:solidFill>
                  <a:schemeClr val="tx2"/>
                </a:solidFill>
                <a:latin typeface="Source Sans Pro" panose="020B0503030403020204" pitchFamily="34" charset="0"/>
              </a:rPr>
              <a:t>T</a:t>
            </a:r>
          </a:p>
        </p:txBody>
      </p:sp>
      <p:sp>
        <p:nvSpPr>
          <p:cNvPr id="73" name="TextBox 72"/>
          <p:cNvSpPr txBox="1"/>
          <p:nvPr/>
        </p:nvSpPr>
        <p:spPr>
          <a:xfrm>
            <a:off x="5771268" y="2447258"/>
            <a:ext cx="190982" cy="276999"/>
          </a:xfrm>
          <a:prstGeom prst="rect">
            <a:avLst/>
          </a:prstGeom>
          <a:noFill/>
        </p:spPr>
        <p:txBody>
          <a:bodyPr wrap="square" rtlCol="0">
            <a:spAutoFit/>
          </a:bodyPr>
          <a:lstStyle/>
          <a:p>
            <a:r>
              <a:rPr lang="en-US" sz="1200" dirty="0" smtClean="0">
                <a:solidFill>
                  <a:schemeClr val="tx2"/>
                </a:solidFill>
                <a:latin typeface="Source Sans Pro" panose="020B0503030403020204" pitchFamily="34" charset="0"/>
              </a:rPr>
              <a:t>E</a:t>
            </a:r>
            <a:endParaRPr lang="en-US" sz="1200" dirty="0">
              <a:solidFill>
                <a:schemeClr val="tx2"/>
              </a:solidFill>
              <a:latin typeface="Source Sans Pro" panose="020B0503030403020204" pitchFamily="34" charset="0"/>
            </a:endParaRPr>
          </a:p>
        </p:txBody>
      </p:sp>
      <p:sp>
        <p:nvSpPr>
          <p:cNvPr id="74" name="TextBox 73"/>
          <p:cNvSpPr txBox="1"/>
          <p:nvPr/>
        </p:nvSpPr>
        <p:spPr>
          <a:xfrm>
            <a:off x="5778866" y="3675521"/>
            <a:ext cx="190982" cy="276999"/>
          </a:xfrm>
          <a:prstGeom prst="rect">
            <a:avLst/>
          </a:prstGeom>
          <a:noFill/>
        </p:spPr>
        <p:txBody>
          <a:bodyPr wrap="square" rtlCol="0">
            <a:spAutoFit/>
          </a:bodyPr>
          <a:lstStyle/>
          <a:p>
            <a:r>
              <a:rPr lang="en-US" sz="1200" dirty="0" smtClean="0">
                <a:solidFill>
                  <a:schemeClr val="tx2"/>
                </a:solidFill>
                <a:latin typeface="Source Sans Pro" panose="020B0503030403020204" pitchFamily="34" charset="0"/>
              </a:rPr>
              <a:t>E</a:t>
            </a:r>
            <a:endParaRPr lang="en-US" sz="1200" dirty="0">
              <a:solidFill>
                <a:schemeClr val="tx2"/>
              </a:solidFill>
              <a:latin typeface="Source Sans Pro" panose="020B0503030403020204" pitchFamily="34" charset="0"/>
            </a:endParaRPr>
          </a:p>
        </p:txBody>
      </p:sp>
    </p:spTree>
    <p:extLst>
      <p:ext uri="{BB962C8B-B14F-4D97-AF65-F5344CB8AC3E}">
        <p14:creationId xmlns:p14="http://schemas.microsoft.com/office/powerpoint/2010/main" val="211786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 grpId="0"/>
      <p:bldP spid="29" grpId="0"/>
      <p:bldP spid="39" grpId="0"/>
      <p:bldP spid="40" grpId="0"/>
      <p:bldP spid="41" grpId="0"/>
      <p:bldP spid="42" grpId="0"/>
      <p:bldP spid="19" grpId="0"/>
      <p:bldP spid="43" grpId="0"/>
      <p:bldP spid="44" grpId="0"/>
      <p:bldP spid="45" grpId="0"/>
      <p:bldP spid="46" grpId="0"/>
      <p:bldP spid="47" grpId="0"/>
      <p:bldP spid="48" grpId="0"/>
      <p:bldP spid="69" grpId="0"/>
      <p:bldP spid="70" grpId="0"/>
      <p:bldP spid="71" grpId="0"/>
      <p:bldP spid="72" grpId="0"/>
      <p:bldP spid="73" grpId="0"/>
      <p:bldP spid="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Machine Learning API</a:t>
            </a:r>
            <a:endParaRPr lang="en-US" dirty="0"/>
          </a:p>
        </p:txBody>
      </p:sp>
      <p:sp>
        <p:nvSpPr>
          <p:cNvPr id="3" name="Content Placeholder 2"/>
          <p:cNvSpPr>
            <a:spLocks noGrp="1"/>
          </p:cNvSpPr>
          <p:nvPr>
            <p:ph idx="1"/>
          </p:nvPr>
        </p:nvSpPr>
        <p:spPr/>
        <p:txBody>
          <a:bodyPr>
            <a:normAutofit/>
          </a:bodyPr>
          <a:lstStyle/>
          <a:p>
            <a:r>
              <a:rPr lang="en-US" dirty="0">
                <a:hlinkClick r:id="rId2"/>
              </a:rPr>
              <a:t>http://spark.apache.org/docs/latest/mllib-</a:t>
            </a:r>
            <a:r>
              <a:rPr lang="en-US" dirty="0" smtClean="0">
                <a:hlinkClick r:id="rId2"/>
              </a:rPr>
              <a:t>guide.html</a:t>
            </a:r>
            <a:r>
              <a:rPr lang="en-US" dirty="0" smtClean="0"/>
              <a:t> </a:t>
            </a:r>
            <a:endParaRPr lang="en-US" dirty="0"/>
          </a:p>
          <a:p>
            <a:r>
              <a:rPr lang="en-US" sz="2800" dirty="0" smtClean="0"/>
              <a:t>Original </a:t>
            </a:r>
            <a:r>
              <a:rPr lang="en-US" sz="2800" dirty="0" err="1">
                <a:solidFill>
                  <a:srgbClr val="0000FF"/>
                </a:solidFill>
                <a:latin typeface="Consolas"/>
                <a:cs typeface="Consolas"/>
              </a:rPr>
              <a:t>spark.mllib</a:t>
            </a:r>
            <a:r>
              <a:rPr lang="en-US" sz="2800" dirty="0"/>
              <a:t> API </a:t>
            </a:r>
          </a:p>
          <a:p>
            <a:pPr lvl="1"/>
            <a:r>
              <a:rPr lang="en-US" sz="2400" dirty="0" smtClean="0"/>
              <a:t>Primary API using RDDs</a:t>
            </a:r>
          </a:p>
          <a:p>
            <a:r>
              <a:rPr lang="en-US" sz="2800" dirty="0" smtClean="0"/>
              <a:t>“</a:t>
            </a:r>
            <a:r>
              <a:rPr lang="en-US" sz="2800" dirty="0"/>
              <a:t>Pipelines” </a:t>
            </a:r>
            <a:r>
              <a:rPr lang="en-US" sz="2800" dirty="0" err="1">
                <a:solidFill>
                  <a:srgbClr val="0000FF"/>
                </a:solidFill>
                <a:latin typeface="Consolas"/>
                <a:cs typeface="Consolas"/>
              </a:rPr>
              <a:t>spark.ml</a:t>
            </a:r>
            <a:r>
              <a:rPr lang="en-US" sz="2800" dirty="0"/>
              <a:t> </a:t>
            </a:r>
            <a:r>
              <a:rPr lang="en-US" sz="2800" dirty="0" smtClean="0"/>
              <a:t>API</a:t>
            </a:r>
          </a:p>
          <a:p>
            <a:pPr lvl="1"/>
            <a:r>
              <a:rPr lang="en-US" sz="2400" i="1" dirty="0" smtClean="0"/>
              <a:t>Experimental </a:t>
            </a:r>
            <a:r>
              <a:rPr lang="en-US" sz="2400" dirty="0" smtClean="0"/>
              <a:t>higher</a:t>
            </a:r>
            <a:r>
              <a:rPr lang="en-US" sz="2400" dirty="0"/>
              <a:t>-level API for constructing ML </a:t>
            </a:r>
            <a:r>
              <a:rPr lang="en-US" sz="2400" dirty="0" smtClean="0"/>
              <a:t>workflows using DataFrames</a:t>
            </a:r>
          </a:p>
          <a:p>
            <a:pPr lvl="1"/>
            <a:endParaRPr lang="en-US" sz="2400" dirty="0"/>
          </a:p>
        </p:txBody>
      </p:sp>
      <p:sp>
        <p:nvSpPr>
          <p:cNvPr id="4" name="Slide Number Placeholder 3"/>
          <p:cNvSpPr>
            <a:spLocks noGrp="1"/>
          </p:cNvSpPr>
          <p:nvPr>
            <p:ph type="sldNum" sz="quarter" idx="10"/>
          </p:nvPr>
        </p:nvSpPr>
        <p:spPr/>
        <p:txBody>
          <a:bodyPr/>
          <a:lstStyle/>
          <a:p>
            <a:pPr>
              <a:defRPr/>
            </a:pPr>
            <a:fld id="{9F03A678-4452-844A-9F06-1DF79E40D900}" type="slidenum">
              <a:rPr lang="en-US" smtClean="0"/>
              <a:pPr>
                <a:defRPr/>
              </a:pPr>
              <a:t>5</a:t>
            </a:fld>
            <a:endParaRPr lang="en-US" dirty="0"/>
          </a:p>
        </p:txBody>
      </p:sp>
    </p:spTree>
    <p:extLst>
      <p:ext uri="{BB962C8B-B14F-4D97-AF65-F5344CB8AC3E}">
        <p14:creationId xmlns:p14="http://schemas.microsoft.com/office/powerpoint/2010/main" val="1360579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Pipeline</a:t>
            </a:r>
            <a:endParaRPr lang="en-US" dirty="0"/>
          </a:p>
        </p:txBody>
      </p:sp>
      <p:sp>
        <p:nvSpPr>
          <p:cNvPr id="3" name="Content Placeholder 2"/>
          <p:cNvSpPr>
            <a:spLocks noGrp="1"/>
          </p:cNvSpPr>
          <p:nvPr>
            <p:ph idx="1"/>
          </p:nvPr>
        </p:nvSpPr>
        <p:spPr>
          <a:xfrm>
            <a:off x="615851" y="1385300"/>
            <a:ext cx="7751493" cy="2723275"/>
          </a:xfrm>
        </p:spPr>
        <p:txBody>
          <a:bodyPr>
            <a:noAutofit/>
          </a:bodyPr>
          <a:lstStyle/>
          <a:p>
            <a:pPr marL="0" indent="0">
              <a:buNone/>
            </a:pPr>
            <a:r>
              <a:rPr lang="en-US" sz="1800" dirty="0" smtClean="0"/>
              <a:t>In </a:t>
            </a:r>
            <a:r>
              <a:rPr lang="en-US" sz="1800" dirty="0"/>
              <a:t>machine learning, it is common to run a </a:t>
            </a:r>
            <a:r>
              <a:rPr lang="en-US" sz="1800" b="1" dirty="0"/>
              <a:t>sequence of algorithms</a:t>
            </a:r>
            <a:r>
              <a:rPr lang="en-US" sz="1800" dirty="0"/>
              <a:t> to process and learn from data. </a:t>
            </a:r>
            <a:r>
              <a:rPr lang="en-US" sz="1800" dirty="0" smtClean="0"/>
              <a:t>A </a:t>
            </a:r>
            <a:r>
              <a:rPr lang="en-US" sz="1800" dirty="0"/>
              <a:t>simple text document processing workflow might include several </a:t>
            </a:r>
            <a:r>
              <a:rPr lang="en-US" sz="1800" dirty="0" smtClean="0"/>
              <a:t>stages.</a:t>
            </a:r>
          </a:p>
          <a:p>
            <a:pPr marL="0" indent="0">
              <a:buNone/>
            </a:pPr>
            <a:endParaRPr lang="en-US" sz="1800" dirty="0" smtClean="0"/>
          </a:p>
          <a:p>
            <a:pPr marL="0" indent="0">
              <a:buNone/>
            </a:pPr>
            <a:r>
              <a:rPr lang="en-US" sz="1800" dirty="0" smtClean="0"/>
              <a:t>Spark </a:t>
            </a:r>
            <a:r>
              <a:rPr lang="en-US" sz="1800" dirty="0"/>
              <a:t>ML represents such a workflow as a </a:t>
            </a:r>
            <a:r>
              <a:rPr lang="en-US" sz="1800" b="1" dirty="0"/>
              <a:t>Pipeline</a:t>
            </a:r>
            <a:r>
              <a:rPr lang="en-US" sz="1800" dirty="0"/>
              <a:t>, which consists of a sequence of </a:t>
            </a:r>
            <a:r>
              <a:rPr lang="en-US" sz="1800" b="1" dirty="0"/>
              <a:t>PipelineStages</a:t>
            </a:r>
            <a:r>
              <a:rPr lang="en-US" sz="1800" dirty="0"/>
              <a:t> (Transformers and Estimators) to be run in a specific </a:t>
            </a:r>
            <a:r>
              <a:rPr lang="en-US" sz="1800" dirty="0" smtClean="0"/>
              <a:t>order.</a:t>
            </a:r>
            <a:endParaRPr lang="en-US" sz="1800" dirty="0"/>
          </a:p>
          <a:p>
            <a:pPr marL="0" indent="0">
              <a:buNone/>
            </a:pPr>
            <a:endParaRPr lang="en-US" sz="1800" dirty="0"/>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6</a:t>
            </a:fld>
            <a:endParaRPr lang="en-US" dirty="0"/>
          </a:p>
        </p:txBody>
      </p:sp>
    </p:spTree>
    <p:extLst>
      <p:ext uri="{BB962C8B-B14F-4D97-AF65-F5344CB8AC3E}">
        <p14:creationId xmlns:p14="http://schemas.microsoft.com/office/powerpoint/2010/main" val="382002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Transformer</a:t>
            </a:r>
            <a:endParaRPr lang="en-US" dirty="0"/>
          </a:p>
        </p:txBody>
      </p:sp>
      <p:sp>
        <p:nvSpPr>
          <p:cNvPr id="3" name="Content Placeholder 2"/>
          <p:cNvSpPr>
            <a:spLocks noGrp="1"/>
          </p:cNvSpPr>
          <p:nvPr>
            <p:ph idx="1"/>
          </p:nvPr>
        </p:nvSpPr>
        <p:spPr>
          <a:xfrm>
            <a:off x="1490467" y="1063626"/>
            <a:ext cx="6263943" cy="3553457"/>
          </a:xfrm>
        </p:spPr>
        <p:txBody>
          <a:bodyPr>
            <a:noAutofit/>
          </a:bodyPr>
          <a:lstStyle/>
          <a:p>
            <a:r>
              <a:rPr lang="en-US" sz="2000" dirty="0" smtClean="0"/>
              <a:t>A</a:t>
            </a:r>
            <a:r>
              <a:rPr lang="en-US" sz="2000" dirty="0"/>
              <a:t> </a:t>
            </a:r>
            <a:r>
              <a:rPr lang="en-US" sz="2000" i="1" dirty="0"/>
              <a:t>Transformer</a:t>
            </a:r>
            <a:r>
              <a:rPr lang="en-US" sz="2000" dirty="0"/>
              <a:t> is an algorithm which can transform one </a:t>
            </a:r>
            <a:r>
              <a:rPr lang="en-US" sz="2000" dirty="0" err="1"/>
              <a:t>DataFrame</a:t>
            </a:r>
            <a:r>
              <a:rPr lang="en-US" sz="2000" dirty="0"/>
              <a:t> into another </a:t>
            </a:r>
            <a:r>
              <a:rPr lang="en-US" sz="2000" dirty="0" err="1"/>
              <a:t>DataFrame</a:t>
            </a:r>
            <a:r>
              <a:rPr lang="en-US" sz="2000" dirty="0"/>
              <a:t>. </a:t>
            </a:r>
            <a:endParaRPr lang="en-US" sz="2000" dirty="0" smtClean="0"/>
          </a:p>
          <a:p>
            <a:endParaRPr lang="en-US" sz="2000" dirty="0" smtClean="0"/>
          </a:p>
          <a:p>
            <a:r>
              <a:rPr lang="en-US" sz="2000" dirty="0"/>
              <a:t>A </a:t>
            </a:r>
            <a:r>
              <a:rPr lang="en-US" sz="2000" dirty="0">
                <a:latin typeface="Consolas" charset="0"/>
                <a:ea typeface="Consolas" charset="0"/>
                <a:cs typeface="Consolas" charset="0"/>
              </a:rPr>
              <a:t>Transformer</a:t>
            </a:r>
            <a:r>
              <a:rPr lang="en-US" sz="2000" dirty="0"/>
              <a:t> </a:t>
            </a:r>
            <a:r>
              <a:rPr lang="en-US" sz="2000" dirty="0" smtClean="0"/>
              <a:t>object is </a:t>
            </a:r>
            <a:r>
              <a:rPr lang="en-US" sz="2000" dirty="0"/>
              <a:t>an abstraction which includes </a:t>
            </a:r>
            <a:r>
              <a:rPr lang="en-US" sz="2000" b="1" i="1" dirty="0"/>
              <a:t>feature transformers</a:t>
            </a:r>
            <a:r>
              <a:rPr lang="en-US" sz="2000" dirty="0"/>
              <a:t> and </a:t>
            </a:r>
            <a:r>
              <a:rPr lang="en-US" sz="2000" b="1" i="1" dirty="0"/>
              <a:t>learned models</a:t>
            </a:r>
            <a:r>
              <a:rPr lang="en-US" sz="2000" dirty="0"/>
              <a:t>. </a:t>
            </a:r>
            <a:endParaRPr lang="en-US" sz="2000" dirty="0" smtClean="0"/>
          </a:p>
          <a:p>
            <a:endParaRPr lang="en-US" sz="2000" dirty="0"/>
          </a:p>
          <a:p>
            <a:r>
              <a:rPr lang="en-US" sz="2000" dirty="0" smtClean="0"/>
              <a:t>Technically</a:t>
            </a:r>
            <a:r>
              <a:rPr lang="en-US" sz="2000" dirty="0"/>
              <a:t>, a Transformer implements a </a:t>
            </a:r>
            <a:r>
              <a:rPr lang="en-US" sz="2000" dirty="0">
                <a:latin typeface="Consolas" charset="0"/>
                <a:ea typeface="Consolas" charset="0"/>
                <a:cs typeface="Consolas" charset="0"/>
              </a:rPr>
              <a:t>transform()</a:t>
            </a:r>
            <a:r>
              <a:rPr lang="en-US" sz="2000" dirty="0"/>
              <a:t> method that converts one </a:t>
            </a:r>
            <a:r>
              <a:rPr lang="en-US" sz="2000" dirty="0" err="1"/>
              <a:t>DataFrame</a:t>
            </a:r>
            <a:r>
              <a:rPr lang="en-US" sz="2000" dirty="0"/>
              <a:t> into another, generally by appending one or more columns.</a:t>
            </a:r>
          </a:p>
          <a:p>
            <a:endParaRPr lang="en-US" sz="2000" dirty="0"/>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7</a:t>
            </a:fld>
            <a:endParaRPr lang="en-US" dirty="0"/>
          </a:p>
        </p:txBody>
      </p:sp>
    </p:spTree>
    <p:extLst>
      <p:ext uri="{BB962C8B-B14F-4D97-AF65-F5344CB8AC3E}">
        <p14:creationId xmlns:p14="http://schemas.microsoft.com/office/powerpoint/2010/main" val="1686539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Transformer</a:t>
            </a:r>
            <a:endParaRPr lang="en-US" dirty="0"/>
          </a:p>
        </p:txBody>
      </p:sp>
      <p:sp>
        <p:nvSpPr>
          <p:cNvPr id="3" name="Content Placeholder 2"/>
          <p:cNvSpPr>
            <a:spLocks noGrp="1"/>
          </p:cNvSpPr>
          <p:nvPr>
            <p:ph idx="1"/>
          </p:nvPr>
        </p:nvSpPr>
        <p:spPr>
          <a:xfrm>
            <a:off x="1490467" y="1063626"/>
            <a:ext cx="6263943" cy="3553457"/>
          </a:xfrm>
        </p:spPr>
        <p:txBody>
          <a:bodyPr>
            <a:noAutofit/>
          </a:bodyPr>
          <a:lstStyle/>
          <a:p>
            <a:pPr marL="0" indent="0">
              <a:buNone/>
            </a:pPr>
            <a:r>
              <a:rPr lang="en-US" dirty="0" smtClean="0"/>
              <a:t>A </a:t>
            </a:r>
            <a:r>
              <a:rPr lang="en-US" i="1" dirty="0"/>
              <a:t>feature transformer </a:t>
            </a:r>
            <a:r>
              <a:rPr lang="en-US" dirty="0" smtClean="0"/>
              <a:t>might:</a:t>
            </a:r>
          </a:p>
          <a:p>
            <a:pPr marL="0" indent="0">
              <a:buNone/>
            </a:pPr>
            <a:endParaRPr lang="en-US" dirty="0" smtClean="0"/>
          </a:p>
          <a:p>
            <a:r>
              <a:rPr lang="en-US" dirty="0" smtClean="0"/>
              <a:t>take </a:t>
            </a:r>
            <a:r>
              <a:rPr lang="en-US" dirty="0"/>
              <a:t>a </a:t>
            </a:r>
            <a:r>
              <a:rPr lang="en-US" dirty="0" smtClean="0"/>
              <a:t>dataset,</a:t>
            </a:r>
          </a:p>
          <a:p>
            <a:r>
              <a:rPr lang="en-US" dirty="0" smtClean="0"/>
              <a:t>read </a:t>
            </a:r>
            <a:r>
              <a:rPr lang="en-US" dirty="0"/>
              <a:t>a column (e.g., </a:t>
            </a:r>
            <a:r>
              <a:rPr lang="en-US" dirty="0" smtClean="0"/>
              <a:t>text),</a:t>
            </a:r>
          </a:p>
          <a:p>
            <a:r>
              <a:rPr lang="en-US" dirty="0" smtClean="0"/>
              <a:t>convert </a:t>
            </a:r>
            <a:r>
              <a:rPr lang="en-US" dirty="0"/>
              <a:t>it into a new column (e.g., feature vectors</a:t>
            </a:r>
            <a:r>
              <a:rPr lang="en-US" dirty="0" smtClean="0"/>
              <a:t>),</a:t>
            </a:r>
          </a:p>
          <a:p>
            <a:r>
              <a:rPr lang="en-US" dirty="0" smtClean="0"/>
              <a:t>append </a:t>
            </a:r>
            <a:r>
              <a:rPr lang="en-US" dirty="0"/>
              <a:t>the new column to the </a:t>
            </a:r>
            <a:r>
              <a:rPr lang="en-US" dirty="0" smtClean="0"/>
              <a:t>dataset, and</a:t>
            </a:r>
          </a:p>
          <a:p>
            <a:r>
              <a:rPr lang="en-US" dirty="0" smtClean="0"/>
              <a:t>output </a:t>
            </a:r>
            <a:r>
              <a:rPr lang="en-US" dirty="0"/>
              <a:t>the updated dataset.</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8</a:t>
            </a:fld>
            <a:endParaRPr lang="en-US" dirty="0"/>
          </a:p>
        </p:txBody>
      </p:sp>
      <p:sp>
        <p:nvSpPr>
          <p:cNvPr id="5" name="TextBox 4"/>
          <p:cNvSpPr txBox="1"/>
          <p:nvPr/>
        </p:nvSpPr>
        <p:spPr>
          <a:xfrm>
            <a:off x="2353867" y="-32148"/>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50454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Transformer</a:t>
            </a:r>
            <a:endParaRPr lang="en-US" dirty="0"/>
          </a:p>
        </p:txBody>
      </p:sp>
      <p:sp>
        <p:nvSpPr>
          <p:cNvPr id="3" name="Content Placeholder 2"/>
          <p:cNvSpPr>
            <a:spLocks noGrp="1"/>
          </p:cNvSpPr>
          <p:nvPr>
            <p:ph idx="1"/>
          </p:nvPr>
        </p:nvSpPr>
        <p:spPr>
          <a:xfrm>
            <a:off x="1490467" y="1063626"/>
            <a:ext cx="6263943" cy="3553457"/>
          </a:xfrm>
        </p:spPr>
        <p:txBody>
          <a:bodyPr>
            <a:noAutofit/>
          </a:bodyPr>
          <a:lstStyle/>
          <a:p>
            <a:pPr marL="0" indent="0">
              <a:buNone/>
            </a:pPr>
            <a:r>
              <a:rPr lang="en-US" dirty="0" smtClean="0"/>
              <a:t>A </a:t>
            </a:r>
            <a:r>
              <a:rPr lang="en-US" i="1" dirty="0"/>
              <a:t>learning model </a:t>
            </a:r>
            <a:r>
              <a:rPr lang="en-US" dirty="0" smtClean="0"/>
              <a:t>might:</a:t>
            </a:r>
          </a:p>
          <a:p>
            <a:pPr marL="0" indent="0">
              <a:buNone/>
            </a:pPr>
            <a:endParaRPr lang="en-US" dirty="0"/>
          </a:p>
          <a:p>
            <a:r>
              <a:rPr lang="en-US" dirty="0" smtClean="0"/>
              <a:t>take </a:t>
            </a:r>
            <a:r>
              <a:rPr lang="en-US" dirty="0"/>
              <a:t>a dataset, </a:t>
            </a:r>
            <a:endParaRPr lang="en-US" dirty="0" smtClean="0"/>
          </a:p>
          <a:p>
            <a:r>
              <a:rPr lang="en-US" dirty="0" smtClean="0"/>
              <a:t>read </a:t>
            </a:r>
            <a:r>
              <a:rPr lang="en-US" dirty="0"/>
              <a:t>the column containing feature vectors, </a:t>
            </a:r>
            <a:endParaRPr lang="en-US" dirty="0" smtClean="0"/>
          </a:p>
          <a:p>
            <a:r>
              <a:rPr lang="en-US" dirty="0" smtClean="0"/>
              <a:t>predict </a:t>
            </a:r>
            <a:r>
              <a:rPr lang="en-US" dirty="0"/>
              <a:t>the label for each feature vector, </a:t>
            </a:r>
            <a:endParaRPr lang="en-US" dirty="0" smtClean="0"/>
          </a:p>
          <a:p>
            <a:r>
              <a:rPr lang="en-US" dirty="0" smtClean="0"/>
              <a:t>append </a:t>
            </a:r>
            <a:r>
              <a:rPr lang="en-US" dirty="0"/>
              <a:t>the labels as a new column, and </a:t>
            </a:r>
            <a:endParaRPr lang="en-US" dirty="0" smtClean="0"/>
          </a:p>
          <a:p>
            <a:r>
              <a:rPr lang="en-US" dirty="0" smtClean="0"/>
              <a:t>output </a:t>
            </a:r>
            <a:r>
              <a:rPr lang="en-US" dirty="0"/>
              <a:t>the updated dataset.</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9</a:t>
            </a:fld>
            <a:endParaRPr lang="en-US" dirty="0"/>
          </a:p>
        </p:txBody>
      </p:sp>
    </p:spTree>
    <p:extLst>
      <p:ext uri="{BB962C8B-B14F-4D97-AF65-F5344CB8AC3E}">
        <p14:creationId xmlns:p14="http://schemas.microsoft.com/office/powerpoint/2010/main" val="328816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DB_Slide_Template_Light_16x9_150516">
  <a:themeElements>
    <a:clrScheme name="DATABRICKS 150203_2">
      <a:dk1>
        <a:sysClr val="windowText" lastClr="000000"/>
      </a:dk1>
      <a:lt1>
        <a:sysClr val="window" lastClr="FFFFFF"/>
      </a:lt1>
      <a:dk2>
        <a:srgbClr val="2B2B2B"/>
      </a:dk2>
      <a:lt2>
        <a:srgbClr val="D5D2C3"/>
      </a:lt2>
      <a:accent1>
        <a:srgbClr val="1EA3B5"/>
      </a:accent1>
      <a:accent2>
        <a:srgbClr val="EC541B"/>
      </a:accent2>
      <a:accent3>
        <a:srgbClr val="1AA756"/>
      </a:accent3>
      <a:accent4>
        <a:srgbClr val="E2151C"/>
      </a:accent4>
      <a:accent5>
        <a:srgbClr val="646464"/>
      </a:accent5>
      <a:accent6>
        <a:srgbClr val="DC3D08"/>
      </a:accent6>
      <a:hlink>
        <a:srgbClr val="1EA2B4"/>
      </a:hlink>
      <a:folHlink>
        <a:srgbClr val="755270"/>
      </a:folHlink>
    </a:clrScheme>
    <a:fontScheme name="Custom 2">
      <a:majorFont>
        <a:latin typeface="Newslab Thin"/>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DB_Slide_Template_Light_16x9_150516</Template>
  <TotalTime>55698</TotalTime>
  <Words>2962</Words>
  <Application>Microsoft Macintosh PowerPoint</Application>
  <PresentationFormat>On-screen Show (16:9)</PresentationFormat>
  <Paragraphs>897</Paragraphs>
  <Slides>43</Slides>
  <Notes>36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7" baseType="lpstr">
      <vt:lpstr>Anonymous Pro</vt:lpstr>
      <vt:lpstr>Calibri</vt:lpstr>
      <vt:lpstr>Consolas</vt:lpstr>
      <vt:lpstr>Courier New</vt:lpstr>
      <vt:lpstr>Lucida Grande</vt:lpstr>
      <vt:lpstr>MS PGothic</vt:lpstr>
      <vt:lpstr>ＭＳ Ｐゴシック</vt:lpstr>
      <vt:lpstr>Newslab Light</vt:lpstr>
      <vt:lpstr>Newslab Thin</vt:lpstr>
      <vt:lpstr>Source Sans Pro</vt:lpstr>
      <vt:lpstr>Source Sans Pro Light</vt:lpstr>
      <vt:lpstr>Arial</vt:lpstr>
      <vt:lpstr>DB_Slide_Template_Light_16x9_150516</vt:lpstr>
      <vt:lpstr>Excel.Chart.8</vt:lpstr>
      <vt:lpstr>Machine Learning</vt:lpstr>
      <vt:lpstr>Algorithm coverage</vt:lpstr>
      <vt:lpstr>Examples</vt:lpstr>
      <vt:lpstr>Spark MLlib Components</vt:lpstr>
      <vt:lpstr>Spark Machine Learning API</vt:lpstr>
      <vt:lpstr>ML: Pipeline</vt:lpstr>
      <vt:lpstr>ML: Transformer</vt:lpstr>
      <vt:lpstr>ML: Transformer</vt:lpstr>
      <vt:lpstr>ML: Transformer</vt:lpstr>
      <vt:lpstr>ML: Estimator</vt:lpstr>
      <vt:lpstr>ML: Estimator</vt:lpstr>
      <vt:lpstr>NLP Pipeline</vt:lpstr>
      <vt:lpstr>Term Frequency – Inverse Document Frequency</vt:lpstr>
      <vt:lpstr>TF–IDF</vt:lpstr>
      <vt:lpstr>TF–IDF</vt:lpstr>
      <vt:lpstr>TF–IDF</vt:lpstr>
      <vt:lpstr>TF–IDF</vt:lpstr>
      <vt:lpstr>TF–IDF</vt:lpstr>
      <vt:lpstr>TF–IDF</vt:lpstr>
      <vt:lpstr>TF–IDF</vt:lpstr>
      <vt:lpstr>TF–IDF</vt:lpstr>
      <vt:lpstr>TF–IDF</vt:lpstr>
      <vt:lpstr>TF–IDF</vt:lpstr>
      <vt:lpstr>TF–IDF</vt:lpstr>
      <vt:lpstr>K–means clustering</vt:lpstr>
      <vt:lpstr>K–means clustering</vt:lpstr>
      <vt:lpstr>K–means clustering</vt:lpstr>
      <vt:lpstr>K–means clustering</vt:lpstr>
      <vt:lpstr>K–means clustering</vt:lpstr>
      <vt:lpstr>K–means clustering: Initialization</vt:lpstr>
      <vt:lpstr>K–means clustering: Initialization</vt:lpstr>
      <vt:lpstr>K–means clustering: Initialization</vt:lpstr>
      <vt:lpstr>K–means clustering: Initialization</vt:lpstr>
      <vt:lpstr>K–means clustering</vt:lpstr>
      <vt:lpstr>K–means clustering</vt:lpstr>
      <vt:lpstr>K–means clustering</vt:lpstr>
      <vt:lpstr>K–means clustering</vt:lpstr>
      <vt:lpstr>K–means clustering</vt:lpstr>
      <vt:lpstr>K–means clustering</vt:lpstr>
      <vt:lpstr>K–means clustering</vt:lpstr>
      <vt:lpstr>PowerPoint Presentation</vt:lpstr>
      <vt:lpstr>PowerPoint Presentation</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It can be one or two lines.</dc:title>
  <dc:creator>SameerF</dc:creator>
  <cp:lastModifiedBy>Todorov, Lyuben</cp:lastModifiedBy>
  <cp:revision>744</cp:revision>
  <dcterms:created xsi:type="dcterms:W3CDTF">2015-09-10T04:20:35Z</dcterms:created>
  <dcterms:modified xsi:type="dcterms:W3CDTF">2018-04-12T06:52:40Z</dcterms:modified>
</cp:coreProperties>
</file>