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71" r:id="rId2"/>
    <p:sldId id="961" r:id="rId3"/>
    <p:sldId id="957" r:id="rId4"/>
    <p:sldId id="946" r:id="rId5"/>
    <p:sldId id="947" r:id="rId6"/>
    <p:sldId id="948" r:id="rId7"/>
    <p:sldId id="949" r:id="rId8"/>
    <p:sldId id="950" r:id="rId9"/>
    <p:sldId id="951" r:id="rId10"/>
    <p:sldId id="956" r:id="rId11"/>
    <p:sldId id="952" r:id="rId12"/>
    <p:sldId id="953" r:id="rId13"/>
    <p:sldId id="954" r:id="rId14"/>
    <p:sldId id="955" r:id="rId15"/>
    <p:sldId id="959" r:id="rId16"/>
    <p:sldId id="958" r:id="rId17"/>
    <p:sldId id="962" r:id="rId18"/>
    <p:sldId id="963" r:id="rId19"/>
    <p:sldId id="964" r:id="rId20"/>
    <p:sldId id="960" r:id="rId2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eerF" initials="S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6ED4"/>
    <a:srgbClr val="1656F6"/>
    <a:srgbClr val="F2ED16"/>
    <a:srgbClr val="D5A0EA"/>
    <a:srgbClr val="1199FF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26" autoAdjust="0"/>
    <p:restoredTop sz="83942" autoAdjust="0"/>
  </p:normalViewPr>
  <p:slideViewPr>
    <p:cSldViewPr snapToGrid="0" snapToObjects="1">
      <p:cViewPr varScale="1">
        <p:scale>
          <a:sx n="91" d="100"/>
          <a:sy n="91" d="100"/>
        </p:scale>
        <p:origin x="208" y="3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BEEB40-9CB5-094C-B03F-1159FF583432}" type="datetimeFigureOut">
              <a:rPr lang="en-US"/>
              <a:pPr>
                <a:defRPr/>
              </a:pPr>
              <a:t>12/14/17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88E9033-08CD-624A-8C50-7CD9BF644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222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09B3727-60DA-C948-8187-0C7A242A7EC2}" type="datetimeFigureOut">
              <a:rPr lang="en-US"/>
              <a:pPr>
                <a:defRPr/>
              </a:pPr>
              <a:t>12/14/17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7C4FBC-5220-9747-9139-414F213DFD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90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39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TO-DO:</a:t>
            </a:r>
            <a:r>
              <a:rPr lang="en-US" baseline="0" dirty="0" smtClean="0"/>
              <a:t> In GraphX are they uni or bi? I think </a:t>
            </a:r>
            <a:r>
              <a:rPr lang="en-US" baseline="0" dirty="0" err="1" smtClean="0"/>
              <a:t>uni.</a:t>
            </a:r>
            <a:r>
              <a:rPr lang="en-US" baseline="0" dirty="0" smtClean="0"/>
              <a:t>. But to do bi, I think I have to do two edges, right?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0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TO-DO: Check if property</a:t>
            </a:r>
            <a:r>
              <a:rPr lang="en-US" baseline="0" dirty="0" smtClean="0"/>
              <a:t> is required on edge. If it is, fill in the rest.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9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TO-DO: Shortest path doesn’t take the edge labels/weights</a:t>
            </a:r>
            <a:r>
              <a:rPr lang="en-US" baseline="0" dirty="0" smtClean="0"/>
              <a:t> into account right? Is it even right to call them weights?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14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Df</a:t>
            </a:r>
            <a:r>
              <a:rPr lang="en-US" dirty="0" smtClean="0"/>
              <a:t> of data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1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Df</a:t>
            </a:r>
            <a:r>
              <a:rPr lang="en-US" dirty="0" smtClean="0"/>
              <a:t> of relationships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77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39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4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4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ev_CMY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38" y="4484688"/>
            <a:ext cx="22352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 anchor="ctr" anchorCtr="0">
            <a:noAutofit/>
          </a:bodyPr>
          <a:lstStyle>
            <a:lvl1pPr algn="l">
              <a:lnSpc>
                <a:spcPct val="90000"/>
              </a:lnSpc>
              <a:defRPr sz="5400" b="0" i="0" baseline="0">
                <a:solidFill>
                  <a:schemeClr val="bg1"/>
                </a:solidFill>
                <a:latin typeface="Newslab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Source Sans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169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150" y="1312863"/>
            <a:ext cx="7172325" cy="3394075"/>
          </a:xfrm>
          <a:prstGeom prst="rect">
            <a:avLst/>
          </a:prstGeo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9F03A678-4452-844A-9F06-1DF79E40D9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33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31334" y="1323212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FF3F9746-D39B-674D-B64B-9AF75CD7F0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1323212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3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31334" y="1286171"/>
            <a:ext cx="3562048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 i="0" baseline="0">
                <a:solidFill>
                  <a:srgbClr val="404040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Source Sans Pro Regular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60360" y="1286171"/>
            <a:ext cx="3543451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 i="0">
                <a:solidFill>
                  <a:srgbClr val="404040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Source Sans Pro Regular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B66F010-0F61-0F40-8921-6DABAD4DFD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4" name="Picture 13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8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1843144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7"/>
          </p:nvPr>
        </p:nvSpPr>
        <p:spPr>
          <a:xfrm>
            <a:off x="927358" y="1843144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8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2500" y="952049"/>
            <a:ext cx="6930571" cy="2440157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Thin"/>
                <a:cs typeface="Newslab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952500" y="2965040"/>
            <a:ext cx="6851951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8406E0D-5B7F-FF41-ADAC-10EAED37AB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020CF171-3262-4844-9482-7EE9513E76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2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2" r:id="rId3" imgW="7271927" imgH="3492719" progId="Excel.Chart.8">
                  <p:embed/>
                </p:oleObj>
              </mc:Choice>
              <mc:Fallback>
                <p:oleObj r:id="rId3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1BDB9D5-035D-D340-8F72-357354FBC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 descr="databricks_logoTM_800px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6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01_FLASHLIGHT_explo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987425"/>
            <a:ext cx="10922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02_CLOUDCLUSTER_managedclust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006475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03_PIPELIN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5" y="1006475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04_THIRDPART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3" y="1006475"/>
            <a:ext cx="108267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05_UNIFIED_PLATFORM_knot.ep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946150"/>
            <a:ext cx="1144588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06_COMMUNITY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1065213"/>
            <a:ext cx="98742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07_LIBRARIE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8" y="1027113"/>
            <a:ext cx="1093787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08_LOGO_BUG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50" y="3424238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09_EXPLORE_LANGUAG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2325688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10_COLLABORAT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2338388"/>
            <a:ext cx="989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 descr="11_CHART_visualiz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392363"/>
            <a:ext cx="989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6" descr="12_DASHBOARD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381250"/>
            <a:ext cx="9731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7" descr="13_CLUSTER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3552825"/>
            <a:ext cx="11033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8" descr="14_WAND_PowerSpark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3554413"/>
            <a:ext cx="10477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9" descr="15_IMPORT_CLOUD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3552825"/>
            <a:ext cx="10350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0" descr="16_CALENDAR_schedule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2393950"/>
            <a:ext cx="973138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1" descr="17_CHECKLIST_monito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2392363"/>
            <a:ext cx="10318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1028700" y="1878013"/>
            <a:ext cx="723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Exploration</a:t>
            </a:r>
          </a:p>
        </p:txBody>
      </p:sp>
      <p:sp>
        <p:nvSpPr>
          <p:cNvPr id="21" name="TextBox 23"/>
          <p:cNvSpPr txBox="1">
            <a:spLocks noChangeArrowheads="1"/>
          </p:cNvSpPr>
          <p:nvPr/>
        </p:nvSpPr>
        <p:spPr bwMode="auto">
          <a:xfrm>
            <a:off x="1958975" y="1878013"/>
            <a:ext cx="10429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Managed Clusters</a:t>
            </a:r>
          </a:p>
        </p:txBody>
      </p:sp>
      <p:sp>
        <p:nvSpPr>
          <p:cNvPr id="22" name="TextBox 24"/>
          <p:cNvSpPr txBox="1">
            <a:spLocks noChangeArrowheads="1"/>
          </p:cNvSpPr>
          <p:nvPr/>
        </p:nvSpPr>
        <p:spPr bwMode="auto">
          <a:xfrm>
            <a:off x="3311525" y="1878013"/>
            <a:ext cx="6461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Pipelines</a:t>
            </a: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4221163" y="1878013"/>
            <a:ext cx="850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3</a:t>
            </a:r>
            <a:r>
              <a:rPr lang="en-US" sz="900" baseline="30000">
                <a:latin typeface="Source Sans Pro Light" charset="0"/>
              </a:rPr>
              <a:t>rd</a:t>
            </a:r>
            <a:r>
              <a:rPr lang="en-US" sz="900">
                <a:latin typeface="Source Sans Pro Light" charset="0"/>
              </a:rPr>
              <a:t> Party Apps</a:t>
            </a:r>
          </a:p>
        </p:txBody>
      </p:sp>
      <p:sp>
        <p:nvSpPr>
          <p:cNvPr id="24" name="TextBox 26"/>
          <p:cNvSpPr txBox="1">
            <a:spLocks noChangeArrowheads="1"/>
          </p:cNvSpPr>
          <p:nvPr/>
        </p:nvSpPr>
        <p:spPr bwMode="auto">
          <a:xfrm>
            <a:off x="6950075" y="1878013"/>
            <a:ext cx="7493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Community</a:t>
            </a:r>
          </a:p>
        </p:txBody>
      </p:sp>
      <p:sp>
        <p:nvSpPr>
          <p:cNvPr id="25" name="TextBox 27"/>
          <p:cNvSpPr txBox="1">
            <a:spLocks noChangeArrowheads="1"/>
          </p:cNvSpPr>
          <p:nvPr/>
        </p:nvSpPr>
        <p:spPr bwMode="auto">
          <a:xfrm>
            <a:off x="1096963" y="4357688"/>
            <a:ext cx="5826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Clusters</a:t>
            </a:r>
          </a:p>
        </p:txBody>
      </p:sp>
      <p:sp>
        <p:nvSpPr>
          <p:cNvPr id="26" name="TextBox 28"/>
          <p:cNvSpPr txBox="1">
            <a:spLocks noChangeArrowheads="1"/>
          </p:cNvSpPr>
          <p:nvPr/>
        </p:nvSpPr>
        <p:spPr bwMode="auto">
          <a:xfrm>
            <a:off x="6937375" y="3216275"/>
            <a:ext cx="9398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Monitor Results</a:t>
            </a:r>
          </a:p>
        </p:txBody>
      </p:sp>
      <p:sp>
        <p:nvSpPr>
          <p:cNvPr id="27" name="TextBox 29"/>
          <p:cNvSpPr txBox="1">
            <a:spLocks noChangeArrowheads="1"/>
          </p:cNvSpPr>
          <p:nvPr/>
        </p:nvSpPr>
        <p:spPr bwMode="auto">
          <a:xfrm>
            <a:off x="5607050" y="3216275"/>
            <a:ext cx="11588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Schedule Workflows </a:t>
            </a:r>
          </a:p>
        </p:txBody>
      </p:sp>
      <p:sp>
        <p:nvSpPr>
          <p:cNvPr id="28" name="TextBox 30"/>
          <p:cNvSpPr txBox="1">
            <a:spLocks noChangeArrowheads="1"/>
          </p:cNvSpPr>
          <p:nvPr/>
        </p:nvSpPr>
        <p:spPr bwMode="auto">
          <a:xfrm>
            <a:off x="3259138" y="4354513"/>
            <a:ext cx="7493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Import Data</a:t>
            </a:r>
          </a:p>
        </p:txBody>
      </p:sp>
      <p:sp>
        <p:nvSpPr>
          <p:cNvPr id="29" name="TextBox 31"/>
          <p:cNvSpPr txBox="1">
            <a:spLocks noChangeArrowheads="1"/>
          </p:cNvSpPr>
          <p:nvPr/>
        </p:nvSpPr>
        <p:spPr bwMode="auto">
          <a:xfrm>
            <a:off x="2012950" y="4357688"/>
            <a:ext cx="903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Power of Spark</a:t>
            </a:r>
          </a:p>
        </p:txBody>
      </p:sp>
      <p:sp>
        <p:nvSpPr>
          <p:cNvPr id="30" name="TextBox 32"/>
          <p:cNvSpPr txBox="1">
            <a:spLocks noChangeArrowheads="1"/>
          </p:cNvSpPr>
          <p:nvPr/>
        </p:nvSpPr>
        <p:spPr bwMode="auto">
          <a:xfrm>
            <a:off x="2057400" y="3205163"/>
            <a:ext cx="736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Collaborate</a:t>
            </a:r>
          </a:p>
        </p:txBody>
      </p:sp>
      <p:sp>
        <p:nvSpPr>
          <p:cNvPr id="31" name="TextBox 33"/>
          <p:cNvSpPr txBox="1">
            <a:spLocks noChangeArrowheads="1"/>
          </p:cNvSpPr>
          <p:nvPr/>
        </p:nvSpPr>
        <p:spPr bwMode="auto">
          <a:xfrm>
            <a:off x="4364038" y="3205163"/>
            <a:ext cx="5429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Publish</a:t>
            </a:r>
          </a:p>
        </p:txBody>
      </p:sp>
      <p:sp>
        <p:nvSpPr>
          <p:cNvPr id="32" name="TextBox 34"/>
          <p:cNvSpPr txBox="1">
            <a:spLocks noChangeArrowheads="1"/>
          </p:cNvSpPr>
          <p:nvPr/>
        </p:nvSpPr>
        <p:spPr bwMode="auto">
          <a:xfrm>
            <a:off x="3336925" y="3205163"/>
            <a:ext cx="5953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Visualize</a:t>
            </a:r>
          </a:p>
        </p:txBody>
      </p:sp>
      <p:sp>
        <p:nvSpPr>
          <p:cNvPr id="33" name="TextBox 35"/>
          <p:cNvSpPr txBox="1">
            <a:spLocks noChangeArrowheads="1"/>
          </p:cNvSpPr>
          <p:nvPr/>
        </p:nvSpPr>
        <p:spPr bwMode="auto">
          <a:xfrm>
            <a:off x="1019175" y="3205163"/>
            <a:ext cx="6461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Language</a:t>
            </a:r>
          </a:p>
        </p:txBody>
      </p:sp>
      <p:sp>
        <p:nvSpPr>
          <p:cNvPr id="34" name="TextBox 36"/>
          <p:cNvSpPr txBox="1">
            <a:spLocks noChangeArrowheads="1"/>
          </p:cNvSpPr>
          <p:nvPr/>
        </p:nvSpPr>
        <p:spPr bwMode="auto">
          <a:xfrm>
            <a:off x="8204200" y="1878013"/>
            <a:ext cx="6207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Libraries</a:t>
            </a:r>
          </a:p>
        </p:txBody>
      </p:sp>
      <p:sp>
        <p:nvSpPr>
          <p:cNvPr id="35" name="TextBox 37"/>
          <p:cNvSpPr txBox="1">
            <a:spLocks noChangeArrowheads="1"/>
          </p:cNvSpPr>
          <p:nvPr/>
        </p:nvSpPr>
        <p:spPr bwMode="auto">
          <a:xfrm>
            <a:off x="5700713" y="1878013"/>
            <a:ext cx="9540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Unified Platform</a:t>
            </a:r>
          </a:p>
        </p:txBody>
      </p:sp>
      <p:sp>
        <p:nvSpPr>
          <p:cNvPr id="36" name="TextBox 38"/>
          <p:cNvSpPr txBox="1">
            <a:spLocks noChangeArrowheads="1"/>
          </p:cNvSpPr>
          <p:nvPr/>
        </p:nvSpPr>
        <p:spPr bwMode="auto">
          <a:xfrm>
            <a:off x="5875338" y="4302125"/>
            <a:ext cx="6461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Logo Bug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C3F6515F-5302-4A42-9CB9-369F51013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9" name="Picture 38" descr="databricks_logoTM_800px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41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8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ev_CMY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38" y="4484688"/>
            <a:ext cx="22352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Newslab Thin"/>
                <a:cs typeface="Newslab Light"/>
              </a:defRPr>
            </a:lvl1pPr>
          </a:lstStyle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03111" y="2717006"/>
            <a:ext cx="6349823" cy="6664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Parting words or contact information go here.</a:t>
            </a:r>
          </a:p>
        </p:txBody>
      </p:sp>
    </p:spTree>
    <p:extLst>
      <p:ext uri="{BB962C8B-B14F-4D97-AF65-F5344CB8AC3E}">
        <p14:creationId xmlns:p14="http://schemas.microsoft.com/office/powerpoint/2010/main" val="262738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Source Sans Pro Light"/>
                <a:ea typeface="+mn-ea"/>
                <a:cs typeface="+mn-cs"/>
              </a:defRPr>
            </a:lvl1pPr>
          </a:lstStyle>
          <a:p>
            <a:pPr>
              <a:defRPr/>
            </a:pPr>
            <a:fld id="{0E3D2C8F-1C34-3F4C-9785-AD9AA213D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>
              <a:lumMod val="75000"/>
              <a:lumOff val="25000"/>
            </a:schemeClr>
          </a:solidFill>
          <a:latin typeface="Newslab Thin"/>
          <a:ea typeface="ＭＳ Ｐゴシック" charset="0"/>
          <a:cs typeface="Newslab Thin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9pPr>
    </p:titleStyle>
    <p:bodyStyle>
      <a:lvl1pPr marL="168275" indent="-16827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/>
        <a:buChar char="•"/>
        <a:defRPr sz="2400" kern="1200" spc="0">
          <a:solidFill>
            <a:schemeClr val="tx1">
              <a:lumMod val="75000"/>
              <a:lumOff val="25000"/>
            </a:schemeClr>
          </a:solidFill>
          <a:latin typeface="Source Sans Pro Light"/>
          <a:ea typeface="ＭＳ Ｐゴシック" charset="0"/>
          <a:cs typeface="Source Sans Pro"/>
        </a:defRPr>
      </a:lvl1pPr>
      <a:lvl2pPr marL="401638" indent="-17462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/>
        <a:buChar char="•"/>
        <a:defRPr sz="2000" kern="1200" spc="0">
          <a:solidFill>
            <a:schemeClr val="tx1">
              <a:lumMod val="75000"/>
              <a:lumOff val="25000"/>
            </a:schemeClr>
          </a:solidFill>
          <a:latin typeface="Source Sans Pro Light"/>
          <a:ea typeface="ＭＳ Ｐゴシック" charset="0"/>
          <a:cs typeface="Source Sans Pro"/>
        </a:defRPr>
      </a:lvl2pPr>
      <a:lvl3pPr marL="744538" indent="-17462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80000"/>
        <a:buFont typeface="Lucida Grande"/>
        <a:buChar char="–"/>
        <a:tabLst/>
        <a:defRPr sz="1800" kern="1200" spc="0">
          <a:solidFill>
            <a:schemeClr val="tx1">
              <a:lumMod val="75000"/>
              <a:lumOff val="25000"/>
            </a:schemeClr>
          </a:solidFill>
          <a:latin typeface="Source Sans Pro Light"/>
          <a:ea typeface="ＭＳ Ｐゴシック" charset="0"/>
          <a:cs typeface="Source Sans Pro"/>
        </a:defRPr>
      </a:lvl3pPr>
      <a:lvl4pPr marL="971550" indent="-17462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/>
        <a:buChar char="•"/>
        <a:defRPr sz="1800" kern="1200" spc="0">
          <a:solidFill>
            <a:schemeClr val="tx1">
              <a:lumMod val="75000"/>
              <a:lumOff val="25000"/>
            </a:schemeClr>
          </a:solidFill>
          <a:latin typeface="Source Sans Pro Light"/>
          <a:ea typeface="ＭＳ Ｐゴシック" charset="0"/>
          <a:cs typeface="Source Sans Pro"/>
        </a:defRPr>
      </a:lvl4pPr>
      <a:lvl5pPr marL="1139825" indent="-16827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80000"/>
        <a:buFont typeface="Lucida Grande"/>
        <a:buChar char="–"/>
        <a:defRPr sz="1600" kern="1200" spc="0">
          <a:solidFill>
            <a:schemeClr val="tx1">
              <a:lumMod val="75000"/>
              <a:lumOff val="25000"/>
            </a:schemeClr>
          </a:solidFill>
          <a:latin typeface="Source Sans Pro Light"/>
          <a:ea typeface="ＭＳ Ｐゴシック" charset="0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5316" y="1828898"/>
            <a:ext cx="3895950" cy="759788"/>
          </a:xfrm>
        </p:spPr>
        <p:txBody>
          <a:bodyPr/>
          <a:lstStyle/>
          <a:p>
            <a:r>
              <a:rPr lang="en-US" sz="4400" dirty="0" smtClean="0"/>
              <a:t>GraphFrames</a:t>
            </a:r>
            <a:endParaRPr lang="en-US" sz="4400" dirty="0"/>
          </a:p>
        </p:txBody>
      </p:sp>
      <p:pic>
        <p:nvPicPr>
          <p:cNvPr id="10" name="Picture 2" descr="https://licensebuttons.net/l/by-nc-nd/3.0/88x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679" y="171788"/>
            <a:ext cx="574528" cy="20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29" y="4701109"/>
            <a:ext cx="1781285" cy="2256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005" y="1346863"/>
            <a:ext cx="2151864" cy="1265296"/>
          </a:xfrm>
          <a:prstGeom prst="rect">
            <a:avLst/>
          </a:prstGeom>
          <a:effectLst>
            <a:glow rad="228600">
              <a:schemeClr val="accent1">
                <a:lumMod val="75000"/>
                <a:alpha val="25000"/>
              </a:schemeClr>
            </a:glow>
          </a:effectLst>
        </p:spPr>
      </p:pic>
      <p:cxnSp>
        <p:nvCxnSpPr>
          <p:cNvPr id="8" name="Straight Connector 7"/>
          <p:cNvCxnSpPr/>
          <p:nvPr/>
        </p:nvCxnSpPr>
        <p:spPr>
          <a:xfrm>
            <a:off x="3921617" y="1629178"/>
            <a:ext cx="0" cy="1043188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66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a DF of vertexes</a:t>
            </a:r>
          </a:p>
          <a:p>
            <a:r>
              <a:rPr lang="en-US" dirty="0" smtClean="0"/>
              <a:t>Requires a DF of edges </a:t>
            </a:r>
          </a:p>
          <a:p>
            <a:r>
              <a:rPr lang="en-US" dirty="0" smtClean="0"/>
              <a:t>Place both in a </a:t>
            </a:r>
            <a:r>
              <a:rPr lang="en-US" dirty="0" err="1" smtClean="0"/>
              <a:t>GraphFrame</a:t>
            </a:r>
            <a:r>
              <a:rPr lang="en-US" dirty="0" smtClean="0"/>
              <a:t> object.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We can then start processing the graph using </a:t>
            </a:r>
            <a:r>
              <a:rPr lang="en-US" dirty="0" err="1" smtClean="0"/>
              <a:t>GraphFrame</a:t>
            </a:r>
            <a:r>
              <a:rPr lang="en-US" dirty="0" smtClean="0"/>
              <a:t> algorithms.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Vertex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vertList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List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(("a", "Alice", 34),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 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b", "Bob", 36),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 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c", "Charlie", 30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vDF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spark.createDataFrame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vertList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      .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toDF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("id", "name", "age")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edgeList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= List(("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a", "b", "friend"),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            ("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b", "c", "follow"), 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            ("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c", "b", "follow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"))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eDF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spark.createDataFrame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edgeList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.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toDF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", "relationship")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5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reate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org.graphframes.GraphFrame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g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GraphFrame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vDF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eDF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 smtClean="0"/>
              <a:t>How many follow relationships are represented in our dataset?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dirty="0" smtClean="0"/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g.edges.filter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("relationship = 'follow'").count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res1: Long =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7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Coverage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08" name="Content Placeholder 2"/>
          <p:cNvSpPr>
            <a:spLocks noGrp="1"/>
          </p:cNvSpPr>
          <p:nvPr>
            <p:ph idx="1"/>
          </p:nvPr>
        </p:nvSpPr>
        <p:spPr>
          <a:xfrm>
            <a:off x="946150" y="1312863"/>
            <a:ext cx="7172325" cy="3394075"/>
          </a:xfrm>
        </p:spPr>
        <p:txBody>
          <a:bodyPr>
            <a:normAutofit fontScale="40000" lnSpcReduction="20000"/>
          </a:bodyPr>
          <a:lstStyle/>
          <a:p>
            <a:r>
              <a:rPr lang="en-US" sz="5400" dirty="0"/>
              <a:t>Collaborative Filtering</a:t>
            </a:r>
          </a:p>
          <a:p>
            <a:pPr lvl="1"/>
            <a:r>
              <a:rPr lang="en-US" sz="4400" dirty="0"/>
              <a:t>Alternating Least Squares</a:t>
            </a:r>
          </a:p>
          <a:p>
            <a:r>
              <a:rPr lang="en-US" sz="5400" dirty="0" smtClean="0"/>
              <a:t>Community </a:t>
            </a:r>
            <a:r>
              <a:rPr lang="en-US" sz="5400" dirty="0"/>
              <a:t>Detection</a:t>
            </a:r>
          </a:p>
          <a:p>
            <a:pPr lvl="1"/>
            <a:r>
              <a:rPr lang="en-US" sz="4400" dirty="0"/>
              <a:t>Triangle-Counting</a:t>
            </a:r>
          </a:p>
          <a:p>
            <a:pPr lvl="1"/>
            <a:r>
              <a:rPr lang="en-US" sz="4400" dirty="0"/>
              <a:t>K-core Decomposition</a:t>
            </a:r>
          </a:p>
          <a:p>
            <a:r>
              <a:rPr lang="en-US" sz="5400" dirty="0" smtClean="0"/>
              <a:t>Graph </a:t>
            </a:r>
            <a:r>
              <a:rPr lang="en-US" sz="5400" dirty="0"/>
              <a:t>Analytics</a:t>
            </a:r>
          </a:p>
          <a:p>
            <a:pPr lvl="1"/>
            <a:r>
              <a:rPr lang="en-US" sz="4400" dirty="0"/>
              <a:t>PageRank</a:t>
            </a:r>
          </a:p>
          <a:p>
            <a:pPr lvl="1"/>
            <a:r>
              <a:rPr lang="en-US" sz="4400" dirty="0"/>
              <a:t>Personalized PageRank</a:t>
            </a:r>
          </a:p>
          <a:p>
            <a:pPr lvl="1"/>
            <a:r>
              <a:rPr lang="en-US" sz="4400" dirty="0"/>
              <a:t>Shortest Path</a:t>
            </a:r>
          </a:p>
          <a:p>
            <a:r>
              <a:rPr lang="en-US" sz="5400" dirty="0" smtClean="0"/>
              <a:t>Classification</a:t>
            </a:r>
            <a:endParaRPr lang="en-US" sz="5400" dirty="0"/>
          </a:p>
          <a:p>
            <a:pPr lvl="1"/>
            <a:r>
              <a:rPr lang="en-US" sz="4400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167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built in algorithms.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04" y="1063625"/>
            <a:ext cx="7873571" cy="3508375"/>
          </a:xfrm>
        </p:spPr>
        <p:txBody>
          <a:bodyPr>
            <a:normAutofit/>
          </a:bodyPr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results 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g.pageRank.resetProbability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(0.01)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               .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maxIter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(20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                .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run()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results.vertices.select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("id", "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pagerank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").show()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Motif Finding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Motif finding refers to searching for structural patterns in a graph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17590" y="2730844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88228" y="2730844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34714" y="3785287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18486" y="3009900"/>
            <a:ext cx="27926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38586" y="3558746"/>
            <a:ext cx="749642" cy="469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77561" y="2502778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grandson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93397" y="3821546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mother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1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Motif Finding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Motif finding refers to searching for structural patterns in a graph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17590" y="2730844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88228" y="2730844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34714" y="3785287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18486" y="3009900"/>
            <a:ext cx="27926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38586" y="3558746"/>
            <a:ext cx="749642" cy="469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644345" y="3466060"/>
            <a:ext cx="1046206" cy="549886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77561" y="2502778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grandson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93397" y="3821546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mother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08339" y="3804511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mother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65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Motif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Uses a domain specific lang. to find patterns within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edge </a:t>
            </a:r>
            <a:r>
              <a:rPr lang="en-US" dirty="0"/>
              <a:t>e</a:t>
            </a:r>
            <a:r>
              <a:rPr lang="en-US" dirty="0"/>
              <a:t> from vertex </a:t>
            </a:r>
            <a:r>
              <a:rPr lang="en-US" dirty="0"/>
              <a:t>a</a:t>
            </a:r>
            <a:r>
              <a:rPr lang="en-US" dirty="0"/>
              <a:t> to vertex </a:t>
            </a:r>
            <a:r>
              <a:rPr lang="en-US" dirty="0"/>
              <a:t>b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a)-[e]-&gt;(b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/>
              <a:t>two edges from </a:t>
            </a:r>
            <a:r>
              <a:rPr lang="en-US" dirty="0"/>
              <a:t>a</a:t>
            </a:r>
            <a:r>
              <a:rPr lang="en-US" dirty="0"/>
              <a:t> to </a:t>
            </a:r>
            <a:r>
              <a:rPr lang="en-US" dirty="0" smtClean="0"/>
              <a:t>b and from b</a:t>
            </a:r>
            <a:r>
              <a:rPr lang="en-US" dirty="0"/>
              <a:t> to </a:t>
            </a:r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pt-BR" dirty="0">
                <a:latin typeface="Consolas" charset="0"/>
                <a:ea typeface="Consolas" charset="0"/>
                <a:cs typeface="Consolas" charset="0"/>
              </a:rPr>
              <a:t>(a)-[e]-&gt;(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); (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)-[e2]-&gt;(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1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4200" dirty="0" smtClean="0">
                <a:solidFill>
                  <a:srgbClr val="0070C0"/>
                </a:solidFill>
              </a:rPr>
              <a:t>http</a:t>
            </a:r>
            <a:r>
              <a:rPr lang="en-US" sz="4200" dirty="0">
                <a:solidFill>
                  <a:srgbClr val="0070C0"/>
                </a:solidFill>
              </a:rPr>
              <a:t>://</a:t>
            </a:r>
            <a:r>
              <a:rPr lang="en-US" sz="4200" dirty="0" smtClean="0">
                <a:solidFill>
                  <a:srgbClr val="0070C0"/>
                </a:solidFill>
              </a:rPr>
              <a:t>bit.ly/2BogmKF</a:t>
            </a:r>
          </a:p>
          <a:p>
            <a:pPr mar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4400" dirty="0" err="1" smtClean="0"/>
              <a:t>GraphFrames.pptx</a:t>
            </a:r>
            <a:endParaRPr lang="en-US" sz="4400" dirty="0" smtClean="0"/>
          </a:p>
          <a:p>
            <a:pPr mar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4400" dirty="0"/>
          </a:p>
          <a:p>
            <a:pPr mar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4400" dirty="0" smtClean="0"/>
              <a:t>Docs:</a:t>
            </a:r>
          </a:p>
          <a:p>
            <a:pPr mar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4400" dirty="0">
                <a:solidFill>
                  <a:srgbClr val="0070C0"/>
                </a:solidFill>
              </a:rPr>
              <a:t>http://</a:t>
            </a:r>
            <a:r>
              <a:rPr lang="en-US" sz="4400" dirty="0" err="1" smtClean="0">
                <a:solidFill>
                  <a:srgbClr val="0070C0"/>
                </a:solidFill>
              </a:rPr>
              <a:t>graphframes.github.io</a:t>
            </a:r>
            <a:r>
              <a:rPr lang="en-US" sz="4400" dirty="0" smtClean="0">
                <a:solidFill>
                  <a:srgbClr val="0070C0"/>
                </a:solidFill>
              </a:rPr>
              <a:t>/</a:t>
            </a:r>
            <a:r>
              <a:rPr lang="en-US" sz="4400" dirty="0" err="1" smtClean="0">
                <a:solidFill>
                  <a:srgbClr val="0070C0"/>
                </a:solidFill>
              </a:rPr>
              <a:t>user-guide.html#motif-finding</a:t>
            </a:r>
            <a:r>
              <a:rPr lang="en-US" sz="4400" dirty="0" smtClean="0"/>
              <a:t> </a:t>
            </a:r>
            <a:endParaRPr lang="en-US" sz="4400" dirty="0"/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42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450" y="2235200"/>
            <a:ext cx="7172325" cy="33940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/>
              <a:t>Lab 21 </a:t>
            </a:r>
            <a:r>
              <a:rPr lang="en-US" sz="4000" dirty="0" err="1" smtClean="0"/>
              <a:t>GraphFrames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49" y="2178050"/>
            <a:ext cx="101536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0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in Scala and Python.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7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36381" y="1391884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20469" y="2167971"/>
            <a:ext cx="162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San Diego</a:t>
            </a:r>
            <a:endParaRPr lang="en-US" sz="2000" dirty="0">
              <a:latin typeface="+mj-lt"/>
            </a:endParaRPr>
          </a:p>
        </p:txBody>
      </p:sp>
      <p:cxnSp>
        <p:nvCxnSpPr>
          <p:cNvPr id="5" name="Straight Arrow Connector 4"/>
          <p:cNvCxnSpPr>
            <a:stCxn id="2" idx="6"/>
          </p:cNvCxnSpPr>
          <p:nvPr/>
        </p:nvCxnSpPr>
        <p:spPr>
          <a:xfrm flipV="1">
            <a:off x="3496942" y="1722031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509452" y="1414937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46302" y="2170190"/>
            <a:ext cx="158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Santa Clara</a:t>
            </a:r>
            <a:endParaRPr lang="en-US" sz="20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7831" y="972781"/>
            <a:ext cx="96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5638" y="972781"/>
            <a:ext cx="96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7503" y="1384551"/>
            <a:ext cx="69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3896" y="1676072"/>
            <a:ext cx="1360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  <a:cs typeface="Consolas" panose="020B0609020204030204" pitchFamily="49" charset="0"/>
              </a:rPr>
              <a:t>connection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>
          <a:xfrm flipH="1">
            <a:off x="3483692" y="4051314"/>
            <a:ext cx="2082221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60712" y="3890114"/>
            <a:ext cx="206906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36381" y="1046326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" idx="6"/>
          </p:cNvCxnSpPr>
          <p:nvPr/>
        </p:nvCxnSpPr>
        <p:spPr>
          <a:xfrm flipV="1">
            <a:off x="3496942" y="1376473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509452" y="1069379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0050" y="887356"/>
            <a:ext cx="150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unidirectional</a:t>
            </a:r>
          </a:p>
          <a:p>
            <a:pPr algn="ct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itle 13"/>
          <p:cNvSpPr txBox="1">
            <a:spLocks/>
          </p:cNvSpPr>
          <p:nvPr/>
        </p:nvSpPr>
        <p:spPr>
          <a:xfrm>
            <a:off x="169863" y="206663"/>
            <a:ext cx="2238411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 smtClean="0">
                <a:solidFill>
                  <a:schemeClr val="accent5"/>
                </a:solidFill>
              </a:rPr>
              <a:t>Edge types: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36381" y="2336409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" idx="6"/>
          </p:cNvCxnSpPr>
          <p:nvPr/>
        </p:nvCxnSpPr>
        <p:spPr>
          <a:xfrm flipV="1">
            <a:off x="3496942" y="2666556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509452" y="2359462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50050" y="2666690"/>
            <a:ext cx="150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bidirectional</a:t>
            </a:r>
          </a:p>
          <a:p>
            <a:pPr algn="ct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36381" y="3594616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509452" y="3617669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750050" y="4035840"/>
            <a:ext cx="1506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uni edges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2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>
          <a:xfrm flipH="1" flipV="1">
            <a:off x="5058418" y="2871311"/>
            <a:ext cx="473815" cy="1811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14282" y="2018331"/>
            <a:ext cx="267156" cy="81289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7"/>
          </p:cNvCxnSpPr>
          <p:nvPr/>
        </p:nvCxnSpPr>
        <p:spPr>
          <a:xfrm flipH="1">
            <a:off x="3273626" y="3171366"/>
            <a:ext cx="250311" cy="5542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35602" y="1953976"/>
            <a:ext cx="543900" cy="175204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3"/>
          <p:cNvSpPr txBox="1">
            <a:spLocks/>
          </p:cNvSpPr>
          <p:nvPr/>
        </p:nvSpPr>
        <p:spPr>
          <a:xfrm>
            <a:off x="169863" y="206663"/>
            <a:ext cx="4088767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 smtClean="0">
                <a:solidFill>
                  <a:schemeClr val="accent5"/>
                </a:solidFill>
              </a:rPr>
              <a:t>GraphX: </a:t>
            </a:r>
            <a:r>
              <a:rPr lang="en-US" sz="2000" dirty="0"/>
              <a:t>directed multigraph</a:t>
            </a:r>
            <a:endParaRPr lang="en-US" sz="2000" dirty="0">
              <a:solidFill>
                <a:schemeClr val="accent5"/>
              </a:solidFill>
            </a:endParaRPr>
          </a:p>
        </p:txBody>
      </p:sp>
      <p:cxnSp>
        <p:nvCxnSpPr>
          <p:cNvPr id="14" name="Straight Arrow Connector 13"/>
          <p:cNvCxnSpPr>
            <a:endCxn id="20" idx="2"/>
          </p:cNvCxnSpPr>
          <p:nvPr/>
        </p:nvCxnSpPr>
        <p:spPr>
          <a:xfrm>
            <a:off x="3313830" y="3816379"/>
            <a:ext cx="689462" cy="106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75619" y="292109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28760" y="208114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21365" y="282546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73016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49413" y="101594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03292" y="368973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99105" y="200925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81580" y="4425988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06099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398336" y="167507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00372" y="121767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20033" y="175365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39298" y="368538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208460" y="3171366"/>
            <a:ext cx="239259" cy="51957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52986" y="2355681"/>
            <a:ext cx="259028" cy="56731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23945" y="381637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24401" y="2000354"/>
            <a:ext cx="268946" cy="81532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1"/>
            <a:endCxn id="31" idx="5"/>
          </p:cNvCxnSpPr>
          <p:nvPr/>
        </p:nvCxnSpPr>
        <p:spPr>
          <a:xfrm flipH="1" flipV="1">
            <a:off x="3534700" y="1452000"/>
            <a:ext cx="1311603" cy="1276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1"/>
          </p:cNvCxnSpPr>
          <p:nvPr/>
        </p:nvCxnSpPr>
        <p:spPr>
          <a:xfrm flipH="1" flipV="1">
            <a:off x="4225779" y="3915804"/>
            <a:ext cx="696005" cy="550388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  <a:endCxn id="28" idx="0"/>
          </p:cNvCxnSpPr>
          <p:nvPr/>
        </p:nvCxnSpPr>
        <p:spPr>
          <a:xfrm flipH="1">
            <a:off x="5018846" y="2922523"/>
            <a:ext cx="494374" cy="150346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5"/>
            <a:endCxn id="38" idx="0"/>
          </p:cNvCxnSpPr>
          <p:nvPr/>
        </p:nvCxnSpPr>
        <p:spPr>
          <a:xfrm>
            <a:off x="4355693" y="3059789"/>
            <a:ext cx="1405518" cy="7565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9" idx="2"/>
          </p:cNvCxnSpPr>
          <p:nvPr/>
        </p:nvCxnSpPr>
        <p:spPr>
          <a:xfrm flipV="1">
            <a:off x="2672868" y="1153207"/>
            <a:ext cx="2676545" cy="64037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3"/>
          </p:cNvCxnSpPr>
          <p:nvPr/>
        </p:nvCxnSpPr>
        <p:spPr>
          <a:xfrm flipH="1">
            <a:off x="5058418" y="2243585"/>
            <a:ext cx="780891" cy="511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6"/>
            <a:endCxn id="27" idx="1"/>
          </p:cNvCxnSpPr>
          <p:nvPr/>
        </p:nvCxnSpPr>
        <p:spPr>
          <a:xfrm>
            <a:off x="3574904" y="1354938"/>
            <a:ext cx="2264405" cy="6945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080631" y="2785921"/>
            <a:ext cx="392385" cy="150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0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36381" y="1391884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75887" y="2167971"/>
            <a:ext cx="162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San </a:t>
            </a:r>
            <a:r>
              <a:rPr lang="en-US" sz="2000" dirty="0" smtClean="0">
                <a:latin typeface="+mj-lt"/>
              </a:rPr>
              <a:t>Diego</a:t>
            </a:r>
            <a:endParaRPr lang="en-US" sz="2000" dirty="0">
              <a:latin typeface="+mj-lt"/>
            </a:endParaRPr>
          </a:p>
        </p:txBody>
      </p:sp>
      <p:cxnSp>
        <p:nvCxnSpPr>
          <p:cNvPr id="5" name="Straight Arrow Connector 4"/>
          <p:cNvCxnSpPr>
            <a:stCxn id="2" idx="6"/>
          </p:cNvCxnSpPr>
          <p:nvPr/>
        </p:nvCxnSpPr>
        <p:spPr>
          <a:xfrm flipV="1">
            <a:off x="3496942" y="1722031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509452" y="1414937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35005" y="2161094"/>
            <a:ext cx="160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Santa Clara</a:t>
            </a:r>
            <a:endParaRPr lang="en-US" sz="20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36822" y="1175452"/>
            <a:ext cx="1710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vertexID: 469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9936" y="1424999"/>
            <a:ext cx="1645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Edge label: 22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55841" y="1175452"/>
            <a:ext cx="1710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vertexID: 3728 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>
          <a:xfrm flipH="1" flipV="1">
            <a:off x="5058418" y="2871311"/>
            <a:ext cx="473815" cy="1811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14282" y="2018331"/>
            <a:ext cx="267156" cy="81289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7"/>
          </p:cNvCxnSpPr>
          <p:nvPr/>
        </p:nvCxnSpPr>
        <p:spPr>
          <a:xfrm flipH="1">
            <a:off x="3273626" y="3171366"/>
            <a:ext cx="250311" cy="5542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35602" y="1953976"/>
            <a:ext cx="543900" cy="175204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3"/>
          <p:cNvSpPr txBox="1">
            <a:spLocks/>
          </p:cNvSpPr>
          <p:nvPr/>
        </p:nvSpPr>
        <p:spPr>
          <a:xfrm>
            <a:off x="169863" y="206663"/>
            <a:ext cx="5106987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 smtClean="0">
                <a:solidFill>
                  <a:schemeClr val="accent5"/>
                </a:solidFill>
              </a:rPr>
              <a:t>GraphX: </a:t>
            </a:r>
            <a:r>
              <a:rPr lang="en-US" sz="2000" dirty="0"/>
              <a:t>directed </a:t>
            </a:r>
            <a:r>
              <a:rPr lang="en-US" sz="2000" dirty="0" smtClean="0"/>
              <a:t>multigraph w/ labels</a:t>
            </a:r>
            <a:endParaRPr lang="en-US" sz="2000" dirty="0">
              <a:solidFill>
                <a:schemeClr val="accent5"/>
              </a:solidFill>
            </a:endParaRPr>
          </a:p>
        </p:txBody>
      </p:sp>
      <p:cxnSp>
        <p:nvCxnSpPr>
          <p:cNvPr id="14" name="Straight Arrow Connector 13"/>
          <p:cNvCxnSpPr>
            <a:endCxn id="20" idx="2"/>
          </p:cNvCxnSpPr>
          <p:nvPr/>
        </p:nvCxnSpPr>
        <p:spPr>
          <a:xfrm>
            <a:off x="3313830" y="3816379"/>
            <a:ext cx="689462" cy="106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75619" y="292109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28760" y="208114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21365" y="282546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73016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49413" y="101594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03292" y="368973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99105" y="200925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81580" y="4425988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06099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398336" y="167507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00372" y="121767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20033" y="175365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39298" y="368538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208460" y="3171366"/>
            <a:ext cx="239259" cy="51957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52986" y="2355681"/>
            <a:ext cx="259028" cy="56731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23945" y="381637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24401" y="2000354"/>
            <a:ext cx="268946" cy="81532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1"/>
            <a:endCxn id="31" idx="5"/>
          </p:cNvCxnSpPr>
          <p:nvPr/>
        </p:nvCxnSpPr>
        <p:spPr>
          <a:xfrm flipH="1" flipV="1">
            <a:off x="3534700" y="1452000"/>
            <a:ext cx="1311603" cy="1276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1"/>
          </p:cNvCxnSpPr>
          <p:nvPr/>
        </p:nvCxnSpPr>
        <p:spPr>
          <a:xfrm flipH="1" flipV="1">
            <a:off x="4225779" y="3915804"/>
            <a:ext cx="696005" cy="550388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  <a:endCxn id="28" idx="0"/>
          </p:cNvCxnSpPr>
          <p:nvPr/>
        </p:nvCxnSpPr>
        <p:spPr>
          <a:xfrm flipH="1">
            <a:off x="5018846" y="2922523"/>
            <a:ext cx="494374" cy="150346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5"/>
            <a:endCxn id="38" idx="0"/>
          </p:cNvCxnSpPr>
          <p:nvPr/>
        </p:nvCxnSpPr>
        <p:spPr>
          <a:xfrm>
            <a:off x="4355693" y="3059789"/>
            <a:ext cx="1405518" cy="7565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9" idx="2"/>
          </p:cNvCxnSpPr>
          <p:nvPr/>
        </p:nvCxnSpPr>
        <p:spPr>
          <a:xfrm flipV="1">
            <a:off x="2672868" y="1153207"/>
            <a:ext cx="2676545" cy="64037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3"/>
          </p:cNvCxnSpPr>
          <p:nvPr/>
        </p:nvCxnSpPr>
        <p:spPr>
          <a:xfrm flipH="1">
            <a:off x="5058418" y="2243585"/>
            <a:ext cx="780891" cy="511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6"/>
            <a:endCxn id="27" idx="1"/>
          </p:cNvCxnSpPr>
          <p:nvPr/>
        </p:nvCxnSpPr>
        <p:spPr>
          <a:xfrm>
            <a:off x="3574904" y="1354938"/>
            <a:ext cx="2264405" cy="6945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080631" y="2785921"/>
            <a:ext cx="392385" cy="150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99699" y="2585707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36277" y="1423995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95115" y="3848806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93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30013" y="1577883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12885" y="3810375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45005" y="2509169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46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88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>
            <a:endCxn id="19" idx="3"/>
          </p:cNvCxnSpPr>
          <p:nvPr/>
        </p:nvCxnSpPr>
        <p:spPr>
          <a:xfrm flipV="1">
            <a:off x="4612725" y="1133647"/>
            <a:ext cx="817096" cy="5069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5098622" y="2754689"/>
            <a:ext cx="473815" cy="1811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54486" y="1901709"/>
            <a:ext cx="267156" cy="81289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7"/>
          </p:cNvCxnSpPr>
          <p:nvPr/>
        </p:nvCxnSpPr>
        <p:spPr>
          <a:xfrm flipH="1">
            <a:off x="3313830" y="3054744"/>
            <a:ext cx="250311" cy="5542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75806" y="1837354"/>
            <a:ext cx="543900" cy="175204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3"/>
          <p:cNvSpPr txBox="1">
            <a:spLocks/>
          </p:cNvSpPr>
          <p:nvPr/>
        </p:nvSpPr>
        <p:spPr>
          <a:xfrm>
            <a:off x="169863" y="206663"/>
            <a:ext cx="2503005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 smtClean="0">
                <a:solidFill>
                  <a:schemeClr val="accent5"/>
                </a:solidFill>
              </a:rPr>
              <a:t>Shortest Path:</a:t>
            </a:r>
            <a:endParaRPr lang="en-US" sz="2000" dirty="0">
              <a:solidFill>
                <a:schemeClr val="accent5"/>
              </a:solidFill>
            </a:endParaRPr>
          </a:p>
        </p:txBody>
      </p:sp>
      <p:cxnSp>
        <p:nvCxnSpPr>
          <p:cNvPr id="14" name="Straight Arrow Connector 13"/>
          <p:cNvCxnSpPr>
            <a:endCxn id="20" idx="2"/>
          </p:cNvCxnSpPr>
          <p:nvPr/>
        </p:nvCxnSpPr>
        <p:spPr>
          <a:xfrm>
            <a:off x="3354034" y="3699757"/>
            <a:ext cx="689462" cy="10619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415823" y="2804468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68964" y="196452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61569" y="270883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13220" y="2571573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89617" y="89931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3496" y="357311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39309" y="1892635"/>
            <a:ext cx="274532" cy="2745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21784" y="4309366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46303" y="2571573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38540" y="1558453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40576" y="110105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60237" y="163703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79502" y="3568759"/>
            <a:ext cx="274532" cy="2745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248664" y="3054744"/>
            <a:ext cx="239259" cy="51957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93190" y="2239059"/>
            <a:ext cx="259028" cy="56731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64149" y="369975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64605" y="1883732"/>
            <a:ext cx="268946" cy="81532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1"/>
            <a:endCxn id="31" idx="5"/>
          </p:cNvCxnSpPr>
          <p:nvPr/>
        </p:nvCxnSpPr>
        <p:spPr>
          <a:xfrm flipH="1" flipV="1">
            <a:off x="3574904" y="1335378"/>
            <a:ext cx="1311603" cy="1276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1"/>
          </p:cNvCxnSpPr>
          <p:nvPr/>
        </p:nvCxnSpPr>
        <p:spPr>
          <a:xfrm flipH="1" flipV="1">
            <a:off x="4265983" y="3799182"/>
            <a:ext cx="696005" cy="550388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  <a:endCxn id="28" idx="0"/>
          </p:cNvCxnSpPr>
          <p:nvPr/>
        </p:nvCxnSpPr>
        <p:spPr>
          <a:xfrm flipH="1">
            <a:off x="5059050" y="2805901"/>
            <a:ext cx="494374" cy="150346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5"/>
            <a:endCxn id="38" idx="0"/>
          </p:cNvCxnSpPr>
          <p:nvPr/>
        </p:nvCxnSpPr>
        <p:spPr>
          <a:xfrm>
            <a:off x="4395897" y="2943167"/>
            <a:ext cx="1405518" cy="75659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9" idx="2"/>
          </p:cNvCxnSpPr>
          <p:nvPr/>
        </p:nvCxnSpPr>
        <p:spPr>
          <a:xfrm flipV="1">
            <a:off x="2713072" y="1036585"/>
            <a:ext cx="2676545" cy="64037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3"/>
          </p:cNvCxnSpPr>
          <p:nvPr/>
        </p:nvCxnSpPr>
        <p:spPr>
          <a:xfrm flipH="1">
            <a:off x="5098622" y="2126963"/>
            <a:ext cx="780891" cy="511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6"/>
            <a:endCxn id="27" idx="1"/>
          </p:cNvCxnSpPr>
          <p:nvPr/>
        </p:nvCxnSpPr>
        <p:spPr>
          <a:xfrm>
            <a:off x="3615108" y="1238316"/>
            <a:ext cx="2264405" cy="6945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120835" y="2669299"/>
            <a:ext cx="392385" cy="150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1"/>
            <a:endCxn id="30" idx="5"/>
          </p:cNvCxnSpPr>
          <p:nvPr/>
        </p:nvCxnSpPr>
        <p:spPr>
          <a:xfrm flipH="1" flipV="1">
            <a:off x="2672868" y="1792781"/>
            <a:ext cx="1136300" cy="21195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3"/>
          </p:cNvCxnSpPr>
          <p:nvPr/>
        </p:nvCxnSpPr>
        <p:spPr>
          <a:xfrm flipV="1">
            <a:off x="2601141" y="1335378"/>
            <a:ext cx="779639" cy="22466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7" idx="4"/>
          </p:cNvCxnSpPr>
          <p:nvPr/>
        </p:nvCxnSpPr>
        <p:spPr>
          <a:xfrm flipV="1">
            <a:off x="4207625" y="2983371"/>
            <a:ext cx="91210" cy="600722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801415" y="2167167"/>
            <a:ext cx="175161" cy="153259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91900" y="1838949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hops</a:t>
            </a:r>
            <a:endParaRPr lang="en-US" sz="20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_Slide_Template_Light_16x9_150516">
  <a:themeElements>
    <a:clrScheme name="DATABRICKS 150203_2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1EA2B4"/>
      </a:hlink>
      <a:folHlink>
        <a:srgbClr val="755270"/>
      </a:folHlink>
    </a:clrScheme>
    <a:fontScheme name="Custom 2">
      <a:majorFont>
        <a:latin typeface="Newslab Thin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DB_Slide_Template_Light_16x9_150516</Template>
  <TotalTime>65736</TotalTime>
  <Words>433</Words>
  <Application>Microsoft Macintosh PowerPoint</Application>
  <PresentationFormat>On-screen Show (16:9)</PresentationFormat>
  <Paragraphs>127</Paragraphs>
  <Slides>20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Calibri</vt:lpstr>
      <vt:lpstr>Consolas</vt:lpstr>
      <vt:lpstr>Lucida Grande</vt:lpstr>
      <vt:lpstr>MS PGothic</vt:lpstr>
      <vt:lpstr>ＭＳ Ｐゴシック</vt:lpstr>
      <vt:lpstr>Newslab Light</vt:lpstr>
      <vt:lpstr>Newslab Thin</vt:lpstr>
      <vt:lpstr>Source Sans Pro</vt:lpstr>
      <vt:lpstr>Source Sans Pro Light</vt:lpstr>
      <vt:lpstr>Arial</vt:lpstr>
      <vt:lpstr>DB_Slide_Template_Light_16x9_150516</vt:lpstr>
      <vt:lpstr>Excel.Chart.8</vt:lpstr>
      <vt:lpstr>GraphFrames</vt:lpstr>
      <vt:lpstr>Slides</vt:lpstr>
      <vt:lpstr>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Graph</vt:lpstr>
      <vt:lpstr>Create Vertex</vt:lpstr>
      <vt:lpstr>Create Nodes</vt:lpstr>
      <vt:lpstr>Create Graph</vt:lpstr>
      <vt:lpstr>Apply transformations</vt:lpstr>
      <vt:lpstr>Algorithm Coverage </vt:lpstr>
      <vt:lpstr>Use built in algorithms.</vt:lpstr>
      <vt:lpstr>Motif Finding</vt:lpstr>
      <vt:lpstr>Motif Finding</vt:lpstr>
      <vt:lpstr>Motif DSL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here. It can be one or two lines.</dc:title>
  <dc:creator>SameerF</dc:creator>
  <cp:lastModifiedBy>Microsoft Office User</cp:lastModifiedBy>
  <cp:revision>770</cp:revision>
  <dcterms:created xsi:type="dcterms:W3CDTF">2015-09-10T04:20:35Z</dcterms:created>
  <dcterms:modified xsi:type="dcterms:W3CDTF">2017-12-14T14:03:27Z</dcterms:modified>
</cp:coreProperties>
</file>