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1"/>
  </p:notesMasterIdLst>
  <p:sldIdLst>
    <p:sldId id="802" r:id="rId2"/>
    <p:sldId id="902" r:id="rId3"/>
    <p:sldId id="714" r:id="rId4"/>
    <p:sldId id="821" r:id="rId5"/>
    <p:sldId id="745" r:id="rId6"/>
    <p:sldId id="823" r:id="rId7"/>
    <p:sldId id="746" r:id="rId8"/>
    <p:sldId id="819" r:id="rId9"/>
    <p:sldId id="748" r:id="rId10"/>
    <p:sldId id="749" r:id="rId11"/>
    <p:sldId id="820" r:id="rId12"/>
    <p:sldId id="825" r:id="rId13"/>
    <p:sldId id="898" r:id="rId14"/>
    <p:sldId id="899" r:id="rId15"/>
    <p:sldId id="900" r:id="rId16"/>
    <p:sldId id="747" r:id="rId17"/>
    <p:sldId id="750" r:id="rId18"/>
    <p:sldId id="724" r:id="rId19"/>
    <p:sldId id="725" r:id="rId20"/>
    <p:sldId id="846" r:id="rId21"/>
    <p:sldId id="845" r:id="rId22"/>
    <p:sldId id="837" r:id="rId23"/>
    <p:sldId id="838" r:id="rId24"/>
    <p:sldId id="839" r:id="rId25"/>
    <p:sldId id="842" r:id="rId26"/>
    <p:sldId id="841" r:id="rId27"/>
    <p:sldId id="843" r:id="rId28"/>
    <p:sldId id="844" r:id="rId29"/>
    <p:sldId id="840" r:id="rId30"/>
    <p:sldId id="847" r:id="rId31"/>
    <p:sldId id="849" r:id="rId32"/>
    <p:sldId id="901" r:id="rId33"/>
    <p:sldId id="851" r:id="rId34"/>
    <p:sldId id="863" r:id="rId35"/>
    <p:sldId id="864" r:id="rId36"/>
    <p:sldId id="866" r:id="rId37"/>
    <p:sldId id="867" r:id="rId38"/>
    <p:sldId id="868" r:id="rId39"/>
    <p:sldId id="852" r:id="rId40"/>
    <p:sldId id="853" r:id="rId41"/>
    <p:sldId id="872" r:id="rId42"/>
    <p:sldId id="854" r:id="rId43"/>
    <p:sldId id="855" r:id="rId44"/>
    <p:sldId id="856" r:id="rId45"/>
    <p:sldId id="857" r:id="rId46"/>
    <p:sldId id="860" r:id="rId47"/>
    <p:sldId id="859" r:id="rId48"/>
    <p:sldId id="858" r:id="rId49"/>
    <p:sldId id="862" r:id="rId5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 initials="S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3366"/>
    <a:srgbClr val="F7F7F7"/>
    <a:srgbClr val="FDFDFD"/>
    <a:srgbClr val="9022BC"/>
    <a:srgbClr val="1AA756"/>
    <a:srgbClr val="4A86E8"/>
    <a:srgbClr val="E06666"/>
    <a:srgbClr val="DC3D08"/>
    <a:srgbClr val="1EA3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3" autoAdjust="0"/>
    <p:restoredTop sz="81481" autoAdjust="0"/>
  </p:normalViewPr>
  <p:slideViewPr>
    <p:cSldViewPr snapToGrid="0">
      <p:cViewPr>
        <p:scale>
          <a:sx n="80" d="100"/>
          <a:sy n="80" d="100"/>
        </p:scale>
        <p:origin x="320" y="128"/>
      </p:cViewPr>
      <p:guideLst>
        <p:guide orient="horz" pos="2160"/>
        <p:guide pos="3840"/>
      </p:guideLst>
    </p:cSldViewPr>
  </p:slideViewPr>
  <p:notesTextViewPr>
    <p:cViewPr>
      <p:scale>
        <a:sx n="1" d="1"/>
        <a:sy n="1" d="1"/>
      </p:scale>
      <p:origin x="0" y="0"/>
    </p:cViewPr>
  </p:notesTextViewPr>
  <p:sorterViewPr>
    <p:cViewPr>
      <p:scale>
        <a:sx n="100" d="100"/>
        <a:sy n="100" d="100"/>
      </p:scale>
      <p:origin x="0" y="-27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F66A2-1EF6-4456-B5D5-15B9267B494E}" type="datetimeFigureOut">
              <a:rPr lang="en-US" smtClean="0"/>
              <a:t>4/18/18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F7D8C-7970-48FE-9283-7C11973B602A}" type="slidenum">
              <a:rPr lang="en-US" smtClean="0"/>
              <a:t>‹#›</a:t>
            </a:fld>
            <a:endParaRPr lang="en-US"/>
          </a:p>
        </p:txBody>
      </p:sp>
    </p:spTree>
    <p:extLst>
      <p:ext uri="{BB962C8B-B14F-4D97-AF65-F5344CB8AC3E}">
        <p14:creationId xmlns:p14="http://schemas.microsoft.com/office/powerpoint/2010/main" val="181350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s://spark.apache.org/docs/latest/spark-standalone.html#monitoring-and-logging"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github.com/irmen/Pyro4" TargetMode="External"/><Relationship Id="rId4" Type="http://schemas.openxmlformats.org/officeDocument/2006/relationships/hyperlink" Target="https://github.com/apache/spark/pull/2259" TargetMode="External"/><Relationship Id="rId5" Type="http://schemas.openxmlformats.org/officeDocument/2006/relationships/hyperlink" Target="https://github.com/apache/spark/pull/1680" TargetMode="External"/><Relationship Id="rId6" Type="http://schemas.openxmlformats.org/officeDocument/2006/relationships/hyperlink" Target="https://cwiki.apache.org/confluence/display/SPARK/PySpark+Internals" TargetMode="External"/><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 Id="rId3" Type="http://schemas.openxmlformats.org/officeDocument/2006/relationships/hyperlink" Target="http://cython.org/"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a:t>
            </a:fld>
            <a:endParaRPr lang="en-US"/>
          </a:p>
        </p:txBody>
      </p:sp>
    </p:spTree>
    <p:extLst>
      <p:ext uri="{BB962C8B-B14F-4D97-AF65-F5344CB8AC3E}">
        <p14:creationId xmlns:p14="http://schemas.microsoft.com/office/powerpoint/2010/main" val="3325086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cannot say how many executors you want in Standalone mode…</a:t>
            </a:r>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11</a:t>
            </a:fld>
            <a:endParaRPr lang="en-US"/>
          </a:p>
        </p:txBody>
      </p:sp>
    </p:spTree>
    <p:extLst>
      <p:ext uri="{BB962C8B-B14F-4D97-AF65-F5344CB8AC3E}">
        <p14:creationId xmlns:p14="http://schemas.microsoft.com/office/powerpoint/2010/main" val="219306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12</a:t>
            </a:fld>
            <a:endParaRPr lang="en-US"/>
          </a:p>
        </p:txBody>
      </p:sp>
    </p:spTree>
    <p:extLst>
      <p:ext uri="{BB962C8B-B14F-4D97-AF65-F5344CB8AC3E}">
        <p14:creationId xmlns:p14="http://schemas.microsoft.com/office/powerpoint/2010/main" val="498374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13</a:t>
            </a:fld>
            <a:endParaRPr lang="en-US"/>
          </a:p>
        </p:txBody>
      </p:sp>
    </p:spTree>
    <p:extLst>
      <p:ext uri="{BB962C8B-B14F-4D97-AF65-F5344CB8AC3E}">
        <p14:creationId xmlns:p14="http://schemas.microsoft.com/office/powerpoint/2010/main" val="2168505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14</a:t>
            </a:fld>
            <a:endParaRPr lang="en-US"/>
          </a:p>
        </p:txBody>
      </p:sp>
    </p:spTree>
    <p:extLst>
      <p:ext uri="{BB962C8B-B14F-4D97-AF65-F5344CB8AC3E}">
        <p14:creationId xmlns:p14="http://schemas.microsoft.com/office/powerpoint/2010/main" val="1250570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15</a:t>
            </a:fld>
            <a:endParaRPr lang="en-US"/>
          </a:p>
        </p:txBody>
      </p:sp>
    </p:spTree>
    <p:extLst>
      <p:ext uri="{BB962C8B-B14F-4D97-AF65-F5344CB8AC3E}">
        <p14:creationId xmlns:p14="http://schemas.microsoft.com/office/powerpoint/2010/main" val="147614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NodeManagers</a:t>
            </a:r>
            <a:r>
              <a:rPr lang="en-US" sz="1200" b="0" i="0" kern="1200" dirty="0" smtClean="0">
                <a:solidFill>
                  <a:schemeClr val="tx1"/>
                </a:solidFill>
                <a:effectLst/>
                <a:latin typeface="+mn-lt"/>
                <a:ea typeface="+mn-ea"/>
                <a:cs typeface="+mn-cs"/>
              </a:rPr>
              <a:t> are </a:t>
            </a:r>
            <a:r>
              <a:rPr lang="en-US" sz="1200" b="0" i="0" kern="1200" dirty="0" err="1" smtClean="0">
                <a:solidFill>
                  <a:schemeClr val="tx1"/>
                </a:solidFill>
                <a:effectLst/>
                <a:latin typeface="+mn-lt"/>
                <a:ea typeface="+mn-ea"/>
                <a:cs typeface="+mn-cs"/>
              </a:rPr>
              <a:t>heartbeating</a:t>
            </a:r>
            <a:r>
              <a:rPr lang="en-US" sz="1200" b="0" i="0" kern="1200" dirty="0" smtClean="0">
                <a:solidFill>
                  <a:schemeClr val="tx1"/>
                </a:solidFill>
                <a:effectLst/>
                <a:latin typeface="+mn-lt"/>
                <a:ea typeface="+mn-ea"/>
                <a:cs typeface="+mn-cs"/>
              </a:rPr>
              <a:t> with the Resource</a:t>
            </a:r>
            <a:r>
              <a:rPr lang="en-US" sz="1200" b="0" i="0" kern="1200" baseline="0" dirty="0" smtClean="0">
                <a:solidFill>
                  <a:schemeClr val="tx1"/>
                </a:solidFill>
                <a:effectLst/>
                <a:latin typeface="+mn-lt"/>
                <a:ea typeface="+mn-ea"/>
                <a:cs typeface="+mn-cs"/>
              </a:rPr>
              <a:t> Manager and always sharing live resources information.</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1) A client program submits the application, including the necessary specifications to launch the application-specific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itself.</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2) The </a:t>
            </a:r>
            <a:r>
              <a:rPr lang="en-US" sz="1200" b="0" i="0" kern="1200" dirty="0" err="1" smtClean="0">
                <a:solidFill>
                  <a:schemeClr val="tx1"/>
                </a:solidFill>
                <a:effectLst/>
                <a:latin typeface="+mn-lt"/>
                <a:ea typeface="+mn-ea"/>
                <a:cs typeface="+mn-cs"/>
              </a:rPr>
              <a:t>ResourceManager</a:t>
            </a:r>
            <a:r>
              <a:rPr lang="en-US" sz="1200" b="0" i="0" kern="1200" dirty="0" smtClean="0">
                <a:solidFill>
                  <a:schemeClr val="tx1"/>
                </a:solidFill>
                <a:effectLst/>
                <a:latin typeface="+mn-lt"/>
                <a:ea typeface="+mn-ea"/>
                <a:cs typeface="+mn-cs"/>
              </a:rPr>
              <a:t> assumes the responsibility to negotiate a specified container in which to start the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and then launches the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Per Andrew: Technically the RM negotiates</a:t>
            </a:r>
            <a:r>
              <a:rPr lang="en-US" sz="1200" b="0" i="0" kern="1200" baseline="0" dirty="0" smtClean="0">
                <a:solidFill>
                  <a:schemeClr val="tx1"/>
                </a:solidFill>
                <a:effectLst/>
                <a:latin typeface="+mn-lt"/>
                <a:ea typeface="+mn-ea"/>
                <a:cs typeface="+mn-cs"/>
              </a:rPr>
              <a:t> with the NM to launch a generic container, within which the </a:t>
            </a:r>
            <a:r>
              <a:rPr lang="en-US" sz="1200" b="0" i="0" kern="1200" baseline="0" dirty="0" err="1" smtClean="0">
                <a:solidFill>
                  <a:schemeClr val="tx1"/>
                </a:solidFill>
                <a:effectLst/>
                <a:latin typeface="+mn-lt"/>
                <a:ea typeface="+mn-ea"/>
                <a:cs typeface="+mn-cs"/>
              </a:rPr>
              <a:t>AppMaster</a:t>
            </a:r>
            <a:r>
              <a:rPr lang="en-US" sz="1200" b="0" i="0" kern="1200" baseline="0" dirty="0" smtClean="0">
                <a:solidFill>
                  <a:schemeClr val="tx1"/>
                </a:solidFill>
                <a:effectLst/>
                <a:latin typeface="+mn-lt"/>
                <a:ea typeface="+mn-ea"/>
                <a:cs typeface="+mn-cs"/>
              </a:rPr>
              <a:t> code is instantiated.</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3) The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on boot-up, registers with the </a:t>
            </a:r>
            <a:r>
              <a:rPr lang="en-US" sz="1200" b="0" i="0" kern="1200" dirty="0" err="1" smtClean="0">
                <a:solidFill>
                  <a:schemeClr val="tx1"/>
                </a:solidFill>
                <a:effectLst/>
                <a:latin typeface="+mn-lt"/>
                <a:ea typeface="+mn-ea"/>
                <a:cs typeface="+mn-cs"/>
              </a:rPr>
              <a:t>ResourceManager</a:t>
            </a:r>
            <a:r>
              <a:rPr lang="en-US" sz="1200" b="0" i="0" kern="1200" dirty="0" smtClean="0">
                <a:solidFill>
                  <a:schemeClr val="tx1"/>
                </a:solidFill>
                <a:effectLst/>
                <a:latin typeface="+mn-lt"/>
                <a:ea typeface="+mn-ea"/>
                <a:cs typeface="+mn-cs"/>
              </a:rPr>
              <a:t> – the registration allows the client program to query the </a:t>
            </a:r>
            <a:r>
              <a:rPr lang="en-US" sz="1200" b="0" i="0" kern="1200" dirty="0" err="1" smtClean="0">
                <a:solidFill>
                  <a:schemeClr val="tx1"/>
                </a:solidFill>
                <a:effectLst/>
                <a:latin typeface="+mn-lt"/>
                <a:ea typeface="+mn-ea"/>
                <a:cs typeface="+mn-cs"/>
              </a:rPr>
              <a:t>ResourceManager</a:t>
            </a:r>
            <a:r>
              <a:rPr lang="en-US" sz="1200" b="0" i="0" kern="1200" dirty="0" smtClean="0">
                <a:solidFill>
                  <a:schemeClr val="tx1"/>
                </a:solidFill>
                <a:effectLst/>
                <a:latin typeface="+mn-lt"/>
                <a:ea typeface="+mn-ea"/>
                <a:cs typeface="+mn-cs"/>
              </a:rPr>
              <a:t> for details, which allow it to  directly communicate with its own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4+5) During normal operation the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negotiates appropriate resource containers via the resource-request protocol.</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6) On successful container allocations, the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launches the container by providing the container launch specification to the </a:t>
            </a:r>
            <a:r>
              <a:rPr lang="en-US" sz="1200" b="0" i="0" kern="1200" dirty="0" err="1" smtClean="0">
                <a:solidFill>
                  <a:schemeClr val="tx1"/>
                </a:solidFill>
                <a:effectLst/>
                <a:latin typeface="+mn-lt"/>
                <a:ea typeface="+mn-ea"/>
                <a:cs typeface="+mn-cs"/>
              </a:rPr>
              <a:t>NodeManager</a:t>
            </a:r>
            <a:r>
              <a:rPr lang="en-US" sz="1200" b="0" i="0" kern="1200" dirty="0" smtClean="0">
                <a:solidFill>
                  <a:schemeClr val="tx1"/>
                </a:solidFill>
                <a:effectLst/>
                <a:latin typeface="+mn-lt"/>
                <a:ea typeface="+mn-ea"/>
                <a:cs typeface="+mn-cs"/>
              </a:rPr>
              <a:t>. The launch specification, typically, includes the necessary information to allow the container to communicate with the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itself.</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7) The application code executing within the container then provides necessary information (progress, status etc.) to its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via an application-specific protocol.</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8) During the application execution, the client that submitted the program communicates directly with the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to get status, progress updates etc. via an application-specific protocol.</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9) Once the application is complete, and all necessary work has been finished, the </a:t>
            </a:r>
            <a:r>
              <a:rPr lang="en-US" sz="1200" b="0" i="0" kern="1200" dirty="0" err="1" smtClean="0">
                <a:solidFill>
                  <a:schemeClr val="tx1"/>
                </a:solidFill>
                <a:effectLst/>
                <a:latin typeface="+mn-lt"/>
                <a:ea typeface="+mn-ea"/>
                <a:cs typeface="+mn-cs"/>
              </a:rPr>
              <a:t>ApplicationMaster</a:t>
            </a:r>
            <a:r>
              <a:rPr lang="en-US" sz="1200" b="0" i="0" kern="1200" dirty="0" smtClean="0">
                <a:solidFill>
                  <a:schemeClr val="tx1"/>
                </a:solidFill>
                <a:effectLst/>
                <a:latin typeface="+mn-lt"/>
                <a:ea typeface="+mn-ea"/>
                <a:cs typeface="+mn-cs"/>
              </a:rPr>
              <a:t> deregisters with the </a:t>
            </a:r>
            <a:r>
              <a:rPr lang="en-US" sz="1200" b="0" i="0" kern="1200" dirty="0" err="1" smtClean="0">
                <a:solidFill>
                  <a:schemeClr val="tx1"/>
                </a:solidFill>
                <a:effectLst/>
                <a:latin typeface="+mn-lt"/>
                <a:ea typeface="+mn-ea"/>
                <a:cs typeface="+mn-cs"/>
              </a:rPr>
              <a:t>ResourceManager</a:t>
            </a:r>
            <a:r>
              <a:rPr lang="en-US" sz="1200" b="0" i="0" kern="1200" dirty="0" smtClean="0">
                <a:solidFill>
                  <a:schemeClr val="tx1"/>
                </a:solidFill>
                <a:effectLst/>
                <a:latin typeface="+mn-lt"/>
                <a:ea typeface="+mn-ea"/>
                <a:cs typeface="+mn-cs"/>
              </a:rPr>
              <a:t> and shuts down, allowing its own container to be repurposed.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16</a:t>
            </a:fld>
            <a:endParaRPr lang="en-US"/>
          </a:p>
        </p:txBody>
      </p:sp>
    </p:spTree>
    <p:extLst>
      <p:ext uri="{BB962C8B-B14F-4D97-AF65-F5344CB8AC3E}">
        <p14:creationId xmlns:p14="http://schemas.microsoft.com/office/powerpoint/2010/main" val="2629344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Application: </a:t>
            </a:r>
            <a:r>
              <a:rPr lang="en-US" sz="1200" b="0" i="0" kern="1200" dirty="0" smtClean="0">
                <a:solidFill>
                  <a:schemeClr val="tx1"/>
                </a:solidFill>
                <a:effectLst/>
                <a:latin typeface="+mn-lt"/>
                <a:ea typeface="+mn-ea"/>
                <a:cs typeface="+mn-cs"/>
              </a:rPr>
              <a:t>This may be a single job, a sequence of jobs, a long-running service issuing new commands as needed or an interactive exploration session.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Spark Driver:</a:t>
            </a:r>
            <a:r>
              <a:rPr lang="en-US" sz="1200" b="0" i="0" kern="1200" dirty="0" smtClean="0">
                <a:solidFill>
                  <a:schemeClr val="tx1"/>
                </a:solidFill>
                <a:effectLst/>
                <a:latin typeface="+mn-lt"/>
                <a:ea typeface="+mn-ea"/>
                <a:cs typeface="+mn-cs"/>
              </a:rPr>
              <a:t> The Spark driver is the process running the spark context (which represents the application session). This driver is responsible for converting the application to a directed graph of individual steps to execute on the cluster. There is one driver per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Spark Application Master:</a:t>
            </a:r>
            <a:r>
              <a:rPr lang="en-US" sz="1200" b="0" i="0" kern="1200" dirty="0" smtClean="0">
                <a:solidFill>
                  <a:schemeClr val="tx1"/>
                </a:solidFill>
                <a:effectLst/>
                <a:latin typeface="+mn-lt"/>
                <a:ea typeface="+mn-ea"/>
                <a:cs typeface="+mn-cs"/>
              </a:rPr>
              <a:t> The Spark Application Master is responsible for negotiating resource requests made by the driver with YARN and finding a suitable set of hosts/containers in which to run the Spark applications. There is one Application Master per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Spark Executor:</a:t>
            </a:r>
            <a:r>
              <a:rPr lang="en-US" sz="1200" b="0" i="0" kern="1200" dirty="0" smtClean="0">
                <a:solidFill>
                  <a:schemeClr val="tx1"/>
                </a:solidFill>
                <a:effectLst/>
                <a:latin typeface="+mn-lt"/>
                <a:ea typeface="+mn-ea"/>
                <a:cs typeface="+mn-cs"/>
              </a:rPr>
              <a:t> A single JVM instance on a node that serves a single Spark application. An executor runs multiple tasks over its lifetime, and multiple tasks concurrently. A node may have several Spark executors and there are many nodes running Spark Executors for each client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Spark Task: </a:t>
            </a:r>
            <a:r>
              <a:rPr lang="en-US" sz="1200" b="0" i="0" kern="1200" dirty="0" smtClean="0">
                <a:solidFill>
                  <a:schemeClr val="tx1"/>
                </a:solidFill>
                <a:effectLst/>
                <a:latin typeface="+mn-lt"/>
                <a:ea typeface="+mn-ea"/>
                <a:cs typeface="+mn-cs"/>
              </a:rPr>
              <a:t>A Spark Task represents a unit of work on a partition of a distributed dataset.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17</a:t>
            </a:fld>
            <a:endParaRPr lang="en-US"/>
          </a:p>
        </p:txBody>
      </p:sp>
    </p:spTree>
    <p:extLst>
      <p:ext uri="{BB962C8B-B14F-4D97-AF65-F5344CB8AC3E}">
        <p14:creationId xmlns:p14="http://schemas.microsoft.com/office/powerpoint/2010/main" val="2887894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client mode (the default), the driver runs on the machine where you executed  spark-submit , as part of the  spark-submit command.</a:t>
            </a:r>
            <a:r>
              <a:rPr lang="en-US" sz="1200" b="0" i="0" kern="1200" baseline="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In yarn-client mode, the driver runs in the client process, and the application master is only used for requesting resources from YARN.</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means that you can directly see the output of your driver program, or send input</a:t>
            </a:r>
          </a:p>
          <a:p>
            <a:r>
              <a:rPr lang="en-US" sz="1200" b="0" i="0" kern="1200" dirty="0" smtClean="0">
                <a:solidFill>
                  <a:schemeClr val="tx1"/>
                </a:solidFill>
                <a:effectLst/>
                <a:latin typeface="+mn-lt"/>
                <a:ea typeface="+mn-ea"/>
                <a:cs typeface="+mn-cs"/>
              </a:rPr>
              <a:t>to it (e.g. for an interactive shell), but it requires that the machine where you submitted from has fast connectivity to the workers and stays available for the duration of your application. In contrast, in  cluster mode, the driver is launched within the standalone cluster, as another process on one of the worker nodes, and then it connects back to request executors. This makes  spark-submit more “fire-and-forget”, in that you can close your laptop while the application is running.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18</a:t>
            </a:fld>
            <a:endParaRPr lang="en-US"/>
          </a:p>
        </p:txBody>
      </p:sp>
    </p:spTree>
    <p:extLst>
      <p:ext uri="{BB962C8B-B14F-4D97-AF65-F5344CB8AC3E}">
        <p14:creationId xmlns:p14="http://schemas.microsoft.com/office/powerpoint/2010/main" val="3750222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running Spark on YARN, each Spark executor runs as a YARN container. Where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schedules a container and fires up a JVM for each task, Spark hosts multiple tasks within the same container. This approach enables several orders of magnitude faster task startup time.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Broadly, yarn-cluster mode makes sense for production jobs, while yarn-client mode makes sense for interactive and debugging uses where you want to see your application’s output immediately.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yarn-cluster mode, the driver runs in the Application Master. This means that the same process is responsible for both driving the application and requesting resources from YARN, and this process runs inside a YARN container. The client that starts the app doesn’t need to stick around for its entire lifetime.</a:t>
            </a:r>
          </a:p>
          <a:p>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Understanding the difference requires an understanding of YARN’s </a:t>
            </a:r>
            <a:r>
              <a:rPr lang="en-US" sz="1200" b="0" i="1" kern="1200" dirty="0" smtClean="0">
                <a:solidFill>
                  <a:schemeClr val="tx1"/>
                </a:solidFill>
                <a:effectLst/>
                <a:latin typeface="+mn-lt"/>
                <a:ea typeface="+mn-ea"/>
                <a:cs typeface="+mn-cs"/>
              </a:rPr>
              <a:t>Application Master</a:t>
            </a:r>
            <a:r>
              <a:rPr lang="en-US" sz="1200" b="0" i="0" kern="1200" dirty="0" smtClean="0">
                <a:solidFill>
                  <a:schemeClr val="tx1"/>
                </a:solidFill>
                <a:effectLst/>
                <a:latin typeface="+mn-lt"/>
                <a:ea typeface="+mn-ea"/>
                <a:cs typeface="+mn-cs"/>
              </a:rPr>
              <a:t> concept. In YARN, each application instance has an Application Master process, which is the first container started for that application. The application is responsible for requesting resources from the </a:t>
            </a:r>
            <a:r>
              <a:rPr lang="en-US" sz="1200" b="0" i="0" kern="1200" dirty="0" err="1" smtClean="0">
                <a:solidFill>
                  <a:schemeClr val="tx1"/>
                </a:solidFill>
                <a:effectLst/>
                <a:latin typeface="+mn-lt"/>
                <a:ea typeface="+mn-ea"/>
                <a:cs typeface="+mn-cs"/>
              </a:rPr>
              <a:t>ResourceManager</a:t>
            </a:r>
            <a:r>
              <a:rPr lang="en-US" sz="1200" b="0" i="0" kern="1200" dirty="0" smtClean="0">
                <a:solidFill>
                  <a:schemeClr val="tx1"/>
                </a:solidFill>
                <a:effectLst/>
                <a:latin typeface="+mn-lt"/>
                <a:ea typeface="+mn-ea"/>
                <a:cs typeface="+mn-cs"/>
              </a:rPr>
              <a:t>, and, when allocated them, telling </a:t>
            </a:r>
            <a:r>
              <a:rPr lang="en-US" sz="1200" b="0" i="0" kern="1200" dirty="0" err="1" smtClean="0">
                <a:solidFill>
                  <a:schemeClr val="tx1"/>
                </a:solidFill>
                <a:effectLst/>
                <a:latin typeface="+mn-lt"/>
                <a:ea typeface="+mn-ea"/>
                <a:cs typeface="+mn-cs"/>
              </a:rPr>
              <a:t>NodeManagers</a:t>
            </a:r>
            <a:r>
              <a:rPr lang="en-US" sz="1200" b="0" i="0" kern="1200" dirty="0" smtClean="0">
                <a:solidFill>
                  <a:schemeClr val="tx1"/>
                </a:solidFill>
                <a:effectLst/>
                <a:latin typeface="+mn-lt"/>
                <a:ea typeface="+mn-ea"/>
                <a:cs typeface="+mn-cs"/>
              </a:rPr>
              <a:t> to start containers on its behalf. Application Masters obviate the need for an active client — the process starting the application can go away and coordination continues from a process managed by YARN running on the cluster.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19</a:t>
            </a:fld>
            <a:endParaRPr lang="en-US"/>
          </a:p>
        </p:txBody>
      </p:sp>
    </p:spTree>
    <p:extLst>
      <p:ext uri="{BB962C8B-B14F-4D97-AF65-F5344CB8AC3E}">
        <p14:creationId xmlns:p14="http://schemas.microsoft.com/office/powerpoint/2010/main" val="1106523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Mesos</a:t>
            </a:r>
            <a:r>
              <a:rPr lang="en-US" dirty="0" smtClean="0"/>
              <a:t> and Standalone mode, Spark will greedily acquire as many cores and executors as are offered by the scheduler. However, both </a:t>
            </a:r>
            <a:r>
              <a:rPr lang="en-US" dirty="0" err="1" smtClean="0"/>
              <a:t>Mesos</a:t>
            </a:r>
            <a:r>
              <a:rPr lang="en-US" dirty="0" smtClean="0"/>
              <a:t> and Stand‐alone mode support setting  </a:t>
            </a:r>
            <a:r>
              <a:rPr lang="en-US" dirty="0" err="1" smtClean="0"/>
              <a:t>spark.cores.max</a:t>
            </a:r>
            <a:r>
              <a:rPr lang="en-US" dirty="0" smtClean="0"/>
              <a:t> to limit the total number of cores across</a:t>
            </a:r>
          </a:p>
          <a:p>
            <a:r>
              <a:rPr lang="en-US" dirty="0" smtClean="0"/>
              <a:t>all executors for an application.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20</a:t>
            </a:fld>
            <a:endParaRPr lang="en-US"/>
          </a:p>
        </p:txBody>
      </p:sp>
    </p:spTree>
    <p:extLst>
      <p:ext uri="{BB962C8B-B14F-4D97-AF65-F5344CB8AC3E}">
        <p14:creationId xmlns:p14="http://schemas.microsoft.com/office/powerpoint/2010/main" val="338949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Static vs. Dynamic doesn’t refer</a:t>
            </a:r>
            <a:r>
              <a:rPr lang="en-US" baseline="0" dirty="0" smtClean="0"/>
              <a:t> to RDD partitioning here…</a:t>
            </a:r>
            <a:endParaRPr lang="en-US" dirty="0" smtClean="0"/>
          </a:p>
          <a:p>
            <a:endParaRPr lang="en-US" dirty="0" smtClean="0"/>
          </a:p>
          <a:p>
            <a:r>
              <a:rPr lang="en-US" dirty="0" smtClean="0"/>
              <a:t>In cluster mode Spark depends on a cluster manager to launch executors and, in certain cases, to launch the driver. The cluster manager is a pluggable component in Spark.</a:t>
            </a:r>
          </a:p>
          <a:p>
            <a:endParaRPr lang="en-US" dirty="0" smtClean="0"/>
          </a:p>
          <a:p>
            <a:r>
              <a:rPr lang="en-US" dirty="0" smtClean="0"/>
              <a:t>Each one</a:t>
            </a:r>
            <a:r>
              <a:rPr lang="en-US" baseline="0" dirty="0" smtClean="0"/>
              <a:t> of these resource managers has different pros and cons. One nice thing about running Spark in YARN, for example, is that you can dynamically resize the # of Executors in the application. This feature is not yet possible in Standalone mode.</a:t>
            </a:r>
            <a:endParaRPr lang="en-US" dirty="0" smtClean="0"/>
          </a:p>
          <a:p>
            <a:endParaRPr lang="en-US" dirty="0" smtClean="0"/>
          </a:p>
          <a:p>
            <a:r>
              <a:rPr lang="en-US" dirty="0" smtClean="0"/>
              <a:t>Static Partitioning: </a:t>
            </a:r>
            <a:r>
              <a:rPr lang="en-US" sz="1200" b="0" i="0" kern="1200" dirty="0" smtClean="0">
                <a:solidFill>
                  <a:schemeClr val="tx1"/>
                </a:solidFill>
                <a:effectLst/>
                <a:latin typeface="+mn-lt"/>
                <a:ea typeface="+mn-ea"/>
                <a:cs typeface="+mn-cs"/>
              </a:rPr>
              <a:t>With this approach, each application is given a maximum amount of resources it can use, and holds onto them for its whole duration.</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In “fine-grained” mode (default), each Spark task runs as a separate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task. This allows multiple instances of Spark (and other frameworks) to share machines at a very fine granularity, where each application gets more or fewer machines as it ramps up and down, but it comes with an additional overhead in launching each task. This mode may be inappropriate for low-latency requirements like interactive queries or serving web requests.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Standalone and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course-grained, you can control the maximum number of resources Spark will acquire. By default, it will acquire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cores in the cluster (that get offered by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which only makes sense if you run just one application at a time.</a:t>
            </a:r>
            <a:r>
              <a:rPr lang="en-US" sz="1200" b="0" i="0" kern="1200" baseline="0" dirty="0" smtClean="0">
                <a:solidFill>
                  <a:schemeClr val="tx1"/>
                </a:solidFill>
                <a:effectLst/>
                <a:latin typeface="+mn-lt"/>
                <a:ea typeface="+mn-ea"/>
                <a:cs typeface="+mn-cs"/>
              </a:rPr>
              <a:t> You can cap the max # of cores using </a:t>
            </a:r>
            <a:r>
              <a:rPr lang="en-US" dirty="0" err="1" smtClean="0"/>
              <a:t>conf.set</a:t>
            </a:r>
            <a:r>
              <a:rPr lang="en-US" dirty="0" smtClean="0"/>
              <a:t>("</a:t>
            </a:r>
            <a:r>
              <a:rPr lang="en-US" dirty="0" err="1" smtClean="0"/>
              <a:t>spark.cores.max</a:t>
            </a:r>
            <a:r>
              <a:rPr lang="en-US" dirty="0" smtClean="0"/>
              <a:t>", "10")</a:t>
            </a:r>
            <a:r>
              <a:rPr lang="en-US" sz="1200" b="0" i="0" kern="1200" dirty="0" smtClean="0">
                <a:solidFill>
                  <a:schemeClr val="tx1"/>
                </a:solidFill>
                <a:effectLst/>
                <a:latin typeface="+mn-lt"/>
                <a:ea typeface="+mn-ea"/>
                <a:cs typeface="+mn-cs"/>
              </a:rPr>
              <a:t> (for example).</a:t>
            </a:r>
            <a:endParaRPr lang="en-US" dirty="0" smtClean="0"/>
          </a:p>
          <a:p>
            <a:endParaRPr lang="en-US" dirty="0" smtClean="0"/>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Standalone mode:</a:t>
            </a:r>
            <a:r>
              <a:rPr lang="en-US" sz="1200" b="0" i="0" kern="1200" dirty="0" smtClean="0">
                <a:solidFill>
                  <a:schemeClr val="tx1"/>
                </a:solidFill>
                <a:effectLst/>
                <a:latin typeface="+mn-lt"/>
                <a:ea typeface="+mn-ea"/>
                <a:cs typeface="+mn-cs"/>
              </a:rPr>
              <a:t> By default, applications submitted to the standalone mode cluster will run in FIFO (first-in-first-out) order, and each application will try to use all available nodes. You can limit the number of nodes an application uses by setting the </a:t>
            </a:r>
            <a:r>
              <a:rPr lang="en-US" sz="1200" b="0" i="0" kern="1200" dirty="0" err="1" smtClean="0">
                <a:solidFill>
                  <a:schemeClr val="tx1"/>
                </a:solidFill>
                <a:effectLst/>
                <a:latin typeface="+mn-lt"/>
                <a:ea typeface="+mn-ea"/>
                <a:cs typeface="+mn-cs"/>
              </a:rPr>
              <a:t>spark.cores.maxconfiguration</a:t>
            </a:r>
            <a:r>
              <a:rPr lang="en-US" sz="1200" b="0" i="0" kern="1200" dirty="0" smtClean="0">
                <a:solidFill>
                  <a:schemeClr val="tx1"/>
                </a:solidFill>
                <a:effectLst/>
                <a:latin typeface="+mn-lt"/>
                <a:ea typeface="+mn-ea"/>
                <a:cs typeface="+mn-cs"/>
              </a:rPr>
              <a:t> property in it, or change the default for applications that don’t set this setting through </a:t>
            </a:r>
            <a:r>
              <a:rPr lang="en-US" sz="1200" b="0" i="0" kern="1200" dirty="0" err="1" smtClean="0">
                <a:solidFill>
                  <a:schemeClr val="tx1"/>
                </a:solidFill>
                <a:effectLst/>
                <a:latin typeface="+mn-lt"/>
                <a:ea typeface="+mn-ea"/>
                <a:cs typeface="+mn-cs"/>
              </a:rPr>
              <a:t>spark.deploy.defaultCores</a:t>
            </a:r>
            <a:r>
              <a:rPr lang="en-US" sz="1200" b="0" i="0" kern="1200" dirty="0" smtClean="0">
                <a:solidFill>
                  <a:schemeClr val="tx1"/>
                </a:solidFill>
                <a:effectLst/>
                <a:latin typeface="+mn-lt"/>
                <a:ea typeface="+mn-ea"/>
                <a:cs typeface="+mn-cs"/>
              </a:rPr>
              <a:t>. Finally, in addition to controlling cores, each application’s </a:t>
            </a:r>
            <a:r>
              <a:rPr lang="en-US" sz="1200" b="0" i="0" kern="1200" dirty="0" err="1" smtClean="0">
                <a:solidFill>
                  <a:schemeClr val="tx1"/>
                </a:solidFill>
                <a:effectLst/>
                <a:latin typeface="+mn-lt"/>
                <a:ea typeface="+mn-ea"/>
                <a:cs typeface="+mn-cs"/>
              </a:rPr>
              <a:t>spark.executor.memory</a:t>
            </a:r>
            <a:r>
              <a:rPr lang="en-US" sz="1200" b="0" i="0" kern="1200" dirty="0" smtClean="0">
                <a:solidFill>
                  <a:schemeClr val="tx1"/>
                </a:solidFill>
                <a:effectLst/>
                <a:latin typeface="+mn-lt"/>
                <a:ea typeface="+mn-ea"/>
                <a:cs typeface="+mn-cs"/>
              </a:rPr>
              <a:t> setting controls its memory use.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YARN:</a:t>
            </a:r>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num</a:t>
            </a:r>
            <a:r>
              <a:rPr lang="en-US" sz="1200" b="0" i="0" kern="1200" dirty="0" smtClean="0">
                <a:solidFill>
                  <a:schemeClr val="tx1"/>
                </a:solidFill>
                <a:effectLst/>
                <a:latin typeface="+mn-lt"/>
                <a:ea typeface="+mn-ea"/>
                <a:cs typeface="+mn-cs"/>
              </a:rPr>
              <a:t>-executors option to the Spark YARN client controls how many executors it will allocate on the cluster, while --executor-memory and --executor-cores control the resources per executor.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“coarse-grained” mode will instead launch only </a:t>
            </a:r>
            <a:r>
              <a:rPr lang="en-US" sz="1200" b="0" i="1"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long-running Spark task on each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machine, and dynamically schedule its own “mini-tasks” within it. The benefit is much lower startup overhead, but at the cost of reserving the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resources for the complete duration of the application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a:t>
            </a:fld>
            <a:endParaRPr lang="en-US"/>
          </a:p>
        </p:txBody>
      </p:sp>
    </p:spTree>
    <p:extLst>
      <p:ext uri="{BB962C8B-B14F-4D97-AF65-F5344CB8AC3E}">
        <p14:creationId xmlns:p14="http://schemas.microsoft.com/office/powerpoint/2010/main" val="113972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21</a:t>
            </a:fld>
            <a:endParaRPr lang="en-US"/>
          </a:p>
        </p:txBody>
      </p:sp>
    </p:spTree>
    <p:extLst>
      <p:ext uri="{BB962C8B-B14F-4D97-AF65-F5344CB8AC3E}">
        <p14:creationId xmlns:p14="http://schemas.microsoft.com/office/powerpoint/2010/main" val="1948960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Note that in client mode, the output from the Spark app is sent directly back to the </a:t>
            </a:r>
            <a:r>
              <a:rPr lang="en-US" sz="1200" b="0" i="0" u="none" strike="noStrike" kern="1200" dirty="0" err="1" smtClean="0">
                <a:solidFill>
                  <a:schemeClr val="tx1"/>
                </a:solidFill>
                <a:effectLst/>
                <a:latin typeface="+mn-lt"/>
                <a:ea typeface="+mn-ea"/>
                <a:cs typeface="+mn-cs"/>
              </a:rPr>
              <a:t>cmd</a:t>
            </a:r>
            <a:r>
              <a:rPr lang="en-US" sz="1200" b="0" i="0" u="none" strike="noStrike" kern="1200" dirty="0" smtClean="0">
                <a:solidFill>
                  <a:schemeClr val="tx1"/>
                </a:solidFill>
                <a:effectLst/>
                <a:latin typeface="+mn-lt"/>
                <a:ea typeface="+mn-ea"/>
                <a:cs typeface="+mn-cs"/>
              </a:rPr>
              <a:t>-line.</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6ABF7D8C-7970-48FE-9283-7C11973B602A}" type="slidenum">
              <a:rPr lang="en-US" smtClean="0"/>
              <a:t>22</a:t>
            </a:fld>
            <a:endParaRPr lang="en-US"/>
          </a:p>
        </p:txBody>
      </p:sp>
    </p:spTree>
    <p:extLst>
      <p:ext uri="{BB962C8B-B14F-4D97-AF65-F5344CB8AC3E}">
        <p14:creationId xmlns:p14="http://schemas.microsoft.com/office/powerpoint/2010/main" val="7477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click on an app to see</a:t>
            </a:r>
            <a:r>
              <a:rPr lang="en-US" baseline="0" dirty="0" smtClean="0"/>
              <a:t> the details…</a:t>
            </a:r>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23</a:t>
            </a:fld>
            <a:endParaRPr lang="en-US"/>
          </a:p>
        </p:txBody>
      </p:sp>
    </p:spTree>
    <p:extLst>
      <p:ext uri="{BB962C8B-B14F-4D97-AF65-F5344CB8AC3E}">
        <p14:creationId xmlns:p14="http://schemas.microsoft.com/office/powerpoint/2010/main" val="1391899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24</a:t>
            </a:fld>
            <a:endParaRPr lang="en-US"/>
          </a:p>
        </p:txBody>
      </p:sp>
    </p:spTree>
    <p:extLst>
      <p:ext uri="{BB962C8B-B14F-4D97-AF65-F5344CB8AC3E}">
        <p14:creationId xmlns:p14="http://schemas.microsoft.com/office/powerpoint/2010/main" val="1553253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Notice that this time, the output is not shown on the </a:t>
            </a:r>
            <a:r>
              <a:rPr lang="en-US" sz="1200" b="0" i="0" u="none" strike="noStrike" kern="1200" dirty="0" err="1" smtClean="0">
                <a:solidFill>
                  <a:schemeClr val="tx1"/>
                </a:solidFill>
                <a:effectLst/>
                <a:latin typeface="+mn-lt"/>
                <a:ea typeface="+mn-ea"/>
                <a:cs typeface="+mn-cs"/>
              </a:rPr>
              <a:t>cmd</a:t>
            </a:r>
            <a:r>
              <a:rPr lang="en-US" sz="1200" b="0" i="0" u="none" strike="noStrike" kern="1200" dirty="0" smtClean="0">
                <a:solidFill>
                  <a:schemeClr val="tx1"/>
                </a:solidFill>
                <a:effectLst/>
                <a:latin typeface="+mn-lt"/>
                <a:ea typeface="+mn-ea"/>
                <a:cs typeface="+mn-cs"/>
              </a:rPr>
              <a:t> line. The output will be printed to the </a:t>
            </a:r>
            <a:r>
              <a:rPr lang="en-US" sz="1200" b="0" i="0" u="none" strike="noStrike" kern="1200" dirty="0" err="1" smtClean="0">
                <a:solidFill>
                  <a:schemeClr val="tx1"/>
                </a:solidFill>
                <a:effectLst/>
                <a:latin typeface="+mn-lt"/>
                <a:ea typeface="+mn-ea"/>
                <a:cs typeface="+mn-cs"/>
              </a:rPr>
              <a:t>stdout</a:t>
            </a:r>
            <a:r>
              <a:rPr lang="en-US" sz="1200" b="0" i="0" u="none" strike="noStrike" kern="1200" dirty="0" smtClean="0">
                <a:solidFill>
                  <a:schemeClr val="tx1"/>
                </a:solidFill>
                <a:effectLst/>
                <a:latin typeface="+mn-lt"/>
                <a:ea typeface="+mn-ea"/>
                <a:cs typeface="+mn-cs"/>
              </a:rPr>
              <a:t> log file for the application.</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6ABF7D8C-7970-48FE-9283-7C11973B602A}" type="slidenum">
              <a:rPr lang="en-US" smtClean="0"/>
              <a:t>25</a:t>
            </a:fld>
            <a:endParaRPr lang="en-US"/>
          </a:p>
        </p:txBody>
      </p:sp>
    </p:spTree>
    <p:extLst>
      <p:ext uri="{BB962C8B-B14F-4D97-AF65-F5344CB8AC3E}">
        <p14:creationId xmlns:p14="http://schemas.microsoft.com/office/powerpoint/2010/main" val="80101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26</a:t>
            </a:fld>
            <a:endParaRPr lang="en-US"/>
          </a:p>
        </p:txBody>
      </p:sp>
    </p:spTree>
    <p:extLst>
      <p:ext uri="{BB962C8B-B14F-4D97-AF65-F5344CB8AC3E}">
        <p14:creationId xmlns:p14="http://schemas.microsoft.com/office/powerpoint/2010/main" val="141474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27</a:t>
            </a:fld>
            <a:endParaRPr lang="en-US"/>
          </a:p>
        </p:txBody>
      </p:sp>
    </p:spTree>
    <p:extLst>
      <p:ext uri="{BB962C8B-B14F-4D97-AF65-F5344CB8AC3E}">
        <p14:creationId xmlns:p14="http://schemas.microsoft.com/office/powerpoint/2010/main" val="1238207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28</a:t>
            </a:fld>
            <a:endParaRPr lang="en-US"/>
          </a:p>
        </p:txBody>
      </p:sp>
    </p:spTree>
    <p:extLst>
      <p:ext uri="{BB962C8B-B14F-4D97-AF65-F5344CB8AC3E}">
        <p14:creationId xmlns:p14="http://schemas.microsoft.com/office/powerpoint/2010/main" val="1860560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History Server</a:t>
            </a:r>
            <a:r>
              <a:rPr lang="en-US" sz="1200" b="0" i="0" kern="1200" baseline="0" dirty="0" smtClean="0">
                <a:solidFill>
                  <a:schemeClr val="tx1"/>
                </a:solidFill>
                <a:effectLst/>
                <a:latin typeface="+mn-lt"/>
                <a:ea typeface="+mn-ea"/>
                <a:cs typeface="+mn-cs"/>
              </a:rPr>
              <a:t> is another Spark JVM that by defaults takes 512 MB of RAM.</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Spark’s Standalone Mode cluster manager also has its own </a:t>
            </a:r>
            <a:r>
              <a:rPr lang="en-US" sz="1200" b="0" i="0" u="none" strike="noStrike" kern="1200" dirty="0" smtClean="0">
                <a:solidFill>
                  <a:schemeClr val="tx1"/>
                </a:solidFill>
                <a:effectLst/>
                <a:latin typeface="+mn-lt"/>
                <a:ea typeface="+mn-ea"/>
                <a:cs typeface="+mn-cs"/>
                <a:hlinkClick r:id="rId3"/>
              </a:rPr>
              <a:t>web UI</a:t>
            </a:r>
            <a:r>
              <a:rPr lang="en-US" sz="1200" b="0" i="0" kern="1200" dirty="0" smtClean="0">
                <a:solidFill>
                  <a:schemeClr val="tx1"/>
                </a:solidFill>
                <a:effectLst/>
                <a:latin typeface="+mn-lt"/>
                <a:ea typeface="+mn-ea"/>
                <a:cs typeface="+mn-cs"/>
              </a:rPr>
              <a:t>. If an application has logged events over the course of its lifetime, then the Standalone master’s web UI will automatically re-render the application’s UI after the application has finished.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Spark is run on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or YARN, it is still possible to reconstruct the UI of a finished application through Spark’s history server, provided that the application’s event logs exist. You can start the history server by executing:</a:t>
            </a:r>
          </a:p>
          <a:p>
            <a:r>
              <a:rPr lang="en-US" dirty="0" smtClean="0"/>
              <a:t>./sbin/start-history-server.sh</a:t>
            </a:r>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29</a:t>
            </a:fld>
            <a:endParaRPr lang="en-US"/>
          </a:p>
        </p:txBody>
      </p:sp>
    </p:spTree>
    <p:extLst>
      <p:ext uri="{BB962C8B-B14F-4D97-AF65-F5344CB8AC3E}">
        <p14:creationId xmlns:p14="http://schemas.microsoft.com/office/powerpoint/2010/main" val="1185414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30</a:t>
            </a:fld>
            <a:endParaRPr lang="en-US"/>
          </a:p>
        </p:txBody>
      </p:sp>
    </p:spTree>
    <p:extLst>
      <p:ext uri="{BB962C8B-B14F-4D97-AF65-F5344CB8AC3E}">
        <p14:creationId xmlns:p14="http://schemas.microsoft.com/office/powerpoint/2010/main" val="3379431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a:t>
            </a:fld>
            <a:endParaRPr lang="en-US"/>
          </a:p>
        </p:txBody>
      </p:sp>
    </p:spTree>
    <p:extLst>
      <p:ext uri="{BB962C8B-B14F-4D97-AF65-F5344CB8AC3E}">
        <p14:creationId xmlns:p14="http://schemas.microsoft.com/office/powerpoint/2010/main" val="4006075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31</a:t>
            </a:fld>
            <a:endParaRPr lang="en-US"/>
          </a:p>
        </p:txBody>
      </p:sp>
    </p:spTree>
    <p:extLst>
      <p:ext uri="{BB962C8B-B14F-4D97-AF65-F5344CB8AC3E}">
        <p14:creationId xmlns:p14="http://schemas.microsoft.com/office/powerpoint/2010/main" val="2611865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32</a:t>
            </a:fld>
            <a:endParaRPr lang="en-US"/>
          </a:p>
        </p:txBody>
      </p:sp>
    </p:spTree>
    <p:extLst>
      <p:ext uri="{BB962C8B-B14F-4D97-AF65-F5344CB8AC3E}">
        <p14:creationId xmlns:p14="http://schemas.microsoft.com/office/powerpoint/2010/main" val="2945510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33</a:t>
            </a:fld>
            <a:endParaRPr lang="en-US"/>
          </a:p>
        </p:txBody>
      </p:sp>
    </p:spTree>
    <p:extLst>
      <p:ext uri="{BB962C8B-B14F-4D97-AF65-F5344CB8AC3E}">
        <p14:creationId xmlns:p14="http://schemas.microsoft.com/office/powerpoint/2010/main" val="4211764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 granular pipelined</a:t>
            </a:r>
            <a:r>
              <a:rPr lang="en-US" baseline="0" dirty="0" smtClean="0"/>
              <a:t> tasks</a:t>
            </a:r>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34</a:t>
            </a:fld>
            <a:endParaRPr lang="en-US"/>
          </a:p>
        </p:txBody>
      </p:sp>
    </p:spTree>
    <p:extLst>
      <p:ext uri="{BB962C8B-B14F-4D97-AF65-F5344CB8AC3E}">
        <p14:creationId xmlns:p14="http://schemas.microsoft.com/office/powerpoint/2010/main" val="3657249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MR = </a:t>
            </a:r>
            <a:r>
              <a:rPr lang="en-US" dirty="0" err="1" smtClean="0"/>
              <a:t>heaviy</a:t>
            </a:r>
            <a:r>
              <a:rPr lang="en-US" baseline="0" dirty="0" smtClean="0"/>
              <a:t> Map or Reduce tasks</a:t>
            </a:r>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35</a:t>
            </a:fld>
            <a:endParaRPr lang="en-US"/>
          </a:p>
        </p:txBody>
      </p:sp>
    </p:spTree>
    <p:extLst>
      <p:ext uri="{BB962C8B-B14F-4D97-AF65-F5344CB8AC3E}">
        <p14:creationId xmlns:p14="http://schemas.microsoft.com/office/powerpoint/2010/main" val="3666561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36</a:t>
            </a:fld>
            <a:endParaRPr lang="en-US"/>
          </a:p>
        </p:txBody>
      </p:sp>
    </p:spTree>
    <p:extLst>
      <p:ext uri="{BB962C8B-B14F-4D97-AF65-F5344CB8AC3E}">
        <p14:creationId xmlns:p14="http://schemas.microsoft.com/office/powerpoint/2010/main" val="2225240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37</a:t>
            </a:fld>
            <a:endParaRPr lang="en-US"/>
          </a:p>
        </p:txBody>
      </p:sp>
    </p:spTree>
    <p:extLst>
      <p:ext uri="{BB962C8B-B14F-4D97-AF65-F5344CB8AC3E}">
        <p14:creationId xmlns:p14="http://schemas.microsoft.com/office/powerpoint/2010/main" val="1004757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lvl="0" rtl="0">
              <a:lnSpc>
                <a:spcPct val="100000"/>
              </a:lnSpc>
              <a:spcBef>
                <a:spcPts val="0"/>
              </a:spcBef>
              <a:buClr>
                <a:srgbClr val="DFDFDF"/>
              </a:buClr>
              <a:buSzPct val="25000"/>
              <a:buFont typeface="Merriweather Sans"/>
              <a:buNone/>
            </a:pPr>
            <a:r>
              <a:rPr lang="en-US" sz="1200" dirty="0" smtClean="0">
                <a:solidFill>
                  <a:srgbClr val="FFFFFF"/>
                </a:solidFill>
              </a:rPr>
              <a:t>Spark is fast because it reuses cluster resources</a:t>
            </a:r>
          </a:p>
          <a:p>
            <a:pPr lvl="0" rtl="0">
              <a:lnSpc>
                <a:spcPct val="100000"/>
              </a:lnSpc>
              <a:spcBef>
                <a:spcPts val="3000"/>
              </a:spcBef>
              <a:buClr>
                <a:srgbClr val="DFDFDF"/>
              </a:buClr>
              <a:buSzPct val="25000"/>
              <a:buFont typeface="Merriweather Sans"/>
              <a:buNone/>
            </a:pPr>
            <a:endParaRPr lang="en-US" sz="1200" dirty="0" smtClean="0">
              <a:solidFill>
                <a:srgbClr val="FFFFFF"/>
              </a:solidFill>
            </a:endParaRPr>
          </a:p>
          <a:p>
            <a:pPr lvl="0" rtl="0">
              <a:lnSpc>
                <a:spcPct val="100000"/>
              </a:lnSpc>
              <a:spcBef>
                <a:spcPts val="3000"/>
              </a:spcBef>
              <a:buClr>
                <a:srgbClr val="DFDFDF"/>
              </a:buClr>
              <a:buSzPct val="25000"/>
              <a:buFont typeface="Merriweather Sans"/>
              <a:buNone/>
            </a:pPr>
            <a:r>
              <a:rPr lang="en-US" sz="1200" dirty="0" smtClean="0">
                <a:solidFill>
                  <a:srgbClr val="FFFFFF"/>
                </a:solidFill>
              </a:rPr>
              <a:t>Spark holds onto resources for a long time</a:t>
            </a:r>
          </a:p>
          <a:p>
            <a:pPr lvl="0" rtl="0">
              <a:lnSpc>
                <a:spcPct val="100000"/>
              </a:lnSpc>
              <a:spcBef>
                <a:spcPts val="3000"/>
              </a:spcBef>
              <a:buClr>
                <a:srgbClr val="DFDFDF"/>
              </a:buClr>
              <a:buSzPct val="25000"/>
              <a:buFont typeface="Merriweather Sans"/>
              <a:buNone/>
            </a:pPr>
            <a:endParaRPr lang="en-US" sz="1200" dirty="0" smtClean="0">
              <a:solidFill>
                <a:srgbClr val="FFFFFF"/>
              </a:solidFill>
            </a:endParaRPr>
          </a:p>
          <a:p>
            <a:pPr lvl="0" rtl="0">
              <a:lnSpc>
                <a:spcPct val="100000"/>
              </a:lnSpc>
              <a:spcBef>
                <a:spcPts val="3000"/>
              </a:spcBef>
              <a:buClr>
                <a:srgbClr val="DFDFDF"/>
              </a:buClr>
              <a:buSzPct val="25000"/>
              <a:buFont typeface="Merriweather Sans"/>
              <a:buNone/>
            </a:pPr>
            <a:r>
              <a:rPr lang="en-US" sz="1200" i="1" dirty="0" smtClean="0">
                <a:solidFill>
                  <a:srgbClr val="FFFFFF"/>
                </a:solidFill>
              </a:rPr>
              <a:t>Dynamic allocation allows you to benefit from the former without suffering the latter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38</a:t>
            </a:fld>
            <a:endParaRPr lang="en-US"/>
          </a:p>
        </p:txBody>
      </p:sp>
    </p:spTree>
    <p:extLst>
      <p:ext uri="{BB962C8B-B14F-4D97-AF65-F5344CB8AC3E}">
        <p14:creationId xmlns:p14="http://schemas.microsoft.com/office/powerpoint/2010/main" val="1126663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Mesos</a:t>
            </a:r>
            <a:r>
              <a:rPr lang="en-US" dirty="0" smtClean="0"/>
              <a:t> and Standalone mode, Spark will greedily acquire as many cores and executors as are offered by the scheduler. However, both </a:t>
            </a:r>
            <a:r>
              <a:rPr lang="en-US" dirty="0" err="1" smtClean="0"/>
              <a:t>Mesos</a:t>
            </a:r>
            <a:r>
              <a:rPr lang="en-US" dirty="0" smtClean="0"/>
              <a:t> and Stand‐alone mode support setting  </a:t>
            </a:r>
            <a:r>
              <a:rPr lang="en-US" dirty="0" err="1" smtClean="0"/>
              <a:t>spark.cores.max</a:t>
            </a:r>
            <a:r>
              <a:rPr lang="en-US" dirty="0" smtClean="0"/>
              <a:t> to limit the total number of cores across</a:t>
            </a:r>
          </a:p>
          <a:p>
            <a:r>
              <a:rPr lang="en-US" dirty="0" smtClean="0"/>
              <a:t>all executors for an application.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39</a:t>
            </a:fld>
            <a:endParaRPr lang="en-US"/>
          </a:p>
        </p:txBody>
      </p:sp>
    </p:spTree>
    <p:extLst>
      <p:ext uri="{BB962C8B-B14F-4D97-AF65-F5344CB8AC3E}">
        <p14:creationId xmlns:p14="http://schemas.microsoft.com/office/powerpoint/2010/main" val="676367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40</a:t>
            </a:fld>
            <a:endParaRPr lang="en-US"/>
          </a:p>
        </p:txBody>
      </p:sp>
    </p:spTree>
    <p:extLst>
      <p:ext uri="{BB962C8B-B14F-4D97-AF65-F5344CB8AC3E}">
        <p14:creationId xmlns:p14="http://schemas.microsoft.com/office/powerpoint/2010/main" val="232808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 –</a:t>
            </a:r>
            <a:r>
              <a:rPr lang="en-US" baseline="0" dirty="0" smtClean="0"/>
              <a:t> run spark with one worker thread</a:t>
            </a:r>
          </a:p>
          <a:p>
            <a:r>
              <a:rPr lang="en-US" baseline="0" dirty="0" smtClean="0"/>
              <a:t>Local[N] – run spark with N worker threads</a:t>
            </a:r>
          </a:p>
          <a:p>
            <a:r>
              <a:rPr lang="en-US" baseline="0" dirty="0" smtClean="0"/>
              <a:t>Local[*] – run Spark with as many worker threads as logical cores on your machine</a:t>
            </a:r>
            <a:endParaRPr lang="en-US" dirty="0" smtClean="0"/>
          </a:p>
          <a:p>
            <a:endParaRPr lang="en-US" dirty="0" smtClean="0"/>
          </a:p>
          <a:p>
            <a:r>
              <a:rPr lang="en-US" dirty="0" smtClean="0"/>
              <a:t>Note, that in local mode a shuffle is not costly! Not good for real performance testing.</a:t>
            </a:r>
          </a:p>
          <a:p>
            <a:endParaRPr lang="en-US" dirty="0" smtClean="0"/>
          </a:p>
          <a:p>
            <a:r>
              <a:rPr lang="en-US" sz="1200" b="0" i="0" kern="1200" dirty="0" smtClean="0">
                <a:solidFill>
                  <a:schemeClr val="tx1"/>
                </a:solidFill>
                <a:effectLst/>
                <a:latin typeface="+mn-lt"/>
                <a:ea typeface="+mn-ea"/>
                <a:cs typeface="+mn-cs"/>
              </a:rPr>
              <a:t>Spark can efficiently support tasks as short as 200 </a:t>
            </a:r>
            <a:r>
              <a:rPr lang="en-US" sz="1200" b="0" i="0" kern="1200" dirty="0" err="1" smtClean="0">
                <a:solidFill>
                  <a:schemeClr val="tx1"/>
                </a:solidFill>
                <a:effectLst/>
                <a:latin typeface="+mn-lt"/>
                <a:ea typeface="+mn-ea"/>
                <a:cs typeface="+mn-cs"/>
              </a:rPr>
              <a:t>ms</a:t>
            </a:r>
            <a:endParaRPr lang="en-US" dirty="0" smtClean="0"/>
          </a:p>
          <a:p>
            <a:endParaRPr lang="en-US" dirty="0" smtClean="0"/>
          </a:p>
          <a:p>
            <a:r>
              <a:rPr lang="en-US" dirty="0" smtClean="0"/>
              <a:t>- - - -</a:t>
            </a:r>
          </a:p>
          <a:p>
            <a:r>
              <a:rPr lang="en-US" sz="1200" b="0" i="0" kern="1200" dirty="0" smtClean="0">
                <a:solidFill>
                  <a:schemeClr val="tx1"/>
                </a:solidFill>
                <a:effectLst/>
                <a:latin typeface="+mn-lt"/>
                <a:ea typeface="+mn-ea"/>
                <a:cs typeface="+mn-cs"/>
              </a:rPr>
              <a:t>There are a lot of internal threads (I think shuffle servers alone have 8 threads?), but most of them are just idle and don't do much so I wouldn't worry about the overhead.</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launch a spark shell on a single node and then run </a:t>
            </a:r>
            <a:r>
              <a:rPr lang="en-US" sz="1200" b="0" i="0" kern="1200" dirty="0" err="1" smtClean="0">
                <a:solidFill>
                  <a:schemeClr val="tx1"/>
                </a:solidFill>
                <a:effectLst/>
                <a:latin typeface="+mn-lt"/>
                <a:ea typeface="+mn-ea"/>
                <a:cs typeface="+mn-cs"/>
              </a:rPr>
              <a:t>jstack</a:t>
            </a:r>
            <a:r>
              <a:rPr lang="en-US" sz="1200" b="0" i="0" kern="1200" dirty="0" smtClean="0">
                <a:solidFill>
                  <a:schemeClr val="tx1"/>
                </a:solidFill>
                <a:effectLst/>
                <a:latin typeface="+mn-lt"/>
                <a:ea typeface="+mn-ea"/>
                <a:cs typeface="+mn-cs"/>
              </a:rPr>
              <a:t> to see what all the threads are doing. </a:t>
            </a:r>
          </a:p>
          <a:p>
            <a:endParaRPr lang="en-US" dirty="0" smtClean="0"/>
          </a:p>
          <a:p>
            <a:r>
              <a:rPr lang="en-US" dirty="0" smtClean="0"/>
              <a:t>- - -Ask Reynold: In local mode, can students</a:t>
            </a:r>
            <a:r>
              <a:rPr lang="en-US" baseline="0" dirty="0" smtClean="0"/>
              <a:t> still change the % of memory allocated to tasks vs shuffle vs user code? A) Yes, same thing.</a:t>
            </a:r>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5</a:t>
            </a:fld>
            <a:endParaRPr lang="en-US"/>
          </a:p>
        </p:txBody>
      </p:sp>
    </p:spTree>
    <p:extLst>
      <p:ext uri="{BB962C8B-B14F-4D97-AF65-F5344CB8AC3E}">
        <p14:creationId xmlns:p14="http://schemas.microsoft.com/office/powerpoint/2010/main" val="3703697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41</a:t>
            </a:fld>
            <a:endParaRPr lang="en-US"/>
          </a:p>
        </p:txBody>
      </p:sp>
    </p:spTree>
    <p:extLst>
      <p:ext uri="{BB962C8B-B14F-4D97-AF65-F5344CB8AC3E}">
        <p14:creationId xmlns:p14="http://schemas.microsoft.com/office/powerpoint/2010/main" val="3216894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External shuffle service.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a:t>
            </a:r>
            <a:r>
              <a:rPr lang="en-US" baseline="0" dirty="0" smtClean="0"/>
              <a:t> want to use dynamic allocation in YARN, you have to turn this on also.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Executors will still write out the files after the map runs.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what if an Executor dies or gets terminated?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need another process to serve the shuffle files to the Reducers.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Standalone Mode, Worker JVM is used to serve the files. In YARN, the </a:t>
            </a:r>
            <a:r>
              <a:rPr lang="en-US" baseline="0" dirty="0" err="1" smtClean="0"/>
              <a:t>NodeManager</a:t>
            </a:r>
            <a:r>
              <a:rPr lang="en-US" baseline="0" dirty="0" smtClean="0"/>
              <a:t> JVM is used (via an auxiliary service)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enable this service in Standalone mode, set </a:t>
            </a:r>
            <a:r>
              <a:rPr lang="en-US" dirty="0" err="1" smtClean="0"/>
              <a:t>spark.shuffle.service.enabled</a:t>
            </a:r>
            <a:r>
              <a:rPr lang="en-US" sz="1200" b="0" i="0" kern="1200" dirty="0" smtClean="0">
                <a:solidFill>
                  <a:schemeClr val="tx1"/>
                </a:solidFill>
                <a:effectLst/>
                <a:latin typeface="+mn-lt"/>
                <a:ea typeface="+mn-ea"/>
                <a:cs typeface="+mn-cs"/>
              </a:rPr>
              <a:t> to </a:t>
            </a:r>
            <a:r>
              <a:rPr lang="en-US" dirty="0" smtClean="0"/>
              <a:t>true</a:t>
            </a:r>
            <a:r>
              <a:rPr lang="en-US" sz="1200" b="0" i="0" kern="1200" dirty="0" smtClean="0">
                <a:solidFill>
                  <a:schemeClr val="tx1"/>
                </a:solidFill>
                <a:effectLst/>
                <a:latin typeface="+mn-lt"/>
                <a:ea typeface="+mn-ea"/>
                <a:cs typeface="+mn-cs"/>
              </a:rPr>
              <a:t>. In YARN, this external shuffle service is implemented in </a:t>
            </a:r>
            <a:r>
              <a:rPr lang="en-US" dirty="0" err="1" smtClean="0"/>
              <a:t>org.apache.spark.yarn.network.YarnShuffleService</a:t>
            </a:r>
            <a:r>
              <a:rPr lang="en-US" sz="1200" b="0" i="0" kern="1200" dirty="0" smtClean="0">
                <a:solidFill>
                  <a:schemeClr val="tx1"/>
                </a:solidFill>
                <a:effectLst/>
                <a:latin typeface="+mn-lt"/>
                <a:ea typeface="+mn-ea"/>
                <a:cs typeface="+mn-cs"/>
              </a:rPr>
              <a:t> that runs in each </a:t>
            </a:r>
            <a:r>
              <a:rPr lang="en-US" dirty="0" err="1" smtClean="0"/>
              <a:t>NodeManager</a:t>
            </a:r>
            <a:r>
              <a:rPr lang="en-US" sz="1200" b="0" i="0" kern="1200" dirty="0" smtClean="0">
                <a:solidFill>
                  <a:schemeClr val="tx1"/>
                </a:solidFill>
                <a:effectLst/>
                <a:latin typeface="+mn-lt"/>
                <a:ea typeface="+mn-ea"/>
                <a:cs typeface="+mn-cs"/>
              </a:rPr>
              <a:t> in your cluster.</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42</a:t>
            </a:fld>
            <a:endParaRPr lang="en-US"/>
          </a:p>
        </p:txBody>
      </p:sp>
    </p:spTree>
    <p:extLst>
      <p:ext uri="{BB962C8B-B14F-4D97-AF65-F5344CB8AC3E}">
        <p14:creationId xmlns:p14="http://schemas.microsoft.com/office/powerpoint/2010/main" val="26203187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43</a:t>
            </a:fld>
            <a:endParaRPr lang="en-US"/>
          </a:p>
        </p:txBody>
      </p:sp>
    </p:spTree>
    <p:extLst>
      <p:ext uri="{BB962C8B-B14F-4D97-AF65-F5344CB8AC3E}">
        <p14:creationId xmlns:p14="http://schemas.microsoft.com/office/powerpoint/2010/main" val="35197737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 on top of the Java API. It’s a very thin layer that sits</a:t>
            </a:r>
            <a:r>
              <a:rPr lang="en-US" baseline="0" dirty="0" smtClean="0"/>
              <a:t> on top of Scala and Java Spark.</a:t>
            </a:r>
          </a:p>
          <a:p>
            <a:endParaRPr lang="en-US" baseline="0" dirty="0" smtClean="0"/>
          </a:p>
          <a:p>
            <a:r>
              <a:rPr lang="en-US" baseline="0" dirty="0" smtClean="0"/>
              <a:t>It provides a way to get data in and out of python and it reuses a lot of the Spark Scala functionality.</a:t>
            </a:r>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44</a:t>
            </a:fld>
            <a:endParaRPr lang="en-US"/>
          </a:p>
        </p:txBody>
      </p:sp>
    </p:spTree>
    <p:extLst>
      <p:ext uri="{BB962C8B-B14F-4D97-AF65-F5344CB8AC3E}">
        <p14:creationId xmlns:p14="http://schemas.microsoft.com/office/powerpoint/2010/main" val="10760649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Ask josh about UDFs… running in JVM&lt; or Python PID</a:t>
            </a:r>
            <a:endParaRPr lang="en-US" dirty="0" smtClean="0"/>
          </a:p>
          <a:p>
            <a:endParaRPr lang="en-US" dirty="0" smtClean="0"/>
          </a:p>
          <a:p>
            <a:r>
              <a:rPr lang="en-US" dirty="0" smtClean="0"/>
              <a:t>Py4J enables Python programs running in a Python interpreter to dynamically access Java objects in a Java Virtual Machine. </a:t>
            </a:r>
            <a:r>
              <a:rPr lang="en-US" sz="1200" b="0" i="0" kern="1200" dirty="0" smtClean="0">
                <a:solidFill>
                  <a:schemeClr val="tx1"/>
                </a:solidFill>
                <a:effectLst/>
                <a:latin typeface="+mn-lt"/>
                <a:ea typeface="+mn-ea"/>
                <a:cs typeface="+mn-cs"/>
              </a:rPr>
              <a:t>Essentially, you just call Java methods from your python code as if they were python methods.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a:t>
            </a:r>
            <a:r>
              <a:rPr lang="en-US" sz="1200" b="0" i="0" kern="1200" baseline="0" dirty="0" smtClean="0">
                <a:solidFill>
                  <a:schemeClr val="tx1"/>
                </a:solidFill>
                <a:effectLst/>
                <a:latin typeface="+mn-lt"/>
                <a:ea typeface="+mn-ea"/>
                <a:cs typeface="+mn-cs"/>
              </a:rPr>
              <a:t> are executor JVMs where </a:t>
            </a:r>
            <a:r>
              <a:rPr lang="en-US" sz="1200" b="0" i="0" kern="1200" baseline="0" dirty="0" err="1" smtClean="0">
                <a:solidFill>
                  <a:schemeClr val="tx1"/>
                </a:solidFill>
                <a:effectLst/>
                <a:latin typeface="+mn-lt"/>
                <a:ea typeface="+mn-ea"/>
                <a:cs typeface="+mn-cs"/>
              </a:rPr>
              <a:t>num_cores</a:t>
            </a:r>
            <a:r>
              <a:rPr lang="en-US" sz="1200" b="0" i="0" kern="1200" baseline="0" dirty="0" smtClean="0">
                <a:solidFill>
                  <a:schemeClr val="tx1"/>
                </a:solidFill>
                <a:effectLst/>
                <a:latin typeface="+mn-lt"/>
                <a:ea typeface="+mn-ea"/>
                <a:cs typeface="+mn-cs"/>
              </a:rPr>
              <a:t> = 2</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 the Executor JVM, </a:t>
            </a:r>
            <a:r>
              <a:rPr lang="en-US" sz="1200" b="0" i="0" kern="1200" baseline="0" dirty="0" err="1" smtClean="0">
                <a:solidFill>
                  <a:schemeClr val="tx1"/>
                </a:solidFill>
                <a:effectLst/>
                <a:latin typeface="+mn-lt"/>
                <a:ea typeface="+mn-ea"/>
                <a:cs typeface="+mn-cs"/>
              </a:rPr>
              <a:t>Pyrolite</a:t>
            </a:r>
            <a:r>
              <a:rPr lang="en-US" sz="1200" b="0" i="0" kern="1200" baseline="0" dirty="0" smtClean="0">
                <a:solidFill>
                  <a:schemeClr val="tx1"/>
                </a:solidFill>
                <a:effectLst/>
                <a:latin typeface="+mn-lt"/>
                <a:ea typeface="+mn-ea"/>
                <a:cs typeface="+mn-cs"/>
              </a:rPr>
              <a:t> is used to </a:t>
            </a:r>
            <a:r>
              <a:rPr lang="en-US" sz="1200" b="0" i="0" kern="1200" baseline="0" dirty="0" err="1" smtClean="0">
                <a:solidFill>
                  <a:schemeClr val="tx1"/>
                </a:solidFill>
                <a:effectLst/>
                <a:latin typeface="+mn-lt"/>
                <a:ea typeface="+mn-ea"/>
                <a:cs typeface="+mn-cs"/>
              </a:rPr>
              <a:t>unpickle</a:t>
            </a:r>
            <a:r>
              <a:rPr lang="en-US" sz="1200" b="0" i="0" kern="1200" baseline="0" dirty="0" smtClean="0">
                <a:solidFill>
                  <a:schemeClr val="tx1"/>
                </a:solidFill>
                <a:effectLst/>
                <a:latin typeface="+mn-lt"/>
                <a:ea typeface="+mn-ea"/>
                <a:cs typeface="+mn-cs"/>
              </a:rPr>
              <a:t> the data or to pickle it. “</a:t>
            </a:r>
            <a:r>
              <a:rPr lang="en-US" dirty="0" smtClean="0"/>
              <a:t>This library allows your Java or .NET program to interface very easily with the Python world. It uses the Pyro protocol to call methods on remote objects. (See </a:t>
            </a:r>
            <a:r>
              <a:rPr lang="en-US" sz="1200" u="none" strike="noStrike" kern="1200" dirty="0" smtClean="0">
                <a:solidFill>
                  <a:schemeClr val="tx1"/>
                </a:solidFill>
                <a:effectLst/>
                <a:latin typeface="+mn-lt"/>
                <a:ea typeface="+mn-ea"/>
                <a:cs typeface="+mn-cs"/>
                <a:hlinkClick r:id="rId3"/>
              </a:rPr>
              <a:t>https://github.com/irmen/Pyro4</a:t>
            </a:r>
            <a:r>
              <a:rPr lang="en-US" dirty="0" smtClean="0"/>
              <a:t>). </a:t>
            </a:r>
            <a:r>
              <a:rPr lang="en-US" dirty="0" err="1" smtClean="0"/>
              <a:t>Pyrolite</a:t>
            </a:r>
            <a:r>
              <a:rPr lang="en-US" dirty="0" smtClean="0"/>
              <a:t> contains and uses a feature complete pickle protocol implementation to exchange data with Pyro/Python.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Why does the local disk get used on the driver machine? Py4J is very inefficient for transferring large data b/c it uses a text based protocol.. It has to encode in base 64 so really slow. A collect or broadcast may be huge, so Py4j writes one file to the local FS. The final </a:t>
            </a:r>
            <a:r>
              <a:rPr lang="en-US" sz="1200" b="0" i="0" kern="1200" baseline="0" dirty="0" err="1" smtClean="0">
                <a:solidFill>
                  <a:schemeClr val="tx1"/>
                </a:solidFill>
                <a:effectLst/>
                <a:latin typeface="+mn-lt"/>
                <a:ea typeface="+mn-ea"/>
                <a:cs typeface="+mn-cs"/>
              </a:rPr>
              <a:t>unpickling</a:t>
            </a:r>
            <a:r>
              <a:rPr lang="en-US" sz="1200" b="0" i="0" kern="1200" baseline="0" dirty="0" smtClean="0">
                <a:solidFill>
                  <a:schemeClr val="tx1"/>
                </a:solidFill>
                <a:effectLst/>
                <a:latin typeface="+mn-lt"/>
                <a:ea typeface="+mn-ea"/>
                <a:cs typeface="+mn-cs"/>
              </a:rPr>
              <a:t> happens in the Python process on the Driver Machine.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Python functions and closures (with  dependencies) are serialized using </a:t>
            </a:r>
            <a:r>
              <a:rPr lang="en-US" sz="1200" dirty="0" err="1" smtClean="0"/>
              <a:t>PiCloud’s</a:t>
            </a:r>
            <a:r>
              <a:rPr lang="en-US" sz="1200" dirty="0" smtClean="0"/>
              <a:t> </a:t>
            </a:r>
            <a:r>
              <a:rPr lang="en-US" sz="1200" dirty="0" err="1" smtClean="0">
                <a:solidFill>
                  <a:schemeClr val="accent3"/>
                </a:solidFill>
                <a:latin typeface="Anonymous Pro" panose="02060609030202000504" pitchFamily="49" charset="0"/>
                <a:ea typeface="Anonymous Pro" panose="02060609030202000504" pitchFamily="49" charset="0"/>
              </a:rPr>
              <a:t>CloudPickle</a:t>
            </a:r>
            <a:r>
              <a:rPr lang="en-US" sz="1200" dirty="0" smtClean="0">
                <a:solidFill>
                  <a:schemeClr val="accent3"/>
                </a:solidFill>
              </a:rPr>
              <a:t> </a:t>
            </a:r>
            <a:r>
              <a:rPr lang="en-US" sz="1200" dirty="0" smtClean="0"/>
              <a:t>module</a:t>
            </a:r>
            <a:endParaRPr lang="en-US" sz="1200" dirty="0" smtClean="0">
              <a:solidFill>
                <a:srgbClr val="FE5224"/>
              </a:solidFill>
            </a:endParaRPr>
          </a:p>
          <a:p>
            <a:endParaRPr lang="en-US" sz="1200" b="0" i="0" kern="1200" dirty="0" smtClean="0">
              <a:solidFill>
                <a:schemeClr val="tx1"/>
              </a:solidFill>
              <a:effectLst/>
              <a:latin typeface="+mn-lt"/>
              <a:ea typeface="+mn-ea"/>
              <a:cs typeface="+mn-cs"/>
            </a:endParaRPr>
          </a:p>
          <a:p>
            <a:endParaRPr lang="en-US" dirty="0" smtClean="0"/>
          </a:p>
          <a:p>
            <a:r>
              <a:rPr lang="en-US" dirty="0" smtClean="0"/>
              <a:t>You could also use Py4J. There is an example on the </a:t>
            </a:r>
            <a:r>
              <a:rPr lang="en-US" dirty="0" err="1" smtClean="0"/>
              <a:t>frontpage</a:t>
            </a:r>
            <a:r>
              <a:rPr lang="en-US" dirty="0" smtClean="0"/>
              <a:t> and lots of documentation, but essentially, you just call Java methods from your python code as if they were python methods:</a:t>
            </a:r>
          </a:p>
          <a:p>
            <a:endParaRPr lang="en-US" dirty="0" smtClean="0"/>
          </a:p>
          <a:p>
            <a:r>
              <a:rPr lang="en-US" dirty="0" smtClean="0"/>
              <a:t>You first</a:t>
            </a:r>
            <a:r>
              <a:rPr lang="en-US" baseline="0" dirty="0" smtClean="0"/>
              <a:t> write a java program where you create a class and run that java program in a JVM. Then you write a Python program that can access that java object via a network socket.</a:t>
            </a:r>
            <a:endParaRPr lang="en-US" dirty="0" smtClean="0"/>
          </a:p>
          <a:p>
            <a:endParaRPr lang="en-US" dirty="0" smtClean="0"/>
          </a:p>
          <a:p>
            <a:r>
              <a:rPr lang="en-US" dirty="0" smtClean="0"/>
              <a:t>Here</a:t>
            </a:r>
            <a:r>
              <a:rPr lang="en-US" baseline="0" dirty="0" smtClean="0"/>
              <a:t> is what happens behind the scenes.</a:t>
            </a:r>
          </a:p>
          <a:p>
            <a:endParaRPr lang="en-US" baseline="0" dirty="0" smtClean="0"/>
          </a:p>
          <a:p>
            <a:r>
              <a:rPr lang="en-US" baseline="0" dirty="0" smtClean="0"/>
              <a:t>On my local machine, I have the Spark Context object… top level entry point for Spark.. Used to create RDDs. SC runs in the Python process.</a:t>
            </a:r>
          </a:p>
          <a:p>
            <a:endParaRPr lang="en-US" baseline="0" dirty="0" smtClean="0"/>
          </a:p>
          <a:p>
            <a:r>
              <a:rPr lang="en-US" baseline="0" dirty="0" smtClean="0"/>
              <a:t>When a SC is made, behind the scenes it creates a Java Spark context, running on top of regular Spark. Py4J is used to talk (copy data) between a JVM and python using reflection so you can call a java method just as if it was a native python method. It’s pretty cool.</a:t>
            </a:r>
          </a:p>
          <a:p>
            <a:endParaRPr lang="en-US" baseline="0" dirty="0" smtClean="0"/>
          </a:p>
          <a:p>
            <a:r>
              <a:rPr lang="en-US" dirty="0" smtClean="0"/>
              <a:t>So the python Spark Context</a:t>
            </a:r>
            <a:r>
              <a:rPr lang="en-US" baseline="0" dirty="0" smtClean="0"/>
              <a:t> is controlling the Java Spark Context. A local file system is also used for communication through multiple files for doing things like collecting results. </a:t>
            </a:r>
          </a:p>
          <a:p>
            <a:endParaRPr lang="en-US" baseline="0" dirty="0" smtClean="0"/>
          </a:p>
          <a:p>
            <a:r>
              <a:rPr lang="en-US" baseline="0" dirty="0" smtClean="0"/>
              <a:t>The integration with Py4J and Python is fine for like control point stuff, but you don’t want to transfer a whole lot of data through it because reflection is just too expensive.</a:t>
            </a:r>
          </a:p>
          <a:p>
            <a:endParaRPr lang="en-US" baseline="0" dirty="0" smtClean="0"/>
          </a:p>
          <a:p>
            <a:r>
              <a:rPr lang="en-US" baseline="0" dirty="0" smtClean="0"/>
              <a:t>When you submit a job to the cluster, your job (the Python transformations and stuff) gets mapped down to just a few transformations on this special Python RDD object. Behind the scenes when these objects are shipped to the Spark executor, they actually spin up a bunch of actual python processes. And the Spark Executors communicate with the Python code over pipes using a special format to pass the functions that the user is writing. </a:t>
            </a:r>
          </a:p>
          <a:p>
            <a:endParaRPr lang="en-US" baseline="0" dirty="0" smtClean="0"/>
          </a:p>
          <a:p>
            <a:r>
              <a:rPr lang="en-US" baseline="0" dirty="0" smtClean="0"/>
              <a:t>SO The executor will pipe all the data into the python processes, get all the results back and serialize it and transfer it. </a:t>
            </a:r>
          </a:p>
          <a:p>
            <a:endParaRPr lang="en-US" baseline="0" dirty="0" smtClean="0"/>
          </a:p>
          <a:p>
            <a:r>
              <a:rPr lang="en-US" baseline="0" dirty="0" smtClean="0"/>
              <a:t>Naturally, there is some serialization involved</a:t>
            </a:r>
            <a:endParaRPr lang="en-US" dirty="0" smtClean="0"/>
          </a:p>
          <a:p>
            <a:endParaRPr lang="en-US" dirty="0" smtClean="0"/>
          </a:p>
          <a:p>
            <a:endParaRPr lang="en-US" dirty="0" smtClean="0"/>
          </a:p>
          <a:p>
            <a:r>
              <a:rPr lang="en-US" sz="1200" b="0" i="0" kern="1200" dirty="0" smtClean="0">
                <a:solidFill>
                  <a:schemeClr val="tx1"/>
                </a:solidFill>
                <a:effectLst/>
                <a:latin typeface="+mn-lt"/>
                <a:ea typeface="+mn-ea"/>
                <a:cs typeface="+mn-cs"/>
              </a:rPr>
              <a:t>there is one Python process per executor thread (we need this due to Python’s GIL so that CPU-bound tasks can benefit from multiple cores).  In older versions of </a:t>
            </a:r>
            <a:r>
              <a:rPr lang="en-US" sz="1200" b="0" i="0" kern="1200" dirty="0" err="1" smtClean="0">
                <a:solidFill>
                  <a:schemeClr val="tx1"/>
                </a:solidFill>
                <a:effectLst/>
                <a:latin typeface="+mn-lt"/>
                <a:ea typeface="+mn-ea"/>
                <a:cs typeface="+mn-cs"/>
              </a:rPr>
              <a:t>PySpark</a:t>
            </a:r>
            <a:r>
              <a:rPr lang="en-US" sz="1200" b="0" i="0" kern="1200" dirty="0" smtClean="0">
                <a:solidFill>
                  <a:schemeClr val="tx1"/>
                </a:solidFill>
                <a:effectLst/>
                <a:latin typeface="+mn-lt"/>
                <a:ea typeface="+mn-ea"/>
                <a:cs typeface="+mn-cs"/>
              </a:rPr>
              <a:t>, we’d end up launching a new Python worker process per task.  In newer versions (1.2.0+), executors launch Python processes as needed, keep them around in a pool, and terminate them if they’re idle for too long (1 minute by default); see </a:t>
            </a:r>
            <a:r>
              <a:rPr lang="en-US" sz="1200" b="0" i="0" kern="1200" dirty="0" smtClean="0">
                <a:solidFill>
                  <a:schemeClr val="tx1"/>
                </a:solidFill>
                <a:effectLst/>
                <a:latin typeface="+mn-lt"/>
                <a:ea typeface="+mn-ea"/>
                <a:cs typeface="+mn-cs"/>
                <a:hlinkClick r:id="rId4"/>
              </a:rPr>
              <a:t>https://github.com/apache/spark/pull/2259</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followup</a:t>
            </a:r>
            <a:r>
              <a:rPr lang="en-US" sz="1200" b="0" i="0" kern="1200" dirty="0" smtClean="0">
                <a:solidFill>
                  <a:schemeClr val="tx1"/>
                </a:solidFill>
                <a:effectLst/>
                <a:latin typeface="+mn-lt"/>
                <a:ea typeface="+mn-ea"/>
                <a:cs typeface="+mn-cs"/>
              </a:rPr>
              <a:t> patches for more details.  The actual </a:t>
            </a:r>
            <a:r>
              <a:rPr lang="en-US" sz="1200" b="0" i="0" kern="1200" dirty="0" err="1" smtClean="0">
                <a:solidFill>
                  <a:schemeClr val="tx1"/>
                </a:solidFill>
                <a:effectLst/>
                <a:latin typeface="+mn-lt"/>
                <a:ea typeface="+mn-ea"/>
                <a:cs typeface="+mn-cs"/>
              </a:rPr>
              <a:t>subprocess</a:t>
            </a:r>
            <a:r>
              <a:rPr lang="en-US" sz="1200" b="0" i="0" kern="1200" dirty="0" smtClean="0">
                <a:solidFill>
                  <a:schemeClr val="tx1"/>
                </a:solidFill>
                <a:effectLst/>
                <a:latin typeface="+mn-lt"/>
                <a:ea typeface="+mn-ea"/>
                <a:cs typeface="+mn-cs"/>
              </a:rPr>
              <a:t> architecture is a little bit complicated because we use a separate process for managing the Python worker processes in order to work around some fork() performance issues in the JVM.  This may mean that you’ll see up to 5 Python processes on an executor with 4 threads: one Python process per core, plus the daemon.py middle layer; see </a:t>
            </a:r>
            <a:r>
              <a:rPr lang="en-US" sz="1200" b="0" i="0" kern="1200" dirty="0" smtClean="0">
                <a:solidFill>
                  <a:schemeClr val="tx1"/>
                </a:solidFill>
                <a:effectLst/>
                <a:latin typeface="+mn-lt"/>
                <a:ea typeface="+mn-ea"/>
                <a:cs typeface="+mn-cs"/>
                <a:hlinkClick r:id="rId5"/>
              </a:rPr>
              <a:t>https://github.com/apache/spark/pull/1680</a:t>
            </a:r>
            <a:r>
              <a:rPr lang="en-US" sz="1200" b="0" i="0" kern="1200" dirty="0" smtClean="0">
                <a:solidFill>
                  <a:schemeClr val="tx1"/>
                </a:solidFill>
                <a:effectLst/>
                <a:latin typeface="+mn-lt"/>
                <a:ea typeface="+mn-ea"/>
                <a:cs typeface="+mn-cs"/>
              </a:rPr>
              <a:t> for some additional context.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Python UDFs are executed in regular Python interpreters, so things like </a:t>
            </a:r>
            <a:r>
              <a:rPr lang="en-US" sz="1200" b="0" i="0" kern="1200" dirty="0" err="1" smtClean="0">
                <a:solidFill>
                  <a:schemeClr val="tx1"/>
                </a:solidFill>
                <a:effectLst/>
                <a:latin typeface="+mn-lt"/>
                <a:ea typeface="+mn-ea"/>
                <a:cs typeface="+mn-cs"/>
              </a:rPr>
              <a:t>sc.map</a:t>
            </a:r>
            <a:r>
              <a:rPr lang="en-US" sz="1200" b="0" i="0" kern="1200" dirty="0" smtClean="0">
                <a:solidFill>
                  <a:schemeClr val="tx1"/>
                </a:solidFill>
                <a:effectLst/>
                <a:latin typeface="+mn-lt"/>
                <a:ea typeface="+mn-ea"/>
                <a:cs typeface="+mn-cs"/>
              </a:rPr>
              <a:t>(lambda x: </a:t>
            </a:r>
            <a:r>
              <a:rPr lang="en-US" sz="1200" b="0" i="0" kern="1200" dirty="0" err="1" smtClean="0">
                <a:solidFill>
                  <a:schemeClr val="tx1"/>
                </a:solidFill>
                <a:effectLst/>
                <a:latin typeface="+mn-lt"/>
                <a:ea typeface="+mn-ea"/>
                <a:cs typeface="+mn-cs"/>
              </a:rPr>
              <a:t>some_arbitrary_python_code</a:t>
            </a:r>
            <a:r>
              <a:rPr lang="en-US" sz="1200" b="0" i="0" kern="1200" dirty="0" smtClean="0">
                <a:solidFill>
                  <a:schemeClr val="tx1"/>
                </a:solidFill>
                <a:effectLst/>
                <a:latin typeface="+mn-lt"/>
                <a:ea typeface="+mn-ea"/>
                <a:cs typeface="+mn-cs"/>
              </a:rPr>
              <a:t>(x)) are run in Python interpreters, not through anything like </a:t>
            </a:r>
            <a:r>
              <a:rPr lang="en-US" sz="1200" b="0" i="0" kern="1200" dirty="0" err="1" smtClean="0">
                <a:solidFill>
                  <a:schemeClr val="tx1"/>
                </a:solidFill>
                <a:effectLst/>
                <a:latin typeface="+mn-lt"/>
                <a:ea typeface="+mn-ea"/>
                <a:cs typeface="+mn-cs"/>
              </a:rPr>
              <a:t>Jython</a:t>
            </a:r>
            <a:r>
              <a:rPr lang="en-US" sz="1200" b="0" i="0" kern="1200" dirty="0" smtClean="0">
                <a:solidFill>
                  <a:schemeClr val="tx1"/>
                </a:solidFill>
                <a:effectLst/>
                <a:latin typeface="+mn-lt"/>
                <a:ea typeface="+mn-ea"/>
                <a:cs typeface="+mn-cs"/>
              </a:rPr>
              <a:t>.  Spark SQL and </a:t>
            </a:r>
            <a:r>
              <a:rPr lang="en-US" sz="1200" b="0" i="0" kern="1200" dirty="0" err="1" smtClean="0">
                <a:solidFill>
                  <a:schemeClr val="tx1"/>
                </a:solidFill>
                <a:effectLst/>
                <a:latin typeface="+mn-lt"/>
                <a:ea typeface="+mn-ea"/>
                <a:cs typeface="+mn-cs"/>
              </a:rPr>
              <a:t>MLlib</a:t>
            </a:r>
            <a:r>
              <a:rPr lang="en-US" sz="1200" b="0" i="0" kern="1200" dirty="0" smtClean="0">
                <a:solidFill>
                  <a:schemeClr val="tx1"/>
                </a:solidFill>
                <a:effectLst/>
                <a:latin typeface="+mn-lt"/>
                <a:ea typeface="+mn-ea"/>
                <a:cs typeface="+mn-cs"/>
              </a:rPr>
              <a:t> may actually end up executing code that runs in the JVM for doing heavy number-crunching and I expect that we’ll see more in-JVM execution of certain operations in future versions of Spark.</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See also: the (woefully out-of-date) </a:t>
            </a:r>
            <a:r>
              <a:rPr lang="en-US" sz="1200" b="0" i="0" kern="1200" dirty="0" err="1" smtClean="0">
                <a:solidFill>
                  <a:schemeClr val="tx1"/>
                </a:solidFill>
                <a:effectLst/>
                <a:latin typeface="+mn-lt"/>
                <a:ea typeface="+mn-ea"/>
                <a:cs typeface="+mn-cs"/>
              </a:rPr>
              <a:t>PySpark</a:t>
            </a:r>
            <a:r>
              <a:rPr lang="en-US" sz="1200" b="0" i="0" kern="1200" dirty="0" smtClean="0">
                <a:solidFill>
                  <a:schemeClr val="tx1"/>
                </a:solidFill>
                <a:effectLst/>
                <a:latin typeface="+mn-lt"/>
                <a:ea typeface="+mn-ea"/>
                <a:cs typeface="+mn-cs"/>
              </a:rPr>
              <a:t> internals page on the Spark wiki: </a:t>
            </a:r>
            <a:r>
              <a:rPr lang="en-US" sz="1200" b="0" i="0" kern="1200" dirty="0" smtClean="0">
                <a:solidFill>
                  <a:schemeClr val="tx1"/>
                </a:solidFill>
                <a:effectLst/>
                <a:latin typeface="+mn-lt"/>
                <a:ea typeface="+mn-ea"/>
                <a:cs typeface="+mn-cs"/>
                <a:hlinkClick r:id="rId6"/>
              </a:rPr>
              <a:t>https://cwiki.apache.org/confluence/display/SPARK/PySpark+Internals</a:t>
            </a:r>
            <a:r>
              <a:rPr lang="en-US" sz="1200" b="0" i="0" kern="1200" dirty="0" smtClean="0">
                <a:solidFill>
                  <a:schemeClr val="tx1"/>
                </a:solidFill>
                <a:effectLst/>
                <a:latin typeface="+mn-lt"/>
                <a:ea typeface="+mn-ea"/>
                <a:cs typeface="+mn-cs"/>
              </a:rPr>
              <a:t>.  I really ought to update this page to reflect some of these recent developments.</a:t>
            </a:r>
          </a:p>
          <a:p>
            <a:r>
              <a:rPr lang="en-US" dirty="0" smtClean="0"/>
              <a:t/>
            </a:r>
            <a:br>
              <a:rPr lang="en-US" dirty="0" smtClean="0"/>
            </a:br>
            <a:endParaRPr lang="en-US" dirty="0" smtClean="0"/>
          </a:p>
          <a:p>
            <a:pPr rtl="0"/>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45</a:t>
            </a:fld>
            <a:endParaRPr lang="en-US"/>
          </a:p>
        </p:txBody>
      </p:sp>
    </p:spTree>
    <p:extLst>
      <p:ext uri="{BB962C8B-B14F-4D97-AF65-F5344CB8AC3E}">
        <p14:creationId xmlns:p14="http://schemas.microsoft.com/office/powerpoint/2010/main" val="3020558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46</a:t>
            </a:fld>
            <a:endParaRPr lang="en-US"/>
          </a:p>
        </p:txBody>
      </p:sp>
    </p:spTree>
    <p:extLst>
      <p:ext uri="{BB962C8B-B14F-4D97-AF65-F5344CB8AC3E}">
        <p14:creationId xmlns:p14="http://schemas.microsoft.com/office/powerpoint/2010/main" val="2055445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CPython</a:t>
            </a:r>
            <a:r>
              <a:rPr lang="en-US" sz="1200" b="0" i="0" kern="1200" dirty="0" smtClean="0">
                <a:solidFill>
                  <a:schemeClr val="tx1"/>
                </a:solidFill>
                <a:effectLst/>
                <a:latin typeface="+mn-lt"/>
                <a:ea typeface="+mn-ea"/>
                <a:cs typeface="+mn-cs"/>
              </a:rPr>
              <a:t> is the original Python implementation. It is the implementation you download from Python.org.  </a:t>
            </a:r>
            <a:r>
              <a:rPr lang="en-US" sz="1200" b="0" i="0" kern="1200" dirty="0" err="1" smtClean="0">
                <a:solidFill>
                  <a:schemeClr val="tx1"/>
                </a:solidFill>
                <a:effectLst/>
                <a:latin typeface="+mn-lt"/>
                <a:ea typeface="+mn-ea"/>
                <a:cs typeface="+mn-cs"/>
              </a:rPr>
              <a:t>CPython</a:t>
            </a:r>
            <a:r>
              <a:rPr lang="en-US" sz="1200" b="0" i="0" kern="1200" dirty="0" smtClean="0">
                <a:solidFill>
                  <a:schemeClr val="tx1"/>
                </a:solidFill>
                <a:effectLst/>
                <a:latin typeface="+mn-lt"/>
                <a:ea typeface="+mn-ea"/>
                <a:cs typeface="+mn-cs"/>
              </a:rPr>
              <a:t> compiles your python code into bytecode (transparently) and interprets that bytecode in a evaluation loop. So </a:t>
            </a:r>
            <a:r>
              <a:rPr lang="en-US" sz="1200" b="0" i="0" kern="1200" dirty="0" err="1" smtClean="0">
                <a:solidFill>
                  <a:schemeClr val="tx1"/>
                </a:solidFill>
                <a:effectLst/>
                <a:latin typeface="+mn-lt"/>
                <a:ea typeface="+mn-ea"/>
                <a:cs typeface="+mn-cs"/>
              </a:rPr>
              <a:t>CPython</a:t>
            </a:r>
            <a:r>
              <a:rPr lang="en-US" sz="1200" b="0" i="0" kern="1200" dirty="0" smtClean="0">
                <a:solidFill>
                  <a:schemeClr val="tx1"/>
                </a:solidFill>
                <a:effectLst/>
                <a:latin typeface="+mn-lt"/>
                <a:ea typeface="+mn-ea"/>
                <a:cs typeface="+mn-cs"/>
              </a:rPr>
              <a:t> does </a:t>
            </a:r>
            <a:r>
              <a:rPr lang="en-US" sz="1200" b="1" i="0"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translate your Python code to C by itself. It instead runs a interpreter loop. There </a:t>
            </a:r>
            <a:r>
              <a:rPr lang="en-US" sz="1200" b="0" i="1"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a project that </a:t>
            </a:r>
            <a:r>
              <a:rPr lang="en-US" sz="1200" b="0" i="1" kern="1200" dirty="0" smtClean="0">
                <a:solidFill>
                  <a:schemeClr val="tx1"/>
                </a:solidFill>
                <a:effectLst/>
                <a:latin typeface="+mn-lt"/>
                <a:ea typeface="+mn-ea"/>
                <a:cs typeface="+mn-cs"/>
              </a:rPr>
              <a:t>does</a:t>
            </a:r>
            <a:r>
              <a:rPr lang="en-US" sz="1200" b="0" i="0" kern="1200" dirty="0" smtClean="0">
                <a:solidFill>
                  <a:schemeClr val="tx1"/>
                </a:solidFill>
                <a:effectLst/>
                <a:latin typeface="+mn-lt"/>
                <a:ea typeface="+mn-ea"/>
                <a:cs typeface="+mn-cs"/>
              </a:rPr>
              <a:t> translate Python-</a:t>
            </a:r>
            <a:r>
              <a:rPr lang="en-US" sz="1200" b="0" i="0" kern="1200" dirty="0" err="1" smtClean="0">
                <a:solidFill>
                  <a:schemeClr val="tx1"/>
                </a:solidFill>
                <a:effectLst/>
                <a:latin typeface="+mn-lt"/>
                <a:ea typeface="+mn-ea"/>
                <a:cs typeface="+mn-cs"/>
              </a:rPr>
              <a:t>ish</a:t>
            </a:r>
            <a:r>
              <a:rPr lang="en-US" sz="1200" b="0" i="0" kern="1200" dirty="0" smtClean="0">
                <a:solidFill>
                  <a:schemeClr val="tx1"/>
                </a:solidFill>
                <a:effectLst/>
                <a:latin typeface="+mn-lt"/>
                <a:ea typeface="+mn-ea"/>
                <a:cs typeface="+mn-cs"/>
              </a:rPr>
              <a:t> code to C, and that is called </a:t>
            </a:r>
            <a:r>
              <a:rPr lang="en-US" sz="1200" b="0" i="0" u="none" strike="noStrike" kern="1200" dirty="0" err="1" smtClean="0">
                <a:solidFill>
                  <a:schemeClr val="tx1"/>
                </a:solidFill>
                <a:effectLst/>
                <a:latin typeface="+mn-lt"/>
                <a:ea typeface="+mn-ea"/>
                <a:cs typeface="+mn-cs"/>
                <a:hlinkClick r:id="rId3"/>
              </a:rPr>
              <a:t>Cython</a:t>
            </a:r>
            <a:r>
              <a:rPr lang="en-US" sz="1200" b="0" i="0" kern="120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Pypy</a:t>
            </a:r>
            <a:r>
              <a:rPr lang="en-US" dirty="0" smtClean="0"/>
              <a:t> uses</a:t>
            </a:r>
            <a:r>
              <a:rPr lang="en-US" baseline="0" dirty="0" smtClean="0"/>
              <a:t> just in time compilation (JIT) or dynamic translation, so it runs faster. This means that compilation is done during the execution of the program (at run time) rather than just prior to execution.</a:t>
            </a:r>
          </a:p>
          <a:p>
            <a:pPr rtl="0"/>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 -</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CFFI: C Foreign Function Interface for Python. The goal is to provide a convenient and reliable way to call compiled C code from Python using interface declarations written in C.</a:t>
            </a:r>
            <a:endParaRPr lang="en-US" dirty="0" smtClean="0"/>
          </a:p>
          <a:p>
            <a:pPr rtl="0"/>
            <a:endParaRPr lang="en-US" dirty="0" smtClean="0"/>
          </a:p>
          <a:p>
            <a:pPr rtl="0"/>
            <a:r>
              <a:rPr lang="en-US" dirty="0" smtClean="0"/>
              <a:t>- - - </a:t>
            </a:r>
          </a:p>
          <a:p>
            <a:pPr rtl="0"/>
            <a:endParaRPr lang="en-US" dirty="0" smtClean="0"/>
          </a:p>
          <a:p>
            <a:pPr rtl="0"/>
            <a:r>
              <a:rPr lang="en-US" dirty="0" err="1" smtClean="0"/>
              <a:t>Pypy</a:t>
            </a:r>
            <a:r>
              <a:rPr lang="en-US" dirty="0" smtClean="0"/>
              <a:t> uses</a:t>
            </a:r>
            <a:r>
              <a:rPr lang="en-US" baseline="0" dirty="0" smtClean="0"/>
              <a:t> just in time compilation (JIT) or dynamic translation, so it runs faster. This means that compilation is done during the execution of the program (at run time) rather than just prior to execution.</a:t>
            </a:r>
          </a:p>
          <a:p>
            <a:pPr rtl="0"/>
            <a:endParaRPr lang="en-US" baseline="0" dirty="0" smtClean="0"/>
          </a:p>
          <a:p>
            <a:pPr rtl="0"/>
            <a:r>
              <a:rPr lang="en-US" baseline="0" dirty="0" smtClean="0"/>
              <a:t>A JIT compiler is a program that turns Java bytecode (instructions that must be interpreted) into instructions that can be sent directly to the processor. </a:t>
            </a:r>
          </a:p>
          <a:p>
            <a:pPr rtl="0"/>
            <a:endParaRPr lang="en-US" baseline="0" dirty="0" smtClean="0"/>
          </a:p>
          <a:p>
            <a:pPr rtl="0"/>
            <a:r>
              <a:rPr lang="en-US" dirty="0" smtClean="0"/>
              <a:t>After you've written a Java program, the source language statements are compiled by the Java compiler into bytecode rather than into code that contains instructions that match a particular hardware platform's processor (for example, an Intel Pentium microprocessor or an IBM System/390 processor). The bytecode is platform-independent code that can be sent to any platform and run on that platform.</a:t>
            </a:r>
          </a:p>
          <a:p>
            <a:pPr rtl="0"/>
            <a:endParaRPr lang="en-US" dirty="0" smtClean="0"/>
          </a:p>
          <a:p>
            <a:pPr rtl="0"/>
            <a:r>
              <a:rPr lang="en-US" sz="1200" b="0" i="0" kern="1200" dirty="0" smtClean="0">
                <a:solidFill>
                  <a:schemeClr val="tx1"/>
                </a:solidFill>
                <a:effectLst/>
                <a:latin typeface="+mn-lt"/>
                <a:ea typeface="+mn-ea"/>
                <a:cs typeface="+mn-cs"/>
              </a:rPr>
              <a:t>In the past, most programs written in any language have had to be recompiled, and sometimes, rewritten for each computer platform. One of the biggest advantages of Java is that you only have to write and compile a program once. The Java on any platform will interpret the compiled bytecode into instructions understandable by the particular processor. However, the virtual machine handles one bytecode instruction at a time. Using the Java just-in-time compiler (really a second compiler) at the particular system platform compiles the bytecode into the particular system code (as though the program had been compiled initially on that platform). Once the code has been (re-)compiled by the JIT compiler, it will usually run more quickly in the computer.</a:t>
            </a:r>
          </a:p>
          <a:p>
            <a:pPr rtl="0"/>
            <a:endParaRPr lang="en-US" sz="1200" b="0" i="0" kern="1200" dirty="0" smtClean="0">
              <a:solidFill>
                <a:schemeClr val="tx1"/>
              </a:solidFill>
              <a:effectLst/>
              <a:latin typeface="+mn-lt"/>
              <a:ea typeface="+mn-ea"/>
              <a:cs typeface="+mn-cs"/>
            </a:endParaRPr>
          </a:p>
          <a:p>
            <a:pPr marL="171450" indent="-171450" rtl="0">
              <a:buFontTx/>
              <a:buChar char="-"/>
            </a:pPr>
            <a:r>
              <a:rPr lang="en-US" sz="1200" b="0" i="0" kern="1200" dirty="0" smtClean="0">
                <a:solidFill>
                  <a:schemeClr val="tx1"/>
                </a:solidFill>
                <a:effectLst/>
                <a:latin typeface="+mn-lt"/>
                <a:ea typeface="+mn-ea"/>
                <a:cs typeface="+mn-cs"/>
              </a:rPr>
              <a:t>- - -</a:t>
            </a:r>
          </a:p>
          <a:p>
            <a:pPr marL="171450" indent="-171450" rtl="0">
              <a:buFontTx/>
              <a:buChar char="-"/>
            </a:pPr>
            <a:endParaRPr lang="en-US" sz="1200" b="0" i="0" kern="1200" dirty="0" smtClean="0">
              <a:solidFill>
                <a:schemeClr val="tx1"/>
              </a:solidFill>
              <a:effectLst/>
              <a:latin typeface="+mn-lt"/>
              <a:ea typeface="+mn-ea"/>
              <a:cs typeface="+mn-cs"/>
            </a:endParaRPr>
          </a:p>
          <a:p>
            <a:pPr marL="171450" indent="-171450" rtl="0">
              <a:buFontTx/>
              <a:buChar char="-"/>
            </a:pPr>
            <a:r>
              <a:rPr lang="en-US" sz="1200" b="0" i="0" kern="1200" dirty="0" smtClean="0">
                <a:solidFill>
                  <a:schemeClr val="tx1"/>
                </a:solidFill>
                <a:effectLst/>
                <a:latin typeface="+mn-lt"/>
                <a:ea typeface="+mn-ea"/>
                <a:cs typeface="+mn-cs"/>
              </a:rPr>
              <a:t>Good explanation</a:t>
            </a:r>
            <a:r>
              <a:rPr lang="en-US" sz="1200" b="0" i="0" kern="1200" baseline="0" dirty="0" smtClean="0">
                <a:solidFill>
                  <a:schemeClr val="tx1"/>
                </a:solidFill>
                <a:effectLst/>
                <a:latin typeface="+mn-lt"/>
                <a:ea typeface="+mn-ea"/>
                <a:cs typeface="+mn-cs"/>
              </a:rPr>
              <a:t> of JIT:</a:t>
            </a:r>
          </a:p>
          <a:p>
            <a:r>
              <a:rPr lang="en-US" sz="1200" b="0" i="0" kern="1200" dirty="0" smtClean="0">
                <a:solidFill>
                  <a:schemeClr val="tx1"/>
                </a:solidFill>
                <a:effectLst/>
                <a:latin typeface="+mn-lt"/>
                <a:ea typeface="+mn-ea"/>
                <a:cs typeface="+mn-cs"/>
              </a:rPr>
              <a:t>A JIT compiler runs </a:t>
            </a:r>
            <a:r>
              <a:rPr lang="en-US" sz="1200" b="1" i="0" kern="1200" dirty="0" smtClean="0">
                <a:solidFill>
                  <a:schemeClr val="tx1"/>
                </a:solidFill>
                <a:effectLst/>
                <a:latin typeface="+mn-lt"/>
                <a:ea typeface="+mn-ea"/>
                <a:cs typeface="+mn-cs"/>
              </a:rPr>
              <a:t>after</a:t>
            </a:r>
            <a:r>
              <a:rPr lang="en-US" sz="1200" b="0" i="0" kern="1200" dirty="0" smtClean="0">
                <a:solidFill>
                  <a:schemeClr val="tx1"/>
                </a:solidFill>
                <a:effectLst/>
                <a:latin typeface="+mn-lt"/>
                <a:ea typeface="+mn-ea"/>
                <a:cs typeface="+mn-cs"/>
              </a:rPr>
              <a:t> the program has started and compiles the code (usually bytecode or some kind of VM instructions) on the fly (or just-in-time, as it's called) into a form that's usually faster, typically the host CPU's native instruction set. A JIT has access to dynamic runtime information whereas a standard compiler doesn't and can make better optimizations like </a:t>
            </a:r>
            <a:r>
              <a:rPr lang="en-US" sz="1200" b="0" i="0" kern="1200" dirty="0" err="1" smtClean="0">
                <a:solidFill>
                  <a:schemeClr val="tx1"/>
                </a:solidFill>
                <a:effectLst/>
                <a:latin typeface="+mn-lt"/>
                <a:ea typeface="+mn-ea"/>
                <a:cs typeface="+mn-cs"/>
              </a:rPr>
              <a:t>inlining</a:t>
            </a:r>
            <a:r>
              <a:rPr lang="en-US" sz="1200" b="0" i="0" kern="1200" dirty="0" smtClean="0">
                <a:solidFill>
                  <a:schemeClr val="tx1"/>
                </a:solidFill>
                <a:effectLst/>
                <a:latin typeface="+mn-lt"/>
                <a:ea typeface="+mn-ea"/>
                <a:cs typeface="+mn-cs"/>
              </a:rPr>
              <a:t> functions that are used frequently.</a:t>
            </a:r>
          </a:p>
          <a:p>
            <a:r>
              <a:rPr lang="en-US" sz="1200" b="0" i="0" kern="1200" dirty="0" smtClean="0">
                <a:solidFill>
                  <a:schemeClr val="tx1"/>
                </a:solidFill>
                <a:effectLst/>
                <a:latin typeface="+mn-lt"/>
                <a:ea typeface="+mn-ea"/>
                <a:cs typeface="+mn-cs"/>
              </a:rPr>
              <a:t>This is in contrast to a traditional compiler that compiles </a:t>
            </a:r>
            <a:r>
              <a:rPr lang="en-US" sz="1200" b="1" i="0"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the code to machine language </a:t>
            </a:r>
            <a:r>
              <a:rPr lang="en-US" sz="1200" b="1" i="0" kern="1200" dirty="0" smtClean="0">
                <a:solidFill>
                  <a:schemeClr val="tx1"/>
                </a:solidFill>
                <a:effectLst/>
                <a:latin typeface="+mn-lt"/>
                <a:ea typeface="+mn-ea"/>
                <a:cs typeface="+mn-cs"/>
              </a:rPr>
              <a:t>before</a:t>
            </a:r>
            <a:r>
              <a:rPr lang="en-US" sz="1200" b="0" i="0" kern="1200" dirty="0" smtClean="0">
                <a:solidFill>
                  <a:schemeClr val="tx1"/>
                </a:solidFill>
                <a:effectLst/>
                <a:latin typeface="+mn-lt"/>
                <a:ea typeface="+mn-ea"/>
                <a:cs typeface="+mn-cs"/>
              </a:rPr>
              <a:t> the program is first run.</a:t>
            </a:r>
          </a:p>
          <a:p>
            <a:r>
              <a:rPr lang="en-US" sz="1200" b="0" i="0" kern="1200" dirty="0" smtClean="0">
                <a:solidFill>
                  <a:schemeClr val="tx1"/>
                </a:solidFill>
                <a:effectLst/>
                <a:latin typeface="+mn-lt"/>
                <a:ea typeface="+mn-ea"/>
                <a:cs typeface="+mn-cs"/>
              </a:rPr>
              <a:t>To paraphrase, conventional compilers build the whole program as an EXE file BEFORE the first time you run it. For newer style programs, an assembly is generated with pseudocode (p-code). Only AFTER you execute the program on the OS (e.g., by double-clicking on its icon) will the (JIT) compiler kick in and generate machine code (m-code) that the Intel-based processor or whatever will understand.</a:t>
            </a:r>
          </a:p>
          <a:p>
            <a:pPr marL="171450" indent="-171450" rtl="0">
              <a:buFontTx/>
              <a:buChar char="-"/>
            </a:pPr>
            <a:endParaRPr lang="en-US" dirty="0" smtClean="0"/>
          </a:p>
          <a:p>
            <a:pPr marL="171450" indent="-171450" rtl="0">
              <a:buFontTx/>
              <a:buChar char="-"/>
            </a:pPr>
            <a:endParaRPr lang="en-US" dirty="0" smtClean="0"/>
          </a:p>
          <a:p>
            <a:pPr marL="171450" indent="-171450" rtl="0">
              <a:buFontTx/>
              <a:buChar char="-"/>
            </a:pPr>
            <a:r>
              <a:rPr lang="en-US" baseline="0" dirty="0" smtClean="0"/>
              <a:t>- - - - -</a:t>
            </a:r>
          </a:p>
          <a:p>
            <a:pPr marL="171450" indent="-171450" rtl="0">
              <a:buFontTx/>
              <a:buChar char="-"/>
            </a:pPr>
            <a:r>
              <a:rPr lang="en-US" baseline="0" dirty="0" smtClean="0"/>
              <a:t>Research: https://github.com/apache/spark/blob/master/bin/pyspark#L54</a:t>
            </a:r>
          </a:p>
          <a:p>
            <a:pPr marL="171450" indent="-171450" rtl="0">
              <a:buFontTx/>
              <a:buChar char="-"/>
            </a:pPr>
            <a:endParaRPr lang="en-US" baseline="0" dirty="0" smtClean="0"/>
          </a:p>
          <a:p>
            <a:pPr marL="171450" indent="-171450" rtl="0">
              <a:buFontTx/>
              <a:buChar char="-"/>
            </a:pPr>
            <a:r>
              <a:rPr lang="en-US" baseline="0" dirty="0" smtClean="0"/>
              <a:t>https://github.com/apache/spark/pull/2144</a:t>
            </a:r>
          </a:p>
          <a:p>
            <a:pPr marL="171450" indent="-171450" rtl="0">
              <a:buFontTx/>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47</a:t>
            </a:fld>
            <a:endParaRPr lang="en-US"/>
          </a:p>
        </p:txBody>
      </p:sp>
    </p:spTree>
    <p:extLst>
      <p:ext uri="{BB962C8B-B14F-4D97-AF65-F5344CB8AC3E}">
        <p14:creationId xmlns:p14="http://schemas.microsoft.com/office/powerpoint/2010/main" val="32412731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48</a:t>
            </a:fld>
            <a:endParaRPr lang="en-US"/>
          </a:p>
        </p:txBody>
      </p:sp>
    </p:spTree>
    <p:extLst>
      <p:ext uri="{BB962C8B-B14F-4D97-AF65-F5344CB8AC3E}">
        <p14:creationId xmlns:p14="http://schemas.microsoft.com/office/powerpoint/2010/main" val="37828671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49</a:t>
            </a:fld>
            <a:endParaRPr lang="en-US"/>
          </a:p>
        </p:txBody>
      </p:sp>
    </p:spTree>
    <p:extLst>
      <p:ext uri="{BB962C8B-B14F-4D97-AF65-F5344CB8AC3E}">
        <p14:creationId xmlns:p14="http://schemas.microsoft.com/office/powerpoint/2010/main" val="3237950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6</a:t>
            </a:fld>
            <a:endParaRPr lang="en-US"/>
          </a:p>
        </p:txBody>
      </p:sp>
    </p:spTree>
    <p:extLst>
      <p:ext uri="{BB962C8B-B14F-4D97-AF65-F5344CB8AC3E}">
        <p14:creationId xmlns:p14="http://schemas.microsoft.com/office/powerpoint/2010/main" val="2590355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much</a:t>
            </a:r>
            <a:r>
              <a:rPr lang="en-US" baseline="0" dirty="0" smtClean="0"/>
              <a:t> RAM to give each JVM</a:t>
            </a:r>
          </a:p>
          <a:p>
            <a:endParaRPr lang="en-US" baseline="0" dirty="0" smtClean="0"/>
          </a:p>
          <a:p>
            <a:r>
              <a:rPr lang="en-US" baseline="0" dirty="0" smtClean="0"/>
              <a:t>Mention that OOMs can happen in the driver or </a:t>
            </a:r>
            <a:r>
              <a:rPr lang="en-US" baseline="0" dirty="0" err="1" smtClean="0"/>
              <a:t>execyutor</a:t>
            </a:r>
            <a:endParaRPr lang="en-US" dirty="0" smtClean="0"/>
          </a:p>
          <a:p>
            <a:endParaRPr lang="en-US" dirty="0" smtClean="0"/>
          </a:p>
          <a:p>
            <a:r>
              <a:rPr lang="en-US" dirty="0" smtClean="0"/>
              <a:t>There will be 3 masters and the workers… when they start up, they ask ZK where the active master is.</a:t>
            </a:r>
          </a:p>
          <a:p>
            <a:endParaRPr lang="en-US" dirty="0" smtClean="0"/>
          </a:p>
          <a:p>
            <a:r>
              <a:rPr lang="en-US" dirty="0" smtClean="0"/>
              <a:t>How to separate RDD caches on disk from shuffle data? A) It is not possible right now</a:t>
            </a:r>
          </a:p>
          <a:p>
            <a:endParaRPr lang="en-US" dirty="0" smtClean="0"/>
          </a:p>
          <a:p>
            <a:r>
              <a:rPr lang="en-US" sz="1200" b="0" i="0" kern="1200" dirty="0" err="1" smtClean="0">
                <a:solidFill>
                  <a:schemeClr val="tx1"/>
                </a:solidFill>
                <a:effectLst/>
                <a:latin typeface="+mn-lt"/>
                <a:ea typeface="+mn-ea"/>
                <a:cs typeface="+mn-cs"/>
              </a:rPr>
              <a:t>Spark_local_dirs</a:t>
            </a:r>
            <a:r>
              <a:rPr lang="en-US" sz="1200" b="0" i="0" kern="1200" dirty="0" smtClean="0">
                <a:solidFill>
                  <a:schemeClr val="tx1"/>
                </a:solidFill>
                <a:effectLst/>
                <a:latin typeface="+mn-lt"/>
                <a:ea typeface="+mn-ea"/>
                <a:cs typeface="+mn-cs"/>
              </a:rPr>
              <a:t>: (SSDs) Directory to use for "scratch" space in Spark, including map output files and RDDs that get stored on disk. This should be on a fast, local disk in your system. It can also be a comma-separated list of multiple directories on different disks. NOTE: In Spark 1.0 and later this will be </a:t>
            </a:r>
            <a:r>
              <a:rPr lang="en-US" sz="1200" b="0" i="0" kern="1200" dirty="0" err="1" smtClean="0">
                <a:solidFill>
                  <a:schemeClr val="tx1"/>
                </a:solidFill>
                <a:effectLst/>
                <a:latin typeface="+mn-lt"/>
                <a:ea typeface="+mn-ea"/>
                <a:cs typeface="+mn-cs"/>
              </a:rPr>
              <a:t>overriden</a:t>
            </a:r>
            <a:r>
              <a:rPr lang="en-US" sz="1200" b="0" i="0" kern="1200" dirty="0" smtClean="0">
                <a:solidFill>
                  <a:schemeClr val="tx1"/>
                </a:solidFill>
                <a:effectLst/>
                <a:latin typeface="+mn-lt"/>
                <a:ea typeface="+mn-ea"/>
                <a:cs typeface="+mn-cs"/>
              </a:rPr>
              <a:t> by SPARK_LOCAL_DIRS (Standalone,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or LOCAL_DIRS (YARN) environment variables set by the cluster manager</a:t>
            </a:r>
          </a:p>
          <a:p>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 -</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On</a:t>
            </a:r>
            <a:r>
              <a:rPr lang="en-US" sz="1200" b="0" i="0" kern="1200" baseline="0" dirty="0" smtClean="0">
                <a:solidFill>
                  <a:schemeClr val="tx1"/>
                </a:solidFill>
                <a:effectLst/>
                <a:latin typeface="+mn-lt"/>
                <a:ea typeface="+mn-ea"/>
                <a:cs typeface="+mn-cs"/>
              </a:rPr>
              <a:t> the 2</a:t>
            </a:r>
            <a:r>
              <a:rPr lang="en-US" sz="1200" b="0" i="0" kern="1200" baseline="30000" dirty="0" smtClean="0">
                <a:solidFill>
                  <a:schemeClr val="tx1"/>
                </a:solidFill>
                <a:effectLst/>
                <a:latin typeface="+mn-lt"/>
                <a:ea typeface="+mn-ea"/>
                <a:cs typeface="+mn-cs"/>
              </a:rPr>
              <a:t>nd</a:t>
            </a:r>
            <a:r>
              <a:rPr lang="en-US" sz="1200" b="0" i="0" kern="1200" baseline="0" dirty="0" smtClean="0">
                <a:solidFill>
                  <a:schemeClr val="tx1"/>
                </a:solidFill>
                <a:effectLst/>
                <a:latin typeface="+mn-lt"/>
                <a:ea typeface="+mn-ea"/>
                <a:cs typeface="+mn-cs"/>
              </a:rPr>
              <a:t> machine, we have SPARK_WORKER_CORES set to 10, instead of 6 like all the other machines.</a:t>
            </a:r>
          </a:p>
          <a:p>
            <a:pPr marL="171450" indent="-171450">
              <a:buFontTx/>
              <a:buChar char="-"/>
            </a:pPr>
            <a:endParaRPr lang="en-US" sz="1200" b="0" i="0" kern="1200" baseline="0" dirty="0" smtClean="0">
              <a:solidFill>
                <a:schemeClr val="tx1"/>
              </a:solidFill>
              <a:effectLst/>
              <a:latin typeface="+mn-lt"/>
              <a:ea typeface="+mn-ea"/>
              <a:cs typeface="+mn-cs"/>
            </a:endParaRPr>
          </a:p>
          <a:p>
            <a:pPr marL="171450" indent="-171450">
              <a:buFontTx/>
              <a:buChar char="-"/>
            </a:pPr>
            <a:r>
              <a:rPr lang="en-US" sz="1200" b="0" i="0" kern="1200" baseline="0" dirty="0" smtClean="0">
                <a:solidFill>
                  <a:schemeClr val="tx1"/>
                </a:solidFill>
                <a:effectLst/>
                <a:latin typeface="+mn-lt"/>
                <a:ea typeface="+mn-ea"/>
                <a:cs typeface="+mn-cs"/>
              </a:rPr>
              <a:t>Note, there’s no way to tell a worker that has SPARK_WORKER_CORES set to 15 to just launch Executors with only 10 cores. However, you can start an entire Spark application and say that you only want ‘x’ cores and then some workers will launch Executors, but other workers will not. This could lead to a bit of unbalanced cluster. </a:t>
            </a:r>
          </a:p>
          <a:p>
            <a:pPr marL="171450" indent="-171450">
              <a:buFontTx/>
              <a:buChar char="-"/>
            </a:pPr>
            <a:endParaRPr lang="en-US" sz="1200" b="0" i="0" kern="1200" baseline="0" dirty="0" smtClean="0">
              <a:solidFill>
                <a:schemeClr val="tx1"/>
              </a:solidFill>
              <a:effectLst/>
              <a:latin typeface="+mn-lt"/>
              <a:ea typeface="+mn-ea"/>
              <a:cs typeface="+mn-cs"/>
            </a:endParaRPr>
          </a:p>
          <a:p>
            <a:pPr marL="171450" indent="-171450">
              <a:buFontTx/>
              <a:buChar char="-"/>
            </a:pPr>
            <a:r>
              <a:rPr lang="en-US" sz="1200" b="0" i="0" kern="1200" baseline="0" dirty="0" smtClean="0">
                <a:solidFill>
                  <a:schemeClr val="tx1"/>
                </a:solidFill>
                <a:effectLst/>
                <a:latin typeface="+mn-lt"/>
                <a:ea typeface="+mn-ea"/>
                <a:cs typeface="+mn-cs"/>
              </a:rPr>
              <a:t>- - - -</a:t>
            </a:r>
          </a:p>
          <a:p>
            <a:pPr marL="171450" indent="-171450">
              <a:buFontTx/>
              <a:buChar char="-"/>
            </a:pPr>
            <a:endParaRPr lang="en-US" sz="1200" b="0" i="0" kern="1200" baseline="0" dirty="0" smtClean="0">
              <a:solidFill>
                <a:schemeClr val="tx1"/>
              </a:solidFill>
              <a:effectLst/>
              <a:latin typeface="+mn-lt"/>
              <a:ea typeface="+mn-ea"/>
              <a:cs typeface="+mn-cs"/>
            </a:endParaRPr>
          </a:p>
          <a:p>
            <a:pPr marL="0" indent="0">
              <a:buFontTx/>
              <a:buNone/>
            </a:pPr>
            <a:r>
              <a:rPr lang="en-US" sz="1200" b="0" i="0" kern="1200" baseline="0" dirty="0" err="1" smtClean="0">
                <a:solidFill>
                  <a:schemeClr val="tx1"/>
                </a:solidFill>
                <a:effectLst/>
                <a:latin typeface="+mn-lt"/>
                <a:ea typeface="+mn-ea"/>
                <a:cs typeface="+mn-cs"/>
              </a:rPr>
              <a:t>ZooKeeper</a:t>
            </a:r>
            <a:r>
              <a:rPr lang="en-US" sz="1200" b="0" i="0" kern="1200" baseline="0" dirty="0" smtClean="0">
                <a:solidFill>
                  <a:schemeClr val="tx1"/>
                </a:solidFill>
                <a:effectLst/>
                <a:latin typeface="+mn-lt"/>
                <a:ea typeface="+mn-ea"/>
                <a:cs typeface="+mn-cs"/>
              </a:rPr>
              <a:t>:</a:t>
            </a:r>
          </a:p>
          <a:p>
            <a:pPr marL="0" indent="0">
              <a:buFontTx/>
              <a:buNone/>
            </a:pPr>
            <a:r>
              <a:rPr lang="en-US" sz="1200" b="0" i="0" kern="1200" dirty="0" smtClean="0">
                <a:solidFill>
                  <a:schemeClr val="tx1"/>
                </a:solidFill>
                <a:effectLst/>
                <a:latin typeface="+mn-lt"/>
                <a:ea typeface="+mn-ea"/>
                <a:cs typeface="+mn-cs"/>
              </a:rPr>
              <a:t>Utilizing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to provide leader election and some state storage, you can launch multiple Masters in your cluster connected to the same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instance. One will be elected “leader” and the others will remain in standby mode. If the current leader dies, another Master will be elected, recover the old Master’s state, and then resume scheduling. The entire recovery process (from the time the first leader goes down) should take between 1 and 2 minutes. Note that this delay only affects scheduling </a:t>
            </a:r>
            <a:r>
              <a:rPr lang="en-US" sz="1200" b="0" i="1"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applications – applications that were already running during Master failover are unaffected.</a:t>
            </a:r>
          </a:p>
          <a:p>
            <a:pPr marL="0" indent="0">
              <a:buFontTx/>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After you have a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cluster set up, enabling high availability is straightforward. Simply start multiple Master processes on different nodes with the same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configuration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URL and directory). Masters can be added and removed at any time.</a:t>
            </a:r>
          </a:p>
          <a:p>
            <a:r>
              <a:rPr lang="en-US" sz="1200" b="0" i="0" kern="1200" dirty="0" smtClean="0">
                <a:solidFill>
                  <a:schemeClr val="tx1"/>
                </a:solidFill>
                <a:effectLst/>
                <a:latin typeface="+mn-lt"/>
                <a:ea typeface="+mn-ea"/>
                <a:cs typeface="+mn-cs"/>
              </a:rPr>
              <a:t>In order to schedule new applications or add Workers to the cluster, they need to know the IP address of the current leader. This can be accomplished by simply passing in a list of Masters where you used to pass in a single one. For example, you might start your </a:t>
            </a:r>
            <a:r>
              <a:rPr lang="en-US" sz="1200" b="0" i="0" kern="1200" dirty="0" err="1" smtClean="0">
                <a:solidFill>
                  <a:schemeClr val="tx1"/>
                </a:solidFill>
                <a:effectLst/>
                <a:latin typeface="+mn-lt"/>
                <a:ea typeface="+mn-ea"/>
                <a:cs typeface="+mn-cs"/>
              </a:rPr>
              <a:t>SparkContext</a:t>
            </a:r>
            <a:r>
              <a:rPr lang="en-US" sz="1200" b="0" i="0" kern="1200" dirty="0" smtClean="0">
                <a:solidFill>
                  <a:schemeClr val="tx1"/>
                </a:solidFill>
                <a:effectLst/>
                <a:latin typeface="+mn-lt"/>
                <a:ea typeface="+mn-ea"/>
                <a:cs typeface="+mn-cs"/>
              </a:rPr>
              <a:t> pointing to spark://host1:port1,host2:port2. This would cause your </a:t>
            </a:r>
            <a:r>
              <a:rPr lang="en-US" sz="1200" b="0" i="0" kern="1200" dirty="0" err="1" smtClean="0">
                <a:solidFill>
                  <a:schemeClr val="tx1"/>
                </a:solidFill>
                <a:effectLst/>
                <a:latin typeface="+mn-lt"/>
                <a:ea typeface="+mn-ea"/>
                <a:cs typeface="+mn-cs"/>
              </a:rPr>
              <a:t>SparkContext</a:t>
            </a:r>
            <a:r>
              <a:rPr lang="en-US" sz="1200" b="0" i="0" kern="1200" dirty="0" smtClean="0">
                <a:solidFill>
                  <a:schemeClr val="tx1"/>
                </a:solidFill>
                <a:effectLst/>
                <a:latin typeface="+mn-lt"/>
                <a:ea typeface="+mn-ea"/>
                <a:cs typeface="+mn-cs"/>
              </a:rPr>
              <a:t> to try registering with both Masters – if host1 goes down, this configuration would still be correct as we’d find the new leader, host2.</a:t>
            </a:r>
          </a:p>
          <a:p>
            <a:r>
              <a:rPr lang="en-US" sz="1200" b="0" i="0" kern="1200" dirty="0" smtClean="0">
                <a:solidFill>
                  <a:schemeClr val="tx1"/>
                </a:solidFill>
                <a:effectLst/>
                <a:latin typeface="+mn-lt"/>
                <a:ea typeface="+mn-ea"/>
                <a:cs typeface="+mn-cs"/>
              </a:rPr>
              <a:t>There’s an important distinction to be made between “registering with a Master” and normal operation. When starting up, an application or Worker needs to be able to find and register with the current lead Master. Once it successfully registers, though, it is “in the system” (i.e., stored in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If failover occurs, the new leader will contact all previously registered applications and Workers to inform them of the change in leadership, so they need not even have known of the existence of the new Master at startup.</a:t>
            </a:r>
          </a:p>
          <a:p>
            <a:r>
              <a:rPr lang="en-US" sz="1200" b="0" i="0" kern="1200" dirty="0" smtClean="0">
                <a:solidFill>
                  <a:schemeClr val="tx1"/>
                </a:solidFill>
                <a:effectLst/>
                <a:latin typeface="+mn-lt"/>
                <a:ea typeface="+mn-ea"/>
                <a:cs typeface="+mn-cs"/>
              </a:rPr>
              <a:t>Due to this property, new Masters can be created at any time, and the only thing you need to worry about is that </a:t>
            </a:r>
            <a:r>
              <a:rPr lang="en-US" sz="1200" b="0" i="1"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applications and Workers can find it to register with in case it becomes the leader. Once registered, you’re taken care of.</a:t>
            </a:r>
          </a:p>
          <a:p>
            <a:pPr marL="0" indent="0">
              <a:buFontTx/>
              <a:buNone/>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7</a:t>
            </a:fld>
            <a:endParaRPr lang="en-US"/>
          </a:p>
        </p:txBody>
      </p:sp>
    </p:spTree>
    <p:extLst>
      <p:ext uri="{BB962C8B-B14F-4D97-AF65-F5344CB8AC3E}">
        <p14:creationId xmlns:p14="http://schemas.microsoft.com/office/powerpoint/2010/main" val="413466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In the </a:t>
            </a:r>
            <a:r>
              <a:rPr lang="en-US" dirty="0" err="1" smtClean="0"/>
              <a:t>DataStax</a:t>
            </a:r>
            <a:r>
              <a:rPr lang="en-US" baseline="0" dirty="0" smtClean="0"/>
              <a:t> distribution, the Spark Master is HA via the C* system table.</a:t>
            </a:r>
            <a:endParaRPr lang="en-US" dirty="0" smtClean="0"/>
          </a:p>
          <a:p>
            <a:endParaRPr lang="en-US" dirty="0" smtClean="0"/>
          </a:p>
          <a:p>
            <a:r>
              <a:rPr lang="en-US" dirty="0" smtClean="0"/>
              <a:t>There will be 3 masters and the workers… when they start up, they ask ZK where the active master is.</a:t>
            </a:r>
          </a:p>
          <a:p>
            <a:endParaRPr lang="en-US" dirty="0" smtClean="0"/>
          </a:p>
          <a:p>
            <a:r>
              <a:rPr lang="en-US" dirty="0" smtClean="0"/>
              <a:t>How to separate RDD caches on disk from shuffle data? A) It is not possible right now</a:t>
            </a:r>
          </a:p>
          <a:p>
            <a:endParaRPr lang="en-US" dirty="0" smtClean="0"/>
          </a:p>
          <a:p>
            <a:r>
              <a:rPr lang="en-US" sz="1200" b="0" i="0" kern="1200" dirty="0" err="1" smtClean="0">
                <a:solidFill>
                  <a:schemeClr val="tx1"/>
                </a:solidFill>
                <a:effectLst/>
                <a:latin typeface="+mn-lt"/>
                <a:ea typeface="+mn-ea"/>
                <a:cs typeface="+mn-cs"/>
              </a:rPr>
              <a:t>Spark_local_dirs</a:t>
            </a:r>
            <a:r>
              <a:rPr lang="en-US" sz="1200" b="0" i="0" kern="1200" dirty="0" smtClean="0">
                <a:solidFill>
                  <a:schemeClr val="tx1"/>
                </a:solidFill>
                <a:effectLst/>
                <a:latin typeface="+mn-lt"/>
                <a:ea typeface="+mn-ea"/>
                <a:cs typeface="+mn-cs"/>
              </a:rPr>
              <a:t>: (SSDs) Directory to use for "scratch" space in Spark, including map output files and RDDs that get stored on disk. This should be on a fast, local disk in your system. It can also be a comma-separated list of multiple directories on different disks. NOTE: In Spark 1.0 and later this will be </a:t>
            </a:r>
            <a:r>
              <a:rPr lang="en-US" sz="1200" b="0" i="0" kern="1200" dirty="0" err="1" smtClean="0">
                <a:solidFill>
                  <a:schemeClr val="tx1"/>
                </a:solidFill>
                <a:effectLst/>
                <a:latin typeface="+mn-lt"/>
                <a:ea typeface="+mn-ea"/>
                <a:cs typeface="+mn-cs"/>
              </a:rPr>
              <a:t>overriden</a:t>
            </a:r>
            <a:r>
              <a:rPr lang="en-US" sz="1200" b="0" i="0" kern="1200" dirty="0" smtClean="0">
                <a:solidFill>
                  <a:schemeClr val="tx1"/>
                </a:solidFill>
                <a:effectLst/>
                <a:latin typeface="+mn-lt"/>
                <a:ea typeface="+mn-ea"/>
                <a:cs typeface="+mn-cs"/>
              </a:rPr>
              <a:t> by SPARK_LOCAL_DIRS (Standalone,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or LOCAL_DIRS (YARN) environment variables set by the cluster manager</a:t>
            </a:r>
          </a:p>
          <a:p>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 -</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On</a:t>
            </a:r>
            <a:r>
              <a:rPr lang="en-US" sz="1200" b="0" i="0" kern="1200" baseline="0" dirty="0" smtClean="0">
                <a:solidFill>
                  <a:schemeClr val="tx1"/>
                </a:solidFill>
                <a:effectLst/>
                <a:latin typeface="+mn-lt"/>
                <a:ea typeface="+mn-ea"/>
                <a:cs typeface="+mn-cs"/>
              </a:rPr>
              <a:t> the 2</a:t>
            </a:r>
            <a:r>
              <a:rPr lang="en-US" sz="1200" b="0" i="0" kern="1200" baseline="30000" dirty="0" smtClean="0">
                <a:solidFill>
                  <a:schemeClr val="tx1"/>
                </a:solidFill>
                <a:effectLst/>
                <a:latin typeface="+mn-lt"/>
                <a:ea typeface="+mn-ea"/>
                <a:cs typeface="+mn-cs"/>
              </a:rPr>
              <a:t>nd</a:t>
            </a:r>
            <a:r>
              <a:rPr lang="en-US" sz="1200" b="0" i="0" kern="1200" baseline="0" dirty="0" smtClean="0">
                <a:solidFill>
                  <a:schemeClr val="tx1"/>
                </a:solidFill>
                <a:effectLst/>
                <a:latin typeface="+mn-lt"/>
                <a:ea typeface="+mn-ea"/>
                <a:cs typeface="+mn-cs"/>
              </a:rPr>
              <a:t> machine, we have SPARK_WORKER_CORES set to 10, instead of 6 like all the other machines.</a:t>
            </a:r>
          </a:p>
          <a:p>
            <a:pPr marL="171450" indent="-171450">
              <a:buFontTx/>
              <a:buChar char="-"/>
            </a:pPr>
            <a:endParaRPr lang="en-US" sz="1200" b="0" i="0" kern="1200" baseline="0" dirty="0" smtClean="0">
              <a:solidFill>
                <a:schemeClr val="tx1"/>
              </a:solidFill>
              <a:effectLst/>
              <a:latin typeface="+mn-lt"/>
              <a:ea typeface="+mn-ea"/>
              <a:cs typeface="+mn-cs"/>
            </a:endParaRPr>
          </a:p>
          <a:p>
            <a:pPr marL="171450" indent="-171450">
              <a:buFontTx/>
              <a:buChar char="-"/>
            </a:pPr>
            <a:r>
              <a:rPr lang="en-US" sz="1200" b="0" i="0" kern="1200" baseline="0" dirty="0" smtClean="0">
                <a:solidFill>
                  <a:schemeClr val="tx1"/>
                </a:solidFill>
                <a:effectLst/>
                <a:latin typeface="+mn-lt"/>
                <a:ea typeface="+mn-ea"/>
                <a:cs typeface="+mn-cs"/>
              </a:rPr>
              <a:t>Note, there’s no way to tell a worker that has SPARK_WORKER_CORES set to 15 to just launch Executors with only 10 cores. However, you can start an entire Spark application and say that you only want ‘x’ cores and then some workers will launch Executors, but other workers will not. This could lead to a bit of unbalanced cluster. </a:t>
            </a:r>
          </a:p>
          <a:p>
            <a:pPr marL="171450" indent="-171450">
              <a:buFontTx/>
              <a:buChar char="-"/>
            </a:pPr>
            <a:endParaRPr lang="en-US" sz="1200" b="0" i="0" kern="1200" baseline="0" dirty="0" smtClean="0">
              <a:solidFill>
                <a:schemeClr val="tx1"/>
              </a:solidFill>
              <a:effectLst/>
              <a:latin typeface="+mn-lt"/>
              <a:ea typeface="+mn-ea"/>
              <a:cs typeface="+mn-cs"/>
            </a:endParaRPr>
          </a:p>
          <a:p>
            <a:pPr marL="171450" indent="-171450">
              <a:buFontTx/>
              <a:buChar char="-"/>
            </a:pPr>
            <a:r>
              <a:rPr lang="en-US" sz="1200" b="0" i="0" kern="1200" baseline="0" dirty="0" smtClean="0">
                <a:solidFill>
                  <a:schemeClr val="tx1"/>
                </a:solidFill>
                <a:effectLst/>
                <a:latin typeface="+mn-lt"/>
                <a:ea typeface="+mn-ea"/>
                <a:cs typeface="+mn-cs"/>
              </a:rPr>
              <a:t>- - - -</a:t>
            </a:r>
          </a:p>
          <a:p>
            <a:pPr marL="171450" indent="-171450">
              <a:buFontTx/>
              <a:buChar char="-"/>
            </a:pPr>
            <a:endParaRPr lang="en-US" sz="1200" b="0" i="0" kern="1200" baseline="0" dirty="0" smtClean="0">
              <a:solidFill>
                <a:schemeClr val="tx1"/>
              </a:solidFill>
              <a:effectLst/>
              <a:latin typeface="+mn-lt"/>
              <a:ea typeface="+mn-ea"/>
              <a:cs typeface="+mn-cs"/>
            </a:endParaRPr>
          </a:p>
          <a:p>
            <a:pPr marL="0" indent="0">
              <a:buFontTx/>
              <a:buNone/>
            </a:pPr>
            <a:r>
              <a:rPr lang="en-US" sz="1200" b="0" i="0" kern="1200" baseline="0" dirty="0" err="1" smtClean="0">
                <a:solidFill>
                  <a:schemeClr val="tx1"/>
                </a:solidFill>
                <a:effectLst/>
                <a:latin typeface="+mn-lt"/>
                <a:ea typeface="+mn-ea"/>
                <a:cs typeface="+mn-cs"/>
              </a:rPr>
              <a:t>ZooKeeper</a:t>
            </a:r>
            <a:r>
              <a:rPr lang="en-US" sz="1200" b="0" i="0" kern="1200" baseline="0" dirty="0" smtClean="0">
                <a:solidFill>
                  <a:schemeClr val="tx1"/>
                </a:solidFill>
                <a:effectLst/>
                <a:latin typeface="+mn-lt"/>
                <a:ea typeface="+mn-ea"/>
                <a:cs typeface="+mn-cs"/>
              </a:rPr>
              <a:t>:</a:t>
            </a:r>
          </a:p>
          <a:p>
            <a:pPr marL="0" indent="0">
              <a:buFontTx/>
              <a:buNone/>
            </a:pPr>
            <a:r>
              <a:rPr lang="en-US" sz="1200" b="0" i="0" kern="1200" dirty="0" smtClean="0">
                <a:solidFill>
                  <a:schemeClr val="tx1"/>
                </a:solidFill>
                <a:effectLst/>
                <a:latin typeface="+mn-lt"/>
                <a:ea typeface="+mn-ea"/>
                <a:cs typeface="+mn-cs"/>
              </a:rPr>
              <a:t>Utilizing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to provide leader election and some state storage, you can launch multiple Masters in your cluster connected to the same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instance. One will be elected “leader” and the others will remain in standby mode. If the current leader dies, another Master will be elected, recover the old Master’s state, and then resume scheduling. The entire recovery process (from the time the first leader goes down) should take between 1 and 2 minutes. Note that this delay only affects scheduling </a:t>
            </a:r>
            <a:r>
              <a:rPr lang="en-US" sz="1200" b="0" i="1"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applications – applications that were already running during Master failover are unaffected.</a:t>
            </a:r>
          </a:p>
          <a:p>
            <a:pPr marL="0" indent="0">
              <a:buFontTx/>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After you have a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cluster set up, enabling high availability is straightforward. Simply start multiple Master processes on different nodes with the same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configuration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URL and directory). Masters can be added and removed at any time.</a:t>
            </a:r>
          </a:p>
          <a:p>
            <a:r>
              <a:rPr lang="en-US" sz="1200" b="0" i="0" kern="1200" dirty="0" smtClean="0">
                <a:solidFill>
                  <a:schemeClr val="tx1"/>
                </a:solidFill>
                <a:effectLst/>
                <a:latin typeface="+mn-lt"/>
                <a:ea typeface="+mn-ea"/>
                <a:cs typeface="+mn-cs"/>
              </a:rPr>
              <a:t>In order to schedule new applications or add Workers to the cluster, they need to know the IP address of the current leader. This can be accomplished by simply passing in a list of Masters where you used to pass in a single one. For example, you might start your </a:t>
            </a:r>
            <a:r>
              <a:rPr lang="en-US" sz="1200" b="0" i="0" kern="1200" dirty="0" err="1" smtClean="0">
                <a:solidFill>
                  <a:schemeClr val="tx1"/>
                </a:solidFill>
                <a:effectLst/>
                <a:latin typeface="+mn-lt"/>
                <a:ea typeface="+mn-ea"/>
                <a:cs typeface="+mn-cs"/>
              </a:rPr>
              <a:t>SparkContext</a:t>
            </a:r>
            <a:r>
              <a:rPr lang="en-US" sz="1200" b="0" i="0" kern="1200" dirty="0" smtClean="0">
                <a:solidFill>
                  <a:schemeClr val="tx1"/>
                </a:solidFill>
                <a:effectLst/>
                <a:latin typeface="+mn-lt"/>
                <a:ea typeface="+mn-ea"/>
                <a:cs typeface="+mn-cs"/>
              </a:rPr>
              <a:t> pointing to spark://host1:port1,host2:port2. This would cause your </a:t>
            </a:r>
            <a:r>
              <a:rPr lang="en-US" sz="1200" b="0" i="0" kern="1200" dirty="0" err="1" smtClean="0">
                <a:solidFill>
                  <a:schemeClr val="tx1"/>
                </a:solidFill>
                <a:effectLst/>
                <a:latin typeface="+mn-lt"/>
                <a:ea typeface="+mn-ea"/>
                <a:cs typeface="+mn-cs"/>
              </a:rPr>
              <a:t>SparkContext</a:t>
            </a:r>
            <a:r>
              <a:rPr lang="en-US" sz="1200" b="0" i="0" kern="1200" dirty="0" smtClean="0">
                <a:solidFill>
                  <a:schemeClr val="tx1"/>
                </a:solidFill>
                <a:effectLst/>
                <a:latin typeface="+mn-lt"/>
                <a:ea typeface="+mn-ea"/>
                <a:cs typeface="+mn-cs"/>
              </a:rPr>
              <a:t> to try registering with both Masters – if host1 goes down, this configuration would still be correct as we’d find the new leader, host2.</a:t>
            </a:r>
          </a:p>
          <a:p>
            <a:r>
              <a:rPr lang="en-US" sz="1200" b="0" i="0" kern="1200" dirty="0" smtClean="0">
                <a:solidFill>
                  <a:schemeClr val="tx1"/>
                </a:solidFill>
                <a:effectLst/>
                <a:latin typeface="+mn-lt"/>
                <a:ea typeface="+mn-ea"/>
                <a:cs typeface="+mn-cs"/>
              </a:rPr>
              <a:t>There’s an important distinction to be made between “registering with a Master” and normal operation. When starting up, an application or Worker needs to be able to find and register with the current lead Master. Once it successfully registers, though, it is “in the system” (i.e., stored in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If failover occurs, the new leader will contact all previously registered applications and Workers to inform them of the change in leadership, so they need not even have known of the existence of the new Master at startup.</a:t>
            </a:r>
          </a:p>
          <a:p>
            <a:r>
              <a:rPr lang="en-US" sz="1200" b="0" i="0" kern="1200" dirty="0" smtClean="0">
                <a:solidFill>
                  <a:schemeClr val="tx1"/>
                </a:solidFill>
                <a:effectLst/>
                <a:latin typeface="+mn-lt"/>
                <a:ea typeface="+mn-ea"/>
                <a:cs typeface="+mn-cs"/>
              </a:rPr>
              <a:t>Due to this property, new Masters can be created at any time, and the only thing you need to worry about is that </a:t>
            </a:r>
            <a:r>
              <a:rPr lang="en-US" sz="1200" b="0" i="1"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applications and Workers can find it to register with in case it becomes the leader. Once registered, you’re taken care of.</a:t>
            </a:r>
          </a:p>
          <a:p>
            <a:pPr marL="0" indent="0">
              <a:buFontTx/>
              <a:buNone/>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8</a:t>
            </a:fld>
            <a:endParaRPr lang="en-US"/>
          </a:p>
        </p:txBody>
      </p:sp>
    </p:spTree>
    <p:extLst>
      <p:ext uri="{BB962C8B-B14F-4D97-AF65-F5344CB8AC3E}">
        <p14:creationId xmlns:p14="http://schemas.microsoft.com/office/powerpoint/2010/main" val="2581051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9</a:t>
            </a:fld>
            <a:endParaRPr lang="en-US"/>
          </a:p>
        </p:txBody>
      </p:sp>
    </p:spTree>
    <p:extLst>
      <p:ext uri="{BB962C8B-B14F-4D97-AF65-F5344CB8AC3E}">
        <p14:creationId xmlns:p14="http://schemas.microsoft.com/office/powerpoint/2010/main" val="1537359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configure the cluster by setting environment variables in </a:t>
            </a:r>
            <a:r>
              <a:rPr lang="en-US" dirty="0" err="1" smtClean="0"/>
              <a:t>conf</a:t>
            </a:r>
            <a:r>
              <a:rPr lang="en-US" dirty="0" smtClean="0"/>
              <a:t>/spark-env.sh</a:t>
            </a:r>
            <a:r>
              <a:rPr lang="en-US" sz="1200" b="0" i="0" kern="1200" dirty="0" smtClean="0">
                <a:solidFill>
                  <a:schemeClr val="tx1"/>
                </a:solidFill>
                <a:effectLst/>
                <a:latin typeface="+mn-lt"/>
                <a:ea typeface="+mn-ea"/>
                <a:cs typeface="+mn-cs"/>
              </a:rPr>
              <a:t>. Create this file by starting with </a:t>
            </a:r>
            <a:r>
              <a:rPr lang="en-US" sz="1200" b="0" i="0" kern="1200" dirty="0" err="1" smtClean="0">
                <a:solidFill>
                  <a:schemeClr val="tx1"/>
                </a:solidFill>
                <a:effectLst/>
                <a:latin typeface="+mn-lt"/>
                <a:ea typeface="+mn-ea"/>
                <a:cs typeface="+mn-cs"/>
              </a:rPr>
              <a:t>the</a:t>
            </a:r>
            <a:r>
              <a:rPr lang="en-US" dirty="0" err="1" smtClean="0"/>
              <a:t>conf</a:t>
            </a:r>
            <a:r>
              <a:rPr lang="en-US" dirty="0" smtClean="0"/>
              <a:t>/spark-</a:t>
            </a:r>
            <a:r>
              <a:rPr lang="en-US" dirty="0" err="1" smtClean="0"/>
              <a:t>env.sh.template</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copy it to all your worker machines</a:t>
            </a:r>
            <a:r>
              <a:rPr lang="en-US" sz="1200" b="0" i="0" kern="1200" dirty="0" smtClean="0">
                <a:solidFill>
                  <a:schemeClr val="tx1"/>
                </a:solidFill>
                <a:effectLst/>
                <a:latin typeface="+mn-lt"/>
                <a:ea typeface="+mn-ea"/>
                <a:cs typeface="+mn-cs"/>
              </a:rPr>
              <a:t> for the settings to take effect.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Regarding SPARK_WORKER_INSTANCES:</a:t>
            </a:r>
          </a:p>
          <a:p>
            <a:r>
              <a:rPr lang="en-US" sz="1200" b="0" i="0" kern="1200" dirty="0" smtClean="0">
                <a:solidFill>
                  <a:schemeClr val="tx1"/>
                </a:solidFill>
                <a:effectLst/>
                <a:latin typeface="+mn-lt"/>
                <a:ea typeface="+mn-ea"/>
                <a:cs typeface="+mn-cs"/>
              </a:rPr>
              <a:t>You can make this more than 1 if you have very large machines and would like multiple Spark worker processes. If you do set this, make sure to also set </a:t>
            </a:r>
            <a:r>
              <a:rPr lang="en-US" dirty="0" smtClean="0"/>
              <a:t>SPARK_WORKER_CORES</a:t>
            </a:r>
            <a:r>
              <a:rPr lang="en-US" sz="1200" b="0" i="0" kern="1200" dirty="0" smtClean="0">
                <a:solidFill>
                  <a:schemeClr val="tx1"/>
                </a:solidFill>
                <a:effectLst/>
                <a:latin typeface="+mn-lt"/>
                <a:ea typeface="+mn-ea"/>
                <a:cs typeface="+mn-cs"/>
              </a:rPr>
              <a:t> explicitly to limit the cores per worker, or else each worker will try to use all the cores.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About</a:t>
            </a:r>
            <a:r>
              <a:rPr lang="en-US" sz="1200" b="0" i="0" kern="1200" baseline="0" dirty="0" smtClean="0">
                <a:solidFill>
                  <a:schemeClr val="tx1"/>
                </a:solidFill>
                <a:effectLst/>
                <a:latin typeface="+mn-lt"/>
                <a:ea typeface="+mn-ea"/>
                <a:cs typeface="+mn-cs"/>
              </a:rPr>
              <a:t> SPARK_WORKER_MEMORY:</a:t>
            </a:r>
          </a:p>
          <a:p>
            <a:r>
              <a:rPr lang="en-US" sz="1200" b="0" i="0" kern="1200" dirty="0" smtClean="0">
                <a:solidFill>
                  <a:schemeClr val="tx1"/>
                </a:solidFill>
                <a:effectLst/>
                <a:latin typeface="+mn-lt"/>
                <a:ea typeface="+mn-ea"/>
                <a:cs typeface="+mn-cs"/>
              </a:rPr>
              <a:t>…note that each application's </a:t>
            </a:r>
            <a:r>
              <a:rPr lang="en-US" sz="1200" b="0" i="1" kern="1200" dirty="0" smtClean="0">
                <a:solidFill>
                  <a:schemeClr val="tx1"/>
                </a:solidFill>
                <a:effectLst/>
                <a:latin typeface="+mn-lt"/>
                <a:ea typeface="+mn-ea"/>
                <a:cs typeface="+mn-cs"/>
              </a:rPr>
              <a:t>individual</a:t>
            </a:r>
            <a:r>
              <a:rPr lang="en-US" sz="1200" b="0" i="0" kern="1200" dirty="0" smtClean="0">
                <a:solidFill>
                  <a:schemeClr val="tx1"/>
                </a:solidFill>
                <a:effectLst/>
                <a:latin typeface="+mn-lt"/>
                <a:ea typeface="+mn-ea"/>
                <a:cs typeface="+mn-cs"/>
              </a:rPr>
              <a:t> memory is configured using its </a:t>
            </a:r>
            <a:r>
              <a:rPr lang="en-US" dirty="0" err="1" smtClean="0"/>
              <a:t>spark.executor.memory</a:t>
            </a:r>
            <a:r>
              <a:rPr lang="en-US" dirty="0" smtClean="0"/>
              <a:t> </a:t>
            </a:r>
            <a:r>
              <a:rPr lang="en-US" sz="1200" b="0" i="0" kern="1200" dirty="0" smtClean="0">
                <a:solidFill>
                  <a:schemeClr val="tx1"/>
                </a:solidFill>
                <a:effectLst/>
                <a:latin typeface="+mn-lt"/>
                <a:ea typeface="+mn-ea"/>
                <a:cs typeface="+mn-cs"/>
              </a:rPr>
              <a:t>property.</a:t>
            </a:r>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10</a:t>
            </a:fld>
            <a:endParaRPr lang="en-US"/>
          </a:p>
        </p:txBody>
      </p:sp>
    </p:spTree>
    <p:extLst>
      <p:ext uri="{BB962C8B-B14F-4D97-AF65-F5344CB8AC3E}">
        <p14:creationId xmlns:p14="http://schemas.microsoft.com/office/powerpoint/2010/main" val="357960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46584" y="5979584"/>
            <a:ext cx="2980267" cy="446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40742" y="2078366"/>
            <a:ext cx="10987852" cy="2484228"/>
          </a:xfrm>
        </p:spPr>
        <p:txBody>
          <a:bodyPr anchor="ctr" anchorCtr="0">
            <a:noAutofit/>
          </a:bodyPr>
          <a:lstStyle>
            <a:lvl1pPr algn="l">
              <a:lnSpc>
                <a:spcPct val="90000"/>
              </a:lnSpc>
              <a:defRPr sz="7200" b="0" i="0" baseline="0">
                <a:solidFill>
                  <a:schemeClr val="bg1"/>
                </a:solidFill>
                <a:latin typeface="Newslab Thin"/>
              </a:defRPr>
            </a:lvl1pPr>
          </a:lstStyle>
          <a:p>
            <a:r>
              <a:rPr lang="en-US" smtClean="0"/>
              <a:t>Click to edit Master title style</a:t>
            </a:r>
            <a:endParaRPr lang="en-US" dirty="0"/>
          </a:p>
        </p:txBody>
      </p:sp>
      <p:sp>
        <p:nvSpPr>
          <p:cNvPr id="3" name="Subtitle 2"/>
          <p:cNvSpPr>
            <a:spLocks noGrp="1"/>
          </p:cNvSpPr>
          <p:nvPr>
            <p:ph type="subTitle" idx="1"/>
          </p:nvPr>
        </p:nvSpPr>
        <p:spPr>
          <a:xfrm>
            <a:off x="919457" y="5568863"/>
            <a:ext cx="8534400" cy="605151"/>
          </a:xfrm>
          <a:prstGeom prst="rect">
            <a:avLst/>
          </a:prstGeom>
        </p:spPr>
        <p:txBody>
          <a:bodyPr anchor="b">
            <a:noAutofit/>
          </a:bodyPr>
          <a:lstStyle>
            <a:lvl1pPr marL="0" indent="0" algn="l">
              <a:spcBef>
                <a:spcPts val="0"/>
              </a:spcBef>
              <a:buNone/>
              <a:defRPr sz="3200" baseline="0">
                <a:solidFill>
                  <a:schemeClr val="bg1"/>
                </a:solidFill>
                <a:latin typeface="Source Sans Pro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916989" y="6084703"/>
            <a:ext cx="8595784" cy="591261"/>
          </a:xfrm>
          <a:prstGeom prst="rect">
            <a:avLst/>
          </a:prstGeom>
        </p:spPr>
        <p:txBody>
          <a:bodyPr>
            <a:normAutofit/>
          </a:bodyPr>
          <a:lstStyle>
            <a:lvl1pPr marL="0" indent="0" algn="l">
              <a:buNone/>
              <a:defRPr sz="1867" baseline="0">
                <a:solidFill>
                  <a:schemeClr val="bg1"/>
                </a:solidFill>
                <a:latin typeface="Source Sans Pro Light"/>
              </a:defRPr>
            </a:lvl1pPr>
          </a:lstStyle>
          <a:p>
            <a:pPr lvl="0"/>
            <a:r>
              <a:rPr lang="en-US" smtClean="0"/>
              <a:t>Edit Master text styles</a:t>
            </a:r>
          </a:p>
        </p:txBody>
      </p:sp>
    </p:spTree>
    <p:extLst>
      <p:ext uri="{BB962C8B-B14F-4D97-AF65-F5344CB8AC3E}">
        <p14:creationId xmlns:p14="http://schemas.microsoft.com/office/powerpoint/2010/main" val="316033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1261534" y="1750485"/>
            <a:ext cx="9563100" cy="4525433"/>
          </a:xfrm>
          <a:prstGeom prst="rect">
            <a:avLst/>
          </a:prstGeom>
        </p:spPr>
        <p:txBody>
          <a:bodyPr/>
          <a:lstStyle>
            <a:lvl1pPr>
              <a:defRPr spc="0"/>
            </a:lvl1pPr>
            <a:lvl2pPr>
              <a:defRPr spc="0"/>
            </a:lvl2pPr>
            <a:lvl3pPr>
              <a:defRPr spc="0"/>
            </a:lvl3pPr>
            <a:lvl4pPr>
              <a:defRPr spc="0"/>
            </a:lvl4pPr>
            <a:lvl5pPr>
              <a:defRPr spc="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7" name="Picture 6"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7" y="6408813"/>
            <a:ext cx="1467151" cy="249416"/>
          </a:xfrm>
          <a:prstGeom prst="rect">
            <a:avLst/>
          </a:prstGeom>
        </p:spPr>
      </p:pic>
    </p:spTree>
    <p:extLst>
      <p:ext uri="{BB962C8B-B14F-4D97-AF65-F5344CB8AC3E}">
        <p14:creationId xmlns:p14="http://schemas.microsoft.com/office/powerpoint/2010/main" val="36535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1241779" y="1764283"/>
            <a:ext cx="4749397" cy="3951288"/>
          </a:xfrm>
          <a:prstGeom prst="rect">
            <a:avLst/>
          </a:prstGeom>
        </p:spPr>
        <p:txBody>
          <a:bodyPr>
            <a:normAutofit/>
          </a:bodyPr>
          <a:lstStyle>
            <a:lvl1pPr marL="224361" indent="-224361">
              <a:buFont typeface="Arial"/>
              <a:buChar char="•"/>
              <a:defRPr sz="2667"/>
            </a:lvl1pPr>
            <a:lvl2pPr marL="611702" indent="-226478">
              <a:buFont typeface="Lucida Grande"/>
              <a:buChar char="–"/>
              <a:defRPr sz="2400"/>
            </a:lvl2pPr>
            <a:lvl3pPr marL="992693" indent="-154513">
              <a:buFont typeface="Arial"/>
              <a:buChar char="•"/>
              <a:defRPr sz="1867"/>
            </a:lvl3pPr>
            <a:lvl4pPr marL="1297485" indent="-150280">
              <a:buFont typeface="Lucida Grande"/>
              <a:buChar char="–"/>
              <a:defRPr sz="1600"/>
            </a:lvl4pPr>
            <a:lvl5pPr marL="1598044" indent="-154513">
              <a:buFont typeface="Arial"/>
              <a:buChar char="•"/>
              <a:defRPr sz="1600"/>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4"/>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10" name="Picture 9"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7" y="6408813"/>
            <a:ext cx="1467151" cy="249416"/>
          </a:xfrm>
          <a:prstGeom prst="rect">
            <a:avLst/>
          </a:prstGeom>
        </p:spPr>
      </p:pic>
      <p:sp>
        <p:nvSpPr>
          <p:cNvPr id="15" name="Title Placeholder 1"/>
          <p:cNvSpPr>
            <a:spLocks noGrp="1"/>
          </p:cNvSpPr>
          <p:nvPr>
            <p:ph type="title"/>
          </p:nvPr>
        </p:nvSpPr>
        <p:spPr bwMode="auto">
          <a:xfrm>
            <a:off x="339680" y="275167"/>
            <a:ext cx="11413939"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1" name="Content Placeholder 3"/>
          <p:cNvSpPr>
            <a:spLocks noGrp="1"/>
          </p:cNvSpPr>
          <p:nvPr>
            <p:ph sz="half" idx="16"/>
          </p:nvPr>
        </p:nvSpPr>
        <p:spPr>
          <a:xfrm>
            <a:off x="6096000" y="1764283"/>
            <a:ext cx="4749397" cy="3951288"/>
          </a:xfrm>
          <a:prstGeom prst="rect">
            <a:avLst/>
          </a:prstGeom>
        </p:spPr>
        <p:txBody>
          <a:bodyPr>
            <a:normAutofit/>
          </a:bodyPr>
          <a:lstStyle>
            <a:lvl1pPr marL="224361" indent="-224361">
              <a:buFont typeface="Arial"/>
              <a:buChar char="•"/>
              <a:defRPr sz="2667"/>
            </a:lvl1pPr>
            <a:lvl2pPr marL="611702" indent="-226478">
              <a:buFont typeface="Lucida Grande"/>
              <a:buChar char="–"/>
              <a:defRPr sz="2400"/>
            </a:lvl2pPr>
            <a:lvl3pPr marL="992693" indent="-154513">
              <a:buFont typeface="Arial"/>
              <a:buChar char="•"/>
              <a:defRPr sz="1867"/>
            </a:lvl3pPr>
            <a:lvl4pPr marL="1297485" indent="-150280">
              <a:buFont typeface="Lucida Grande"/>
              <a:buChar char="–"/>
              <a:defRPr sz="1600"/>
            </a:lvl4pPr>
            <a:lvl5pPr marL="1598044" indent="-154513">
              <a:buFont typeface="Arial"/>
              <a:buChar char="•"/>
              <a:defRPr sz="1600"/>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705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1241779" y="1714895"/>
            <a:ext cx="4749397" cy="639763"/>
          </a:xfrm>
          <a:prstGeom prst="rect">
            <a:avLst/>
          </a:prstGeom>
        </p:spPr>
        <p:txBody>
          <a:bodyPr anchor="b">
            <a:normAutofit/>
          </a:bodyPr>
          <a:lstStyle>
            <a:lvl1pPr marL="0" indent="0">
              <a:buNone/>
              <a:defRPr sz="3200" b="0" i="0" baseline="0">
                <a:solidFill>
                  <a:srgbClr val="404040"/>
                </a:solidFill>
                <a:latin typeface="Source Sans Pro"/>
                <a:cs typeface="Source Sans Pro"/>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Source Sans Pro Regular</a:t>
            </a:r>
          </a:p>
        </p:txBody>
      </p:sp>
      <p:sp>
        <p:nvSpPr>
          <p:cNvPr id="13" name="Text Placeholder 4"/>
          <p:cNvSpPr>
            <a:spLocks noGrp="1"/>
          </p:cNvSpPr>
          <p:nvPr>
            <p:ph type="body" sz="quarter" idx="3" hasCustomPrompt="1"/>
          </p:nvPr>
        </p:nvSpPr>
        <p:spPr>
          <a:xfrm>
            <a:off x="6080481" y="1714895"/>
            <a:ext cx="4724601" cy="639763"/>
          </a:xfrm>
          <a:prstGeom prst="rect">
            <a:avLst/>
          </a:prstGeom>
        </p:spPr>
        <p:txBody>
          <a:bodyPr anchor="b">
            <a:normAutofit/>
          </a:bodyPr>
          <a:lstStyle>
            <a:lvl1pPr marL="0" indent="0">
              <a:buNone/>
              <a:defRPr sz="3200" b="0" i="0">
                <a:solidFill>
                  <a:srgbClr val="404040"/>
                </a:solidFill>
                <a:latin typeface="Source Sans Pro"/>
                <a:cs typeface="Source Sans Pro"/>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Source Sans Pro Regular</a:t>
            </a:r>
          </a:p>
        </p:txBody>
      </p:sp>
      <p:sp>
        <p:nvSpPr>
          <p:cNvPr id="8" name="Slide Number Placeholder 5"/>
          <p:cNvSpPr>
            <a:spLocks noGrp="1"/>
          </p:cNvSpPr>
          <p:nvPr>
            <p:ph type="sldNum" sz="quarter" idx="14"/>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14" name="Picture 13"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7" y="6408813"/>
            <a:ext cx="1467151" cy="249416"/>
          </a:xfrm>
          <a:prstGeom prst="rect">
            <a:avLst/>
          </a:prstGeom>
        </p:spPr>
      </p:pic>
      <p:sp>
        <p:nvSpPr>
          <p:cNvPr id="18" name="Title Placeholder 1"/>
          <p:cNvSpPr>
            <a:spLocks noGrp="1"/>
          </p:cNvSpPr>
          <p:nvPr>
            <p:ph type="title"/>
          </p:nvPr>
        </p:nvSpPr>
        <p:spPr bwMode="auto">
          <a:xfrm>
            <a:off x="339680" y="275167"/>
            <a:ext cx="11413939"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7" name="Content Placeholder 3"/>
          <p:cNvSpPr>
            <a:spLocks noGrp="1"/>
          </p:cNvSpPr>
          <p:nvPr>
            <p:ph sz="half" idx="16"/>
          </p:nvPr>
        </p:nvSpPr>
        <p:spPr>
          <a:xfrm>
            <a:off x="6096000" y="2457525"/>
            <a:ext cx="4749397" cy="3951288"/>
          </a:xfrm>
          <a:prstGeom prst="rect">
            <a:avLst/>
          </a:prstGeom>
        </p:spPr>
        <p:txBody>
          <a:bodyPr>
            <a:normAutofit/>
          </a:bodyPr>
          <a:lstStyle>
            <a:lvl1pPr marL="224361" indent="-224361">
              <a:buFont typeface="Arial"/>
              <a:buChar char="•"/>
              <a:defRPr sz="2667"/>
            </a:lvl1pPr>
            <a:lvl2pPr marL="611702" indent="-226478">
              <a:buFont typeface="Lucida Grande"/>
              <a:buChar char="–"/>
              <a:defRPr sz="2400"/>
            </a:lvl2pPr>
            <a:lvl3pPr marL="992693" indent="-154513">
              <a:buFont typeface="Arial"/>
              <a:buChar char="•"/>
              <a:defRPr sz="1867"/>
            </a:lvl3pPr>
            <a:lvl4pPr marL="1297485" indent="-150280">
              <a:buFont typeface="Lucida Grande"/>
              <a:buChar char="–"/>
              <a:defRPr sz="1600"/>
            </a:lvl4pPr>
            <a:lvl5pPr marL="1598044" indent="-154513">
              <a:buFont typeface="Arial"/>
              <a:buChar char="•"/>
              <a:defRPr sz="1600"/>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p:cNvSpPr>
            <a:spLocks noGrp="1"/>
          </p:cNvSpPr>
          <p:nvPr>
            <p:ph sz="half" idx="17"/>
          </p:nvPr>
        </p:nvSpPr>
        <p:spPr>
          <a:xfrm>
            <a:off x="1236478" y="2457525"/>
            <a:ext cx="4749397" cy="3951288"/>
          </a:xfrm>
          <a:prstGeom prst="rect">
            <a:avLst/>
          </a:prstGeom>
        </p:spPr>
        <p:txBody>
          <a:bodyPr>
            <a:normAutofit/>
          </a:bodyPr>
          <a:lstStyle>
            <a:lvl1pPr marL="224361" indent="-224361">
              <a:buFont typeface="Arial"/>
              <a:buChar char="•"/>
              <a:defRPr sz="2667"/>
            </a:lvl1pPr>
            <a:lvl2pPr marL="611702" indent="-226478">
              <a:buFont typeface="Lucida Grande"/>
              <a:buChar char="–"/>
              <a:defRPr sz="2400"/>
            </a:lvl2pPr>
            <a:lvl3pPr marL="992693" indent="-154513">
              <a:buFont typeface="Arial"/>
              <a:buChar char="•"/>
              <a:defRPr sz="1867"/>
            </a:lvl3pPr>
            <a:lvl4pPr marL="1297485" indent="-150280">
              <a:buFont typeface="Lucida Grande"/>
              <a:buChar char="–"/>
              <a:defRPr sz="1600"/>
            </a:lvl4pPr>
            <a:lvl5pPr marL="1598044" indent="-154513">
              <a:buFont typeface="Arial"/>
              <a:buChar char="•"/>
              <a:defRPr sz="1600"/>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381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1270001" y="1269399"/>
            <a:ext cx="9240761" cy="3253543"/>
          </a:xfrm>
        </p:spPr>
        <p:txBody>
          <a:bodyPr>
            <a:normAutofit/>
          </a:bodyPr>
          <a:lstStyle>
            <a:lvl1pPr algn="l">
              <a:lnSpc>
                <a:spcPct val="90000"/>
              </a:lnSpc>
              <a:defRPr sz="5867" b="0" i="0" baseline="0">
                <a:solidFill>
                  <a:schemeClr val="tx1">
                    <a:lumMod val="75000"/>
                    <a:lumOff val="25000"/>
                  </a:schemeClr>
                </a:solidFill>
                <a:latin typeface="Newslab Thin"/>
                <a:cs typeface="Newslab Light"/>
              </a:defRPr>
            </a:lvl1pPr>
          </a:lstStyle>
          <a:p>
            <a:r>
              <a:rPr lang="en-US" smtClean="0"/>
              <a:t>Click to edit Master title style</a:t>
            </a:r>
            <a:endParaRPr lang="en-US" dirty="0"/>
          </a:p>
        </p:txBody>
      </p:sp>
      <p:sp>
        <p:nvSpPr>
          <p:cNvPr id="7" name="Text Placeholder 2"/>
          <p:cNvSpPr>
            <a:spLocks noGrp="1"/>
          </p:cNvSpPr>
          <p:nvPr>
            <p:ph idx="1"/>
          </p:nvPr>
        </p:nvSpPr>
        <p:spPr>
          <a:xfrm>
            <a:off x="1270001" y="3953387"/>
            <a:ext cx="9135935" cy="1840895"/>
          </a:xfrm>
          <a:prstGeom prst="rect">
            <a:avLst/>
          </a:prstGeom>
        </p:spPr>
        <p:txBody>
          <a:bodyPr rtlCol="0">
            <a:normAutofit/>
          </a:bodyPr>
          <a:lstStyle>
            <a:lvl1pPr marL="0" indent="0" algn="l">
              <a:buNone/>
              <a:defRPr sz="3200" b="0" i="0" baseline="0">
                <a:solidFill>
                  <a:schemeClr val="tx1">
                    <a:lumMod val="75000"/>
                    <a:lumOff val="25000"/>
                  </a:schemeClr>
                </a:solidFill>
              </a:defRPr>
            </a:lvl1pPr>
          </a:lstStyle>
          <a:p>
            <a:pPr lvl="0"/>
            <a:r>
              <a:rPr lang="en-US" smtClean="0"/>
              <a:t>Edit Master text styles</a:t>
            </a:r>
          </a:p>
        </p:txBody>
      </p:sp>
      <p:sp>
        <p:nvSpPr>
          <p:cNvPr id="5"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8" name="Picture 7"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7" y="6408813"/>
            <a:ext cx="1467151" cy="249416"/>
          </a:xfrm>
          <a:prstGeom prst="rect">
            <a:avLst/>
          </a:prstGeom>
        </p:spPr>
      </p:pic>
    </p:spTree>
    <p:extLst>
      <p:ext uri="{BB962C8B-B14F-4D97-AF65-F5344CB8AC3E}">
        <p14:creationId xmlns:p14="http://schemas.microsoft.com/office/powerpoint/2010/main" val="414623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5" name="Picture 4"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7" y="6408813"/>
            <a:ext cx="1467151" cy="249416"/>
          </a:xfrm>
          <a:prstGeom prst="rect">
            <a:avLst/>
          </a:prstGeom>
        </p:spPr>
      </p:pic>
      <p:sp>
        <p:nvSpPr>
          <p:cNvPr id="10" name="Title Placeholder 1"/>
          <p:cNvSpPr>
            <a:spLocks noGrp="1"/>
          </p:cNvSpPr>
          <p:nvPr>
            <p:ph type="title"/>
          </p:nvPr>
        </p:nvSpPr>
        <p:spPr bwMode="auto">
          <a:xfrm>
            <a:off x="339680" y="275167"/>
            <a:ext cx="11413939"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34039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aphicFrame>
        <p:nvGraphicFramePr>
          <p:cNvPr id="3" name="Picture Placeholder 9"/>
          <p:cNvGraphicFramePr>
            <a:graphicFrameLocks/>
          </p:cNvGraphicFramePr>
          <p:nvPr/>
        </p:nvGraphicFramePr>
        <p:xfrm>
          <a:off x="1545167" y="1532467"/>
          <a:ext cx="9698567" cy="4660900"/>
        </p:xfrm>
        <a:graphic>
          <a:graphicData uri="http://schemas.openxmlformats.org/presentationml/2006/ole">
            <mc:AlternateContent xmlns:mc="http://schemas.openxmlformats.org/markup-compatibility/2006">
              <mc:Choice xmlns:v="urn:schemas-microsoft-com:vml" Requires="v">
                <p:oleObj spid="_x0000_s1134" r:id="rId3" imgW="7271927" imgH="3492719" progId="Excel.Chart.8">
                  <p:embed/>
                </p:oleObj>
              </mc:Choice>
              <mc:Fallback>
                <p:oleObj r:id="rId3" imgW="7271927" imgH="3492719" progId="Excel.Chart.8">
                  <p:embed/>
                  <p:pic>
                    <p:nvPicPr>
                      <p:cNvPr id="3" name="Picture Placeholder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5167" y="1532467"/>
                        <a:ext cx="9698567" cy="4660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6" name="Picture 5" descr="databricks_logoTM_800px.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47" y="6408813"/>
            <a:ext cx="1467151" cy="249416"/>
          </a:xfrm>
          <a:prstGeom prst="rect">
            <a:avLst/>
          </a:prstGeom>
        </p:spPr>
      </p:pic>
      <p:sp>
        <p:nvSpPr>
          <p:cNvPr id="10" name="Title Placeholder 1"/>
          <p:cNvSpPr>
            <a:spLocks noGrp="1"/>
          </p:cNvSpPr>
          <p:nvPr>
            <p:ph type="title"/>
          </p:nvPr>
        </p:nvSpPr>
        <p:spPr bwMode="auto">
          <a:xfrm>
            <a:off x="339680" y="275167"/>
            <a:ext cx="11413939"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129603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descr="01_FLASHLIGHT_explora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8184" y="1316567"/>
            <a:ext cx="1456267" cy="1456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4450" y="1341967"/>
            <a:ext cx="1430867" cy="14308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5167" y="1341967"/>
            <a:ext cx="1430867" cy="14308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58885" y="1341967"/>
            <a:ext cx="1443567" cy="14435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25267" y="1261534"/>
            <a:ext cx="1526117" cy="15261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93201" y="1420285"/>
            <a:ext cx="1316567" cy="13165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51585" y="1369485"/>
            <a:ext cx="1458383" cy="1458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476067" y="4565651"/>
            <a:ext cx="1430867" cy="14308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64684" y="3100917"/>
            <a:ext cx="1439333" cy="1439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11967" y="3117850"/>
            <a:ext cx="1318684" cy="13186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140201" y="3189817"/>
            <a:ext cx="1318684" cy="13186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524500" y="3175000"/>
            <a:ext cx="129751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113367" y="4737101"/>
            <a:ext cx="1471084" cy="1471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605617" y="4739217"/>
            <a:ext cx="1397000" cy="139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110567" y="4737100"/>
            <a:ext cx="1380067" cy="1380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552267" y="3191934"/>
            <a:ext cx="1297517" cy="1299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9116485" y="3189818"/>
            <a:ext cx="1375833" cy="13758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22"/>
          <p:cNvSpPr txBox="1">
            <a:spLocks noChangeArrowheads="1"/>
          </p:cNvSpPr>
          <p:nvPr/>
        </p:nvSpPr>
        <p:spPr bwMode="auto">
          <a:xfrm>
            <a:off x="1371601" y="2504018"/>
            <a:ext cx="89607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Exploration</a:t>
            </a:r>
          </a:p>
        </p:txBody>
      </p:sp>
      <p:sp>
        <p:nvSpPr>
          <p:cNvPr id="21" name="TextBox 23"/>
          <p:cNvSpPr txBox="1">
            <a:spLocks noChangeArrowheads="1"/>
          </p:cNvSpPr>
          <p:nvPr/>
        </p:nvSpPr>
        <p:spPr bwMode="auto">
          <a:xfrm>
            <a:off x="2611968" y="2504018"/>
            <a:ext cx="128439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Managed Clusters</a:t>
            </a:r>
          </a:p>
        </p:txBody>
      </p:sp>
      <p:sp>
        <p:nvSpPr>
          <p:cNvPr id="22" name="TextBox 24"/>
          <p:cNvSpPr txBox="1">
            <a:spLocks noChangeArrowheads="1"/>
          </p:cNvSpPr>
          <p:nvPr/>
        </p:nvSpPr>
        <p:spPr bwMode="auto">
          <a:xfrm>
            <a:off x="4415367" y="2504018"/>
            <a:ext cx="75212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Pipelines</a:t>
            </a:r>
          </a:p>
        </p:txBody>
      </p:sp>
      <p:sp>
        <p:nvSpPr>
          <p:cNvPr id="23" name="TextBox 25"/>
          <p:cNvSpPr txBox="1">
            <a:spLocks noChangeArrowheads="1"/>
          </p:cNvSpPr>
          <p:nvPr/>
        </p:nvSpPr>
        <p:spPr bwMode="auto">
          <a:xfrm>
            <a:off x="5628218" y="2504018"/>
            <a:ext cx="103387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3</a:t>
            </a:r>
            <a:r>
              <a:rPr lang="en-US" sz="1200" baseline="30000">
                <a:latin typeface="Source Sans Pro Light" charset="0"/>
              </a:rPr>
              <a:t>rd</a:t>
            </a:r>
            <a:r>
              <a:rPr lang="en-US" sz="1200">
                <a:latin typeface="Source Sans Pro Light" charset="0"/>
              </a:rPr>
              <a:t> Party Apps</a:t>
            </a:r>
          </a:p>
        </p:txBody>
      </p:sp>
      <p:sp>
        <p:nvSpPr>
          <p:cNvPr id="24" name="TextBox 26"/>
          <p:cNvSpPr txBox="1">
            <a:spLocks noChangeArrowheads="1"/>
          </p:cNvSpPr>
          <p:nvPr/>
        </p:nvSpPr>
        <p:spPr bwMode="auto">
          <a:xfrm>
            <a:off x="9266767" y="2504018"/>
            <a:ext cx="91563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Community</a:t>
            </a:r>
          </a:p>
        </p:txBody>
      </p:sp>
      <p:sp>
        <p:nvSpPr>
          <p:cNvPr id="25" name="TextBox 27"/>
          <p:cNvSpPr txBox="1">
            <a:spLocks noChangeArrowheads="1"/>
          </p:cNvSpPr>
          <p:nvPr/>
        </p:nvSpPr>
        <p:spPr bwMode="auto">
          <a:xfrm>
            <a:off x="1462618" y="5810251"/>
            <a:ext cx="68012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Clusters</a:t>
            </a:r>
          </a:p>
        </p:txBody>
      </p:sp>
      <p:sp>
        <p:nvSpPr>
          <p:cNvPr id="26" name="TextBox 28"/>
          <p:cNvSpPr txBox="1">
            <a:spLocks noChangeArrowheads="1"/>
          </p:cNvSpPr>
          <p:nvPr/>
        </p:nvSpPr>
        <p:spPr bwMode="auto">
          <a:xfrm>
            <a:off x="9249833" y="4288367"/>
            <a:ext cx="114659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Monitor Results</a:t>
            </a:r>
          </a:p>
        </p:txBody>
      </p:sp>
      <p:sp>
        <p:nvSpPr>
          <p:cNvPr id="27" name="TextBox 29"/>
          <p:cNvSpPr txBox="1">
            <a:spLocks noChangeArrowheads="1"/>
          </p:cNvSpPr>
          <p:nvPr/>
        </p:nvSpPr>
        <p:spPr bwMode="auto">
          <a:xfrm>
            <a:off x="7476067" y="4288367"/>
            <a:ext cx="147027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Schedule Workflows </a:t>
            </a:r>
          </a:p>
        </p:txBody>
      </p:sp>
      <p:sp>
        <p:nvSpPr>
          <p:cNvPr id="28" name="TextBox 30"/>
          <p:cNvSpPr txBox="1">
            <a:spLocks noChangeArrowheads="1"/>
          </p:cNvSpPr>
          <p:nvPr/>
        </p:nvSpPr>
        <p:spPr bwMode="auto">
          <a:xfrm>
            <a:off x="4345518" y="5806018"/>
            <a:ext cx="92845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Import Data</a:t>
            </a:r>
          </a:p>
        </p:txBody>
      </p:sp>
      <p:sp>
        <p:nvSpPr>
          <p:cNvPr id="29" name="TextBox 31"/>
          <p:cNvSpPr txBox="1">
            <a:spLocks noChangeArrowheads="1"/>
          </p:cNvSpPr>
          <p:nvPr/>
        </p:nvSpPr>
        <p:spPr bwMode="auto">
          <a:xfrm>
            <a:off x="2683933" y="5810251"/>
            <a:ext cx="111466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Power of Spark</a:t>
            </a:r>
          </a:p>
        </p:txBody>
      </p:sp>
      <p:sp>
        <p:nvSpPr>
          <p:cNvPr id="30" name="TextBox 32"/>
          <p:cNvSpPr txBox="1">
            <a:spLocks noChangeArrowheads="1"/>
          </p:cNvSpPr>
          <p:nvPr/>
        </p:nvSpPr>
        <p:spPr bwMode="auto">
          <a:xfrm>
            <a:off x="2743201" y="4273551"/>
            <a:ext cx="90896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Collaborate</a:t>
            </a:r>
          </a:p>
        </p:txBody>
      </p:sp>
      <p:sp>
        <p:nvSpPr>
          <p:cNvPr id="31" name="TextBox 33"/>
          <p:cNvSpPr txBox="1">
            <a:spLocks noChangeArrowheads="1"/>
          </p:cNvSpPr>
          <p:nvPr/>
        </p:nvSpPr>
        <p:spPr bwMode="auto">
          <a:xfrm>
            <a:off x="5818717" y="4273551"/>
            <a:ext cx="65114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Publish</a:t>
            </a:r>
          </a:p>
        </p:txBody>
      </p:sp>
      <p:sp>
        <p:nvSpPr>
          <p:cNvPr id="32" name="TextBox 34"/>
          <p:cNvSpPr txBox="1">
            <a:spLocks noChangeArrowheads="1"/>
          </p:cNvSpPr>
          <p:nvPr/>
        </p:nvSpPr>
        <p:spPr bwMode="auto">
          <a:xfrm>
            <a:off x="4449233" y="4273551"/>
            <a:ext cx="72173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Visualize</a:t>
            </a:r>
          </a:p>
        </p:txBody>
      </p:sp>
      <p:sp>
        <p:nvSpPr>
          <p:cNvPr id="33" name="TextBox 35"/>
          <p:cNvSpPr txBox="1">
            <a:spLocks noChangeArrowheads="1"/>
          </p:cNvSpPr>
          <p:nvPr/>
        </p:nvSpPr>
        <p:spPr bwMode="auto">
          <a:xfrm>
            <a:off x="1358900" y="4273551"/>
            <a:ext cx="79534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Language</a:t>
            </a:r>
          </a:p>
        </p:txBody>
      </p:sp>
      <p:sp>
        <p:nvSpPr>
          <p:cNvPr id="34" name="TextBox 36"/>
          <p:cNvSpPr txBox="1">
            <a:spLocks noChangeArrowheads="1"/>
          </p:cNvSpPr>
          <p:nvPr/>
        </p:nvSpPr>
        <p:spPr bwMode="auto">
          <a:xfrm>
            <a:off x="10938934" y="2504018"/>
            <a:ext cx="71493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Libraries</a:t>
            </a:r>
          </a:p>
        </p:txBody>
      </p:sp>
      <p:sp>
        <p:nvSpPr>
          <p:cNvPr id="35" name="TextBox 37"/>
          <p:cNvSpPr txBox="1">
            <a:spLocks noChangeArrowheads="1"/>
          </p:cNvSpPr>
          <p:nvPr/>
        </p:nvSpPr>
        <p:spPr bwMode="auto">
          <a:xfrm>
            <a:off x="7600951" y="2504018"/>
            <a:ext cx="120103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Unified Platform</a:t>
            </a:r>
          </a:p>
        </p:txBody>
      </p:sp>
      <p:sp>
        <p:nvSpPr>
          <p:cNvPr id="36" name="TextBox 38"/>
          <p:cNvSpPr txBox="1">
            <a:spLocks noChangeArrowheads="1"/>
          </p:cNvSpPr>
          <p:nvPr/>
        </p:nvSpPr>
        <p:spPr bwMode="auto">
          <a:xfrm>
            <a:off x="7833784" y="5736167"/>
            <a:ext cx="76642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Logo Bug</a:t>
            </a:r>
          </a:p>
        </p:txBody>
      </p:sp>
      <p:sp>
        <p:nvSpPr>
          <p:cNvPr id="38"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39" name="Picture 38" descr="databricks_logoTM_800px.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6147" y="6408813"/>
            <a:ext cx="1467151" cy="249416"/>
          </a:xfrm>
          <a:prstGeom prst="rect">
            <a:avLst/>
          </a:prstGeom>
        </p:spPr>
      </p:pic>
      <p:sp>
        <p:nvSpPr>
          <p:cNvPr id="41" name="Title Placeholder 1"/>
          <p:cNvSpPr>
            <a:spLocks noGrp="1"/>
          </p:cNvSpPr>
          <p:nvPr>
            <p:ph type="title"/>
          </p:nvPr>
        </p:nvSpPr>
        <p:spPr bwMode="auto">
          <a:xfrm>
            <a:off x="339680" y="275167"/>
            <a:ext cx="11413939"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416455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Fram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46584" y="5979584"/>
            <a:ext cx="2980267" cy="446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1204149" y="2131189"/>
            <a:ext cx="10319924" cy="1665112"/>
          </a:xfrm>
        </p:spPr>
        <p:txBody>
          <a:bodyPr>
            <a:noAutofit/>
          </a:bodyPr>
          <a:lstStyle>
            <a:lvl1pPr algn="l">
              <a:defRPr sz="7200" b="0" i="0" baseline="0">
                <a:solidFill>
                  <a:schemeClr val="bg1"/>
                </a:solidFill>
                <a:latin typeface="Newslab Thin"/>
                <a:cs typeface="Newslab Light"/>
              </a:defRPr>
            </a:lvl1pPr>
          </a:lstStyle>
          <a:p>
            <a:r>
              <a:rPr lang="en-US" dirty="0" smtClean="0"/>
              <a:t>Thank you.</a:t>
            </a:r>
            <a:endParaRPr lang="en-US" dirty="0"/>
          </a:p>
        </p:txBody>
      </p:sp>
      <p:sp>
        <p:nvSpPr>
          <p:cNvPr id="4" name="Text Placeholder 3"/>
          <p:cNvSpPr>
            <a:spLocks noGrp="1"/>
          </p:cNvSpPr>
          <p:nvPr>
            <p:ph type="body" sz="half" idx="2" hasCustomPrompt="1"/>
          </p:nvPr>
        </p:nvSpPr>
        <p:spPr>
          <a:xfrm>
            <a:off x="1204149" y="3622675"/>
            <a:ext cx="8466431" cy="888588"/>
          </a:xfrm>
          <a:prstGeom prst="rect">
            <a:avLst/>
          </a:prstGeom>
        </p:spPr>
        <p:txBody>
          <a:bodyPr>
            <a:noAutofit/>
          </a:bodyPr>
          <a:lstStyle>
            <a:lvl1pPr marL="0" indent="0" algn="l">
              <a:buNone/>
              <a:defRPr sz="320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Parting words or contact information go here.</a:t>
            </a:r>
          </a:p>
        </p:txBody>
      </p:sp>
    </p:spTree>
    <p:extLst>
      <p:ext uri="{BB962C8B-B14F-4D97-AF65-F5344CB8AC3E}">
        <p14:creationId xmlns:p14="http://schemas.microsoft.com/office/powerpoint/2010/main" val="41876338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39680" y="275167"/>
            <a:ext cx="11413939"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6" name="Slide Number Placeholder 5"/>
          <p:cNvSpPr>
            <a:spLocks noGrp="1"/>
          </p:cNvSpPr>
          <p:nvPr>
            <p:ph type="sldNum" sz="quarter" idx="4"/>
          </p:nvPr>
        </p:nvSpPr>
        <p:spPr>
          <a:xfrm>
            <a:off x="11281833" y="6381751"/>
            <a:ext cx="745067" cy="364067"/>
          </a:xfrm>
          <a:prstGeom prst="rect">
            <a:avLst/>
          </a:prstGeom>
        </p:spPr>
        <p:txBody>
          <a:bodyPr vert="horz" lIns="91440" tIns="45720" rIns="91440" bIns="45720" rtlCol="0" anchor="ctr"/>
          <a:lstStyle>
            <a:lvl1pPr algn="r" fontAlgn="auto">
              <a:spcBef>
                <a:spcPts val="0"/>
              </a:spcBef>
              <a:spcAft>
                <a:spcPts val="0"/>
              </a:spcAft>
              <a:defRPr sz="1600" smtClean="0">
                <a:solidFill>
                  <a:schemeClr val="bg1"/>
                </a:solidFill>
                <a:latin typeface="Source Sans Pro Light"/>
                <a:ea typeface="+mn-ea"/>
                <a:cs typeface="+mn-cs"/>
              </a:defRPr>
            </a:lvl1pPr>
          </a:lstStyle>
          <a:p>
            <a:fld id="{D57F1E4F-1CFF-5643-939E-217C01CDF565}" type="slidenum">
              <a:rPr lang="en-US" smtClean="0"/>
              <a:pPr/>
              <a:t>‹#›</a:t>
            </a:fld>
            <a:endParaRPr lang="en-US" dirty="0"/>
          </a:p>
        </p:txBody>
      </p:sp>
      <p:sp>
        <p:nvSpPr>
          <p:cNvPr id="2" name="Text Placeholder 1"/>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10724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xStyles>
    <p:titleStyle>
      <a:lvl1pPr algn="l" defTabSz="609585" rtl="0" eaLnBrk="1" fontAlgn="base" hangingPunct="1">
        <a:spcBef>
          <a:spcPct val="0"/>
        </a:spcBef>
        <a:spcAft>
          <a:spcPct val="0"/>
        </a:spcAft>
        <a:defRPr sz="5333" kern="1200">
          <a:solidFill>
            <a:schemeClr val="tx1">
              <a:lumMod val="75000"/>
              <a:lumOff val="25000"/>
            </a:schemeClr>
          </a:solidFill>
          <a:latin typeface="Newslab Thin"/>
          <a:ea typeface="ＭＳ Ｐゴシック" charset="0"/>
          <a:cs typeface="Newslab Thin"/>
        </a:defRPr>
      </a:lvl1pPr>
      <a:lvl2pPr algn="l" defTabSz="609585" rtl="0" eaLnBrk="1" fontAlgn="base" hangingPunct="1">
        <a:spcBef>
          <a:spcPct val="0"/>
        </a:spcBef>
        <a:spcAft>
          <a:spcPct val="0"/>
        </a:spcAft>
        <a:defRPr sz="5333">
          <a:solidFill>
            <a:schemeClr val="tx1"/>
          </a:solidFill>
          <a:latin typeface="Newslab Light" charset="0"/>
          <a:ea typeface="ＭＳ Ｐゴシック" charset="0"/>
        </a:defRPr>
      </a:lvl2pPr>
      <a:lvl3pPr algn="l" defTabSz="609585" rtl="0" eaLnBrk="1" fontAlgn="base" hangingPunct="1">
        <a:spcBef>
          <a:spcPct val="0"/>
        </a:spcBef>
        <a:spcAft>
          <a:spcPct val="0"/>
        </a:spcAft>
        <a:defRPr sz="5333">
          <a:solidFill>
            <a:schemeClr val="tx1"/>
          </a:solidFill>
          <a:latin typeface="Newslab Light" charset="0"/>
          <a:ea typeface="ＭＳ Ｐゴシック" charset="0"/>
        </a:defRPr>
      </a:lvl3pPr>
      <a:lvl4pPr algn="l" defTabSz="609585" rtl="0" eaLnBrk="1" fontAlgn="base" hangingPunct="1">
        <a:spcBef>
          <a:spcPct val="0"/>
        </a:spcBef>
        <a:spcAft>
          <a:spcPct val="0"/>
        </a:spcAft>
        <a:defRPr sz="5333">
          <a:solidFill>
            <a:schemeClr val="tx1"/>
          </a:solidFill>
          <a:latin typeface="Newslab Light" charset="0"/>
          <a:ea typeface="ＭＳ Ｐゴシック" charset="0"/>
        </a:defRPr>
      </a:lvl4pPr>
      <a:lvl5pPr algn="l" defTabSz="609585" rtl="0" eaLnBrk="1" fontAlgn="base" hangingPunct="1">
        <a:spcBef>
          <a:spcPct val="0"/>
        </a:spcBef>
        <a:spcAft>
          <a:spcPct val="0"/>
        </a:spcAft>
        <a:defRPr sz="5333">
          <a:solidFill>
            <a:schemeClr val="tx1"/>
          </a:solidFill>
          <a:latin typeface="Newslab Light" charset="0"/>
          <a:ea typeface="ＭＳ Ｐゴシック" charset="0"/>
        </a:defRPr>
      </a:lvl5pPr>
      <a:lvl6pPr marL="609585" algn="l" defTabSz="609585" rtl="0" eaLnBrk="1" fontAlgn="base" hangingPunct="1">
        <a:spcBef>
          <a:spcPct val="0"/>
        </a:spcBef>
        <a:spcAft>
          <a:spcPct val="0"/>
        </a:spcAft>
        <a:defRPr sz="5333">
          <a:solidFill>
            <a:schemeClr val="tx1"/>
          </a:solidFill>
          <a:latin typeface="Newslab Light" charset="0"/>
          <a:ea typeface="ＭＳ Ｐゴシック" charset="0"/>
        </a:defRPr>
      </a:lvl6pPr>
      <a:lvl7pPr marL="1219170" algn="l" defTabSz="609585" rtl="0" eaLnBrk="1" fontAlgn="base" hangingPunct="1">
        <a:spcBef>
          <a:spcPct val="0"/>
        </a:spcBef>
        <a:spcAft>
          <a:spcPct val="0"/>
        </a:spcAft>
        <a:defRPr sz="5333">
          <a:solidFill>
            <a:schemeClr val="tx1"/>
          </a:solidFill>
          <a:latin typeface="Newslab Light" charset="0"/>
          <a:ea typeface="ＭＳ Ｐゴシック" charset="0"/>
        </a:defRPr>
      </a:lvl7pPr>
      <a:lvl8pPr marL="1828754" algn="l" defTabSz="609585" rtl="0" eaLnBrk="1" fontAlgn="base" hangingPunct="1">
        <a:spcBef>
          <a:spcPct val="0"/>
        </a:spcBef>
        <a:spcAft>
          <a:spcPct val="0"/>
        </a:spcAft>
        <a:defRPr sz="5333">
          <a:solidFill>
            <a:schemeClr val="tx1"/>
          </a:solidFill>
          <a:latin typeface="Newslab Light" charset="0"/>
          <a:ea typeface="ＭＳ Ｐゴシック" charset="0"/>
        </a:defRPr>
      </a:lvl8pPr>
      <a:lvl9pPr marL="2438339" algn="l" defTabSz="609585" rtl="0" eaLnBrk="1" fontAlgn="base" hangingPunct="1">
        <a:spcBef>
          <a:spcPct val="0"/>
        </a:spcBef>
        <a:spcAft>
          <a:spcPct val="0"/>
        </a:spcAft>
        <a:defRPr sz="5333">
          <a:solidFill>
            <a:schemeClr val="tx1"/>
          </a:solidFill>
          <a:latin typeface="Newslab Light" charset="0"/>
          <a:ea typeface="ＭＳ Ｐゴシック" charset="0"/>
        </a:defRPr>
      </a:lvl9pPr>
    </p:titleStyle>
    <p:bodyStyle>
      <a:lvl1pPr marL="224361" indent="-224361" algn="l" defTabSz="609585" rtl="0" eaLnBrk="1" fontAlgn="base" hangingPunct="1">
        <a:lnSpc>
          <a:spcPct val="100000"/>
        </a:lnSpc>
        <a:spcBef>
          <a:spcPct val="20000"/>
        </a:spcBef>
        <a:spcAft>
          <a:spcPct val="0"/>
        </a:spcAft>
        <a:buSzPct val="90000"/>
        <a:buFont typeface="Arial"/>
        <a:buChar char="•"/>
        <a:defRPr sz="3200" kern="1200" spc="0">
          <a:solidFill>
            <a:schemeClr val="tx1">
              <a:lumMod val="75000"/>
              <a:lumOff val="25000"/>
            </a:schemeClr>
          </a:solidFill>
          <a:latin typeface="Source Sans Pro Light"/>
          <a:ea typeface="ＭＳ Ｐゴシック" charset="0"/>
          <a:cs typeface="Source Sans Pro"/>
        </a:defRPr>
      </a:lvl1pPr>
      <a:lvl2pPr marL="535504" indent="-232828" algn="l" defTabSz="609585" rtl="0" eaLnBrk="1" fontAlgn="base" hangingPunct="1">
        <a:lnSpc>
          <a:spcPct val="100000"/>
        </a:lnSpc>
        <a:spcBef>
          <a:spcPct val="20000"/>
        </a:spcBef>
        <a:spcAft>
          <a:spcPct val="0"/>
        </a:spcAft>
        <a:buSzPct val="90000"/>
        <a:buFont typeface="Arial"/>
        <a:buChar char="•"/>
        <a:defRPr sz="2667" kern="1200" spc="0">
          <a:solidFill>
            <a:schemeClr val="tx1">
              <a:lumMod val="75000"/>
              <a:lumOff val="25000"/>
            </a:schemeClr>
          </a:solidFill>
          <a:latin typeface="Source Sans Pro Light"/>
          <a:ea typeface="ＭＳ Ｐゴシック" charset="0"/>
          <a:cs typeface="Source Sans Pro"/>
        </a:defRPr>
      </a:lvl2pPr>
      <a:lvl3pPr marL="992693" indent="-232828" algn="l" defTabSz="609585" rtl="0" eaLnBrk="1" fontAlgn="base" hangingPunct="1">
        <a:lnSpc>
          <a:spcPct val="100000"/>
        </a:lnSpc>
        <a:spcBef>
          <a:spcPct val="20000"/>
        </a:spcBef>
        <a:spcAft>
          <a:spcPct val="0"/>
        </a:spcAft>
        <a:buSzPct val="80000"/>
        <a:buFont typeface="Lucida Grande"/>
        <a:buChar char="–"/>
        <a:tabLst/>
        <a:defRPr sz="2400" kern="1200" spc="0">
          <a:solidFill>
            <a:schemeClr val="tx1">
              <a:lumMod val="75000"/>
              <a:lumOff val="25000"/>
            </a:schemeClr>
          </a:solidFill>
          <a:latin typeface="Source Sans Pro Light"/>
          <a:ea typeface="ＭＳ Ｐゴシック" charset="0"/>
          <a:cs typeface="Source Sans Pro"/>
        </a:defRPr>
      </a:lvl3pPr>
      <a:lvl4pPr marL="1295368" indent="-232828" algn="l" defTabSz="609585"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4pPr>
      <a:lvl5pPr marL="1519729" indent="-224361" algn="l" defTabSz="609585" rtl="0" eaLnBrk="1" fontAlgn="base" hangingPunct="1">
        <a:lnSpc>
          <a:spcPct val="100000"/>
        </a:lnSpc>
        <a:spcBef>
          <a:spcPct val="20000"/>
        </a:spcBef>
        <a:spcAft>
          <a:spcPct val="0"/>
        </a:spcAft>
        <a:buSzPct val="80000"/>
        <a:buFont typeface="Lucida Grande"/>
        <a:buChar char="–"/>
        <a:defRPr sz="2133" kern="1200" spc="0">
          <a:solidFill>
            <a:schemeClr val="tx1">
              <a:lumMod val="75000"/>
              <a:lumOff val="25000"/>
            </a:schemeClr>
          </a:solidFill>
          <a:latin typeface="Source Sans Pro Light"/>
          <a:ea typeface="ＭＳ Ｐゴシック" charset="0"/>
          <a:cs typeface="Source Sans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8.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park.apache.org/docs/latest/running-on-yarn.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42.emf"/><Relationship Id="rId5" Type="http://schemas.openxmlformats.org/officeDocument/2006/relationships/hyperlink" Target="http://hadoop.apache.org/" TargetMode="External"/><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42.emf"/><Relationship Id="rId5" Type="http://schemas.openxmlformats.org/officeDocument/2006/relationships/image" Target="../media/image43.emf"/><Relationship Id="rId6" Type="http://schemas.openxmlformats.org/officeDocument/2006/relationships/hyperlink" Target="http://hadoop.apache.org/" TargetMode="External"/><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42.emf"/><Relationship Id="rId5" Type="http://schemas.openxmlformats.org/officeDocument/2006/relationships/image" Target="../media/image44.png"/><Relationship Id="rId6" Type="http://schemas.openxmlformats.org/officeDocument/2006/relationships/image" Target="../media/image33.png"/><Relationship Id="rId7" Type="http://schemas.openxmlformats.org/officeDocument/2006/relationships/hyperlink" Target="http://hadoop.apache.org/" TargetMode="External"/><Relationship Id="rId8"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42.emf"/><Relationship Id="rId5" Type="http://schemas.openxmlformats.org/officeDocument/2006/relationships/image" Target="../media/image44.png"/><Relationship Id="rId6" Type="http://schemas.openxmlformats.org/officeDocument/2006/relationships/image" Target="../media/image33.png"/><Relationship Id="rId7" Type="http://schemas.openxmlformats.org/officeDocument/2006/relationships/hyperlink" Target="http://hadoop.apache.org/" TargetMode="External"/><Relationship Id="rId8"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yubent/swedbank/slid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hyperlink" Target="http://hadoop.apache.org/" TargetMode="External"/><Relationship Id="rId5" Type="http://schemas.openxmlformats.org/officeDocument/2006/relationships/image" Target="../media/image26.png"/><Relationship Id="rId6" Type="http://schemas.openxmlformats.org/officeDocument/2006/relationships/image" Target="../media/image27.emf"/><Relationship Id="rId7" Type="http://schemas.openxmlformats.org/officeDocument/2006/relationships/image" Target="../media/image28.emf"/><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27.emf"/><Relationship Id="rId7" Type="http://schemas.openxmlformats.org/officeDocument/2006/relationships/image" Target="../media/image53.png"/><Relationship Id="rId8"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7.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1" Type="http://schemas.openxmlformats.org/officeDocument/2006/relationships/image" Target="../media/image63.png"/><Relationship Id="rId12"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0.jpg"/><Relationship Id="rId9" Type="http://schemas.openxmlformats.org/officeDocument/2006/relationships/image" Target="../media/image61.png"/><Relationship Id="rId10" Type="http://schemas.openxmlformats.org/officeDocument/2006/relationships/image" Target="../media/image62.jp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65.png"/><Relationship Id="rId5" Type="http://schemas.openxmlformats.org/officeDocument/2006/relationships/image" Target="../media/image69.png"/><Relationship Id="rId6" Type="http://schemas.openxmlformats.org/officeDocument/2006/relationships/image" Target="../media/image70.emf"/><Relationship Id="rId7" Type="http://schemas.openxmlformats.org/officeDocument/2006/relationships/image" Target="../media/image71.png"/><Relationship Id="rId8"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72.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73.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4.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35.png"/><Relationship Id="rId10"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38.png"/><Relationship Id="rId9" Type="http://schemas.openxmlformats.org/officeDocument/2006/relationships/image" Target="../media/image35.png"/><Relationship Id="rId10"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itle 1"/>
          <p:cNvSpPr txBox="1">
            <a:spLocks/>
          </p:cNvSpPr>
          <p:nvPr/>
        </p:nvSpPr>
        <p:spPr bwMode="auto">
          <a:xfrm>
            <a:off x="2806677" y="3788146"/>
            <a:ext cx="6548684" cy="1863171"/>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lvl1pPr algn="l" defTabSz="609585" rtl="0" eaLnBrk="1" fontAlgn="base" hangingPunct="1">
              <a:spcBef>
                <a:spcPct val="0"/>
              </a:spcBef>
              <a:spcAft>
                <a:spcPct val="0"/>
              </a:spcAft>
              <a:defRPr sz="5333" kern="1200">
                <a:solidFill>
                  <a:schemeClr val="tx1">
                    <a:lumMod val="75000"/>
                    <a:lumOff val="25000"/>
                  </a:schemeClr>
                </a:solidFill>
                <a:latin typeface="Newslab Thin"/>
                <a:ea typeface="ＭＳ Ｐゴシック" charset="0"/>
                <a:cs typeface="Newslab Thin"/>
              </a:defRPr>
            </a:lvl1pPr>
            <a:lvl2pPr algn="l" defTabSz="609585" rtl="0" eaLnBrk="1" fontAlgn="base" hangingPunct="1">
              <a:spcBef>
                <a:spcPct val="0"/>
              </a:spcBef>
              <a:spcAft>
                <a:spcPct val="0"/>
              </a:spcAft>
              <a:defRPr sz="5333">
                <a:solidFill>
                  <a:schemeClr val="tx1"/>
                </a:solidFill>
                <a:latin typeface="Newslab Light" charset="0"/>
                <a:ea typeface="ＭＳ Ｐゴシック" charset="0"/>
              </a:defRPr>
            </a:lvl2pPr>
            <a:lvl3pPr algn="l" defTabSz="609585" rtl="0" eaLnBrk="1" fontAlgn="base" hangingPunct="1">
              <a:spcBef>
                <a:spcPct val="0"/>
              </a:spcBef>
              <a:spcAft>
                <a:spcPct val="0"/>
              </a:spcAft>
              <a:defRPr sz="5333">
                <a:solidFill>
                  <a:schemeClr val="tx1"/>
                </a:solidFill>
                <a:latin typeface="Newslab Light" charset="0"/>
                <a:ea typeface="ＭＳ Ｐゴシック" charset="0"/>
              </a:defRPr>
            </a:lvl3pPr>
            <a:lvl4pPr algn="l" defTabSz="609585" rtl="0" eaLnBrk="1" fontAlgn="base" hangingPunct="1">
              <a:spcBef>
                <a:spcPct val="0"/>
              </a:spcBef>
              <a:spcAft>
                <a:spcPct val="0"/>
              </a:spcAft>
              <a:defRPr sz="5333">
                <a:solidFill>
                  <a:schemeClr val="tx1"/>
                </a:solidFill>
                <a:latin typeface="Newslab Light" charset="0"/>
                <a:ea typeface="ＭＳ Ｐゴシック" charset="0"/>
              </a:defRPr>
            </a:lvl4pPr>
            <a:lvl5pPr algn="l" defTabSz="609585" rtl="0" eaLnBrk="1" fontAlgn="base" hangingPunct="1">
              <a:spcBef>
                <a:spcPct val="0"/>
              </a:spcBef>
              <a:spcAft>
                <a:spcPct val="0"/>
              </a:spcAft>
              <a:defRPr sz="5333">
                <a:solidFill>
                  <a:schemeClr val="tx1"/>
                </a:solidFill>
                <a:latin typeface="Newslab Light" charset="0"/>
                <a:ea typeface="ＭＳ Ｐゴシック" charset="0"/>
              </a:defRPr>
            </a:lvl5pPr>
            <a:lvl6pPr marL="609585" algn="l" defTabSz="609585" rtl="0" eaLnBrk="1" fontAlgn="base" hangingPunct="1">
              <a:spcBef>
                <a:spcPct val="0"/>
              </a:spcBef>
              <a:spcAft>
                <a:spcPct val="0"/>
              </a:spcAft>
              <a:defRPr sz="5333">
                <a:solidFill>
                  <a:schemeClr val="tx1"/>
                </a:solidFill>
                <a:latin typeface="Newslab Light" charset="0"/>
                <a:ea typeface="ＭＳ Ｐゴシック" charset="0"/>
              </a:defRPr>
            </a:lvl6pPr>
            <a:lvl7pPr marL="1219170" algn="l" defTabSz="609585" rtl="0" eaLnBrk="1" fontAlgn="base" hangingPunct="1">
              <a:spcBef>
                <a:spcPct val="0"/>
              </a:spcBef>
              <a:spcAft>
                <a:spcPct val="0"/>
              </a:spcAft>
              <a:defRPr sz="5333">
                <a:solidFill>
                  <a:schemeClr val="tx1"/>
                </a:solidFill>
                <a:latin typeface="Newslab Light" charset="0"/>
                <a:ea typeface="ＭＳ Ｐゴシック" charset="0"/>
              </a:defRPr>
            </a:lvl7pPr>
            <a:lvl8pPr marL="1828754" algn="l" defTabSz="609585" rtl="0" eaLnBrk="1" fontAlgn="base" hangingPunct="1">
              <a:spcBef>
                <a:spcPct val="0"/>
              </a:spcBef>
              <a:spcAft>
                <a:spcPct val="0"/>
              </a:spcAft>
              <a:defRPr sz="5333">
                <a:solidFill>
                  <a:schemeClr val="tx1"/>
                </a:solidFill>
                <a:latin typeface="Newslab Light" charset="0"/>
                <a:ea typeface="ＭＳ Ｐゴシック" charset="0"/>
              </a:defRPr>
            </a:lvl8pPr>
            <a:lvl9pPr marL="2438339" algn="l" defTabSz="609585" rtl="0" eaLnBrk="1" fontAlgn="base" hangingPunct="1">
              <a:spcBef>
                <a:spcPct val="0"/>
              </a:spcBef>
              <a:spcAft>
                <a:spcPct val="0"/>
              </a:spcAft>
              <a:defRPr sz="5333">
                <a:solidFill>
                  <a:schemeClr val="tx1"/>
                </a:solidFill>
                <a:latin typeface="Newslab Light" charset="0"/>
                <a:ea typeface="ＭＳ Ｐゴシック" charset="0"/>
              </a:defRPr>
            </a:lvl9pPr>
          </a:lstStyle>
          <a:p>
            <a:pPr algn="ctr"/>
            <a:r>
              <a:rPr lang="en-US" sz="5400" dirty="0" smtClean="0">
                <a:solidFill>
                  <a:schemeClr val="bg1"/>
                </a:solidFill>
              </a:rPr>
              <a:t>Spark Architecture &amp;</a:t>
            </a:r>
          </a:p>
          <a:p>
            <a:pPr algn="ctr"/>
            <a:r>
              <a:rPr lang="en-US" sz="5400" dirty="0" smtClean="0">
                <a:solidFill>
                  <a:schemeClr val="bg1"/>
                </a:solidFill>
              </a:rPr>
              <a:t>Resource Managers</a:t>
            </a:r>
            <a:endParaRPr lang="en-US" sz="5400" dirty="0">
              <a:solidFill>
                <a:schemeClr val="bg1"/>
              </a:solidFill>
            </a:endParaRPr>
          </a:p>
        </p:txBody>
      </p:sp>
      <p:pic>
        <p:nvPicPr>
          <p:cNvPr id="4" name="Picture 3"/>
          <p:cNvPicPr>
            <a:picLocks noChangeAspect="1"/>
          </p:cNvPicPr>
          <p:nvPr/>
        </p:nvPicPr>
        <p:blipFill>
          <a:blip r:embed="rId4"/>
          <a:stretch>
            <a:fillRect/>
          </a:stretch>
        </p:blipFill>
        <p:spPr>
          <a:xfrm>
            <a:off x="5125864" y="1958970"/>
            <a:ext cx="1560756" cy="156075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6312" y="5943272"/>
            <a:ext cx="3018792" cy="513194"/>
          </a:xfrm>
          <a:prstGeom prst="rect">
            <a:avLst/>
          </a:prstGeom>
        </p:spPr>
      </p:pic>
    </p:spTree>
    <p:extLst>
      <p:ext uri="{BB962C8B-B14F-4D97-AF65-F5344CB8AC3E}">
        <p14:creationId xmlns:p14="http://schemas.microsoft.com/office/powerpoint/2010/main" val="3952818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0115" y="1608311"/>
            <a:ext cx="1717291" cy="2695065"/>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300740" y="1617836"/>
            <a:ext cx="1717291" cy="2695065"/>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85993" y="1608311"/>
            <a:ext cx="1717291" cy="2695065"/>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5895" y="1614541"/>
            <a:ext cx="1717291" cy="2695065"/>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131307" y="4331139"/>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637652" y="3781319"/>
            <a:ext cx="916260" cy="475611"/>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rPr>
              <a:t>Driver</a:t>
            </a:r>
          </a:p>
          <a:p>
            <a:pPr algn="ctr"/>
            <a:endParaRPr lang="en-US" sz="1050" b="1" dirty="0">
              <a:solidFill>
                <a:schemeClr val="tx1"/>
              </a:solidFill>
              <a:latin typeface="Anonymous Pro" panose="02060609030202000504" pitchFamily="49" charset="0"/>
              <a:ea typeface="Anonymous Pro" panose="02060609030202000504" pitchFamily="49" charset="0"/>
            </a:endParaRPr>
          </a:p>
          <a:p>
            <a:pPr algn="ctr"/>
            <a:endParaRPr lang="en-US" sz="1050" b="1" dirty="0">
              <a:solidFill>
                <a:schemeClr val="tx1"/>
              </a:solidFill>
              <a:latin typeface="Anonymous Pro" panose="02060609030202000504" pitchFamily="49" charset="0"/>
              <a:ea typeface="Anonymous Pro" panose="02060609030202000504" pitchFamily="49" charset="0"/>
            </a:endParaRPr>
          </a:p>
        </p:txBody>
      </p:sp>
      <p:pic>
        <p:nvPicPr>
          <p:cNvPr id="9" name="Picture 8"/>
          <p:cNvPicPr>
            <a:picLocks noChangeAspect="1"/>
          </p:cNvPicPr>
          <p:nvPr/>
        </p:nvPicPr>
        <p:blipFill>
          <a:blip r:embed="rId3"/>
          <a:stretch>
            <a:fillRect/>
          </a:stretch>
        </p:blipFill>
        <p:spPr>
          <a:xfrm>
            <a:off x="1879608" y="3964529"/>
            <a:ext cx="433146" cy="257722"/>
          </a:xfrm>
          <a:prstGeom prst="rect">
            <a:avLst/>
          </a:prstGeom>
          <a:ln>
            <a:solidFill>
              <a:schemeClr val="tx1"/>
            </a:solidFill>
          </a:ln>
        </p:spPr>
      </p:pic>
      <p:sp>
        <p:nvSpPr>
          <p:cNvPr id="10" name="Oval 9"/>
          <p:cNvSpPr/>
          <p:nvPr/>
        </p:nvSpPr>
        <p:spPr>
          <a:xfrm>
            <a:off x="735277" y="4520940"/>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1" name="Straight Connector 10"/>
          <p:cNvCxnSpPr/>
          <p:nvPr/>
        </p:nvCxnSpPr>
        <p:spPr>
          <a:xfrm flipV="1">
            <a:off x="1883582" y="4334303"/>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51660" y="4529186"/>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3" name="TextBox 12"/>
          <p:cNvSpPr txBox="1"/>
          <p:nvPr/>
        </p:nvSpPr>
        <p:spPr>
          <a:xfrm>
            <a:off x="1653868" y="4549383"/>
            <a:ext cx="443526" cy="261610"/>
          </a:xfrm>
          <a:prstGeom prst="rect">
            <a:avLst/>
          </a:prstGeom>
          <a:noFill/>
        </p:spPr>
        <p:txBody>
          <a:bodyPr wrap="square" rtlCol="0">
            <a:spAutoFit/>
          </a:bodyPr>
          <a:lstStyle/>
          <a:p>
            <a:r>
              <a:rPr lang="en-US" sz="1100" dirty="0" smtClean="0"/>
              <a:t>SSD</a:t>
            </a:r>
            <a:endParaRPr lang="en-US" sz="1100" dirty="0"/>
          </a:p>
        </p:txBody>
      </p:sp>
      <p:sp>
        <p:nvSpPr>
          <p:cNvPr id="14" name="TextBox 13"/>
          <p:cNvSpPr txBox="1"/>
          <p:nvPr/>
        </p:nvSpPr>
        <p:spPr>
          <a:xfrm>
            <a:off x="764522" y="4554584"/>
            <a:ext cx="737010" cy="276999"/>
          </a:xfrm>
          <a:prstGeom prst="rect">
            <a:avLst/>
          </a:prstGeom>
          <a:noFill/>
        </p:spPr>
        <p:txBody>
          <a:bodyPr wrap="square" rtlCol="0">
            <a:spAutoFit/>
          </a:bodyPr>
          <a:lstStyle/>
          <a:p>
            <a:pPr algn="ctr"/>
            <a:r>
              <a:rPr lang="en-US" sz="1200" b="1" dirty="0" smtClean="0"/>
              <a:t>OS Disk</a:t>
            </a:r>
            <a:endParaRPr lang="en-US" sz="1200" b="1" dirty="0"/>
          </a:p>
        </p:txBody>
      </p:sp>
      <p:cxnSp>
        <p:nvCxnSpPr>
          <p:cNvPr id="15" name="Straight Connector 14"/>
          <p:cNvCxnSpPr/>
          <p:nvPr/>
        </p:nvCxnSpPr>
        <p:spPr>
          <a:xfrm flipV="1">
            <a:off x="3784667" y="4331938"/>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388637" y="4521739"/>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7" name="Straight Connector 16"/>
          <p:cNvCxnSpPr/>
          <p:nvPr/>
        </p:nvCxnSpPr>
        <p:spPr>
          <a:xfrm flipV="1">
            <a:off x="4536942" y="4335102"/>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305020" y="4529985"/>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9" name="TextBox 18"/>
          <p:cNvSpPr txBox="1"/>
          <p:nvPr/>
        </p:nvSpPr>
        <p:spPr>
          <a:xfrm>
            <a:off x="4307228" y="4550182"/>
            <a:ext cx="443526" cy="261610"/>
          </a:xfrm>
          <a:prstGeom prst="rect">
            <a:avLst/>
          </a:prstGeom>
          <a:noFill/>
        </p:spPr>
        <p:txBody>
          <a:bodyPr wrap="square" rtlCol="0">
            <a:spAutoFit/>
          </a:bodyPr>
          <a:lstStyle/>
          <a:p>
            <a:r>
              <a:rPr lang="en-US" sz="1100" dirty="0" smtClean="0"/>
              <a:t>SSD</a:t>
            </a:r>
            <a:endParaRPr lang="en-US" sz="1100" dirty="0"/>
          </a:p>
        </p:txBody>
      </p:sp>
      <p:sp>
        <p:nvSpPr>
          <p:cNvPr id="20" name="TextBox 19"/>
          <p:cNvSpPr txBox="1"/>
          <p:nvPr/>
        </p:nvSpPr>
        <p:spPr>
          <a:xfrm>
            <a:off x="3417882" y="4555383"/>
            <a:ext cx="737010" cy="276999"/>
          </a:xfrm>
          <a:prstGeom prst="rect">
            <a:avLst/>
          </a:prstGeom>
          <a:noFill/>
        </p:spPr>
        <p:txBody>
          <a:bodyPr wrap="square" rtlCol="0">
            <a:spAutoFit/>
          </a:bodyPr>
          <a:lstStyle/>
          <a:p>
            <a:pPr algn="ctr"/>
            <a:r>
              <a:rPr lang="en-US" sz="1200" b="1" dirty="0" smtClean="0"/>
              <a:t>OS Disk</a:t>
            </a:r>
            <a:endParaRPr lang="en-US" sz="1200" b="1" dirty="0"/>
          </a:p>
        </p:txBody>
      </p:sp>
      <p:cxnSp>
        <p:nvCxnSpPr>
          <p:cNvPr id="21" name="Straight Connector 20"/>
          <p:cNvCxnSpPr/>
          <p:nvPr/>
        </p:nvCxnSpPr>
        <p:spPr>
          <a:xfrm flipV="1">
            <a:off x="9111021" y="4314038"/>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8714991" y="4503839"/>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3" name="Straight Connector 22"/>
          <p:cNvCxnSpPr/>
          <p:nvPr/>
        </p:nvCxnSpPr>
        <p:spPr>
          <a:xfrm flipV="1">
            <a:off x="9863296" y="4317202"/>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631374" y="4512085"/>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5" name="TextBox 24"/>
          <p:cNvSpPr txBox="1"/>
          <p:nvPr/>
        </p:nvSpPr>
        <p:spPr>
          <a:xfrm>
            <a:off x="9633582" y="4532282"/>
            <a:ext cx="443526" cy="261610"/>
          </a:xfrm>
          <a:prstGeom prst="rect">
            <a:avLst/>
          </a:prstGeom>
          <a:noFill/>
        </p:spPr>
        <p:txBody>
          <a:bodyPr wrap="square" rtlCol="0">
            <a:spAutoFit/>
          </a:bodyPr>
          <a:lstStyle/>
          <a:p>
            <a:r>
              <a:rPr lang="en-US" sz="1100" dirty="0" smtClean="0"/>
              <a:t>SSD</a:t>
            </a:r>
            <a:endParaRPr lang="en-US" sz="1100" dirty="0"/>
          </a:p>
        </p:txBody>
      </p:sp>
      <p:sp>
        <p:nvSpPr>
          <p:cNvPr id="26" name="TextBox 25"/>
          <p:cNvSpPr txBox="1"/>
          <p:nvPr/>
        </p:nvSpPr>
        <p:spPr>
          <a:xfrm>
            <a:off x="8744236" y="4537483"/>
            <a:ext cx="737010" cy="276999"/>
          </a:xfrm>
          <a:prstGeom prst="rect">
            <a:avLst/>
          </a:prstGeom>
          <a:noFill/>
        </p:spPr>
        <p:txBody>
          <a:bodyPr wrap="square" rtlCol="0">
            <a:spAutoFit/>
          </a:bodyPr>
          <a:lstStyle/>
          <a:p>
            <a:pPr algn="ctr"/>
            <a:r>
              <a:rPr lang="en-US" sz="1200" b="1" dirty="0" smtClean="0"/>
              <a:t>OS Disk</a:t>
            </a:r>
            <a:endParaRPr lang="en-US" sz="1200" b="1" dirty="0"/>
          </a:p>
        </p:txBody>
      </p:sp>
      <p:sp>
        <p:nvSpPr>
          <p:cNvPr id="27" name="Rectangle 26"/>
          <p:cNvSpPr/>
          <p:nvPr/>
        </p:nvSpPr>
        <p:spPr>
          <a:xfrm>
            <a:off x="9549367" y="3791119"/>
            <a:ext cx="964226" cy="407321"/>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cs typeface="Consolas" panose="020B0609020204030204" pitchFamily="49" charset="0"/>
              </a:rPr>
              <a:t>Spark Master</a:t>
            </a:r>
            <a:endParaRPr lang="en-US" sz="1050" b="1" dirty="0">
              <a:solidFill>
                <a:schemeClr val="tx1"/>
              </a:solidFill>
              <a:latin typeface="Anonymous Pro" panose="02060609030202000504" pitchFamily="49" charset="0"/>
              <a:ea typeface="Anonymous Pro" panose="02060609030202000504" pitchFamily="49" charset="0"/>
              <a:cs typeface="Consolas" panose="020B0609020204030204" pitchFamily="49" charset="0"/>
            </a:endParaRPr>
          </a:p>
        </p:txBody>
      </p:sp>
      <p:cxnSp>
        <p:nvCxnSpPr>
          <p:cNvPr id="28" name="Straight Connector 27"/>
          <p:cNvCxnSpPr/>
          <p:nvPr/>
        </p:nvCxnSpPr>
        <p:spPr>
          <a:xfrm flipV="1">
            <a:off x="6494565" y="4329431"/>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522761"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sp>
        <p:nvSpPr>
          <p:cNvPr id="30" name="Oval 29"/>
          <p:cNvSpPr/>
          <p:nvPr/>
        </p:nvSpPr>
        <p:spPr>
          <a:xfrm>
            <a:off x="6110916" y="4495665"/>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31" name="Straight Connector 30"/>
          <p:cNvCxnSpPr/>
          <p:nvPr/>
        </p:nvCxnSpPr>
        <p:spPr>
          <a:xfrm flipV="1">
            <a:off x="7259221" y="4309028"/>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027299" y="4503911"/>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3" name="TextBox 32"/>
          <p:cNvSpPr txBox="1"/>
          <p:nvPr/>
        </p:nvSpPr>
        <p:spPr>
          <a:xfrm>
            <a:off x="7029507" y="4524108"/>
            <a:ext cx="443526" cy="261610"/>
          </a:xfrm>
          <a:prstGeom prst="rect">
            <a:avLst/>
          </a:prstGeom>
          <a:noFill/>
        </p:spPr>
        <p:txBody>
          <a:bodyPr wrap="square" rtlCol="0">
            <a:spAutoFit/>
          </a:bodyPr>
          <a:lstStyle/>
          <a:p>
            <a:r>
              <a:rPr lang="en-US" sz="1100" dirty="0" smtClean="0"/>
              <a:t>SSD</a:t>
            </a:r>
            <a:endParaRPr lang="en-US" sz="1100" dirty="0"/>
          </a:p>
        </p:txBody>
      </p:sp>
      <p:sp>
        <p:nvSpPr>
          <p:cNvPr id="34" name="TextBox 33"/>
          <p:cNvSpPr txBox="1"/>
          <p:nvPr/>
        </p:nvSpPr>
        <p:spPr>
          <a:xfrm>
            <a:off x="6140161" y="4529309"/>
            <a:ext cx="737010" cy="276999"/>
          </a:xfrm>
          <a:prstGeom prst="rect">
            <a:avLst/>
          </a:prstGeom>
          <a:noFill/>
        </p:spPr>
        <p:txBody>
          <a:bodyPr wrap="square" rtlCol="0">
            <a:spAutoFit/>
          </a:bodyPr>
          <a:lstStyle/>
          <a:p>
            <a:pPr algn="ctr"/>
            <a:r>
              <a:rPr lang="en-US" sz="1200" b="1" dirty="0" smtClean="0"/>
              <a:t>OS Disk</a:t>
            </a:r>
            <a:endParaRPr lang="en-US" sz="1200" b="1" dirty="0"/>
          </a:p>
        </p:txBody>
      </p:sp>
      <p:cxnSp>
        <p:nvCxnSpPr>
          <p:cNvPr id="39" name="Straight Arrow Connector 38"/>
          <p:cNvCxnSpPr/>
          <p:nvPr/>
        </p:nvCxnSpPr>
        <p:spPr>
          <a:xfrm flipH="1">
            <a:off x="6741189"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367207"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41" name="Rectangle 40"/>
          <p:cNvSpPr/>
          <p:nvPr/>
        </p:nvSpPr>
        <p:spPr>
          <a:xfrm>
            <a:off x="7349319"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42" name="Straight Arrow Connector 41"/>
          <p:cNvCxnSpPr/>
          <p:nvPr/>
        </p:nvCxnSpPr>
        <p:spPr>
          <a:xfrm flipH="1">
            <a:off x="7567747"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193765"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44" name="Rectangle 43"/>
          <p:cNvSpPr/>
          <p:nvPr/>
        </p:nvSpPr>
        <p:spPr>
          <a:xfrm>
            <a:off x="9092873"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45" name="Straight Arrow Connector 44"/>
          <p:cNvCxnSpPr/>
          <p:nvPr/>
        </p:nvCxnSpPr>
        <p:spPr>
          <a:xfrm flipH="1">
            <a:off x="9311301"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937319"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47" name="Rectangle 46"/>
          <p:cNvSpPr/>
          <p:nvPr/>
        </p:nvSpPr>
        <p:spPr>
          <a:xfrm>
            <a:off x="9919431"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48" name="Straight Arrow Connector 47"/>
          <p:cNvCxnSpPr/>
          <p:nvPr/>
        </p:nvCxnSpPr>
        <p:spPr>
          <a:xfrm flipH="1">
            <a:off x="10137859"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763877"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50" name="Rectangle 49"/>
          <p:cNvSpPr/>
          <p:nvPr/>
        </p:nvSpPr>
        <p:spPr>
          <a:xfrm>
            <a:off x="3738860"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51" name="Straight Arrow Connector 50"/>
          <p:cNvCxnSpPr/>
          <p:nvPr/>
        </p:nvCxnSpPr>
        <p:spPr>
          <a:xfrm flipH="1">
            <a:off x="3957288"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83306"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53" name="Rectangle 52"/>
          <p:cNvSpPr/>
          <p:nvPr/>
        </p:nvSpPr>
        <p:spPr>
          <a:xfrm>
            <a:off x="4565418"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54" name="Straight Arrow Connector 53"/>
          <p:cNvCxnSpPr/>
          <p:nvPr/>
        </p:nvCxnSpPr>
        <p:spPr>
          <a:xfrm flipH="1">
            <a:off x="4783846"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409864"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56" name="Rectangle 55"/>
          <p:cNvSpPr/>
          <p:nvPr/>
        </p:nvSpPr>
        <p:spPr>
          <a:xfrm>
            <a:off x="1224238"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57" name="Straight Arrow Connector 56"/>
          <p:cNvCxnSpPr/>
          <p:nvPr/>
        </p:nvCxnSpPr>
        <p:spPr>
          <a:xfrm flipH="1">
            <a:off x="1442666"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068684"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59" name="Rectangle 58"/>
          <p:cNvSpPr/>
          <p:nvPr/>
        </p:nvSpPr>
        <p:spPr>
          <a:xfrm>
            <a:off x="2050796"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60" name="Straight Arrow Connector 59"/>
          <p:cNvCxnSpPr/>
          <p:nvPr/>
        </p:nvCxnSpPr>
        <p:spPr>
          <a:xfrm flipH="1">
            <a:off x="2269224"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95242"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69" name="Title 1"/>
          <p:cNvSpPr>
            <a:spLocks noGrp="1"/>
          </p:cNvSpPr>
          <p:nvPr>
            <p:ph type="title"/>
          </p:nvPr>
        </p:nvSpPr>
        <p:spPr>
          <a:xfrm>
            <a:off x="254760" y="206375"/>
            <a:ext cx="8560454" cy="857250"/>
          </a:xfrm>
        </p:spPr>
        <p:txBody>
          <a:bodyPr>
            <a:normAutofit/>
          </a:bodyPr>
          <a:lstStyle/>
          <a:p>
            <a:r>
              <a:rPr lang="en-US" sz="4000" dirty="0" smtClean="0"/>
              <a:t>Spark Standalone (single app)</a:t>
            </a:r>
            <a:endParaRPr lang="en-US" sz="4000" dirty="0"/>
          </a:p>
        </p:txBody>
      </p:sp>
      <p:sp>
        <p:nvSpPr>
          <p:cNvPr id="65" name="TextBox 64"/>
          <p:cNvSpPr txBox="1"/>
          <p:nvPr/>
        </p:nvSpPr>
        <p:spPr>
          <a:xfrm>
            <a:off x="471520" y="5071498"/>
            <a:ext cx="1766448" cy="276999"/>
          </a:xfrm>
          <a:prstGeom prst="rect">
            <a:avLst/>
          </a:prstGeom>
          <a:noFill/>
        </p:spPr>
        <p:txBody>
          <a:bodyPr wrap="square" rtlCol="0">
            <a:spAutoFit/>
          </a:bodyPr>
          <a:lstStyle/>
          <a:p>
            <a:r>
              <a:rPr lang="en-US" sz="1200" dirty="0">
                <a:solidFill>
                  <a:schemeClr val="tx1">
                    <a:lumMod val="95000"/>
                  </a:schemeClr>
                </a:solidFill>
              </a:rPr>
              <a:t>conf/spark-env.sh</a:t>
            </a:r>
          </a:p>
        </p:txBody>
      </p:sp>
      <p:sp>
        <p:nvSpPr>
          <p:cNvPr id="70" name="TextBox 69"/>
          <p:cNvSpPr txBox="1"/>
          <p:nvPr/>
        </p:nvSpPr>
        <p:spPr>
          <a:xfrm>
            <a:off x="471520" y="5348497"/>
            <a:ext cx="11218246" cy="954107"/>
          </a:xfrm>
          <a:prstGeom prst="rect">
            <a:avLst/>
          </a:prstGeom>
          <a:solidFill>
            <a:srgbClr val="F7F7F7"/>
          </a:solidFill>
          <a:ln w="50800" cap="sq" cmpd="thickThin">
            <a:solidFill>
              <a:schemeClr val="tx1">
                <a:lumMod val="50000"/>
                <a:lumOff val="50000"/>
              </a:schemeClr>
            </a:solidFill>
            <a:round/>
          </a:ln>
        </p:spPr>
        <p:txBody>
          <a:bodyPr wrap="square" rtlCol="0">
            <a:spAutoFit/>
          </a:bodyPr>
          <a:lstStyle/>
          <a:p>
            <a:r>
              <a:rPr lang="en-US" sz="1400" dirty="0">
                <a:solidFill>
                  <a:schemeClr val="accent4"/>
                </a:solidFill>
                <a:latin typeface="Consolas" panose="020B0609020204030204" pitchFamily="49" charset="0"/>
                <a:ea typeface="Anonymous Pro" panose="02060609030202000504" pitchFamily="49" charset="0"/>
                <a:cs typeface="Consolas" panose="020B0609020204030204" pitchFamily="49" charset="0"/>
              </a:rPr>
              <a:t>SPARK_WORKER_INSTANCES: </a:t>
            </a:r>
            <a:r>
              <a:rPr lang="en-US" sz="1400" dirty="0">
                <a:solidFill>
                  <a:schemeClr val="accent3"/>
                </a:solidFill>
                <a:latin typeface="Consolas" panose="020B0609020204030204" pitchFamily="49" charset="0"/>
                <a:ea typeface="Anonymous Pro" panose="02060609030202000504" pitchFamily="49" charset="0"/>
                <a:cs typeface="Consolas" panose="020B0609020204030204" pitchFamily="49" charset="0"/>
              </a:rPr>
              <a:t>[default: 1]</a:t>
            </a:r>
            <a:r>
              <a:rPr lang="en-US" sz="1400" dirty="0">
                <a:latin typeface="Consolas" panose="020B0609020204030204" pitchFamily="49" charset="0"/>
                <a:ea typeface="Anonymous Pro" panose="02060609030202000504" pitchFamily="49" charset="0"/>
                <a:cs typeface="Consolas" panose="020B0609020204030204" pitchFamily="49" charset="0"/>
              </a:rPr>
              <a:t> # of worker instances to run on each </a:t>
            </a:r>
            <a:r>
              <a:rPr lang="en-US" sz="1400" dirty="0" smtClean="0">
                <a:latin typeface="Consolas" panose="020B0609020204030204" pitchFamily="49" charset="0"/>
                <a:ea typeface="Anonymous Pro" panose="02060609030202000504" pitchFamily="49" charset="0"/>
                <a:cs typeface="Consolas" panose="020B0609020204030204" pitchFamily="49" charset="0"/>
              </a:rPr>
              <a:t>machine</a:t>
            </a:r>
          </a:p>
          <a:p>
            <a:r>
              <a:rPr lang="en-US" sz="1400" dirty="0">
                <a:solidFill>
                  <a:schemeClr val="accent4"/>
                </a:solidFill>
                <a:latin typeface="Consolas" panose="020B0609020204030204" pitchFamily="49" charset="0"/>
                <a:ea typeface="Anonymous Pro" panose="02060609030202000504" pitchFamily="49" charset="0"/>
                <a:cs typeface="Consolas" panose="020B0609020204030204" pitchFamily="49" charset="0"/>
              </a:rPr>
              <a:t>SPARK_WORKER_CORES: </a:t>
            </a:r>
            <a:r>
              <a:rPr lang="en-US" sz="1400" dirty="0">
                <a:solidFill>
                  <a:schemeClr val="accent3"/>
                </a:solidFill>
                <a:latin typeface="Consolas" panose="020B0609020204030204" pitchFamily="49" charset="0"/>
                <a:ea typeface="Anonymous Pro" panose="02060609030202000504" pitchFamily="49" charset="0"/>
                <a:cs typeface="Consolas" panose="020B0609020204030204" pitchFamily="49" charset="0"/>
              </a:rPr>
              <a:t>[default: ALL]</a:t>
            </a:r>
            <a:r>
              <a:rPr lang="en-US" sz="1400" dirty="0">
                <a:latin typeface="Consolas" panose="020B0609020204030204" pitchFamily="49" charset="0"/>
                <a:ea typeface="Anonymous Pro" panose="02060609030202000504" pitchFamily="49" charset="0"/>
                <a:cs typeface="Consolas" panose="020B0609020204030204" pitchFamily="49" charset="0"/>
              </a:rPr>
              <a:t> # of cores to allow Spark applications to use on the machine</a:t>
            </a:r>
          </a:p>
          <a:p>
            <a:r>
              <a:rPr lang="en-US" sz="1400" dirty="0">
                <a:solidFill>
                  <a:schemeClr val="accent4"/>
                </a:solidFill>
                <a:latin typeface="Consolas" panose="020B0609020204030204" pitchFamily="49" charset="0"/>
                <a:ea typeface="Anonymous Pro" panose="02060609030202000504" pitchFamily="49" charset="0"/>
                <a:cs typeface="Consolas" panose="020B0609020204030204" pitchFamily="49" charset="0"/>
              </a:rPr>
              <a:t>SPARK_WORKER_MEMORY: </a:t>
            </a:r>
            <a:r>
              <a:rPr lang="en-US" sz="1400" dirty="0">
                <a:solidFill>
                  <a:schemeClr val="accent3"/>
                </a:solidFill>
                <a:latin typeface="Consolas" panose="020B0609020204030204" pitchFamily="49" charset="0"/>
                <a:ea typeface="Anonymous Pro" panose="02060609030202000504" pitchFamily="49" charset="0"/>
                <a:cs typeface="Consolas" panose="020B0609020204030204" pitchFamily="49" charset="0"/>
              </a:rPr>
              <a:t>[default: TOTAL RAM – 1 GB]</a:t>
            </a:r>
            <a:r>
              <a:rPr lang="en-US" sz="1400" dirty="0">
                <a:latin typeface="Consolas" panose="020B0609020204030204" pitchFamily="49" charset="0"/>
                <a:ea typeface="Anonymous Pro" panose="02060609030202000504" pitchFamily="49" charset="0"/>
                <a:cs typeface="Consolas" panose="020B0609020204030204" pitchFamily="49" charset="0"/>
              </a:rPr>
              <a:t> Total memory to allow Spark applications to use on the </a:t>
            </a:r>
            <a:r>
              <a:rPr lang="en-US" sz="1400" dirty="0" smtClean="0">
                <a:latin typeface="Consolas" panose="020B0609020204030204" pitchFamily="49" charset="0"/>
                <a:ea typeface="Anonymous Pro" panose="02060609030202000504" pitchFamily="49" charset="0"/>
                <a:cs typeface="Consolas" panose="020B0609020204030204" pitchFamily="49" charset="0"/>
              </a:rPr>
              <a:t>machine</a:t>
            </a:r>
          </a:p>
          <a:p>
            <a:r>
              <a:rPr lang="en-US" sz="1400" dirty="0">
                <a:solidFill>
                  <a:schemeClr val="accent4"/>
                </a:solidFill>
                <a:latin typeface="Consolas" panose="020B0609020204030204" pitchFamily="49" charset="0"/>
                <a:ea typeface="Anonymous Pro" panose="02060609030202000504" pitchFamily="49" charset="0"/>
                <a:cs typeface="Consolas" panose="020B0609020204030204" pitchFamily="49" charset="0"/>
              </a:rPr>
              <a:t>SPARK_DAEMON_MEMORY: </a:t>
            </a:r>
            <a:r>
              <a:rPr lang="en-US" sz="1400" dirty="0">
                <a:solidFill>
                  <a:schemeClr val="accent3"/>
                </a:solidFill>
                <a:latin typeface="Consolas" panose="020B0609020204030204" pitchFamily="49" charset="0"/>
                <a:ea typeface="Anonymous Pro" panose="02060609030202000504" pitchFamily="49" charset="0"/>
                <a:cs typeface="Consolas" panose="020B0609020204030204" pitchFamily="49" charset="0"/>
              </a:rPr>
              <a:t>[default: 512 MB]</a:t>
            </a:r>
            <a:r>
              <a:rPr lang="en-US" sz="1400" dirty="0">
                <a:latin typeface="Consolas" panose="020B0609020204030204" pitchFamily="49" charset="0"/>
                <a:ea typeface="Anonymous Pro" panose="02060609030202000504" pitchFamily="49" charset="0"/>
                <a:cs typeface="Consolas" panose="020B0609020204030204" pitchFamily="49" charset="0"/>
              </a:rPr>
              <a:t> Memory to allocate to the Spark master and worker daemons themselves</a:t>
            </a:r>
            <a:endParaRPr lang="en-US" sz="1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440" y="5368508"/>
            <a:ext cx="471993" cy="471993"/>
          </a:xfrm>
          <a:prstGeom prst="rect">
            <a:avLst/>
          </a:prstGeom>
        </p:spPr>
      </p:pic>
      <p:pic>
        <p:nvPicPr>
          <p:cNvPr id="72" name="Picture 7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1098" y="23428"/>
            <a:ext cx="536359" cy="697266"/>
          </a:xfrm>
          <a:prstGeom prst="rect">
            <a:avLst/>
          </a:prstGeom>
        </p:spPr>
      </p:pic>
    </p:spTree>
    <p:extLst>
      <p:ext uri="{BB962C8B-B14F-4D97-AF65-F5344CB8AC3E}">
        <p14:creationId xmlns:p14="http://schemas.microsoft.com/office/powerpoint/2010/main" val="1815201304"/>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736764" y="2281648"/>
            <a:ext cx="10855796" cy="1477328"/>
          </a:xfrm>
          <a:prstGeom prst="rect">
            <a:avLst/>
          </a:prstGeom>
          <a:noFill/>
        </p:spPr>
        <p:txBody>
          <a:bodyPr wrap="square" rtlCol="0">
            <a:spAutoFit/>
          </a:bodyPr>
          <a:lstStyle/>
          <a:p>
            <a:r>
              <a:rPr lang="en-US" dirty="0" smtClean="0"/>
              <a:t>Apps submitted will run in FIFO mode by default</a:t>
            </a:r>
          </a:p>
          <a:p>
            <a:endParaRPr lang="en-US" dirty="0"/>
          </a:p>
          <a:p>
            <a:r>
              <a:rPr lang="en-US" dirty="0" err="1">
                <a:solidFill>
                  <a:schemeClr val="accent2"/>
                </a:solidFill>
                <a:latin typeface="Consolas" panose="020B0609020204030204" pitchFamily="49" charset="0"/>
                <a:cs typeface="Consolas" panose="020B0609020204030204" pitchFamily="49" charset="0"/>
              </a:rPr>
              <a:t>spark.cores.max</a:t>
            </a:r>
            <a:r>
              <a:rPr lang="en-US" dirty="0">
                <a:solidFill>
                  <a:schemeClr val="accent2"/>
                </a:solidFill>
                <a:latin typeface="Consolas" panose="020B0609020204030204" pitchFamily="49" charset="0"/>
                <a:cs typeface="Consolas" panose="020B0609020204030204" pitchFamily="49" charset="0"/>
              </a:rPr>
              <a:t>:</a:t>
            </a:r>
            <a:r>
              <a:rPr lang="en-US" dirty="0">
                <a:solidFill>
                  <a:schemeClr val="accent3"/>
                </a:solidFill>
                <a:latin typeface="Consolas" panose="020B0609020204030204" pitchFamily="49" charset="0"/>
                <a:cs typeface="Consolas" panose="020B0609020204030204" pitchFamily="49" charset="0"/>
              </a:rPr>
              <a:t> </a:t>
            </a:r>
            <a:r>
              <a:rPr lang="en-US" dirty="0"/>
              <a:t>maximum amount of CPU cores to request for the application from across the cluster</a:t>
            </a:r>
            <a:endParaRPr lang="en-US" dirty="0" smtClean="0"/>
          </a:p>
          <a:p>
            <a:endParaRPr lang="en-US" dirty="0"/>
          </a:p>
          <a:p>
            <a:r>
              <a:rPr lang="en-US" dirty="0" err="1">
                <a:solidFill>
                  <a:schemeClr val="accent2"/>
                </a:solidFill>
                <a:latin typeface="Consolas" panose="020B0609020204030204" pitchFamily="49" charset="0"/>
                <a:cs typeface="Consolas" panose="020B0609020204030204" pitchFamily="49" charset="0"/>
              </a:rPr>
              <a:t>spark.executor.memory</a:t>
            </a:r>
            <a:r>
              <a:rPr lang="en-US" dirty="0">
                <a:solidFill>
                  <a:schemeClr val="accent2"/>
                </a:solidFill>
                <a:latin typeface="Consolas" panose="020B0609020204030204" pitchFamily="49" charset="0"/>
                <a:cs typeface="Consolas" panose="020B0609020204030204" pitchFamily="49" charset="0"/>
              </a:rPr>
              <a:t>:</a:t>
            </a:r>
            <a:r>
              <a:rPr lang="en-US" dirty="0">
                <a:solidFill>
                  <a:schemeClr val="accent3"/>
                </a:solidFill>
                <a:latin typeface="Consolas" panose="020B0609020204030204" pitchFamily="49" charset="0"/>
                <a:cs typeface="Consolas" panose="020B0609020204030204" pitchFamily="49" charset="0"/>
              </a:rPr>
              <a:t> </a:t>
            </a:r>
            <a:r>
              <a:rPr lang="en-US" dirty="0" smtClean="0"/>
              <a:t>Memory for each executor</a:t>
            </a:r>
            <a:endParaRPr lang="en-US" dirty="0"/>
          </a:p>
        </p:txBody>
      </p:sp>
      <p:sp>
        <p:nvSpPr>
          <p:cNvPr id="8" name="Title 1"/>
          <p:cNvSpPr>
            <a:spLocks noGrp="1"/>
          </p:cNvSpPr>
          <p:nvPr>
            <p:ph type="title"/>
          </p:nvPr>
        </p:nvSpPr>
        <p:spPr>
          <a:xfrm>
            <a:off x="254760" y="206375"/>
            <a:ext cx="8560454" cy="857250"/>
          </a:xfrm>
        </p:spPr>
        <p:txBody>
          <a:bodyPr>
            <a:normAutofit/>
          </a:bodyPr>
          <a:lstStyle/>
          <a:p>
            <a:r>
              <a:rPr lang="en-US" sz="4000" dirty="0" smtClean="0"/>
              <a:t>Standalone Settings</a:t>
            </a:r>
            <a:endParaRPr lang="en-US" sz="4000" dirty="0"/>
          </a:p>
        </p:txBody>
      </p:sp>
    </p:spTree>
    <p:extLst>
      <p:ext uri="{BB962C8B-B14F-4D97-AF65-F5344CB8AC3E}">
        <p14:creationId xmlns:p14="http://schemas.microsoft.com/office/powerpoint/2010/main" val="1562792947"/>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611" y="2463505"/>
            <a:ext cx="1114297" cy="1185423"/>
          </a:xfrm>
          <a:prstGeom prst="rect">
            <a:avLst/>
          </a:prstGeom>
        </p:spPr>
      </p:pic>
      <p:sp>
        <p:nvSpPr>
          <p:cNvPr id="4" name="Title 1"/>
          <p:cNvSpPr>
            <a:spLocks noGrp="1"/>
          </p:cNvSpPr>
          <p:nvPr>
            <p:ph type="title"/>
          </p:nvPr>
        </p:nvSpPr>
        <p:spPr>
          <a:xfrm>
            <a:off x="1824532" y="4361815"/>
            <a:ext cx="8560454" cy="857250"/>
          </a:xfrm>
        </p:spPr>
        <p:txBody>
          <a:bodyPr>
            <a:normAutofit/>
          </a:bodyPr>
          <a:lstStyle/>
          <a:p>
            <a:pPr algn="ctr"/>
            <a:r>
              <a:rPr lang="en-US" sz="4000" dirty="0" smtClean="0"/>
              <a:t>YARN Mode</a:t>
            </a:r>
            <a:endParaRPr lang="en-US" sz="4000" dirty="0"/>
          </a:p>
        </p:txBody>
      </p:sp>
    </p:spTree>
    <p:extLst>
      <p:ext uri="{BB962C8B-B14F-4D97-AF65-F5344CB8AC3E}">
        <p14:creationId xmlns:p14="http://schemas.microsoft.com/office/powerpoint/2010/main" val="3740163837"/>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7670" y="1836116"/>
            <a:ext cx="8766890" cy="2585323"/>
          </a:xfrm>
          <a:prstGeom prst="rect">
            <a:avLst/>
          </a:prstGeom>
          <a:noFill/>
        </p:spPr>
        <p:txBody>
          <a:bodyPr wrap="square" rtlCol="0">
            <a:spAutoFit/>
          </a:bodyPr>
          <a:lstStyle/>
          <a:p>
            <a:r>
              <a:rPr lang="en-US" dirty="0" smtClean="0"/>
              <a:t>Allows for multiple data processing engines against HDFS or </a:t>
            </a:r>
            <a:r>
              <a:rPr lang="en-US" dirty="0" err="1" smtClean="0"/>
              <a:t>HBase</a:t>
            </a:r>
            <a:endParaRPr lang="en-US" dirty="0" smtClean="0"/>
          </a:p>
          <a:p>
            <a:endParaRPr lang="en-US" dirty="0"/>
          </a:p>
          <a:p>
            <a:r>
              <a:rPr lang="en-US" dirty="0" smtClean="0"/>
              <a:t>Dynamically allocates cluster resources and improves utilization over static MR-v</a:t>
            </a:r>
          </a:p>
          <a:p>
            <a:endParaRPr lang="en-US" dirty="0"/>
          </a:p>
          <a:p>
            <a:r>
              <a:rPr lang="en-US" dirty="0" smtClean="0"/>
              <a:t>Better scalability in the future (&gt;5,000 node clusters)</a:t>
            </a:r>
          </a:p>
          <a:p>
            <a:endParaRPr lang="en-US" dirty="0"/>
          </a:p>
          <a:p>
            <a:r>
              <a:rPr lang="en-US" dirty="0" smtClean="0"/>
              <a:t>Can run multiple Executors on each node for a single Spark App w/ just one NodeManager</a:t>
            </a:r>
          </a:p>
          <a:p>
            <a:endParaRPr lang="en-US" dirty="0"/>
          </a:p>
          <a:p>
            <a:r>
              <a:rPr lang="en-US" dirty="0" smtClean="0"/>
              <a:t>Solid Kerberos integration</a:t>
            </a:r>
            <a:endParaRPr lang="en-US" dirty="0"/>
          </a:p>
        </p:txBody>
      </p:sp>
      <p:sp>
        <p:nvSpPr>
          <p:cNvPr id="5" name="TextBox 4"/>
          <p:cNvSpPr txBox="1"/>
          <p:nvPr/>
        </p:nvSpPr>
        <p:spPr>
          <a:xfrm>
            <a:off x="2317670" y="5454667"/>
            <a:ext cx="7781247" cy="369332"/>
          </a:xfrm>
          <a:prstGeom prst="rect">
            <a:avLst/>
          </a:prstGeom>
          <a:noFill/>
        </p:spPr>
        <p:txBody>
          <a:bodyPr wrap="square" rtlCol="0">
            <a:spAutoFit/>
          </a:bodyPr>
          <a:lstStyle/>
          <a:p>
            <a:r>
              <a:rPr lang="en-US" dirty="0" smtClean="0">
                <a:solidFill>
                  <a:schemeClr val="accent2"/>
                </a:solidFill>
              </a:rPr>
              <a:t>Allow </a:t>
            </a:r>
            <a:r>
              <a:rPr lang="en-US" dirty="0">
                <a:solidFill>
                  <a:schemeClr val="accent2"/>
                </a:solidFill>
              </a:rPr>
              <a:t>applications to request specific nodes for scheduling </a:t>
            </a:r>
            <a:r>
              <a:rPr lang="en-US" dirty="0" smtClean="0">
                <a:solidFill>
                  <a:schemeClr val="accent2"/>
                </a:solidFill>
              </a:rPr>
              <a:t>tasks</a:t>
            </a:r>
          </a:p>
        </p:txBody>
      </p:sp>
      <p:sp>
        <p:nvSpPr>
          <p:cNvPr id="9" name="Title 1"/>
          <p:cNvSpPr>
            <a:spLocks noGrp="1"/>
          </p:cNvSpPr>
          <p:nvPr>
            <p:ph type="title"/>
          </p:nvPr>
        </p:nvSpPr>
        <p:spPr>
          <a:xfrm>
            <a:off x="254760" y="206375"/>
            <a:ext cx="8560454" cy="857250"/>
          </a:xfrm>
        </p:spPr>
        <p:txBody>
          <a:bodyPr>
            <a:normAutofit/>
          </a:bodyPr>
          <a:lstStyle/>
          <a:p>
            <a:r>
              <a:rPr lang="en-US" sz="4000" dirty="0" smtClean="0"/>
              <a:t>YARN Benefits</a:t>
            </a:r>
            <a:endParaRPr lang="en-US" sz="4000" dirty="0"/>
          </a:p>
        </p:txBody>
      </p:sp>
    </p:spTree>
    <p:extLst>
      <p:ext uri="{BB962C8B-B14F-4D97-AF65-F5344CB8AC3E}">
        <p14:creationId xmlns:p14="http://schemas.microsoft.com/office/powerpoint/2010/main" val="1875642306"/>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http://www.cloudera.com/wp-content/uploads/2012/0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784" y="761181"/>
            <a:ext cx="6858000" cy="5577841"/>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13"/>
          <p:cNvSpPr txBox="1"/>
          <p:nvPr/>
        </p:nvSpPr>
        <p:spPr>
          <a:xfrm>
            <a:off x="9906770" y="6458289"/>
            <a:ext cx="2009274" cy="276999"/>
          </a:xfrm>
          <a:prstGeom prst="rect">
            <a:avLst/>
          </a:prstGeom>
          <a:noFill/>
        </p:spPr>
        <p:txBody>
          <a:bodyPr wrap="square" rtlCol="0">
            <a:spAutoFit/>
          </a:bodyPr>
          <a:lstStyle/>
          <a:p>
            <a:r>
              <a:rPr lang="en-US" sz="1200" dirty="0" smtClean="0"/>
              <a:t>Source: </a:t>
            </a:r>
            <a:r>
              <a:rPr lang="en-US" sz="1200" dirty="0" err="1" smtClean="0"/>
              <a:t>Cloudera</a:t>
            </a:r>
            <a:r>
              <a:rPr lang="en-US" sz="1200" dirty="0" smtClean="0"/>
              <a:t> Blog</a:t>
            </a:r>
            <a:endParaRPr lang="en-US" sz="1200" dirty="0"/>
          </a:p>
        </p:txBody>
      </p:sp>
      <p:sp>
        <p:nvSpPr>
          <p:cNvPr id="8" name="Title 1"/>
          <p:cNvSpPr>
            <a:spLocks noGrp="1"/>
          </p:cNvSpPr>
          <p:nvPr>
            <p:ph type="title"/>
          </p:nvPr>
        </p:nvSpPr>
        <p:spPr>
          <a:xfrm>
            <a:off x="254760" y="206375"/>
            <a:ext cx="8560454" cy="857250"/>
          </a:xfrm>
        </p:spPr>
        <p:txBody>
          <a:bodyPr>
            <a:normAutofit/>
          </a:bodyPr>
          <a:lstStyle/>
          <a:p>
            <a:r>
              <a:rPr lang="en-US" sz="4000" dirty="0" smtClean="0"/>
              <a:t>YARN</a:t>
            </a:r>
            <a:endParaRPr lang="en-US" sz="4000" dirty="0"/>
          </a:p>
        </p:txBody>
      </p:sp>
    </p:spTree>
    <p:extLst>
      <p:ext uri="{BB962C8B-B14F-4D97-AF65-F5344CB8AC3E}">
        <p14:creationId xmlns:p14="http://schemas.microsoft.com/office/powerpoint/2010/main" val="1100991344"/>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25600" y="3175167"/>
            <a:ext cx="8950960" cy="477054"/>
          </a:xfrm>
          <a:prstGeom prst="rect">
            <a:avLst/>
          </a:prstGeom>
          <a:noFill/>
        </p:spPr>
        <p:txBody>
          <a:bodyPr wrap="square" rtlCol="0">
            <a:spAutoFit/>
          </a:bodyPr>
          <a:lstStyle/>
          <a:p>
            <a:pPr algn="ctr"/>
            <a:r>
              <a:rPr lang="en-US" sz="2500" dirty="0" smtClean="0">
                <a:hlinkClick r:id="rId3"/>
              </a:rPr>
              <a:t>http</a:t>
            </a:r>
            <a:r>
              <a:rPr lang="en-US" sz="2500" dirty="0">
                <a:hlinkClick r:id="rId3"/>
              </a:rPr>
              <a:t>://</a:t>
            </a:r>
            <a:r>
              <a:rPr lang="en-US" sz="2500" dirty="0" smtClean="0">
                <a:hlinkClick r:id="rId3"/>
              </a:rPr>
              <a:t>spark.apache.org/docs/latest/running-on-yarn.html</a:t>
            </a:r>
            <a:endParaRPr lang="en-US" sz="2500" dirty="0"/>
          </a:p>
        </p:txBody>
      </p:sp>
      <p:sp>
        <p:nvSpPr>
          <p:cNvPr id="3" name="Title 1"/>
          <p:cNvSpPr>
            <a:spLocks noGrp="1"/>
          </p:cNvSpPr>
          <p:nvPr>
            <p:ph type="title"/>
          </p:nvPr>
        </p:nvSpPr>
        <p:spPr>
          <a:xfrm>
            <a:off x="254760" y="206375"/>
            <a:ext cx="8560454" cy="857250"/>
          </a:xfrm>
        </p:spPr>
        <p:txBody>
          <a:bodyPr>
            <a:normAutofit/>
          </a:bodyPr>
          <a:lstStyle/>
          <a:p>
            <a:r>
              <a:rPr lang="en-US" sz="4000" dirty="0" smtClean="0"/>
              <a:t>YARN Settings</a:t>
            </a:r>
            <a:endParaRPr lang="en-US" sz="4000" dirty="0"/>
          </a:p>
        </p:txBody>
      </p:sp>
    </p:spTree>
    <p:extLst>
      <p:ext uri="{BB962C8B-B14F-4D97-AF65-F5344CB8AC3E}">
        <p14:creationId xmlns:p14="http://schemas.microsoft.com/office/powerpoint/2010/main" val="3236654673"/>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a:spLocks noGrp="1"/>
          </p:cNvSpPr>
          <p:nvPr>
            <p:ph type="title"/>
          </p:nvPr>
        </p:nvSpPr>
        <p:spPr>
          <a:xfrm>
            <a:off x="254759" y="206375"/>
            <a:ext cx="3216997" cy="857250"/>
          </a:xfrm>
        </p:spPr>
        <p:txBody>
          <a:bodyPr>
            <a:normAutofit/>
          </a:bodyPr>
          <a:lstStyle/>
          <a:p>
            <a:r>
              <a:rPr lang="en-US" sz="4000" dirty="0" smtClean="0"/>
              <a:t>Spark YARN</a:t>
            </a:r>
            <a:endParaRPr lang="en-US" sz="4000" dirty="0"/>
          </a:p>
        </p:txBody>
      </p:sp>
      <p:sp>
        <p:nvSpPr>
          <p:cNvPr id="2" name="Rectangle 1"/>
          <p:cNvSpPr/>
          <p:nvPr/>
        </p:nvSpPr>
        <p:spPr>
          <a:xfrm>
            <a:off x="5166917" y="962538"/>
            <a:ext cx="1563420" cy="1830673"/>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51828" y="3029905"/>
            <a:ext cx="2151328" cy="3026664"/>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785103" y="3029905"/>
            <a:ext cx="2151328" cy="3026664"/>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99335" y="3029905"/>
            <a:ext cx="2151328" cy="3026664"/>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10231"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757" y="3189283"/>
            <a:ext cx="340196" cy="361911"/>
          </a:xfrm>
          <a:prstGeom prst="rect">
            <a:avLst/>
          </a:prstGeom>
        </p:spPr>
      </p:pic>
      <p:sp>
        <p:nvSpPr>
          <p:cNvPr id="8" name="TextBox 7"/>
          <p:cNvSpPr txBox="1"/>
          <p:nvPr/>
        </p:nvSpPr>
        <p:spPr>
          <a:xfrm>
            <a:off x="5172350"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sp>
        <p:nvSpPr>
          <p:cNvPr id="13" name="Rectangle 12"/>
          <p:cNvSpPr/>
          <p:nvPr/>
        </p:nvSpPr>
        <p:spPr>
          <a:xfrm>
            <a:off x="5361051" y="1154145"/>
            <a:ext cx="1191793" cy="733139"/>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051" y="1339758"/>
            <a:ext cx="340196" cy="361911"/>
          </a:xfrm>
          <a:prstGeom prst="rect">
            <a:avLst/>
          </a:prstGeom>
        </p:spPr>
      </p:pic>
      <p:sp>
        <p:nvSpPr>
          <p:cNvPr id="15" name="TextBox 14"/>
          <p:cNvSpPr txBox="1"/>
          <p:nvPr/>
        </p:nvSpPr>
        <p:spPr>
          <a:xfrm>
            <a:off x="5609703" y="1229466"/>
            <a:ext cx="1008550" cy="523220"/>
          </a:xfrm>
          <a:prstGeom prst="rect">
            <a:avLst/>
          </a:prstGeom>
          <a:noFill/>
        </p:spPr>
        <p:txBody>
          <a:bodyPr wrap="square" rtlCol="0">
            <a:spAutoFit/>
          </a:bodyPr>
          <a:lstStyle/>
          <a:p>
            <a:r>
              <a:rPr lang="en-US" sz="1400" dirty="0" smtClean="0">
                <a:solidFill>
                  <a:schemeClr val="bg1"/>
                </a:solidFill>
              </a:rPr>
              <a:t>Resource</a:t>
            </a:r>
          </a:p>
          <a:p>
            <a:r>
              <a:rPr lang="en-US" sz="1400" dirty="0" smtClean="0">
                <a:solidFill>
                  <a:schemeClr val="bg1"/>
                </a:solidFill>
              </a:rPr>
              <a:t>Manager</a:t>
            </a:r>
            <a:endParaRPr lang="en-US" sz="1400" dirty="0">
              <a:solidFill>
                <a:schemeClr val="bg1"/>
              </a:solidFill>
            </a:endParaRPr>
          </a:p>
        </p:txBody>
      </p:sp>
      <p:sp>
        <p:nvSpPr>
          <p:cNvPr id="16" name="Rectangle 15"/>
          <p:cNvSpPr/>
          <p:nvPr/>
        </p:nvSpPr>
        <p:spPr>
          <a:xfrm>
            <a:off x="2031415" y="3891887"/>
            <a:ext cx="1534602" cy="1324169"/>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93336"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862" y="3189283"/>
            <a:ext cx="340196" cy="361911"/>
          </a:xfrm>
          <a:prstGeom prst="rect">
            <a:avLst/>
          </a:prstGeom>
        </p:spPr>
      </p:pic>
      <p:sp>
        <p:nvSpPr>
          <p:cNvPr id="19" name="TextBox 18"/>
          <p:cNvSpPr txBox="1"/>
          <p:nvPr/>
        </p:nvSpPr>
        <p:spPr>
          <a:xfrm>
            <a:off x="2055455"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228" y="3953587"/>
            <a:ext cx="340196" cy="361911"/>
          </a:xfrm>
          <a:prstGeom prst="rect">
            <a:avLst/>
          </a:prstGeom>
        </p:spPr>
      </p:pic>
      <p:sp>
        <p:nvSpPr>
          <p:cNvPr id="21" name="TextBox 20"/>
          <p:cNvSpPr txBox="1"/>
          <p:nvPr/>
        </p:nvSpPr>
        <p:spPr>
          <a:xfrm>
            <a:off x="2335403" y="3975697"/>
            <a:ext cx="1175621" cy="307777"/>
          </a:xfrm>
          <a:prstGeom prst="rect">
            <a:avLst/>
          </a:prstGeom>
          <a:noFill/>
        </p:spPr>
        <p:txBody>
          <a:bodyPr wrap="square" rtlCol="0">
            <a:spAutoFit/>
          </a:bodyPr>
          <a:lstStyle/>
          <a:p>
            <a:r>
              <a:rPr lang="en-US" sz="1400" b="1" dirty="0" smtClean="0"/>
              <a:t>Container</a:t>
            </a:r>
            <a:endParaRPr lang="en-US" sz="1400" b="1" dirty="0"/>
          </a:p>
        </p:txBody>
      </p:sp>
      <p:sp>
        <p:nvSpPr>
          <p:cNvPr id="22" name="Rectangle 21"/>
          <p:cNvSpPr/>
          <p:nvPr/>
        </p:nvSpPr>
        <p:spPr>
          <a:xfrm>
            <a:off x="8454937"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463" y="3189283"/>
            <a:ext cx="340196" cy="361911"/>
          </a:xfrm>
          <a:prstGeom prst="rect">
            <a:avLst/>
          </a:prstGeom>
        </p:spPr>
      </p:pic>
      <p:sp>
        <p:nvSpPr>
          <p:cNvPr id="24" name="TextBox 23"/>
          <p:cNvSpPr txBox="1"/>
          <p:nvPr/>
        </p:nvSpPr>
        <p:spPr>
          <a:xfrm>
            <a:off x="8717056"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sp>
        <p:nvSpPr>
          <p:cNvPr id="25" name="Rectangle 24"/>
          <p:cNvSpPr/>
          <p:nvPr/>
        </p:nvSpPr>
        <p:spPr>
          <a:xfrm>
            <a:off x="5118537" y="3844375"/>
            <a:ext cx="1534602" cy="500032"/>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407" y="3845211"/>
            <a:ext cx="340196" cy="361911"/>
          </a:xfrm>
          <a:prstGeom prst="rect">
            <a:avLst/>
          </a:prstGeom>
        </p:spPr>
      </p:pic>
      <p:sp>
        <p:nvSpPr>
          <p:cNvPr id="27" name="TextBox 26"/>
          <p:cNvSpPr txBox="1"/>
          <p:nvPr/>
        </p:nvSpPr>
        <p:spPr>
          <a:xfrm>
            <a:off x="5425083" y="3823630"/>
            <a:ext cx="1198902" cy="307777"/>
          </a:xfrm>
          <a:prstGeom prst="rect">
            <a:avLst/>
          </a:prstGeom>
          <a:noFill/>
        </p:spPr>
        <p:txBody>
          <a:bodyPr wrap="square" rtlCol="0">
            <a:spAutoFit/>
          </a:bodyPr>
          <a:lstStyle/>
          <a:p>
            <a:r>
              <a:rPr lang="en-US" sz="1400" b="1" dirty="0" smtClean="0"/>
              <a:t>App Master</a:t>
            </a:r>
            <a:endParaRPr lang="en-US" sz="1400" b="1" dirty="0"/>
          </a:p>
        </p:txBody>
      </p:sp>
      <p:pic>
        <p:nvPicPr>
          <p:cNvPr id="28" name="Picture 27"/>
          <p:cNvPicPr>
            <a:picLocks noChangeAspect="1"/>
          </p:cNvPicPr>
          <p:nvPr/>
        </p:nvPicPr>
        <p:blipFill>
          <a:blip r:embed="rId4"/>
          <a:stretch>
            <a:fillRect/>
          </a:stretch>
        </p:blipFill>
        <p:spPr>
          <a:xfrm>
            <a:off x="2990251" y="1511347"/>
            <a:ext cx="963011" cy="733082"/>
          </a:xfrm>
          <a:prstGeom prst="rect">
            <a:avLst/>
          </a:prstGeom>
        </p:spPr>
      </p:pic>
      <p:sp>
        <p:nvSpPr>
          <p:cNvPr id="29" name="TextBox 28"/>
          <p:cNvSpPr txBox="1"/>
          <p:nvPr/>
        </p:nvSpPr>
        <p:spPr>
          <a:xfrm>
            <a:off x="3084588" y="1618817"/>
            <a:ext cx="981663" cy="276999"/>
          </a:xfrm>
          <a:prstGeom prst="rect">
            <a:avLst/>
          </a:prstGeom>
          <a:noFill/>
        </p:spPr>
        <p:txBody>
          <a:bodyPr wrap="square" rtlCol="0">
            <a:spAutoFit/>
          </a:bodyPr>
          <a:lstStyle/>
          <a:p>
            <a:r>
              <a:rPr lang="en-US" sz="1200" b="1" dirty="0" smtClean="0"/>
              <a:t>Client #1</a:t>
            </a:r>
            <a:endParaRPr lang="en-US" sz="1200" b="1" dirty="0"/>
          </a:p>
        </p:txBody>
      </p:sp>
      <p:cxnSp>
        <p:nvCxnSpPr>
          <p:cNvPr id="30" name="Straight Arrow Connector 29"/>
          <p:cNvCxnSpPr>
            <a:stCxn id="28" idx="3"/>
            <a:endCxn id="2" idx="1"/>
          </p:cNvCxnSpPr>
          <p:nvPr/>
        </p:nvCxnSpPr>
        <p:spPr>
          <a:xfrm flipV="1">
            <a:off x="3953262" y="1877875"/>
            <a:ext cx="1213655" cy="13"/>
          </a:xfrm>
          <a:prstGeom prst="straightConnector1">
            <a:avLst/>
          </a:prstGeom>
          <a:ln w="19050">
            <a:solidFill>
              <a:srgbClr val="FE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430371" y="1895816"/>
            <a:ext cx="12369" cy="1884481"/>
          </a:xfrm>
          <a:prstGeom prst="straightConnector1">
            <a:avLst/>
          </a:prstGeom>
          <a:ln w="19050">
            <a:solidFill>
              <a:srgbClr val="FE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099041" y="1895816"/>
            <a:ext cx="8693" cy="1857764"/>
          </a:xfrm>
          <a:prstGeom prst="straightConnector1">
            <a:avLst/>
          </a:prstGeom>
          <a:ln w="19050">
            <a:solidFill>
              <a:srgbClr val="FE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21489" y="1427577"/>
            <a:ext cx="276651" cy="369332"/>
          </a:xfrm>
          <a:prstGeom prst="rect">
            <a:avLst/>
          </a:prstGeom>
          <a:noFill/>
        </p:spPr>
        <p:txBody>
          <a:bodyPr wrap="square" rtlCol="0">
            <a:spAutoFit/>
          </a:bodyPr>
          <a:lstStyle/>
          <a:p>
            <a:r>
              <a:rPr lang="en-US" dirty="0" smtClean="0">
                <a:solidFill>
                  <a:srgbClr val="FEC000"/>
                </a:solidFill>
              </a:rPr>
              <a:t>1</a:t>
            </a:r>
            <a:endParaRPr lang="en-US" dirty="0">
              <a:solidFill>
                <a:srgbClr val="FEC000"/>
              </a:solidFill>
            </a:endParaRPr>
          </a:p>
        </p:txBody>
      </p:sp>
      <p:sp>
        <p:nvSpPr>
          <p:cNvPr id="34" name="TextBox 33"/>
          <p:cNvSpPr txBox="1"/>
          <p:nvPr/>
        </p:nvSpPr>
        <p:spPr>
          <a:xfrm>
            <a:off x="5183011" y="2251501"/>
            <a:ext cx="276651" cy="369332"/>
          </a:xfrm>
          <a:prstGeom prst="rect">
            <a:avLst/>
          </a:prstGeom>
          <a:noFill/>
        </p:spPr>
        <p:txBody>
          <a:bodyPr wrap="square" rtlCol="0">
            <a:spAutoFit/>
          </a:bodyPr>
          <a:lstStyle/>
          <a:p>
            <a:r>
              <a:rPr lang="en-US" dirty="0" smtClean="0">
                <a:solidFill>
                  <a:srgbClr val="FEC000"/>
                </a:solidFill>
              </a:rPr>
              <a:t>2</a:t>
            </a:r>
            <a:endParaRPr lang="en-US" dirty="0">
              <a:solidFill>
                <a:srgbClr val="FEC000"/>
              </a:solidFill>
            </a:endParaRPr>
          </a:p>
        </p:txBody>
      </p:sp>
      <p:sp>
        <p:nvSpPr>
          <p:cNvPr id="35" name="TextBox 34"/>
          <p:cNvSpPr txBox="1"/>
          <p:nvPr/>
        </p:nvSpPr>
        <p:spPr>
          <a:xfrm>
            <a:off x="5495872" y="2246192"/>
            <a:ext cx="276651" cy="369332"/>
          </a:xfrm>
          <a:prstGeom prst="rect">
            <a:avLst/>
          </a:prstGeom>
          <a:noFill/>
        </p:spPr>
        <p:txBody>
          <a:bodyPr wrap="square" rtlCol="0">
            <a:spAutoFit/>
          </a:bodyPr>
          <a:lstStyle/>
          <a:p>
            <a:r>
              <a:rPr lang="en-US" dirty="0" smtClean="0">
                <a:solidFill>
                  <a:srgbClr val="FEC000"/>
                </a:solidFill>
              </a:rPr>
              <a:t>3</a:t>
            </a:r>
            <a:endParaRPr lang="en-US" dirty="0">
              <a:solidFill>
                <a:srgbClr val="FEC000"/>
              </a:solidFill>
            </a:endParaRPr>
          </a:p>
        </p:txBody>
      </p:sp>
      <p:cxnSp>
        <p:nvCxnSpPr>
          <p:cNvPr id="36" name="Straight Arrow Connector 35"/>
          <p:cNvCxnSpPr/>
          <p:nvPr/>
        </p:nvCxnSpPr>
        <p:spPr>
          <a:xfrm flipV="1">
            <a:off x="5766703" y="1895816"/>
            <a:ext cx="11390" cy="1846301"/>
          </a:xfrm>
          <a:prstGeom prst="straightConnector1">
            <a:avLst/>
          </a:prstGeom>
          <a:ln w="19050">
            <a:solidFill>
              <a:srgbClr val="FE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838292" y="2245086"/>
            <a:ext cx="276651" cy="369332"/>
          </a:xfrm>
          <a:prstGeom prst="rect">
            <a:avLst/>
          </a:prstGeom>
          <a:noFill/>
        </p:spPr>
        <p:txBody>
          <a:bodyPr wrap="square" rtlCol="0">
            <a:spAutoFit/>
          </a:bodyPr>
          <a:lstStyle/>
          <a:p>
            <a:r>
              <a:rPr lang="en-US" dirty="0" smtClean="0">
                <a:solidFill>
                  <a:srgbClr val="FEC000"/>
                </a:solidFill>
              </a:rPr>
              <a:t>4</a:t>
            </a:r>
            <a:endParaRPr lang="en-US" dirty="0">
              <a:solidFill>
                <a:srgbClr val="FEC000"/>
              </a:solidFill>
            </a:endParaRPr>
          </a:p>
        </p:txBody>
      </p:sp>
      <p:sp>
        <p:nvSpPr>
          <p:cNvPr id="38" name="TextBox 37"/>
          <p:cNvSpPr txBox="1"/>
          <p:nvPr/>
        </p:nvSpPr>
        <p:spPr>
          <a:xfrm>
            <a:off x="6206079" y="2247196"/>
            <a:ext cx="276651" cy="369332"/>
          </a:xfrm>
          <a:prstGeom prst="rect">
            <a:avLst/>
          </a:prstGeom>
          <a:noFill/>
        </p:spPr>
        <p:txBody>
          <a:bodyPr wrap="square" rtlCol="0">
            <a:spAutoFit/>
          </a:bodyPr>
          <a:lstStyle/>
          <a:p>
            <a:r>
              <a:rPr lang="en-US" dirty="0" smtClean="0">
                <a:solidFill>
                  <a:srgbClr val="FEC000"/>
                </a:solidFill>
              </a:rPr>
              <a:t>5</a:t>
            </a:r>
            <a:endParaRPr lang="en-US" dirty="0">
              <a:solidFill>
                <a:srgbClr val="FEC000"/>
              </a:solidFill>
            </a:endParaRPr>
          </a:p>
        </p:txBody>
      </p:sp>
      <p:cxnSp>
        <p:nvCxnSpPr>
          <p:cNvPr id="39" name="Straight Arrow Connector 38"/>
          <p:cNvCxnSpPr/>
          <p:nvPr/>
        </p:nvCxnSpPr>
        <p:spPr>
          <a:xfrm>
            <a:off x="6460929" y="1895816"/>
            <a:ext cx="5829" cy="1879886"/>
          </a:xfrm>
          <a:prstGeom prst="straightConnector1">
            <a:avLst/>
          </a:prstGeom>
          <a:ln w="19050">
            <a:solidFill>
              <a:srgbClr val="FE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640274" y="3891887"/>
            <a:ext cx="1534602" cy="1324169"/>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087" y="3953587"/>
            <a:ext cx="340196" cy="361911"/>
          </a:xfrm>
          <a:prstGeom prst="rect">
            <a:avLst/>
          </a:prstGeom>
        </p:spPr>
      </p:pic>
      <p:sp>
        <p:nvSpPr>
          <p:cNvPr id="42" name="TextBox 41"/>
          <p:cNvSpPr txBox="1"/>
          <p:nvPr/>
        </p:nvSpPr>
        <p:spPr>
          <a:xfrm>
            <a:off x="8944262" y="3975697"/>
            <a:ext cx="1175621" cy="307777"/>
          </a:xfrm>
          <a:prstGeom prst="rect">
            <a:avLst/>
          </a:prstGeom>
          <a:noFill/>
        </p:spPr>
        <p:txBody>
          <a:bodyPr wrap="square" rtlCol="0">
            <a:spAutoFit/>
          </a:bodyPr>
          <a:lstStyle/>
          <a:p>
            <a:r>
              <a:rPr lang="en-US" sz="1400" b="1" dirty="0" smtClean="0"/>
              <a:t>Container</a:t>
            </a:r>
            <a:endParaRPr lang="en-US" sz="1400" b="1" dirty="0"/>
          </a:p>
        </p:txBody>
      </p:sp>
      <p:cxnSp>
        <p:nvCxnSpPr>
          <p:cNvPr id="43" name="Straight Arrow Connector 42"/>
          <p:cNvCxnSpPr>
            <a:stCxn id="25" idx="1"/>
          </p:cNvCxnSpPr>
          <p:nvPr/>
        </p:nvCxnSpPr>
        <p:spPr>
          <a:xfrm flipH="1" flipV="1">
            <a:off x="3511024" y="3484371"/>
            <a:ext cx="1607513" cy="610020"/>
          </a:xfrm>
          <a:prstGeom prst="straightConnector1">
            <a:avLst/>
          </a:prstGeom>
          <a:ln w="15875">
            <a:solidFill>
              <a:srgbClr val="FEC00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246074" y="3486493"/>
            <a:ext cx="264106" cy="344010"/>
          </a:xfrm>
          <a:prstGeom prst="straightConnector1">
            <a:avLst/>
          </a:prstGeom>
          <a:ln w="19050">
            <a:solidFill>
              <a:srgbClr val="FE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653141" y="3431339"/>
            <a:ext cx="1932140" cy="668167"/>
          </a:xfrm>
          <a:prstGeom prst="straightConnector1">
            <a:avLst/>
          </a:prstGeom>
          <a:ln w="15875">
            <a:solidFill>
              <a:srgbClr val="FEC00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577330" y="3434960"/>
            <a:ext cx="244312" cy="346036"/>
          </a:xfrm>
          <a:prstGeom prst="straightConnector1">
            <a:avLst/>
          </a:prstGeom>
          <a:ln w="19050">
            <a:solidFill>
              <a:srgbClr val="FE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39156" y="3431339"/>
            <a:ext cx="276651" cy="369332"/>
          </a:xfrm>
          <a:prstGeom prst="rect">
            <a:avLst/>
          </a:prstGeom>
          <a:noFill/>
        </p:spPr>
        <p:txBody>
          <a:bodyPr wrap="square" rtlCol="0">
            <a:spAutoFit/>
          </a:bodyPr>
          <a:lstStyle/>
          <a:p>
            <a:r>
              <a:rPr lang="en-US" dirty="0" smtClean="0">
                <a:solidFill>
                  <a:srgbClr val="FEC000"/>
                </a:solidFill>
              </a:rPr>
              <a:t>6</a:t>
            </a:r>
            <a:endParaRPr lang="en-US" dirty="0">
              <a:solidFill>
                <a:srgbClr val="FEC000"/>
              </a:solidFill>
            </a:endParaRPr>
          </a:p>
        </p:txBody>
      </p:sp>
      <p:sp>
        <p:nvSpPr>
          <p:cNvPr id="48" name="TextBox 47"/>
          <p:cNvSpPr txBox="1"/>
          <p:nvPr/>
        </p:nvSpPr>
        <p:spPr>
          <a:xfrm>
            <a:off x="7446201" y="3393987"/>
            <a:ext cx="276651" cy="369332"/>
          </a:xfrm>
          <a:prstGeom prst="rect">
            <a:avLst/>
          </a:prstGeom>
          <a:noFill/>
        </p:spPr>
        <p:txBody>
          <a:bodyPr wrap="square" rtlCol="0">
            <a:spAutoFit/>
          </a:bodyPr>
          <a:lstStyle/>
          <a:p>
            <a:r>
              <a:rPr lang="en-US" dirty="0" smtClean="0">
                <a:solidFill>
                  <a:srgbClr val="FEC000"/>
                </a:solidFill>
              </a:rPr>
              <a:t>6</a:t>
            </a:r>
            <a:endParaRPr lang="en-US" dirty="0">
              <a:solidFill>
                <a:srgbClr val="FEC000"/>
              </a:solidFill>
            </a:endParaRPr>
          </a:p>
        </p:txBody>
      </p:sp>
      <p:cxnSp>
        <p:nvCxnSpPr>
          <p:cNvPr id="49" name="Straight Arrow Connector 48"/>
          <p:cNvCxnSpPr/>
          <p:nvPr/>
        </p:nvCxnSpPr>
        <p:spPr>
          <a:xfrm flipV="1">
            <a:off x="3642690" y="4251288"/>
            <a:ext cx="1445165" cy="652093"/>
          </a:xfrm>
          <a:prstGeom prst="straightConnector1">
            <a:avLst/>
          </a:prstGeom>
          <a:ln w="19050">
            <a:solidFill>
              <a:srgbClr val="FE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139156" y="4595025"/>
            <a:ext cx="276651" cy="369332"/>
          </a:xfrm>
          <a:prstGeom prst="rect">
            <a:avLst/>
          </a:prstGeom>
          <a:noFill/>
        </p:spPr>
        <p:txBody>
          <a:bodyPr wrap="square" rtlCol="0">
            <a:spAutoFit/>
          </a:bodyPr>
          <a:lstStyle/>
          <a:p>
            <a:r>
              <a:rPr lang="en-US" dirty="0" smtClean="0">
                <a:solidFill>
                  <a:srgbClr val="FEC000"/>
                </a:solidFill>
              </a:rPr>
              <a:t>7</a:t>
            </a:r>
            <a:endParaRPr lang="en-US" dirty="0">
              <a:solidFill>
                <a:srgbClr val="FEC000"/>
              </a:solidFill>
            </a:endParaRPr>
          </a:p>
        </p:txBody>
      </p:sp>
      <p:cxnSp>
        <p:nvCxnSpPr>
          <p:cNvPr id="51" name="Straight Arrow Connector 50"/>
          <p:cNvCxnSpPr/>
          <p:nvPr/>
        </p:nvCxnSpPr>
        <p:spPr>
          <a:xfrm flipH="1" flipV="1">
            <a:off x="6706952" y="4251289"/>
            <a:ext cx="1870378" cy="652092"/>
          </a:xfrm>
          <a:prstGeom prst="straightConnector1">
            <a:avLst/>
          </a:prstGeom>
          <a:ln w="19050">
            <a:solidFill>
              <a:srgbClr val="FE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503815" y="4595025"/>
            <a:ext cx="276651" cy="369332"/>
          </a:xfrm>
          <a:prstGeom prst="rect">
            <a:avLst/>
          </a:prstGeom>
          <a:noFill/>
        </p:spPr>
        <p:txBody>
          <a:bodyPr wrap="square" rtlCol="0">
            <a:spAutoFit/>
          </a:bodyPr>
          <a:lstStyle/>
          <a:p>
            <a:r>
              <a:rPr lang="en-US" dirty="0" smtClean="0">
                <a:solidFill>
                  <a:srgbClr val="FEC000"/>
                </a:solidFill>
              </a:rPr>
              <a:t>7</a:t>
            </a:r>
            <a:endParaRPr lang="en-US" dirty="0">
              <a:solidFill>
                <a:srgbClr val="FEC000"/>
              </a:solidFill>
            </a:endParaRPr>
          </a:p>
        </p:txBody>
      </p:sp>
      <p:cxnSp>
        <p:nvCxnSpPr>
          <p:cNvPr id="53" name="Straight Arrow Connector 52"/>
          <p:cNvCxnSpPr>
            <a:stCxn id="28" idx="2"/>
          </p:cNvCxnSpPr>
          <p:nvPr/>
        </p:nvCxnSpPr>
        <p:spPr>
          <a:xfrm>
            <a:off x="3471757" y="2244429"/>
            <a:ext cx="1224732" cy="1031925"/>
          </a:xfrm>
          <a:prstGeom prst="straightConnector1">
            <a:avLst/>
          </a:prstGeom>
          <a:ln w="19050">
            <a:solidFill>
              <a:srgbClr val="FE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125203" y="2468662"/>
            <a:ext cx="276651" cy="369332"/>
          </a:xfrm>
          <a:prstGeom prst="rect">
            <a:avLst/>
          </a:prstGeom>
          <a:noFill/>
        </p:spPr>
        <p:txBody>
          <a:bodyPr wrap="square" rtlCol="0">
            <a:spAutoFit/>
          </a:bodyPr>
          <a:lstStyle/>
          <a:p>
            <a:r>
              <a:rPr lang="en-US" dirty="0" smtClean="0">
                <a:solidFill>
                  <a:srgbClr val="FEC000"/>
                </a:solidFill>
              </a:rPr>
              <a:t>8</a:t>
            </a:r>
            <a:endParaRPr lang="en-US" dirty="0">
              <a:solidFill>
                <a:srgbClr val="FEC000"/>
              </a:solidFill>
            </a:endParaRPr>
          </a:p>
        </p:txBody>
      </p:sp>
      <p:pic>
        <p:nvPicPr>
          <p:cNvPr id="55" name="Picture 54">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8813" y="1136367"/>
            <a:ext cx="640484" cy="480363"/>
          </a:xfrm>
          <a:prstGeom prst="rect">
            <a:avLst/>
          </a:prstGeom>
        </p:spPr>
      </p:pic>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412139256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p:bldP spid="25" grpId="0" animBg="1"/>
      <p:bldP spid="27" grpId="0"/>
      <p:bldP spid="33" grpId="0"/>
      <p:bldP spid="34" grpId="0"/>
      <p:bldP spid="35" grpId="0"/>
      <p:bldP spid="37" grpId="0"/>
      <p:bldP spid="38" grpId="0"/>
      <p:bldP spid="40" grpId="0" animBg="1"/>
      <p:bldP spid="42" grpId="0"/>
      <p:bldP spid="47" grpId="0"/>
      <p:bldP spid="48" grpId="0"/>
      <p:bldP spid="50" grpId="0"/>
      <p:bldP spid="52"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51828" y="3029905"/>
            <a:ext cx="2151328" cy="3026664"/>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785103" y="3029905"/>
            <a:ext cx="2151328" cy="3026664"/>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99335" y="3029905"/>
            <a:ext cx="2151328" cy="3026664"/>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10231"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757" y="3189283"/>
            <a:ext cx="340196" cy="361911"/>
          </a:xfrm>
          <a:prstGeom prst="rect">
            <a:avLst/>
          </a:prstGeom>
        </p:spPr>
      </p:pic>
      <p:sp>
        <p:nvSpPr>
          <p:cNvPr id="8" name="TextBox 7"/>
          <p:cNvSpPr txBox="1"/>
          <p:nvPr/>
        </p:nvSpPr>
        <p:spPr>
          <a:xfrm>
            <a:off x="5172350"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sp>
        <p:nvSpPr>
          <p:cNvPr id="16" name="Rectangle 15"/>
          <p:cNvSpPr/>
          <p:nvPr/>
        </p:nvSpPr>
        <p:spPr>
          <a:xfrm>
            <a:off x="2015980" y="4973265"/>
            <a:ext cx="1534602" cy="831188"/>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93336"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862" y="3189283"/>
            <a:ext cx="340196" cy="361911"/>
          </a:xfrm>
          <a:prstGeom prst="rect">
            <a:avLst/>
          </a:prstGeom>
        </p:spPr>
      </p:pic>
      <p:sp>
        <p:nvSpPr>
          <p:cNvPr id="19" name="TextBox 18"/>
          <p:cNvSpPr txBox="1"/>
          <p:nvPr/>
        </p:nvSpPr>
        <p:spPr>
          <a:xfrm>
            <a:off x="2055455"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793" y="5034964"/>
            <a:ext cx="340196" cy="361911"/>
          </a:xfrm>
          <a:prstGeom prst="rect">
            <a:avLst/>
          </a:prstGeom>
        </p:spPr>
      </p:pic>
      <p:sp>
        <p:nvSpPr>
          <p:cNvPr id="21" name="TextBox 20"/>
          <p:cNvSpPr txBox="1"/>
          <p:nvPr/>
        </p:nvSpPr>
        <p:spPr>
          <a:xfrm>
            <a:off x="2319968" y="5057074"/>
            <a:ext cx="1175621" cy="307777"/>
          </a:xfrm>
          <a:prstGeom prst="rect">
            <a:avLst/>
          </a:prstGeom>
          <a:noFill/>
        </p:spPr>
        <p:txBody>
          <a:bodyPr wrap="square" rtlCol="0">
            <a:spAutoFit/>
          </a:bodyPr>
          <a:lstStyle/>
          <a:p>
            <a:r>
              <a:rPr lang="en-US" sz="1400" b="1" dirty="0" smtClean="0"/>
              <a:t>Container</a:t>
            </a:r>
            <a:endParaRPr lang="en-US" sz="1400" b="1" dirty="0"/>
          </a:p>
        </p:txBody>
      </p:sp>
      <p:sp>
        <p:nvSpPr>
          <p:cNvPr id="22" name="Rectangle 21"/>
          <p:cNvSpPr/>
          <p:nvPr/>
        </p:nvSpPr>
        <p:spPr>
          <a:xfrm>
            <a:off x="8454937"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463" y="3189283"/>
            <a:ext cx="340196" cy="361911"/>
          </a:xfrm>
          <a:prstGeom prst="rect">
            <a:avLst/>
          </a:prstGeom>
        </p:spPr>
      </p:pic>
      <p:sp>
        <p:nvSpPr>
          <p:cNvPr id="24" name="TextBox 23"/>
          <p:cNvSpPr txBox="1"/>
          <p:nvPr/>
        </p:nvSpPr>
        <p:spPr>
          <a:xfrm>
            <a:off x="8717056"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sp>
        <p:nvSpPr>
          <p:cNvPr id="25" name="Rectangle 24"/>
          <p:cNvSpPr/>
          <p:nvPr/>
        </p:nvSpPr>
        <p:spPr>
          <a:xfrm>
            <a:off x="5118537" y="3844375"/>
            <a:ext cx="1534602" cy="500032"/>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407" y="3845211"/>
            <a:ext cx="340196" cy="361911"/>
          </a:xfrm>
          <a:prstGeom prst="rect">
            <a:avLst/>
          </a:prstGeom>
        </p:spPr>
      </p:pic>
      <p:sp>
        <p:nvSpPr>
          <p:cNvPr id="27" name="TextBox 26"/>
          <p:cNvSpPr txBox="1"/>
          <p:nvPr/>
        </p:nvSpPr>
        <p:spPr>
          <a:xfrm>
            <a:off x="5425083" y="3823630"/>
            <a:ext cx="1198902" cy="307777"/>
          </a:xfrm>
          <a:prstGeom prst="rect">
            <a:avLst/>
          </a:prstGeom>
          <a:noFill/>
        </p:spPr>
        <p:txBody>
          <a:bodyPr wrap="square" rtlCol="0">
            <a:spAutoFit/>
          </a:bodyPr>
          <a:lstStyle/>
          <a:p>
            <a:r>
              <a:rPr lang="en-US" sz="1400" b="1" dirty="0" smtClean="0"/>
              <a:t>App Master</a:t>
            </a:r>
            <a:endParaRPr lang="en-US" sz="1400" b="1" dirty="0"/>
          </a:p>
        </p:txBody>
      </p:sp>
      <p:pic>
        <p:nvPicPr>
          <p:cNvPr id="28" name="Picture 27"/>
          <p:cNvPicPr>
            <a:picLocks noChangeAspect="1"/>
          </p:cNvPicPr>
          <p:nvPr/>
        </p:nvPicPr>
        <p:blipFill>
          <a:blip r:embed="rId4"/>
          <a:stretch>
            <a:fillRect/>
          </a:stretch>
        </p:blipFill>
        <p:spPr>
          <a:xfrm>
            <a:off x="3050877" y="950057"/>
            <a:ext cx="963011" cy="733082"/>
          </a:xfrm>
          <a:prstGeom prst="rect">
            <a:avLst/>
          </a:prstGeom>
        </p:spPr>
      </p:pic>
      <p:sp>
        <p:nvSpPr>
          <p:cNvPr id="29" name="TextBox 28"/>
          <p:cNvSpPr txBox="1"/>
          <p:nvPr/>
        </p:nvSpPr>
        <p:spPr>
          <a:xfrm>
            <a:off x="3155490" y="1062107"/>
            <a:ext cx="981663" cy="276999"/>
          </a:xfrm>
          <a:prstGeom prst="rect">
            <a:avLst/>
          </a:prstGeom>
          <a:noFill/>
        </p:spPr>
        <p:txBody>
          <a:bodyPr wrap="square" rtlCol="0">
            <a:spAutoFit/>
          </a:bodyPr>
          <a:lstStyle/>
          <a:p>
            <a:r>
              <a:rPr lang="en-US" sz="1200" b="1" dirty="0" smtClean="0"/>
              <a:t>Client #1</a:t>
            </a:r>
            <a:endParaRPr lang="en-US" sz="1200" b="1" dirty="0"/>
          </a:p>
        </p:txBody>
      </p:sp>
      <p:sp>
        <p:nvSpPr>
          <p:cNvPr id="30" name="Rectangle 29"/>
          <p:cNvSpPr/>
          <p:nvPr/>
        </p:nvSpPr>
        <p:spPr>
          <a:xfrm>
            <a:off x="8632322" y="3823630"/>
            <a:ext cx="1534602" cy="823236"/>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135" y="3885329"/>
            <a:ext cx="340196" cy="361911"/>
          </a:xfrm>
          <a:prstGeom prst="rect">
            <a:avLst/>
          </a:prstGeom>
        </p:spPr>
      </p:pic>
      <p:sp>
        <p:nvSpPr>
          <p:cNvPr id="32" name="TextBox 31"/>
          <p:cNvSpPr txBox="1"/>
          <p:nvPr/>
        </p:nvSpPr>
        <p:spPr>
          <a:xfrm>
            <a:off x="8936310" y="3907439"/>
            <a:ext cx="1175621" cy="307777"/>
          </a:xfrm>
          <a:prstGeom prst="rect">
            <a:avLst/>
          </a:prstGeom>
          <a:noFill/>
        </p:spPr>
        <p:txBody>
          <a:bodyPr wrap="square" rtlCol="0">
            <a:spAutoFit/>
          </a:bodyPr>
          <a:lstStyle/>
          <a:p>
            <a:r>
              <a:rPr lang="en-US" sz="1400" b="1" dirty="0" smtClean="0"/>
              <a:t>Container</a:t>
            </a:r>
            <a:endParaRPr lang="en-US" sz="1400" b="1" dirty="0"/>
          </a:p>
        </p:txBody>
      </p:sp>
      <p:sp>
        <p:nvSpPr>
          <p:cNvPr id="33" name="Rectangle 32"/>
          <p:cNvSpPr/>
          <p:nvPr/>
        </p:nvSpPr>
        <p:spPr>
          <a:xfrm>
            <a:off x="2024333" y="3853362"/>
            <a:ext cx="1534602" cy="50003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351680" y="3911539"/>
            <a:ext cx="1198902" cy="307777"/>
          </a:xfrm>
          <a:prstGeom prst="rect">
            <a:avLst/>
          </a:prstGeom>
          <a:noFill/>
        </p:spPr>
        <p:txBody>
          <a:bodyPr wrap="square" rtlCol="0">
            <a:spAutoFit/>
          </a:bodyPr>
          <a:lstStyle/>
          <a:p>
            <a:r>
              <a:rPr lang="en-US" sz="1400" b="1" dirty="0" smtClean="0"/>
              <a:t>App Master</a:t>
            </a:r>
            <a:endParaRPr lang="en-US" sz="1400" b="1" dirty="0"/>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901" y="3933184"/>
            <a:ext cx="340196" cy="361911"/>
          </a:xfrm>
          <a:prstGeom prst="rect">
            <a:avLst/>
          </a:prstGeom>
        </p:spPr>
      </p:pic>
      <p:sp>
        <p:nvSpPr>
          <p:cNvPr id="36" name="Rectangle 35"/>
          <p:cNvSpPr/>
          <p:nvPr/>
        </p:nvSpPr>
        <p:spPr>
          <a:xfrm>
            <a:off x="5118537" y="4949257"/>
            <a:ext cx="1534602" cy="8311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350" y="5010956"/>
            <a:ext cx="340196" cy="361911"/>
          </a:xfrm>
          <a:prstGeom prst="rect">
            <a:avLst/>
          </a:prstGeom>
        </p:spPr>
      </p:pic>
      <p:sp>
        <p:nvSpPr>
          <p:cNvPr id="38" name="TextBox 37"/>
          <p:cNvSpPr txBox="1"/>
          <p:nvPr/>
        </p:nvSpPr>
        <p:spPr>
          <a:xfrm>
            <a:off x="5422525" y="5033066"/>
            <a:ext cx="1175621" cy="307777"/>
          </a:xfrm>
          <a:prstGeom prst="rect">
            <a:avLst/>
          </a:prstGeom>
          <a:noFill/>
        </p:spPr>
        <p:txBody>
          <a:bodyPr wrap="square" rtlCol="0">
            <a:spAutoFit/>
          </a:bodyPr>
          <a:lstStyle/>
          <a:p>
            <a:r>
              <a:rPr lang="en-US" sz="1400" b="1" dirty="0" smtClean="0"/>
              <a:t>Container</a:t>
            </a:r>
            <a:endParaRPr lang="en-US" sz="1400" b="1" dirty="0"/>
          </a:p>
        </p:txBody>
      </p:sp>
      <p:sp>
        <p:nvSpPr>
          <p:cNvPr id="39" name="Rectangle 38"/>
          <p:cNvSpPr/>
          <p:nvPr/>
        </p:nvSpPr>
        <p:spPr>
          <a:xfrm>
            <a:off x="8632322" y="4949257"/>
            <a:ext cx="1534602" cy="8311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135" y="5010956"/>
            <a:ext cx="340196" cy="361911"/>
          </a:xfrm>
          <a:prstGeom prst="rect">
            <a:avLst/>
          </a:prstGeom>
        </p:spPr>
      </p:pic>
      <p:sp>
        <p:nvSpPr>
          <p:cNvPr id="41" name="TextBox 40"/>
          <p:cNvSpPr txBox="1"/>
          <p:nvPr/>
        </p:nvSpPr>
        <p:spPr>
          <a:xfrm>
            <a:off x="8936310" y="5033066"/>
            <a:ext cx="1175621" cy="307777"/>
          </a:xfrm>
          <a:prstGeom prst="rect">
            <a:avLst/>
          </a:prstGeom>
          <a:noFill/>
        </p:spPr>
        <p:txBody>
          <a:bodyPr wrap="square" rtlCol="0">
            <a:spAutoFit/>
          </a:bodyPr>
          <a:lstStyle/>
          <a:p>
            <a:r>
              <a:rPr lang="en-US" sz="1400" b="1" dirty="0" smtClean="0"/>
              <a:t>Container</a:t>
            </a:r>
            <a:endParaRPr lang="en-US" sz="1400" b="1" dirty="0"/>
          </a:p>
        </p:txBody>
      </p:sp>
      <p:cxnSp>
        <p:nvCxnSpPr>
          <p:cNvPr id="42" name="Straight Arrow Connector 41"/>
          <p:cNvCxnSpPr/>
          <p:nvPr/>
        </p:nvCxnSpPr>
        <p:spPr>
          <a:xfrm flipV="1">
            <a:off x="3625052" y="4094391"/>
            <a:ext cx="1438492" cy="1334498"/>
          </a:xfrm>
          <a:prstGeom prst="straightConnector1">
            <a:avLst/>
          </a:prstGeom>
          <a:ln w="19050">
            <a:solidFill>
              <a:srgbClr val="FE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727094" y="4106572"/>
            <a:ext cx="1809645" cy="108644"/>
          </a:xfrm>
          <a:prstGeom prst="straightConnector1">
            <a:avLst/>
          </a:prstGeom>
          <a:ln w="19050">
            <a:solidFill>
              <a:srgbClr val="FE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17708" y="4176635"/>
            <a:ext cx="1445836" cy="1220049"/>
          </a:xfrm>
          <a:prstGeom prst="straightConnector1">
            <a:avLst/>
          </a:prstGeom>
          <a:ln w="19050">
            <a:solidFill>
              <a:srgbClr val="92D05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603230" y="3966905"/>
            <a:ext cx="4987322" cy="1365462"/>
          </a:xfrm>
          <a:prstGeom prst="straightConnector1">
            <a:avLst/>
          </a:prstGeom>
          <a:ln w="19050">
            <a:solidFill>
              <a:srgbClr val="92D05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5"/>
          <a:stretch>
            <a:fillRect/>
          </a:stretch>
        </p:blipFill>
        <p:spPr>
          <a:xfrm>
            <a:off x="3042016" y="1950240"/>
            <a:ext cx="997059" cy="740438"/>
          </a:xfrm>
          <a:prstGeom prst="rect">
            <a:avLst/>
          </a:prstGeom>
        </p:spPr>
      </p:pic>
      <p:sp>
        <p:nvSpPr>
          <p:cNvPr id="47" name="TextBox 46"/>
          <p:cNvSpPr txBox="1"/>
          <p:nvPr/>
        </p:nvSpPr>
        <p:spPr>
          <a:xfrm>
            <a:off x="3154540" y="2058284"/>
            <a:ext cx="981663" cy="276999"/>
          </a:xfrm>
          <a:prstGeom prst="rect">
            <a:avLst/>
          </a:prstGeom>
          <a:noFill/>
        </p:spPr>
        <p:txBody>
          <a:bodyPr wrap="square" rtlCol="0">
            <a:spAutoFit/>
          </a:bodyPr>
          <a:lstStyle/>
          <a:p>
            <a:r>
              <a:rPr lang="en-US" sz="1200" b="1" dirty="0" smtClean="0"/>
              <a:t>Client #2</a:t>
            </a:r>
            <a:endParaRPr lang="en-US" sz="1200" b="1" dirty="0"/>
          </a:p>
        </p:txBody>
      </p:sp>
      <p:cxnSp>
        <p:nvCxnSpPr>
          <p:cNvPr id="48" name="Straight Arrow Connector 47"/>
          <p:cNvCxnSpPr>
            <a:stCxn id="46" idx="2"/>
          </p:cNvCxnSpPr>
          <p:nvPr/>
        </p:nvCxnSpPr>
        <p:spPr>
          <a:xfrm flipH="1">
            <a:off x="3345664" y="2690678"/>
            <a:ext cx="194882" cy="1108629"/>
          </a:xfrm>
          <a:prstGeom prst="straightConnector1">
            <a:avLst/>
          </a:prstGeom>
          <a:ln w="19050">
            <a:solidFill>
              <a:srgbClr val="92D05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4008091" y="1318893"/>
            <a:ext cx="1860522" cy="2480414"/>
          </a:xfrm>
          <a:prstGeom prst="straightConnector1">
            <a:avLst/>
          </a:prstGeom>
          <a:ln w="19050">
            <a:solidFill>
              <a:srgbClr val="FE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166917" y="960120"/>
            <a:ext cx="1563420" cy="1830673"/>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61051" y="1156490"/>
            <a:ext cx="1191793" cy="1455253"/>
          </a:xfrm>
          <a:prstGeom prst="rect">
            <a:avLst/>
          </a:prstGeom>
          <a:solidFill>
            <a:srgbClr val="5A74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051" y="1342103"/>
            <a:ext cx="340196" cy="361911"/>
          </a:xfrm>
          <a:prstGeom prst="rect">
            <a:avLst/>
          </a:prstGeom>
        </p:spPr>
      </p:pic>
      <p:sp>
        <p:nvSpPr>
          <p:cNvPr id="15" name="TextBox 14"/>
          <p:cNvSpPr txBox="1"/>
          <p:nvPr/>
        </p:nvSpPr>
        <p:spPr>
          <a:xfrm>
            <a:off x="5609703" y="1231811"/>
            <a:ext cx="1008550" cy="523220"/>
          </a:xfrm>
          <a:prstGeom prst="rect">
            <a:avLst/>
          </a:prstGeom>
          <a:noFill/>
        </p:spPr>
        <p:txBody>
          <a:bodyPr wrap="square" rtlCol="0">
            <a:spAutoFit/>
          </a:bodyPr>
          <a:lstStyle/>
          <a:p>
            <a:r>
              <a:rPr lang="en-US" sz="1400" dirty="0" smtClean="0">
                <a:solidFill>
                  <a:schemeClr val="bg1"/>
                </a:solidFill>
              </a:rPr>
              <a:t>Resource</a:t>
            </a:r>
          </a:p>
          <a:p>
            <a:r>
              <a:rPr lang="en-US" sz="1400" dirty="0" smtClean="0">
                <a:solidFill>
                  <a:schemeClr val="bg1"/>
                </a:solidFill>
              </a:rPr>
              <a:t>Manager</a:t>
            </a:r>
            <a:endParaRPr lang="en-US" sz="1400" dirty="0">
              <a:solidFill>
                <a:schemeClr val="bg1"/>
              </a:solidFill>
            </a:endParaRPr>
          </a:p>
        </p:txBody>
      </p:sp>
      <p:sp>
        <p:nvSpPr>
          <p:cNvPr id="51" name="Oval Callout 50"/>
          <p:cNvSpPr/>
          <p:nvPr/>
        </p:nvSpPr>
        <p:spPr>
          <a:xfrm>
            <a:off x="6694159" y="1231811"/>
            <a:ext cx="1337897" cy="690575"/>
          </a:xfrm>
          <a:prstGeom prst="wedgeEllipseCallout">
            <a:avLst>
              <a:gd name="adj1" fmla="val -63611"/>
              <a:gd name="adj2" fmla="val 2471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sz="1100" b="1" dirty="0" smtClean="0"/>
              <a:t>I’m HA via </a:t>
            </a:r>
            <a:r>
              <a:rPr lang="en-US" sz="1100" b="1" dirty="0" err="1" smtClean="0"/>
              <a:t>ZooKeeper</a:t>
            </a:r>
            <a:r>
              <a:rPr lang="en-US" sz="1100" b="1" dirty="0" smtClean="0"/>
              <a:t>  </a:t>
            </a:r>
            <a:endParaRPr lang="en-US" sz="1100" b="1" dirty="0"/>
          </a:p>
        </p:txBody>
      </p:sp>
      <p:sp>
        <p:nvSpPr>
          <p:cNvPr id="52" name="Rounded Rectangle 51"/>
          <p:cNvSpPr/>
          <p:nvPr/>
        </p:nvSpPr>
        <p:spPr>
          <a:xfrm>
            <a:off x="5459826" y="1817124"/>
            <a:ext cx="1037950" cy="333962"/>
          </a:xfrm>
          <a:prstGeom prst="round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333339" y="1817928"/>
            <a:ext cx="1333784" cy="307777"/>
          </a:xfrm>
          <a:prstGeom prst="rect">
            <a:avLst/>
          </a:prstGeom>
          <a:noFill/>
        </p:spPr>
        <p:txBody>
          <a:bodyPr wrap="square" rtlCol="0">
            <a:spAutoFit/>
          </a:bodyPr>
          <a:lstStyle/>
          <a:p>
            <a:pPr algn="ctr"/>
            <a:r>
              <a:rPr lang="en-US" sz="1400" b="1" dirty="0" smtClean="0"/>
              <a:t>Scheduler</a:t>
            </a:r>
            <a:endParaRPr lang="en-US" sz="1400" b="1" dirty="0"/>
          </a:p>
        </p:txBody>
      </p:sp>
      <p:sp>
        <p:nvSpPr>
          <p:cNvPr id="54" name="Rounded Rectangle 53"/>
          <p:cNvSpPr/>
          <p:nvPr/>
        </p:nvSpPr>
        <p:spPr>
          <a:xfrm>
            <a:off x="5459826" y="2216545"/>
            <a:ext cx="1037950" cy="333962"/>
          </a:xfrm>
          <a:prstGeom prst="round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361051" y="2217349"/>
            <a:ext cx="1262934" cy="307777"/>
          </a:xfrm>
          <a:prstGeom prst="rect">
            <a:avLst/>
          </a:prstGeom>
          <a:noFill/>
        </p:spPr>
        <p:txBody>
          <a:bodyPr wrap="square" rtlCol="0">
            <a:spAutoFit/>
          </a:bodyPr>
          <a:lstStyle/>
          <a:p>
            <a:pPr algn="ctr"/>
            <a:r>
              <a:rPr lang="en-US" sz="1400" b="1" dirty="0" smtClean="0"/>
              <a:t>Apps Master</a:t>
            </a:r>
            <a:endParaRPr lang="en-US" sz="1400" b="1" dirty="0"/>
          </a:p>
        </p:txBody>
      </p:sp>
      <p:sp>
        <p:nvSpPr>
          <p:cNvPr id="59" name="Title 1"/>
          <p:cNvSpPr>
            <a:spLocks noGrp="1"/>
          </p:cNvSpPr>
          <p:nvPr>
            <p:ph type="title"/>
          </p:nvPr>
        </p:nvSpPr>
        <p:spPr>
          <a:xfrm>
            <a:off x="254760" y="206375"/>
            <a:ext cx="3981960" cy="857250"/>
          </a:xfrm>
        </p:spPr>
        <p:txBody>
          <a:bodyPr>
            <a:normAutofit/>
          </a:bodyPr>
          <a:lstStyle/>
          <a:p>
            <a:r>
              <a:rPr lang="en-US" sz="4000" dirty="0" smtClean="0"/>
              <a:t>Spark YARN</a:t>
            </a:r>
            <a:endParaRPr lang="en-US" sz="4000" dirty="0"/>
          </a:p>
        </p:txBody>
      </p:sp>
      <p:pic>
        <p:nvPicPr>
          <p:cNvPr id="60" name="Picture 59">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813" y="1136367"/>
            <a:ext cx="640484" cy="480363"/>
          </a:xfrm>
          <a:prstGeom prst="rect">
            <a:avLst/>
          </a:prstGeom>
        </p:spPr>
      </p:pic>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127373809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animBg="1"/>
      <p:bldP spid="38" grpId="0"/>
      <p:bldP spid="39" grpId="0" animBg="1"/>
      <p:bldP spid="41" grpId="0"/>
      <p:bldP spid="47"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a:spLocks noGrp="1"/>
          </p:cNvSpPr>
          <p:nvPr>
            <p:ph type="title"/>
          </p:nvPr>
        </p:nvSpPr>
        <p:spPr>
          <a:xfrm>
            <a:off x="254760" y="206375"/>
            <a:ext cx="8560454" cy="857250"/>
          </a:xfrm>
        </p:spPr>
        <p:txBody>
          <a:bodyPr>
            <a:normAutofit/>
          </a:bodyPr>
          <a:lstStyle/>
          <a:p>
            <a:r>
              <a:rPr lang="en-US" sz="4000" dirty="0" smtClean="0"/>
              <a:t>Spark YARN (client mode)</a:t>
            </a:r>
            <a:endParaRPr lang="en-US" sz="4000" dirty="0"/>
          </a:p>
        </p:txBody>
      </p:sp>
      <p:sp>
        <p:nvSpPr>
          <p:cNvPr id="3" name="Rectangle 2"/>
          <p:cNvSpPr/>
          <p:nvPr/>
        </p:nvSpPr>
        <p:spPr>
          <a:xfrm>
            <a:off x="8351828" y="3029906"/>
            <a:ext cx="2151328" cy="3026664"/>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785103" y="3029906"/>
            <a:ext cx="2151328" cy="3026664"/>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99335" y="3029906"/>
            <a:ext cx="2151328" cy="3026664"/>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10231"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757" y="3189283"/>
            <a:ext cx="340196" cy="361911"/>
          </a:xfrm>
          <a:prstGeom prst="rect">
            <a:avLst/>
          </a:prstGeom>
        </p:spPr>
      </p:pic>
      <p:sp>
        <p:nvSpPr>
          <p:cNvPr id="8" name="TextBox 7"/>
          <p:cNvSpPr txBox="1"/>
          <p:nvPr/>
        </p:nvSpPr>
        <p:spPr>
          <a:xfrm>
            <a:off x="5172350"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grpSp>
        <p:nvGrpSpPr>
          <p:cNvPr id="52" name="Group 51"/>
          <p:cNvGrpSpPr/>
          <p:nvPr/>
        </p:nvGrpSpPr>
        <p:grpSpPr>
          <a:xfrm>
            <a:off x="5166917" y="960120"/>
            <a:ext cx="1563420" cy="1830673"/>
            <a:chOff x="5166917" y="632655"/>
            <a:chExt cx="1563420" cy="1830673"/>
          </a:xfrm>
        </p:grpSpPr>
        <p:sp>
          <p:nvSpPr>
            <p:cNvPr id="2" name="Rectangle 1"/>
            <p:cNvSpPr/>
            <p:nvPr/>
          </p:nvSpPr>
          <p:spPr>
            <a:xfrm>
              <a:off x="5166917" y="632655"/>
              <a:ext cx="1563420" cy="1830673"/>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61051" y="829025"/>
              <a:ext cx="1191793" cy="733139"/>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051" y="1014638"/>
              <a:ext cx="340196" cy="361911"/>
            </a:xfrm>
            <a:prstGeom prst="rect">
              <a:avLst/>
            </a:prstGeom>
          </p:spPr>
        </p:pic>
        <p:sp>
          <p:nvSpPr>
            <p:cNvPr id="15" name="TextBox 14"/>
            <p:cNvSpPr txBox="1"/>
            <p:nvPr/>
          </p:nvSpPr>
          <p:spPr>
            <a:xfrm>
              <a:off x="5609703" y="904346"/>
              <a:ext cx="1008550" cy="523220"/>
            </a:xfrm>
            <a:prstGeom prst="rect">
              <a:avLst/>
            </a:prstGeom>
            <a:noFill/>
          </p:spPr>
          <p:txBody>
            <a:bodyPr wrap="square" rtlCol="0">
              <a:spAutoFit/>
            </a:bodyPr>
            <a:lstStyle/>
            <a:p>
              <a:r>
                <a:rPr lang="en-US" sz="1400" dirty="0" smtClean="0">
                  <a:solidFill>
                    <a:schemeClr val="bg1"/>
                  </a:solidFill>
                </a:rPr>
                <a:t>Resource</a:t>
              </a:r>
            </a:p>
            <a:p>
              <a:r>
                <a:rPr lang="en-US" sz="1400" dirty="0" smtClean="0">
                  <a:solidFill>
                    <a:schemeClr val="bg1"/>
                  </a:solidFill>
                </a:rPr>
                <a:t>Manager</a:t>
              </a:r>
              <a:endParaRPr lang="en-US" sz="1400" dirty="0">
                <a:solidFill>
                  <a:schemeClr val="bg1"/>
                </a:solidFill>
              </a:endParaRPr>
            </a:p>
          </p:txBody>
        </p:sp>
      </p:grpSp>
      <p:sp>
        <p:nvSpPr>
          <p:cNvPr id="16" name="Rectangle 15"/>
          <p:cNvSpPr/>
          <p:nvPr/>
        </p:nvSpPr>
        <p:spPr>
          <a:xfrm>
            <a:off x="1984377" y="3858613"/>
            <a:ext cx="1599099" cy="1094850"/>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93336"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862" y="3189283"/>
            <a:ext cx="340196" cy="361911"/>
          </a:xfrm>
          <a:prstGeom prst="rect">
            <a:avLst/>
          </a:prstGeom>
        </p:spPr>
      </p:pic>
      <p:sp>
        <p:nvSpPr>
          <p:cNvPr id="19" name="TextBox 18"/>
          <p:cNvSpPr txBox="1"/>
          <p:nvPr/>
        </p:nvSpPr>
        <p:spPr>
          <a:xfrm>
            <a:off x="2055455"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67" y="3862020"/>
            <a:ext cx="340196" cy="361911"/>
          </a:xfrm>
          <a:prstGeom prst="rect">
            <a:avLst/>
          </a:prstGeom>
        </p:spPr>
      </p:pic>
      <p:sp>
        <p:nvSpPr>
          <p:cNvPr id="21" name="TextBox 20"/>
          <p:cNvSpPr txBox="1"/>
          <p:nvPr/>
        </p:nvSpPr>
        <p:spPr>
          <a:xfrm>
            <a:off x="2322735" y="3842755"/>
            <a:ext cx="1175621" cy="307777"/>
          </a:xfrm>
          <a:prstGeom prst="rect">
            <a:avLst/>
          </a:prstGeom>
          <a:noFill/>
        </p:spPr>
        <p:txBody>
          <a:bodyPr wrap="square" rtlCol="0">
            <a:spAutoFit/>
          </a:bodyPr>
          <a:lstStyle/>
          <a:p>
            <a:r>
              <a:rPr lang="en-US" sz="1400" b="1" dirty="0" smtClean="0"/>
              <a:t>Container</a:t>
            </a:r>
            <a:endParaRPr lang="en-US" sz="1400" b="1" dirty="0"/>
          </a:p>
        </p:txBody>
      </p:sp>
      <p:sp>
        <p:nvSpPr>
          <p:cNvPr id="22" name="Rectangle 21"/>
          <p:cNvSpPr/>
          <p:nvPr/>
        </p:nvSpPr>
        <p:spPr>
          <a:xfrm>
            <a:off x="8454937"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463" y="3189283"/>
            <a:ext cx="340196" cy="361911"/>
          </a:xfrm>
          <a:prstGeom prst="rect">
            <a:avLst/>
          </a:prstGeom>
        </p:spPr>
      </p:pic>
      <p:sp>
        <p:nvSpPr>
          <p:cNvPr id="24" name="TextBox 23"/>
          <p:cNvSpPr txBox="1"/>
          <p:nvPr/>
        </p:nvSpPr>
        <p:spPr>
          <a:xfrm>
            <a:off x="8717056"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sp>
        <p:nvSpPr>
          <p:cNvPr id="25" name="Rectangle 24"/>
          <p:cNvSpPr/>
          <p:nvPr/>
        </p:nvSpPr>
        <p:spPr>
          <a:xfrm>
            <a:off x="5118537" y="3844373"/>
            <a:ext cx="1534602" cy="1347829"/>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407" y="3845211"/>
            <a:ext cx="340196" cy="361911"/>
          </a:xfrm>
          <a:prstGeom prst="rect">
            <a:avLst/>
          </a:prstGeom>
        </p:spPr>
      </p:pic>
      <p:sp>
        <p:nvSpPr>
          <p:cNvPr id="27" name="TextBox 26"/>
          <p:cNvSpPr txBox="1"/>
          <p:nvPr/>
        </p:nvSpPr>
        <p:spPr>
          <a:xfrm>
            <a:off x="5425083" y="3823630"/>
            <a:ext cx="1198902" cy="307777"/>
          </a:xfrm>
          <a:prstGeom prst="rect">
            <a:avLst/>
          </a:prstGeom>
          <a:noFill/>
        </p:spPr>
        <p:txBody>
          <a:bodyPr wrap="square" rtlCol="0">
            <a:spAutoFit/>
          </a:bodyPr>
          <a:lstStyle/>
          <a:p>
            <a:r>
              <a:rPr lang="en-US" sz="1400" b="1" dirty="0" smtClean="0"/>
              <a:t>App Master</a:t>
            </a:r>
            <a:endParaRPr lang="en-US" sz="1400" b="1" dirty="0"/>
          </a:p>
        </p:txBody>
      </p:sp>
      <p:pic>
        <p:nvPicPr>
          <p:cNvPr id="28" name="Picture 27"/>
          <p:cNvPicPr>
            <a:picLocks noChangeAspect="1"/>
          </p:cNvPicPr>
          <p:nvPr/>
        </p:nvPicPr>
        <p:blipFill>
          <a:blip r:embed="rId4"/>
          <a:stretch>
            <a:fillRect/>
          </a:stretch>
        </p:blipFill>
        <p:spPr>
          <a:xfrm>
            <a:off x="2075798" y="1214215"/>
            <a:ext cx="1612971" cy="1512151"/>
          </a:xfrm>
          <a:prstGeom prst="rect">
            <a:avLst/>
          </a:prstGeom>
        </p:spPr>
      </p:pic>
      <p:sp>
        <p:nvSpPr>
          <p:cNvPr id="29" name="TextBox 28"/>
          <p:cNvSpPr txBox="1"/>
          <p:nvPr/>
        </p:nvSpPr>
        <p:spPr>
          <a:xfrm>
            <a:off x="2418869" y="1337972"/>
            <a:ext cx="981663" cy="276999"/>
          </a:xfrm>
          <a:prstGeom prst="rect">
            <a:avLst/>
          </a:prstGeom>
          <a:noFill/>
        </p:spPr>
        <p:txBody>
          <a:bodyPr wrap="square" rtlCol="0">
            <a:spAutoFit/>
          </a:bodyPr>
          <a:lstStyle/>
          <a:p>
            <a:pPr algn="ctr"/>
            <a:r>
              <a:rPr lang="en-US" sz="1200" b="1" dirty="0" smtClean="0"/>
              <a:t>Client #1</a:t>
            </a:r>
            <a:endParaRPr lang="en-US" sz="1200" b="1" dirty="0"/>
          </a:p>
        </p:txBody>
      </p:sp>
      <p:sp>
        <p:nvSpPr>
          <p:cNvPr id="30" name="Rectangle 29"/>
          <p:cNvSpPr/>
          <p:nvPr/>
        </p:nvSpPr>
        <p:spPr>
          <a:xfrm>
            <a:off x="2128994" y="4227337"/>
            <a:ext cx="1307028" cy="630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2487975" y="4275046"/>
            <a:ext cx="1175621" cy="307777"/>
          </a:xfrm>
          <a:prstGeom prst="rect">
            <a:avLst/>
          </a:prstGeom>
          <a:noFill/>
        </p:spPr>
        <p:txBody>
          <a:bodyPr wrap="square" rtlCol="0">
            <a:spAutoFit/>
          </a:bodyPr>
          <a:lstStyle/>
          <a:p>
            <a:r>
              <a:rPr lang="en-US" sz="1400" b="1" dirty="0" smtClean="0"/>
              <a:t>Executor</a:t>
            </a:r>
            <a:endParaRPr lang="en-US" sz="1400" b="1" dirty="0"/>
          </a:p>
        </p:txBody>
      </p:sp>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8053" y="4306379"/>
            <a:ext cx="323558" cy="271089"/>
          </a:xfrm>
          <a:prstGeom prst="rect">
            <a:avLst/>
          </a:prstGeom>
        </p:spPr>
      </p:pic>
      <p:sp>
        <p:nvSpPr>
          <p:cNvPr id="33" name="Rectangle 32"/>
          <p:cNvSpPr/>
          <p:nvPr/>
        </p:nvSpPr>
        <p:spPr>
          <a:xfrm>
            <a:off x="2178053" y="4630532"/>
            <a:ext cx="386175" cy="155976"/>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34" name="Oval 33"/>
          <p:cNvSpPr/>
          <p:nvPr/>
        </p:nvSpPr>
        <p:spPr>
          <a:xfrm>
            <a:off x="2692790" y="4620116"/>
            <a:ext cx="173037" cy="166392"/>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35" name="Cloud 34"/>
          <p:cNvSpPr/>
          <p:nvPr/>
        </p:nvSpPr>
        <p:spPr>
          <a:xfrm>
            <a:off x="3005941" y="4609705"/>
            <a:ext cx="289390" cy="181193"/>
          </a:xfrm>
          <a:prstGeom prst="cloud">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p:cNvSpPr/>
          <p:nvPr/>
        </p:nvSpPr>
        <p:spPr>
          <a:xfrm>
            <a:off x="8628211" y="3842755"/>
            <a:ext cx="1599099" cy="1094850"/>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2001" y="3846162"/>
            <a:ext cx="340196" cy="361911"/>
          </a:xfrm>
          <a:prstGeom prst="rect">
            <a:avLst/>
          </a:prstGeom>
        </p:spPr>
      </p:pic>
      <p:sp>
        <p:nvSpPr>
          <p:cNvPr id="38" name="TextBox 37"/>
          <p:cNvSpPr txBox="1"/>
          <p:nvPr/>
        </p:nvSpPr>
        <p:spPr>
          <a:xfrm>
            <a:off x="8966569" y="3826897"/>
            <a:ext cx="1175621" cy="307777"/>
          </a:xfrm>
          <a:prstGeom prst="rect">
            <a:avLst/>
          </a:prstGeom>
          <a:noFill/>
        </p:spPr>
        <p:txBody>
          <a:bodyPr wrap="square" rtlCol="0">
            <a:spAutoFit/>
          </a:bodyPr>
          <a:lstStyle/>
          <a:p>
            <a:r>
              <a:rPr lang="en-US" sz="1400" b="1" dirty="0" smtClean="0"/>
              <a:t>Container</a:t>
            </a:r>
            <a:endParaRPr lang="en-US" sz="1400" b="1" dirty="0"/>
          </a:p>
        </p:txBody>
      </p:sp>
      <p:sp>
        <p:nvSpPr>
          <p:cNvPr id="39" name="Rectangle 38"/>
          <p:cNvSpPr/>
          <p:nvPr/>
        </p:nvSpPr>
        <p:spPr>
          <a:xfrm>
            <a:off x="8772828" y="4211479"/>
            <a:ext cx="1307028" cy="630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 name="TextBox 39"/>
          <p:cNvSpPr txBox="1"/>
          <p:nvPr/>
        </p:nvSpPr>
        <p:spPr>
          <a:xfrm>
            <a:off x="9131809" y="4259188"/>
            <a:ext cx="1175621" cy="307777"/>
          </a:xfrm>
          <a:prstGeom prst="rect">
            <a:avLst/>
          </a:prstGeom>
          <a:noFill/>
        </p:spPr>
        <p:txBody>
          <a:bodyPr wrap="square" rtlCol="0">
            <a:spAutoFit/>
          </a:bodyPr>
          <a:lstStyle/>
          <a:p>
            <a:r>
              <a:rPr lang="en-US" sz="1400" b="1" dirty="0" smtClean="0"/>
              <a:t>Executor</a:t>
            </a:r>
            <a:endParaRPr lang="en-US" sz="1400" b="1" dirty="0"/>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1887" y="4290521"/>
            <a:ext cx="323558" cy="271089"/>
          </a:xfrm>
          <a:prstGeom prst="rect">
            <a:avLst/>
          </a:prstGeom>
        </p:spPr>
      </p:pic>
      <p:sp>
        <p:nvSpPr>
          <p:cNvPr id="42" name="Rectangle 41"/>
          <p:cNvSpPr/>
          <p:nvPr/>
        </p:nvSpPr>
        <p:spPr>
          <a:xfrm>
            <a:off x="8821887" y="4614674"/>
            <a:ext cx="386175" cy="155976"/>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43" name="Oval 42"/>
          <p:cNvSpPr/>
          <p:nvPr/>
        </p:nvSpPr>
        <p:spPr>
          <a:xfrm>
            <a:off x="9336624" y="4604258"/>
            <a:ext cx="173037" cy="166392"/>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44" name="Cloud 43"/>
          <p:cNvSpPr/>
          <p:nvPr/>
        </p:nvSpPr>
        <p:spPr>
          <a:xfrm>
            <a:off x="9649775" y="4593847"/>
            <a:ext cx="289390" cy="181193"/>
          </a:xfrm>
          <a:prstGeom prst="cloud">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45" name="Picture 44"/>
          <p:cNvPicPr>
            <a:picLocks noChangeAspect="1"/>
          </p:cNvPicPr>
          <p:nvPr/>
        </p:nvPicPr>
        <p:blipFill>
          <a:blip r:embed="rId6"/>
          <a:stretch>
            <a:fillRect/>
          </a:stretch>
        </p:blipFill>
        <p:spPr>
          <a:xfrm>
            <a:off x="2490862" y="1652264"/>
            <a:ext cx="797769" cy="391305"/>
          </a:xfrm>
          <a:prstGeom prst="rect">
            <a:avLst/>
          </a:prstGeom>
        </p:spPr>
      </p:pic>
      <p:sp>
        <p:nvSpPr>
          <p:cNvPr id="48" name="TextBox 47"/>
          <p:cNvSpPr txBox="1"/>
          <p:nvPr/>
        </p:nvSpPr>
        <p:spPr>
          <a:xfrm>
            <a:off x="2511513" y="1682627"/>
            <a:ext cx="733425" cy="307777"/>
          </a:xfrm>
          <a:prstGeom prst="rect">
            <a:avLst/>
          </a:prstGeom>
          <a:noFill/>
        </p:spPr>
        <p:txBody>
          <a:bodyPr wrap="square" rtlCol="0">
            <a:spAutoFit/>
          </a:bodyPr>
          <a:lstStyle/>
          <a:p>
            <a:r>
              <a:rPr lang="en-US" sz="1400" dirty="0" smtClean="0">
                <a:solidFill>
                  <a:schemeClr val="bg1"/>
                </a:solidFill>
              </a:rPr>
              <a:t>Driver</a:t>
            </a:r>
            <a:endParaRPr lang="en-US" sz="1400" dirty="0">
              <a:solidFill>
                <a:schemeClr val="bg1"/>
              </a:solidFill>
            </a:endParaRPr>
          </a:p>
        </p:txBody>
      </p:sp>
      <p:pic>
        <p:nvPicPr>
          <p:cNvPr id="51" name="Picture 50">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813" y="1136367"/>
            <a:ext cx="640484" cy="480363"/>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3338239319"/>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p:cNvSpPr>
            <a:spLocks noGrp="1"/>
          </p:cNvSpPr>
          <p:nvPr>
            <p:ph type="title"/>
          </p:nvPr>
        </p:nvSpPr>
        <p:spPr>
          <a:xfrm>
            <a:off x="254760" y="206375"/>
            <a:ext cx="8560454" cy="857250"/>
          </a:xfrm>
        </p:spPr>
        <p:txBody>
          <a:bodyPr>
            <a:normAutofit/>
          </a:bodyPr>
          <a:lstStyle/>
          <a:p>
            <a:r>
              <a:rPr lang="en-US" sz="4000" dirty="0" smtClean="0"/>
              <a:t>Spark YARN (cluster mode)</a:t>
            </a:r>
            <a:endParaRPr lang="en-US" sz="4000" dirty="0"/>
          </a:p>
        </p:txBody>
      </p:sp>
      <p:sp>
        <p:nvSpPr>
          <p:cNvPr id="3" name="Rectangle 2"/>
          <p:cNvSpPr/>
          <p:nvPr/>
        </p:nvSpPr>
        <p:spPr>
          <a:xfrm>
            <a:off x="8351828" y="3029906"/>
            <a:ext cx="2151328" cy="3024307"/>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785103" y="3029906"/>
            <a:ext cx="2151328" cy="3024307"/>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99334" y="3029906"/>
            <a:ext cx="2148840" cy="3024307"/>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10231"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757" y="3189283"/>
            <a:ext cx="340196" cy="361911"/>
          </a:xfrm>
          <a:prstGeom prst="rect">
            <a:avLst/>
          </a:prstGeom>
        </p:spPr>
      </p:pic>
      <p:sp>
        <p:nvSpPr>
          <p:cNvPr id="8" name="TextBox 7"/>
          <p:cNvSpPr txBox="1"/>
          <p:nvPr/>
        </p:nvSpPr>
        <p:spPr>
          <a:xfrm>
            <a:off x="5172350"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grpSp>
        <p:nvGrpSpPr>
          <p:cNvPr id="61" name="Group 60"/>
          <p:cNvGrpSpPr/>
          <p:nvPr/>
        </p:nvGrpSpPr>
        <p:grpSpPr>
          <a:xfrm>
            <a:off x="5166917" y="960120"/>
            <a:ext cx="1563420" cy="1830673"/>
            <a:chOff x="5166917" y="632655"/>
            <a:chExt cx="1563420" cy="1830673"/>
          </a:xfrm>
        </p:grpSpPr>
        <p:sp>
          <p:nvSpPr>
            <p:cNvPr id="2" name="Rectangle 1"/>
            <p:cNvSpPr/>
            <p:nvPr/>
          </p:nvSpPr>
          <p:spPr>
            <a:xfrm>
              <a:off x="5166917" y="632655"/>
              <a:ext cx="1563420" cy="1830673"/>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p:cNvSpPr/>
            <p:nvPr/>
          </p:nvSpPr>
          <p:spPr>
            <a:xfrm>
              <a:off x="5361051" y="829025"/>
              <a:ext cx="1191793" cy="733139"/>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051" y="1014638"/>
              <a:ext cx="340196" cy="361911"/>
            </a:xfrm>
            <a:prstGeom prst="rect">
              <a:avLst/>
            </a:prstGeom>
          </p:spPr>
        </p:pic>
        <p:sp>
          <p:nvSpPr>
            <p:cNvPr id="15" name="TextBox 14"/>
            <p:cNvSpPr txBox="1"/>
            <p:nvPr/>
          </p:nvSpPr>
          <p:spPr>
            <a:xfrm>
              <a:off x="5609703" y="904346"/>
              <a:ext cx="1008550" cy="523220"/>
            </a:xfrm>
            <a:prstGeom prst="rect">
              <a:avLst/>
            </a:prstGeom>
            <a:noFill/>
          </p:spPr>
          <p:txBody>
            <a:bodyPr wrap="square" rtlCol="0">
              <a:spAutoFit/>
            </a:bodyPr>
            <a:lstStyle/>
            <a:p>
              <a:r>
                <a:rPr lang="en-US" sz="1400" dirty="0" smtClean="0">
                  <a:solidFill>
                    <a:schemeClr val="bg1"/>
                  </a:solidFill>
                </a:rPr>
                <a:t>Resource</a:t>
              </a:r>
            </a:p>
            <a:p>
              <a:r>
                <a:rPr lang="en-US" sz="1400" dirty="0" smtClean="0">
                  <a:solidFill>
                    <a:schemeClr val="bg1"/>
                  </a:solidFill>
                </a:rPr>
                <a:t>Manager</a:t>
              </a:r>
              <a:endParaRPr lang="en-US" sz="1400" dirty="0">
                <a:solidFill>
                  <a:schemeClr val="bg1"/>
                </a:solidFill>
              </a:endParaRPr>
            </a:p>
          </p:txBody>
        </p:sp>
      </p:grpSp>
      <p:sp>
        <p:nvSpPr>
          <p:cNvPr id="16" name="Rectangle 15"/>
          <p:cNvSpPr/>
          <p:nvPr/>
        </p:nvSpPr>
        <p:spPr>
          <a:xfrm>
            <a:off x="1972130" y="3688991"/>
            <a:ext cx="1599099" cy="1094850"/>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93336"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862" y="3189283"/>
            <a:ext cx="340196" cy="361911"/>
          </a:xfrm>
          <a:prstGeom prst="rect">
            <a:avLst/>
          </a:prstGeom>
        </p:spPr>
      </p:pic>
      <p:sp>
        <p:nvSpPr>
          <p:cNvPr id="19" name="TextBox 18"/>
          <p:cNvSpPr txBox="1"/>
          <p:nvPr/>
        </p:nvSpPr>
        <p:spPr>
          <a:xfrm>
            <a:off x="2055455"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20" y="3692398"/>
            <a:ext cx="340196" cy="361911"/>
          </a:xfrm>
          <a:prstGeom prst="rect">
            <a:avLst/>
          </a:prstGeom>
        </p:spPr>
      </p:pic>
      <p:sp>
        <p:nvSpPr>
          <p:cNvPr id="21" name="TextBox 20"/>
          <p:cNvSpPr txBox="1"/>
          <p:nvPr/>
        </p:nvSpPr>
        <p:spPr>
          <a:xfrm>
            <a:off x="2310488" y="3673133"/>
            <a:ext cx="1175621" cy="307777"/>
          </a:xfrm>
          <a:prstGeom prst="rect">
            <a:avLst/>
          </a:prstGeom>
          <a:noFill/>
        </p:spPr>
        <p:txBody>
          <a:bodyPr wrap="square" rtlCol="0">
            <a:spAutoFit/>
          </a:bodyPr>
          <a:lstStyle/>
          <a:p>
            <a:r>
              <a:rPr lang="en-US" sz="1400" b="1" dirty="0" smtClean="0"/>
              <a:t>Container</a:t>
            </a:r>
            <a:endParaRPr lang="en-US" sz="1400" b="1" dirty="0"/>
          </a:p>
        </p:txBody>
      </p:sp>
      <p:sp>
        <p:nvSpPr>
          <p:cNvPr id="22" name="Rectangle 21"/>
          <p:cNvSpPr/>
          <p:nvPr/>
        </p:nvSpPr>
        <p:spPr>
          <a:xfrm>
            <a:off x="8454937" y="3125127"/>
            <a:ext cx="1945110" cy="441488"/>
          </a:xfrm>
          <a:prstGeom prst="rect">
            <a:avLst/>
          </a:prstGeom>
          <a:solidFill>
            <a:srgbClr val="5A74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463" y="3189283"/>
            <a:ext cx="340196" cy="361911"/>
          </a:xfrm>
          <a:prstGeom prst="rect">
            <a:avLst/>
          </a:prstGeom>
          <a:ln>
            <a:noFill/>
          </a:ln>
        </p:spPr>
      </p:pic>
      <p:sp>
        <p:nvSpPr>
          <p:cNvPr id="24" name="TextBox 23"/>
          <p:cNvSpPr txBox="1"/>
          <p:nvPr/>
        </p:nvSpPr>
        <p:spPr>
          <a:xfrm>
            <a:off x="8717056" y="3176594"/>
            <a:ext cx="1690517" cy="307777"/>
          </a:xfrm>
          <a:prstGeom prst="rect">
            <a:avLst/>
          </a:prstGeom>
          <a:noFill/>
        </p:spPr>
        <p:txBody>
          <a:bodyPr wrap="square" rtlCol="0">
            <a:spAutoFit/>
          </a:bodyPr>
          <a:lstStyle/>
          <a:p>
            <a:r>
              <a:rPr lang="en-US" sz="1400" dirty="0" smtClean="0">
                <a:solidFill>
                  <a:schemeClr val="bg1"/>
                </a:solidFill>
              </a:rPr>
              <a:t>NodeManager</a:t>
            </a:r>
            <a:endParaRPr lang="en-US" sz="1400" dirty="0">
              <a:solidFill>
                <a:schemeClr val="bg1"/>
              </a:solidFill>
            </a:endParaRPr>
          </a:p>
        </p:txBody>
      </p:sp>
      <p:sp>
        <p:nvSpPr>
          <p:cNvPr id="25" name="Rectangle 24"/>
          <p:cNvSpPr/>
          <p:nvPr/>
        </p:nvSpPr>
        <p:spPr>
          <a:xfrm>
            <a:off x="5118537" y="3844373"/>
            <a:ext cx="1534602" cy="1347829"/>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407" y="3845211"/>
            <a:ext cx="340196" cy="361911"/>
          </a:xfrm>
          <a:prstGeom prst="rect">
            <a:avLst/>
          </a:prstGeom>
        </p:spPr>
      </p:pic>
      <p:sp>
        <p:nvSpPr>
          <p:cNvPr id="27" name="TextBox 26"/>
          <p:cNvSpPr txBox="1"/>
          <p:nvPr/>
        </p:nvSpPr>
        <p:spPr>
          <a:xfrm>
            <a:off x="5436627" y="3842755"/>
            <a:ext cx="1198902" cy="307777"/>
          </a:xfrm>
          <a:prstGeom prst="rect">
            <a:avLst/>
          </a:prstGeom>
          <a:noFill/>
        </p:spPr>
        <p:txBody>
          <a:bodyPr wrap="square" rtlCol="0">
            <a:spAutoFit/>
          </a:bodyPr>
          <a:lstStyle/>
          <a:p>
            <a:r>
              <a:rPr lang="en-US" sz="1400" b="1" dirty="0" smtClean="0"/>
              <a:t>App Master</a:t>
            </a:r>
            <a:endParaRPr lang="en-US" sz="1400" b="1" dirty="0"/>
          </a:p>
        </p:txBody>
      </p:sp>
      <p:pic>
        <p:nvPicPr>
          <p:cNvPr id="28" name="Picture 27"/>
          <p:cNvPicPr>
            <a:picLocks noChangeAspect="1"/>
          </p:cNvPicPr>
          <p:nvPr/>
        </p:nvPicPr>
        <p:blipFill>
          <a:blip r:embed="rId4"/>
          <a:stretch>
            <a:fillRect/>
          </a:stretch>
        </p:blipFill>
        <p:spPr>
          <a:xfrm>
            <a:off x="2447873" y="1388490"/>
            <a:ext cx="963011" cy="733082"/>
          </a:xfrm>
          <a:prstGeom prst="rect">
            <a:avLst/>
          </a:prstGeom>
        </p:spPr>
      </p:pic>
      <p:sp>
        <p:nvSpPr>
          <p:cNvPr id="29" name="TextBox 28"/>
          <p:cNvSpPr txBox="1"/>
          <p:nvPr/>
        </p:nvSpPr>
        <p:spPr>
          <a:xfrm>
            <a:off x="2522007" y="1500540"/>
            <a:ext cx="761078" cy="276999"/>
          </a:xfrm>
          <a:prstGeom prst="rect">
            <a:avLst/>
          </a:prstGeom>
          <a:noFill/>
        </p:spPr>
        <p:txBody>
          <a:bodyPr wrap="square" rtlCol="0">
            <a:spAutoFit/>
          </a:bodyPr>
          <a:lstStyle/>
          <a:p>
            <a:pPr algn="ctr"/>
            <a:r>
              <a:rPr lang="en-US" sz="1200" b="1" dirty="0" smtClean="0"/>
              <a:t>Client #1</a:t>
            </a:r>
            <a:endParaRPr lang="en-US" sz="1200" b="1" dirty="0"/>
          </a:p>
        </p:txBody>
      </p:sp>
      <p:sp>
        <p:nvSpPr>
          <p:cNvPr id="30" name="Rectangle 29"/>
          <p:cNvSpPr/>
          <p:nvPr/>
        </p:nvSpPr>
        <p:spPr>
          <a:xfrm>
            <a:off x="2116747" y="4057715"/>
            <a:ext cx="1307028" cy="630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475728" y="4105424"/>
            <a:ext cx="1175621" cy="307777"/>
          </a:xfrm>
          <a:prstGeom prst="rect">
            <a:avLst/>
          </a:prstGeom>
          <a:noFill/>
        </p:spPr>
        <p:txBody>
          <a:bodyPr wrap="square" rtlCol="0">
            <a:spAutoFit/>
          </a:bodyPr>
          <a:lstStyle/>
          <a:p>
            <a:r>
              <a:rPr lang="en-US" sz="1400" b="1" dirty="0" smtClean="0"/>
              <a:t>Executor</a:t>
            </a:r>
            <a:endParaRPr lang="en-US" sz="1400" b="1" dirty="0"/>
          </a:p>
        </p:txBody>
      </p:sp>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806" y="4136757"/>
            <a:ext cx="323558" cy="271089"/>
          </a:xfrm>
          <a:prstGeom prst="rect">
            <a:avLst/>
          </a:prstGeom>
        </p:spPr>
      </p:pic>
      <p:sp>
        <p:nvSpPr>
          <p:cNvPr id="33" name="Rectangle 32"/>
          <p:cNvSpPr/>
          <p:nvPr/>
        </p:nvSpPr>
        <p:spPr>
          <a:xfrm>
            <a:off x="2165806" y="4460910"/>
            <a:ext cx="386175" cy="155976"/>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34" name="Oval 33"/>
          <p:cNvSpPr/>
          <p:nvPr/>
        </p:nvSpPr>
        <p:spPr>
          <a:xfrm>
            <a:off x="2680543" y="4450494"/>
            <a:ext cx="173037" cy="166392"/>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35" name="Cloud 34"/>
          <p:cNvSpPr/>
          <p:nvPr/>
        </p:nvSpPr>
        <p:spPr>
          <a:xfrm>
            <a:off x="2993694" y="4440083"/>
            <a:ext cx="289390" cy="181193"/>
          </a:xfrm>
          <a:prstGeom prst="cloud">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p:cNvSpPr/>
          <p:nvPr/>
        </p:nvSpPr>
        <p:spPr>
          <a:xfrm>
            <a:off x="8628211" y="3842755"/>
            <a:ext cx="1599099" cy="1094850"/>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2001" y="3846162"/>
            <a:ext cx="340196" cy="361911"/>
          </a:xfrm>
          <a:prstGeom prst="rect">
            <a:avLst/>
          </a:prstGeom>
        </p:spPr>
      </p:pic>
      <p:sp>
        <p:nvSpPr>
          <p:cNvPr id="38" name="TextBox 37"/>
          <p:cNvSpPr txBox="1"/>
          <p:nvPr/>
        </p:nvSpPr>
        <p:spPr>
          <a:xfrm>
            <a:off x="8966569" y="3826897"/>
            <a:ext cx="1175621" cy="307777"/>
          </a:xfrm>
          <a:prstGeom prst="rect">
            <a:avLst/>
          </a:prstGeom>
          <a:noFill/>
        </p:spPr>
        <p:txBody>
          <a:bodyPr wrap="square" rtlCol="0">
            <a:spAutoFit/>
          </a:bodyPr>
          <a:lstStyle/>
          <a:p>
            <a:r>
              <a:rPr lang="en-US" sz="1400" b="1" dirty="0" smtClean="0"/>
              <a:t>Container</a:t>
            </a:r>
            <a:endParaRPr lang="en-US" sz="1400" b="1" dirty="0"/>
          </a:p>
        </p:txBody>
      </p:sp>
      <p:sp>
        <p:nvSpPr>
          <p:cNvPr id="39" name="Rectangle 38"/>
          <p:cNvSpPr/>
          <p:nvPr/>
        </p:nvSpPr>
        <p:spPr>
          <a:xfrm>
            <a:off x="8772828" y="4211479"/>
            <a:ext cx="1307028" cy="630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131809" y="4259188"/>
            <a:ext cx="1175621" cy="307777"/>
          </a:xfrm>
          <a:prstGeom prst="rect">
            <a:avLst/>
          </a:prstGeom>
          <a:noFill/>
        </p:spPr>
        <p:txBody>
          <a:bodyPr wrap="square" rtlCol="0">
            <a:spAutoFit/>
          </a:bodyPr>
          <a:lstStyle/>
          <a:p>
            <a:r>
              <a:rPr lang="en-US" sz="1400" b="1" dirty="0" smtClean="0"/>
              <a:t>Executor</a:t>
            </a:r>
            <a:endParaRPr lang="en-US" sz="1400" b="1" dirty="0"/>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1887" y="4290521"/>
            <a:ext cx="323558" cy="271089"/>
          </a:xfrm>
          <a:prstGeom prst="rect">
            <a:avLst/>
          </a:prstGeom>
        </p:spPr>
      </p:pic>
      <p:sp>
        <p:nvSpPr>
          <p:cNvPr id="42" name="Rectangle 41"/>
          <p:cNvSpPr/>
          <p:nvPr/>
        </p:nvSpPr>
        <p:spPr>
          <a:xfrm>
            <a:off x="8821887" y="4614674"/>
            <a:ext cx="386175" cy="155976"/>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43" name="Oval 42"/>
          <p:cNvSpPr/>
          <p:nvPr/>
        </p:nvSpPr>
        <p:spPr>
          <a:xfrm>
            <a:off x="9336624" y="4604258"/>
            <a:ext cx="173037" cy="166392"/>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44" name="Cloud 43"/>
          <p:cNvSpPr/>
          <p:nvPr/>
        </p:nvSpPr>
        <p:spPr>
          <a:xfrm>
            <a:off x="9649775" y="4593847"/>
            <a:ext cx="289390" cy="181193"/>
          </a:xfrm>
          <a:prstGeom prst="cloud">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5" name="TextBox 44"/>
          <p:cNvSpPr txBox="1"/>
          <p:nvPr/>
        </p:nvSpPr>
        <p:spPr>
          <a:xfrm>
            <a:off x="5524371" y="4842188"/>
            <a:ext cx="1175621" cy="307777"/>
          </a:xfrm>
          <a:prstGeom prst="rect">
            <a:avLst/>
          </a:prstGeom>
          <a:noFill/>
        </p:spPr>
        <p:txBody>
          <a:bodyPr wrap="square" rtlCol="0">
            <a:spAutoFit/>
          </a:bodyPr>
          <a:lstStyle/>
          <a:p>
            <a:r>
              <a:rPr lang="en-US" sz="1400" b="1" dirty="0" smtClean="0"/>
              <a:t>Driver</a:t>
            </a:r>
            <a:endParaRPr lang="en-US" sz="1400" b="1" dirty="0"/>
          </a:p>
        </p:txBody>
      </p:sp>
      <p:pic>
        <p:nvPicPr>
          <p:cNvPr id="46" name="Picture 45"/>
          <p:cNvPicPr>
            <a:picLocks noChangeAspect="1"/>
          </p:cNvPicPr>
          <p:nvPr/>
        </p:nvPicPr>
        <p:blipFill>
          <a:blip r:embed="rId6"/>
          <a:stretch>
            <a:fillRect/>
          </a:stretch>
        </p:blipFill>
        <p:spPr>
          <a:xfrm>
            <a:off x="5564509" y="4503287"/>
            <a:ext cx="636553" cy="378749"/>
          </a:xfrm>
          <a:prstGeom prst="rect">
            <a:avLst/>
          </a:prstGeom>
        </p:spPr>
      </p:pic>
      <p:sp>
        <p:nvSpPr>
          <p:cNvPr id="49" name="Rectangle 48"/>
          <p:cNvSpPr/>
          <p:nvPr/>
        </p:nvSpPr>
        <p:spPr>
          <a:xfrm>
            <a:off x="1975293" y="4859897"/>
            <a:ext cx="1599099" cy="1094850"/>
          </a:xfrm>
          <a:prstGeom prst="rect">
            <a:avLst/>
          </a:prstGeom>
          <a:solidFill>
            <a:srgbClr val="FE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083" y="4863304"/>
            <a:ext cx="340196" cy="361911"/>
          </a:xfrm>
          <a:prstGeom prst="rect">
            <a:avLst/>
          </a:prstGeom>
        </p:spPr>
      </p:pic>
      <p:sp>
        <p:nvSpPr>
          <p:cNvPr id="51" name="TextBox 50"/>
          <p:cNvSpPr txBox="1"/>
          <p:nvPr/>
        </p:nvSpPr>
        <p:spPr>
          <a:xfrm>
            <a:off x="2313651" y="4844039"/>
            <a:ext cx="1175621" cy="307777"/>
          </a:xfrm>
          <a:prstGeom prst="rect">
            <a:avLst/>
          </a:prstGeom>
          <a:noFill/>
        </p:spPr>
        <p:txBody>
          <a:bodyPr wrap="square" rtlCol="0">
            <a:spAutoFit/>
          </a:bodyPr>
          <a:lstStyle/>
          <a:p>
            <a:r>
              <a:rPr lang="en-US" sz="1400" b="1" dirty="0" smtClean="0"/>
              <a:t>Container</a:t>
            </a:r>
            <a:endParaRPr lang="en-US" sz="1400" b="1" dirty="0"/>
          </a:p>
        </p:txBody>
      </p:sp>
      <p:sp>
        <p:nvSpPr>
          <p:cNvPr id="52" name="Rectangle 51"/>
          <p:cNvSpPr/>
          <p:nvPr/>
        </p:nvSpPr>
        <p:spPr>
          <a:xfrm>
            <a:off x="2119910" y="5228621"/>
            <a:ext cx="1307028" cy="630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478891" y="5276330"/>
            <a:ext cx="1175621" cy="307777"/>
          </a:xfrm>
          <a:prstGeom prst="rect">
            <a:avLst/>
          </a:prstGeom>
          <a:noFill/>
        </p:spPr>
        <p:txBody>
          <a:bodyPr wrap="square" rtlCol="0">
            <a:spAutoFit/>
          </a:bodyPr>
          <a:lstStyle/>
          <a:p>
            <a:r>
              <a:rPr lang="en-US" sz="1400" b="1" dirty="0" smtClean="0"/>
              <a:t>Executor</a:t>
            </a:r>
            <a:endParaRPr lang="en-US" sz="1400" b="1" dirty="0"/>
          </a:p>
        </p:txBody>
      </p:sp>
      <p:pic>
        <p:nvPicPr>
          <p:cNvPr id="54" name="Picture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8969" y="5307663"/>
            <a:ext cx="323558" cy="271089"/>
          </a:xfrm>
          <a:prstGeom prst="rect">
            <a:avLst/>
          </a:prstGeom>
        </p:spPr>
      </p:pic>
      <p:sp>
        <p:nvSpPr>
          <p:cNvPr id="55" name="Rectangle 54"/>
          <p:cNvSpPr/>
          <p:nvPr/>
        </p:nvSpPr>
        <p:spPr>
          <a:xfrm>
            <a:off x="2168969" y="5631816"/>
            <a:ext cx="386175" cy="155976"/>
          </a:xfrm>
          <a:prstGeom prst="rect">
            <a:avLst/>
          </a:prstGeom>
          <a:solidFill>
            <a:srgbClr val="BBE6FB"/>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56" name="Oval 55"/>
          <p:cNvSpPr/>
          <p:nvPr/>
        </p:nvSpPr>
        <p:spPr>
          <a:xfrm>
            <a:off x="2683706" y="5621400"/>
            <a:ext cx="173037" cy="166392"/>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57" name="Cloud 56"/>
          <p:cNvSpPr/>
          <p:nvPr/>
        </p:nvSpPr>
        <p:spPr>
          <a:xfrm>
            <a:off x="2996857" y="5610989"/>
            <a:ext cx="289390" cy="181193"/>
          </a:xfrm>
          <a:prstGeom prst="cloud">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TextBox 57"/>
          <p:cNvSpPr txBox="1"/>
          <p:nvPr/>
        </p:nvSpPr>
        <p:spPr>
          <a:xfrm>
            <a:off x="8313565" y="1295392"/>
            <a:ext cx="3532581" cy="369332"/>
          </a:xfrm>
          <a:prstGeom prst="rect">
            <a:avLst/>
          </a:prstGeom>
          <a:noFill/>
        </p:spPr>
        <p:txBody>
          <a:bodyPr wrap="square" rtlCol="0">
            <a:spAutoFit/>
          </a:bodyPr>
          <a:lstStyle/>
          <a:p>
            <a:r>
              <a:rPr lang="en-US" b="1" dirty="0" smtClean="0"/>
              <a:t>Does not support Spark Shells</a:t>
            </a:r>
            <a:endParaRPr lang="en-US" b="1" dirty="0"/>
          </a:p>
        </p:txBody>
      </p:sp>
      <p:pic>
        <p:nvPicPr>
          <p:cNvPr id="62" name="Picture 61">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813" y="1136367"/>
            <a:ext cx="640484" cy="480363"/>
          </a:xfrm>
          <a:prstGeom prst="rect">
            <a:avLst/>
          </a:prstGeom>
        </p:spPr>
      </p:pic>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1577140721"/>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a:t>
            </a:r>
            <a:endParaRPr lang="en-US" dirty="0"/>
          </a:p>
        </p:txBody>
      </p:sp>
      <p:sp>
        <p:nvSpPr>
          <p:cNvPr id="3" name="Content Placeholder 2"/>
          <p:cNvSpPr>
            <a:spLocks noGrp="1"/>
          </p:cNvSpPr>
          <p:nvPr>
            <p:ph idx="1"/>
          </p:nvPr>
        </p:nvSpPr>
        <p:spPr>
          <a:xfrm>
            <a:off x="786061" y="3049896"/>
            <a:ext cx="10780295" cy="4525433"/>
          </a:xfrm>
        </p:spPr>
        <p:txBody>
          <a:bodyPr>
            <a:normAutofit/>
          </a:bodyPr>
          <a:lstStyle/>
          <a:p>
            <a:pPr marL="0" indent="0">
              <a:buNone/>
            </a:pPr>
            <a:r>
              <a:rPr lang="en-US" sz="4500" dirty="0" smtClean="0">
                <a:hlinkClick r:id="rId2"/>
              </a:rPr>
              <a:t>https://github.com/lyubent/swedbank/slides</a:t>
            </a:r>
            <a:endParaRPr lang="en-US" sz="4500" dirty="0" smtClean="0"/>
          </a:p>
        </p:txBody>
      </p:sp>
    </p:spTree>
    <p:extLst>
      <p:ext uri="{BB962C8B-B14F-4D97-AF65-F5344CB8AC3E}">
        <p14:creationId xmlns:p14="http://schemas.microsoft.com/office/powerpoint/2010/main" val="326266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985490" y="1408596"/>
            <a:ext cx="8091376" cy="1477328"/>
          </a:xfrm>
          <a:prstGeom prst="rect">
            <a:avLst/>
          </a:prstGeom>
          <a:noFill/>
        </p:spPr>
        <p:txBody>
          <a:bodyPr wrap="square" rtlCol="0">
            <a:spAutoFit/>
          </a:bodyPr>
          <a:lstStyle/>
          <a:p>
            <a:r>
              <a:rPr lang="en-US" b="1" dirty="0">
                <a:solidFill>
                  <a:schemeClr val="accent3">
                    <a:lumMod val="75000"/>
                  </a:schemeClr>
                </a:solidFill>
                <a:latin typeface="Consolas" panose="020B0609020204030204" pitchFamily="49" charset="0"/>
                <a:cs typeface="Consolas" panose="020B0609020204030204" pitchFamily="49" charset="0"/>
              </a:rPr>
              <a:t>--</a:t>
            </a:r>
            <a:r>
              <a:rPr lang="en-US" b="1" dirty="0" err="1" smtClean="0">
                <a:solidFill>
                  <a:schemeClr val="accent3">
                    <a:lumMod val="75000"/>
                  </a:schemeClr>
                </a:solidFill>
                <a:latin typeface="Consolas" panose="020B0609020204030204" pitchFamily="49" charset="0"/>
                <a:cs typeface="Consolas" panose="020B0609020204030204" pitchFamily="49" charset="0"/>
              </a:rPr>
              <a:t>num</a:t>
            </a:r>
            <a:r>
              <a:rPr lang="en-US" b="1" dirty="0" smtClean="0">
                <a:solidFill>
                  <a:schemeClr val="accent3">
                    <a:lumMod val="75000"/>
                  </a:schemeClr>
                </a:solidFill>
                <a:latin typeface="Consolas" panose="020B0609020204030204" pitchFamily="49" charset="0"/>
                <a:cs typeface="Consolas" panose="020B0609020204030204" pitchFamily="49" charset="0"/>
              </a:rPr>
              <a:t>-executors: </a:t>
            </a:r>
            <a:r>
              <a:rPr lang="en-US" dirty="0"/>
              <a:t>controls how many executors </a:t>
            </a:r>
            <a:r>
              <a:rPr lang="en-US" dirty="0" smtClean="0"/>
              <a:t>will be allocated </a:t>
            </a:r>
          </a:p>
          <a:p>
            <a:endParaRPr lang="en-US" dirty="0"/>
          </a:p>
          <a:p>
            <a:r>
              <a:rPr lang="en-US" b="1" dirty="0">
                <a:solidFill>
                  <a:schemeClr val="accent3">
                    <a:lumMod val="75000"/>
                  </a:schemeClr>
                </a:solidFill>
                <a:latin typeface="Consolas" panose="020B0609020204030204" pitchFamily="49" charset="0"/>
                <a:cs typeface="Consolas" panose="020B0609020204030204" pitchFamily="49" charset="0"/>
              </a:rPr>
              <a:t>--</a:t>
            </a:r>
            <a:r>
              <a:rPr lang="en-US" b="1" dirty="0" smtClean="0">
                <a:solidFill>
                  <a:schemeClr val="accent3">
                    <a:lumMod val="75000"/>
                  </a:schemeClr>
                </a:solidFill>
                <a:latin typeface="Consolas" panose="020B0609020204030204" pitchFamily="49" charset="0"/>
                <a:cs typeface="Consolas" panose="020B0609020204030204" pitchFamily="49" charset="0"/>
              </a:rPr>
              <a:t>executor-memory: </a:t>
            </a:r>
            <a:r>
              <a:rPr lang="en-US" dirty="0" smtClean="0"/>
              <a:t>RAM for each executor</a:t>
            </a:r>
          </a:p>
          <a:p>
            <a:endParaRPr lang="en-US" dirty="0"/>
          </a:p>
          <a:p>
            <a:r>
              <a:rPr lang="en-US" b="1" dirty="0">
                <a:solidFill>
                  <a:schemeClr val="accent3">
                    <a:lumMod val="75000"/>
                  </a:schemeClr>
                </a:solidFill>
                <a:latin typeface="Consolas" panose="020B0609020204030204" pitchFamily="49" charset="0"/>
                <a:cs typeface="Consolas" panose="020B0609020204030204" pitchFamily="49" charset="0"/>
              </a:rPr>
              <a:t>--</a:t>
            </a:r>
            <a:r>
              <a:rPr lang="en-US" b="1" dirty="0" smtClean="0">
                <a:solidFill>
                  <a:schemeClr val="accent3">
                    <a:lumMod val="75000"/>
                  </a:schemeClr>
                </a:solidFill>
                <a:latin typeface="Consolas" panose="020B0609020204030204" pitchFamily="49" charset="0"/>
                <a:cs typeface="Consolas" panose="020B0609020204030204" pitchFamily="49" charset="0"/>
              </a:rPr>
              <a:t>executor-cores: </a:t>
            </a:r>
            <a:r>
              <a:rPr lang="en-US" dirty="0" smtClean="0"/>
              <a:t>CPU cores for each executor</a:t>
            </a:r>
            <a:endParaRPr lang="en-US" dirty="0"/>
          </a:p>
        </p:txBody>
      </p:sp>
      <p:sp>
        <p:nvSpPr>
          <p:cNvPr id="18" name="TextBox 17"/>
          <p:cNvSpPr txBox="1"/>
          <p:nvPr/>
        </p:nvSpPr>
        <p:spPr>
          <a:xfrm>
            <a:off x="2152405" y="4246394"/>
            <a:ext cx="8091376" cy="1754326"/>
          </a:xfrm>
          <a:prstGeom prst="rect">
            <a:avLst/>
          </a:prstGeom>
          <a:noFill/>
        </p:spPr>
        <p:txBody>
          <a:bodyPr wrap="square" rtlCol="0">
            <a:spAutoFit/>
          </a:bodyPr>
          <a:lstStyle/>
          <a:p>
            <a:r>
              <a:rPr lang="en-US" b="1" dirty="0" err="1" smtClean="0">
                <a:solidFill>
                  <a:schemeClr val="accent2"/>
                </a:solidFill>
                <a:latin typeface="Consolas" panose="020B0609020204030204" pitchFamily="49" charset="0"/>
                <a:cs typeface="Consolas" panose="020B0609020204030204" pitchFamily="49" charset="0"/>
              </a:rPr>
              <a:t>spark.dynamicAllocation.enabled</a:t>
            </a:r>
            <a:endParaRPr lang="en-US" b="1" dirty="0" smtClean="0">
              <a:solidFill>
                <a:schemeClr val="accent2"/>
              </a:solidFill>
              <a:latin typeface="Consolas" panose="020B0609020204030204" pitchFamily="49" charset="0"/>
              <a:cs typeface="Consolas" panose="020B0609020204030204" pitchFamily="49" charset="0"/>
            </a:endParaRPr>
          </a:p>
          <a:p>
            <a:r>
              <a:rPr lang="en-US" b="1" dirty="0" err="1" smtClean="0">
                <a:solidFill>
                  <a:schemeClr val="accent2"/>
                </a:solidFill>
                <a:latin typeface="Consolas" panose="020B0609020204030204" pitchFamily="49" charset="0"/>
                <a:cs typeface="Consolas" panose="020B0609020204030204" pitchFamily="49" charset="0"/>
              </a:rPr>
              <a:t>spark.dynamicAllocation.minExecutors</a:t>
            </a:r>
            <a:endParaRPr lang="en-US" b="1" dirty="0" smtClean="0">
              <a:solidFill>
                <a:schemeClr val="accent2"/>
              </a:solidFill>
              <a:latin typeface="Consolas" panose="020B0609020204030204" pitchFamily="49" charset="0"/>
              <a:cs typeface="Consolas" panose="020B0609020204030204" pitchFamily="49" charset="0"/>
            </a:endParaRPr>
          </a:p>
          <a:p>
            <a:r>
              <a:rPr lang="en-US" b="1" dirty="0" err="1" smtClean="0">
                <a:solidFill>
                  <a:schemeClr val="accent2"/>
                </a:solidFill>
                <a:latin typeface="Consolas" panose="020B0609020204030204" pitchFamily="49" charset="0"/>
                <a:cs typeface="Consolas" panose="020B0609020204030204" pitchFamily="49" charset="0"/>
              </a:rPr>
              <a:t>spark.dynamicAllocation.maxExecutors</a:t>
            </a:r>
            <a:endParaRPr lang="en-US" b="1" dirty="0" smtClean="0">
              <a:solidFill>
                <a:schemeClr val="accent2"/>
              </a:solidFill>
              <a:latin typeface="Consolas" panose="020B0609020204030204" pitchFamily="49" charset="0"/>
              <a:cs typeface="Consolas" panose="020B0609020204030204" pitchFamily="49" charset="0"/>
            </a:endParaRPr>
          </a:p>
          <a:p>
            <a:r>
              <a:rPr lang="en-US" b="1" dirty="0" err="1">
                <a:solidFill>
                  <a:schemeClr val="accent2"/>
                </a:solidFill>
                <a:latin typeface="Consolas" panose="020B0609020204030204" pitchFamily="49" charset="0"/>
                <a:cs typeface="Consolas" panose="020B0609020204030204" pitchFamily="49" charset="0"/>
              </a:rPr>
              <a:t>spark.dynamicAllocation.sustainedSchedulerBacklogTimeout</a:t>
            </a:r>
            <a:r>
              <a:rPr lang="en-US" b="1" dirty="0">
                <a:solidFill>
                  <a:schemeClr val="accent2"/>
                </a:solidFill>
                <a:latin typeface="Consolas" panose="020B0609020204030204" pitchFamily="49" charset="0"/>
                <a:cs typeface="Consolas" panose="020B0609020204030204" pitchFamily="49" charset="0"/>
              </a:rPr>
              <a:t> (N</a:t>
            </a:r>
            <a:r>
              <a:rPr lang="en-US" b="1" dirty="0" smtClean="0">
                <a:solidFill>
                  <a:schemeClr val="accent2"/>
                </a:solidFill>
                <a:latin typeface="Consolas" panose="020B0609020204030204" pitchFamily="49" charset="0"/>
                <a:cs typeface="Consolas" panose="020B0609020204030204" pitchFamily="49" charset="0"/>
              </a:rPr>
              <a:t>)</a:t>
            </a:r>
          </a:p>
          <a:p>
            <a:r>
              <a:rPr lang="en-US" b="1" dirty="0" err="1">
                <a:solidFill>
                  <a:schemeClr val="accent2"/>
                </a:solidFill>
                <a:latin typeface="Consolas" panose="020B0609020204030204" pitchFamily="49" charset="0"/>
                <a:cs typeface="Consolas" panose="020B0609020204030204" pitchFamily="49" charset="0"/>
              </a:rPr>
              <a:t>spark.dynamicAllocation.schedulerBacklogTimeout</a:t>
            </a:r>
            <a:r>
              <a:rPr lang="en-US" b="1" dirty="0">
                <a:solidFill>
                  <a:schemeClr val="accent2"/>
                </a:solidFill>
                <a:latin typeface="Consolas" panose="020B0609020204030204" pitchFamily="49" charset="0"/>
                <a:cs typeface="Consolas" panose="020B0609020204030204" pitchFamily="49" charset="0"/>
              </a:rPr>
              <a:t> (M</a:t>
            </a:r>
            <a:r>
              <a:rPr lang="en-US" b="1" dirty="0" smtClean="0">
                <a:solidFill>
                  <a:schemeClr val="accent2"/>
                </a:solidFill>
                <a:latin typeface="Consolas" panose="020B0609020204030204" pitchFamily="49" charset="0"/>
                <a:cs typeface="Consolas" panose="020B0609020204030204" pitchFamily="49" charset="0"/>
              </a:rPr>
              <a:t>)</a:t>
            </a:r>
          </a:p>
          <a:p>
            <a:r>
              <a:rPr lang="en-US" b="1" dirty="0" err="1">
                <a:solidFill>
                  <a:schemeClr val="accent2"/>
                </a:solidFill>
                <a:latin typeface="Consolas" panose="020B0609020204030204" pitchFamily="49" charset="0"/>
                <a:cs typeface="Consolas" panose="020B0609020204030204" pitchFamily="49" charset="0"/>
              </a:rPr>
              <a:t>spark.dynamicAllocation.executorIdleTimeout</a:t>
            </a:r>
            <a:r>
              <a:rPr lang="en-US" b="1" dirty="0">
                <a:solidFill>
                  <a:schemeClr val="accent2"/>
                </a:solidFill>
                <a:latin typeface="Consolas" panose="020B0609020204030204" pitchFamily="49" charset="0"/>
                <a:cs typeface="Consolas" panose="020B0609020204030204" pitchFamily="49" charset="0"/>
              </a:rPr>
              <a:t> (K)</a:t>
            </a:r>
          </a:p>
        </p:txBody>
      </p:sp>
      <p:sp>
        <p:nvSpPr>
          <p:cNvPr id="19" name="TextBox 18"/>
          <p:cNvSpPr txBox="1"/>
          <p:nvPr/>
        </p:nvSpPr>
        <p:spPr>
          <a:xfrm>
            <a:off x="1517658" y="3877062"/>
            <a:ext cx="2945219" cy="369332"/>
          </a:xfrm>
          <a:prstGeom prst="rect">
            <a:avLst/>
          </a:prstGeom>
          <a:noFill/>
        </p:spPr>
        <p:txBody>
          <a:bodyPr wrap="square" rtlCol="0">
            <a:spAutoFit/>
          </a:bodyPr>
          <a:lstStyle/>
          <a:p>
            <a:r>
              <a:rPr lang="en-US" dirty="0" smtClean="0"/>
              <a:t>Dynamic Allocation:</a:t>
            </a:r>
            <a:endParaRPr lang="en-US" dirty="0"/>
          </a:p>
        </p:txBody>
      </p:sp>
      <p:sp>
        <p:nvSpPr>
          <p:cNvPr id="20" name="TextBox 19"/>
          <p:cNvSpPr txBox="1"/>
          <p:nvPr/>
        </p:nvSpPr>
        <p:spPr>
          <a:xfrm>
            <a:off x="3600894" y="6596390"/>
            <a:ext cx="8591106" cy="261610"/>
          </a:xfrm>
          <a:prstGeom prst="rect">
            <a:avLst/>
          </a:prstGeom>
          <a:noFill/>
        </p:spPr>
        <p:txBody>
          <a:bodyPr wrap="square" rtlCol="0">
            <a:spAutoFit/>
          </a:bodyPr>
          <a:lstStyle/>
          <a:p>
            <a:pPr algn="r"/>
            <a:r>
              <a:rPr lang="en-US" sz="1100" dirty="0"/>
              <a:t>https://github.com/apache/spark/blob/master/core/src/main/scala/org/apache/spark/ExecutorAllocationManager.scala</a:t>
            </a:r>
          </a:p>
        </p:txBody>
      </p:sp>
      <p:sp>
        <p:nvSpPr>
          <p:cNvPr id="11" name="Title 1"/>
          <p:cNvSpPr>
            <a:spLocks noGrp="1"/>
          </p:cNvSpPr>
          <p:nvPr>
            <p:ph type="title"/>
          </p:nvPr>
        </p:nvSpPr>
        <p:spPr>
          <a:xfrm>
            <a:off x="254760" y="206375"/>
            <a:ext cx="8560454" cy="857250"/>
          </a:xfrm>
        </p:spPr>
        <p:txBody>
          <a:bodyPr>
            <a:normAutofit/>
          </a:bodyPr>
          <a:lstStyle/>
          <a:p>
            <a:r>
              <a:rPr lang="en-US" sz="4000" dirty="0" smtClean="0"/>
              <a:t>YARN Settings</a:t>
            </a:r>
            <a:endParaRPr lang="en-US"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3015017062"/>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5.googleusercontent.com/l3xl6X3snq4rx_nuhp5vzPkQqD7RiEPRguLBmrItdfe4273oiVdG0la8knZxZ4jnViazADHCBmdmhzDLu4Fnag5u4Q7cEYqIrf0SPpeQpkajkgoNUMkCJkTNiqtXF7ls8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37" y="1283732"/>
            <a:ext cx="10972800" cy="4732583"/>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4418518" y="878959"/>
            <a:ext cx="7166919" cy="369332"/>
          </a:xfrm>
          <a:prstGeom prst="rect">
            <a:avLst/>
          </a:prstGeom>
        </p:spPr>
        <p:txBody>
          <a:bodyPr wrap="square">
            <a:spAutoFit/>
          </a:bodyPr>
          <a:lstStyle/>
          <a:p>
            <a:pPr algn="r"/>
            <a:r>
              <a:rPr lang="en-US" dirty="0" smtClean="0">
                <a:solidFill>
                  <a:schemeClr val="accent2"/>
                </a:solidFill>
                <a:latin typeface="Consolas" panose="020B0609020204030204" pitchFamily="49" charset="0"/>
              </a:rPr>
              <a:t>http</a:t>
            </a:r>
            <a:r>
              <a:rPr lang="en-US" dirty="0">
                <a:solidFill>
                  <a:schemeClr val="accent2"/>
                </a:solidFill>
                <a:latin typeface="Consolas" panose="020B0609020204030204" pitchFamily="49" charset="0"/>
              </a:rPr>
              <a:t>://&lt;ip address&gt;:8088</a:t>
            </a:r>
            <a:endParaRPr lang="en-US" dirty="0">
              <a:solidFill>
                <a:schemeClr val="accent2"/>
              </a:solidFill>
            </a:endParaRPr>
          </a:p>
        </p:txBody>
      </p:sp>
      <p:sp>
        <p:nvSpPr>
          <p:cNvPr id="5" name="TextBox 4"/>
          <p:cNvSpPr txBox="1"/>
          <p:nvPr/>
        </p:nvSpPr>
        <p:spPr>
          <a:xfrm>
            <a:off x="612637" y="914400"/>
            <a:ext cx="2432340" cy="369332"/>
          </a:xfrm>
          <a:prstGeom prst="rect">
            <a:avLst/>
          </a:prstGeom>
          <a:noFill/>
        </p:spPr>
        <p:txBody>
          <a:bodyPr wrap="square" rtlCol="0">
            <a:spAutoFit/>
          </a:bodyPr>
          <a:lstStyle/>
          <a:p>
            <a:r>
              <a:rPr lang="en-US" dirty="0" smtClean="0"/>
              <a:t>No apps running</a:t>
            </a:r>
            <a:endParaRPr lang="en-US" dirty="0"/>
          </a:p>
        </p:txBody>
      </p:sp>
      <p:sp>
        <p:nvSpPr>
          <p:cNvPr id="6" name="Title 1"/>
          <p:cNvSpPr>
            <a:spLocks noGrp="1"/>
          </p:cNvSpPr>
          <p:nvPr>
            <p:ph type="title"/>
          </p:nvPr>
        </p:nvSpPr>
        <p:spPr>
          <a:xfrm>
            <a:off x="254760" y="206375"/>
            <a:ext cx="8560454" cy="857250"/>
          </a:xfrm>
        </p:spPr>
        <p:txBody>
          <a:bodyPr>
            <a:normAutofit/>
          </a:bodyPr>
          <a:lstStyle/>
          <a:p>
            <a:r>
              <a:rPr lang="en-US" sz="4000" dirty="0" smtClean="0"/>
              <a:t>YARN Resource Manager UI</a:t>
            </a:r>
            <a:endParaRPr lang="en-US" sz="4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3586572068"/>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4760" y="206375"/>
            <a:ext cx="8560454" cy="857250"/>
          </a:xfrm>
        </p:spPr>
        <p:txBody>
          <a:bodyPr>
            <a:normAutofit/>
          </a:bodyPr>
          <a:lstStyle/>
          <a:p>
            <a:r>
              <a:rPr lang="en-US" sz="4000" dirty="0" smtClean="0"/>
              <a:t>Starting in “client” mode</a:t>
            </a:r>
            <a:endParaRPr lang="en-US" sz="4000" dirty="0"/>
          </a:p>
        </p:txBody>
      </p:sp>
      <p:sp>
        <p:nvSpPr>
          <p:cNvPr id="4" name="TextBox 3"/>
          <p:cNvSpPr txBox="1"/>
          <p:nvPr/>
        </p:nvSpPr>
        <p:spPr>
          <a:xfrm>
            <a:off x="783775" y="2698978"/>
            <a:ext cx="10604665" cy="1815882"/>
          </a:xfrm>
          <a:prstGeom prst="rect">
            <a:avLst/>
          </a:prstGeom>
          <a:solidFill>
            <a:schemeClr val="tx1"/>
          </a:solidFill>
          <a:ln w="50800" cmpd="thickThin">
            <a:solidFill>
              <a:schemeClr val="tx1">
                <a:lumMod val="50000"/>
                <a:lumOff val="50000"/>
              </a:schemeClr>
            </a:solidFill>
          </a:ln>
        </p:spPr>
        <p:txBody>
          <a:bodyPr wrap="square" rtlCol="0">
            <a:spAutoFit/>
          </a:bodyPr>
          <a:lstStyle/>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[ec2-user@ip-10-0-72-36 ~]$ spark-submit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class </a:t>
            </a:r>
            <a:r>
              <a:rPr lang="en-US" sz="1400" dirty="0" err="1">
                <a:solidFill>
                  <a:schemeClr val="bg1"/>
                </a:solidFill>
                <a:latin typeface="Consolas" panose="020B0609020204030204" pitchFamily="49" charset="0"/>
                <a:ea typeface="Anonymous Pro" panose="02060609030202000504" pitchFamily="49" charset="0"/>
                <a:cs typeface="Consolas" panose="020B0609020204030204" pitchFamily="49" charset="0"/>
              </a:rPr>
              <a:t>org.apache.spark.examples.SparkPi</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deploy-mode </a:t>
            </a:r>
            <a:r>
              <a:rPr lang="en-US" sz="1400" b="1" dirty="0">
                <a:solidFill>
                  <a:srgbClr val="FFFF00"/>
                </a:solidFill>
                <a:latin typeface="Consolas" panose="020B0609020204030204" pitchFamily="49" charset="0"/>
                <a:ea typeface="Anonymous Pro" panose="02060609030202000504" pitchFamily="49" charset="0"/>
                <a:cs typeface="Consolas" panose="020B0609020204030204" pitchFamily="49" charset="0"/>
              </a:rPr>
              <a:t>client</a:t>
            </a:r>
            <a:r>
              <a:rPr lang="en-US" sz="1400" dirty="0">
                <a:solidFill>
                  <a:srgbClr val="FFFF00"/>
                </a:solidFill>
                <a:latin typeface="Consolas" panose="020B0609020204030204" pitchFamily="49" charset="0"/>
                <a:ea typeface="Anonymous Pro" panose="02060609030202000504" pitchFamily="49" charset="0"/>
                <a:cs typeface="Consolas" panose="020B0609020204030204" pitchFamily="49" charset="0"/>
              </a:rPr>
              <a:t> </a:t>
            </a:r>
            <a:endParaRPr lang="en-US" sz="1400" dirty="0" smtClean="0">
              <a:solidFill>
                <a:srgbClr val="FFFF00"/>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a:solidFill>
                  <a:srgbClr val="FFFF00"/>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rgbClr val="FFFF00"/>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master yarn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opt/</a:t>
            </a:r>
            <a:r>
              <a:rPr lang="en-US" sz="1400" dirty="0" err="1">
                <a:solidFill>
                  <a:schemeClr val="bg1"/>
                </a:solidFill>
                <a:latin typeface="Consolas" panose="020B0609020204030204" pitchFamily="49" charset="0"/>
                <a:ea typeface="Anonymous Pro" panose="02060609030202000504" pitchFamily="49" charset="0"/>
                <a:cs typeface="Consolas" panose="020B0609020204030204" pitchFamily="49" charset="0"/>
              </a:rPr>
              <a:t>cloudera</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/parcels/CDH-5.2.1-1.cdh5.2.1.p0.12/jars/spark-examples-1.1.0-cdh5.2.1-hadoop2.5.0-cdh5.2.1.jar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10</a:t>
            </a:r>
            <a:endPar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endParaRPr lang="en-US" sz="1400" dirty="0">
              <a:solidFill>
                <a:schemeClr val="bg1"/>
              </a:solidFill>
              <a:latin typeface="Consolas" panose="020B0609020204030204" pitchFamily="49" charset="0"/>
              <a:cs typeface="Consolas" panose="020B0609020204030204" pitchFamily="49" charset="0"/>
            </a:endParaRPr>
          </a:p>
        </p:txBody>
      </p:sp>
      <p:pic>
        <p:nvPicPr>
          <p:cNvPr id="5" name="Picture 12" descr="http://mininook.com/wp-content/uploads/2014/03/utilities-termina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7700" y="2748556"/>
            <a:ext cx="352444" cy="338328"/>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1720134883"/>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4.googleusercontent.com/honEZLl0iOfiRS5EVSKPFNQ2u2PuIEKpKPvNdN8cC_hVBoKcLc4P1AWvsuiq8Q0Ld8aydtzlBCd8X6iSztrPXrQcARHgUd7iy31wxQ7YH0VORNkvZzEWOK4i999WF5vtyc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48" y="1283732"/>
            <a:ext cx="10972800" cy="4659683"/>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614448" y="914400"/>
            <a:ext cx="3278660" cy="369332"/>
          </a:xfrm>
          <a:prstGeom prst="rect">
            <a:avLst/>
          </a:prstGeom>
          <a:noFill/>
        </p:spPr>
        <p:txBody>
          <a:bodyPr wrap="square" rtlCol="0">
            <a:spAutoFit/>
          </a:bodyPr>
          <a:lstStyle/>
          <a:p>
            <a:r>
              <a:rPr lang="en-US" dirty="0" smtClean="0"/>
              <a:t>App running in </a:t>
            </a:r>
            <a:r>
              <a:rPr lang="en-US" dirty="0" smtClean="0">
                <a:solidFill>
                  <a:srgbClr val="FF0000"/>
                </a:solidFill>
              </a:rPr>
              <a:t>client</a:t>
            </a:r>
            <a:r>
              <a:rPr lang="en-US" dirty="0" smtClean="0"/>
              <a:t> mode</a:t>
            </a:r>
            <a:endParaRPr lang="en-US" dirty="0"/>
          </a:p>
        </p:txBody>
      </p:sp>
      <p:sp>
        <p:nvSpPr>
          <p:cNvPr id="7" name="Title 1"/>
          <p:cNvSpPr txBox="1">
            <a:spLocks/>
          </p:cNvSpPr>
          <p:nvPr/>
        </p:nvSpPr>
        <p:spPr bwMode="auto">
          <a:xfrm>
            <a:off x="254760" y="206375"/>
            <a:ext cx="11332488"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defTabSz="609585" rtl="0" eaLnBrk="1" fontAlgn="base" hangingPunct="1">
              <a:spcBef>
                <a:spcPct val="0"/>
              </a:spcBef>
              <a:spcAft>
                <a:spcPct val="0"/>
              </a:spcAft>
              <a:defRPr sz="5333" kern="1200">
                <a:solidFill>
                  <a:schemeClr val="tx1">
                    <a:lumMod val="75000"/>
                    <a:lumOff val="25000"/>
                  </a:schemeClr>
                </a:solidFill>
                <a:latin typeface="Newslab Thin"/>
                <a:ea typeface="ＭＳ Ｐゴシック" charset="0"/>
                <a:cs typeface="Newslab Thin"/>
              </a:defRPr>
            </a:lvl1pPr>
            <a:lvl2pPr algn="l" defTabSz="609585" rtl="0" eaLnBrk="1" fontAlgn="base" hangingPunct="1">
              <a:spcBef>
                <a:spcPct val="0"/>
              </a:spcBef>
              <a:spcAft>
                <a:spcPct val="0"/>
              </a:spcAft>
              <a:defRPr sz="5333">
                <a:solidFill>
                  <a:schemeClr val="tx1"/>
                </a:solidFill>
                <a:latin typeface="Newslab Light" charset="0"/>
                <a:ea typeface="ＭＳ Ｐゴシック" charset="0"/>
              </a:defRPr>
            </a:lvl2pPr>
            <a:lvl3pPr algn="l" defTabSz="609585" rtl="0" eaLnBrk="1" fontAlgn="base" hangingPunct="1">
              <a:spcBef>
                <a:spcPct val="0"/>
              </a:spcBef>
              <a:spcAft>
                <a:spcPct val="0"/>
              </a:spcAft>
              <a:defRPr sz="5333">
                <a:solidFill>
                  <a:schemeClr val="tx1"/>
                </a:solidFill>
                <a:latin typeface="Newslab Light" charset="0"/>
                <a:ea typeface="ＭＳ Ｐゴシック" charset="0"/>
              </a:defRPr>
            </a:lvl3pPr>
            <a:lvl4pPr algn="l" defTabSz="609585" rtl="0" eaLnBrk="1" fontAlgn="base" hangingPunct="1">
              <a:spcBef>
                <a:spcPct val="0"/>
              </a:spcBef>
              <a:spcAft>
                <a:spcPct val="0"/>
              </a:spcAft>
              <a:defRPr sz="5333">
                <a:solidFill>
                  <a:schemeClr val="tx1"/>
                </a:solidFill>
                <a:latin typeface="Newslab Light" charset="0"/>
                <a:ea typeface="ＭＳ Ｐゴシック" charset="0"/>
              </a:defRPr>
            </a:lvl4pPr>
            <a:lvl5pPr algn="l" defTabSz="609585" rtl="0" eaLnBrk="1" fontAlgn="base" hangingPunct="1">
              <a:spcBef>
                <a:spcPct val="0"/>
              </a:spcBef>
              <a:spcAft>
                <a:spcPct val="0"/>
              </a:spcAft>
              <a:defRPr sz="5333">
                <a:solidFill>
                  <a:schemeClr val="tx1"/>
                </a:solidFill>
                <a:latin typeface="Newslab Light" charset="0"/>
                <a:ea typeface="ＭＳ Ｐゴシック" charset="0"/>
              </a:defRPr>
            </a:lvl5pPr>
            <a:lvl6pPr marL="609585" algn="l" defTabSz="609585" rtl="0" eaLnBrk="1" fontAlgn="base" hangingPunct="1">
              <a:spcBef>
                <a:spcPct val="0"/>
              </a:spcBef>
              <a:spcAft>
                <a:spcPct val="0"/>
              </a:spcAft>
              <a:defRPr sz="5333">
                <a:solidFill>
                  <a:schemeClr val="tx1"/>
                </a:solidFill>
                <a:latin typeface="Newslab Light" charset="0"/>
                <a:ea typeface="ＭＳ Ｐゴシック" charset="0"/>
              </a:defRPr>
            </a:lvl6pPr>
            <a:lvl7pPr marL="1219170" algn="l" defTabSz="609585" rtl="0" eaLnBrk="1" fontAlgn="base" hangingPunct="1">
              <a:spcBef>
                <a:spcPct val="0"/>
              </a:spcBef>
              <a:spcAft>
                <a:spcPct val="0"/>
              </a:spcAft>
              <a:defRPr sz="5333">
                <a:solidFill>
                  <a:schemeClr val="tx1"/>
                </a:solidFill>
                <a:latin typeface="Newslab Light" charset="0"/>
                <a:ea typeface="ＭＳ Ｐゴシック" charset="0"/>
              </a:defRPr>
            </a:lvl7pPr>
            <a:lvl8pPr marL="1828754" algn="l" defTabSz="609585" rtl="0" eaLnBrk="1" fontAlgn="base" hangingPunct="1">
              <a:spcBef>
                <a:spcPct val="0"/>
              </a:spcBef>
              <a:spcAft>
                <a:spcPct val="0"/>
              </a:spcAft>
              <a:defRPr sz="5333">
                <a:solidFill>
                  <a:schemeClr val="tx1"/>
                </a:solidFill>
                <a:latin typeface="Newslab Light" charset="0"/>
                <a:ea typeface="ＭＳ Ｐゴシック" charset="0"/>
              </a:defRPr>
            </a:lvl8pPr>
            <a:lvl9pPr marL="2438339" algn="l" defTabSz="609585" rtl="0" eaLnBrk="1" fontAlgn="base" hangingPunct="1">
              <a:spcBef>
                <a:spcPct val="0"/>
              </a:spcBef>
              <a:spcAft>
                <a:spcPct val="0"/>
              </a:spcAft>
              <a:defRPr sz="5333">
                <a:solidFill>
                  <a:schemeClr val="tx1"/>
                </a:solidFill>
                <a:latin typeface="Newslab Light" charset="0"/>
                <a:ea typeface="ＭＳ Ｐゴシック" charset="0"/>
              </a:defRPr>
            </a:lvl9pPr>
          </a:lstStyle>
          <a:p>
            <a:r>
              <a:rPr lang="en-US" sz="4000" dirty="0" smtClean="0"/>
              <a:t>YARN Resource Manager UI</a:t>
            </a:r>
            <a:endParaRPr lang="en-US" sz="4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986647621"/>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3.googleusercontent.com/7hjStyJOPMuHHZp-L7bOY_mI3CFwGLRChTFgdGWpGnQNEHRox_DJ9gy0YSoTjMg1eVAPZ5__SHBSozZSaWnN4woO5AIfn6nJ-elINqKShVOT0UaFtbtOmFTHf1uxJUr6f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48" y="1283732"/>
            <a:ext cx="10972800" cy="4360600"/>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
        <p:nvSpPr>
          <p:cNvPr id="6" name="Title 1"/>
          <p:cNvSpPr txBox="1">
            <a:spLocks/>
          </p:cNvSpPr>
          <p:nvPr/>
        </p:nvSpPr>
        <p:spPr bwMode="auto">
          <a:xfrm>
            <a:off x="254760" y="206375"/>
            <a:ext cx="11332488"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defTabSz="609585" rtl="0" eaLnBrk="1" fontAlgn="base" hangingPunct="1">
              <a:spcBef>
                <a:spcPct val="0"/>
              </a:spcBef>
              <a:spcAft>
                <a:spcPct val="0"/>
              </a:spcAft>
              <a:defRPr sz="5333" kern="1200">
                <a:solidFill>
                  <a:schemeClr val="tx1">
                    <a:lumMod val="75000"/>
                    <a:lumOff val="25000"/>
                  </a:schemeClr>
                </a:solidFill>
                <a:latin typeface="Newslab Thin"/>
                <a:ea typeface="ＭＳ Ｐゴシック" charset="0"/>
                <a:cs typeface="Newslab Thin"/>
              </a:defRPr>
            </a:lvl1pPr>
            <a:lvl2pPr algn="l" defTabSz="609585" rtl="0" eaLnBrk="1" fontAlgn="base" hangingPunct="1">
              <a:spcBef>
                <a:spcPct val="0"/>
              </a:spcBef>
              <a:spcAft>
                <a:spcPct val="0"/>
              </a:spcAft>
              <a:defRPr sz="5333">
                <a:solidFill>
                  <a:schemeClr val="tx1"/>
                </a:solidFill>
                <a:latin typeface="Newslab Light" charset="0"/>
                <a:ea typeface="ＭＳ Ｐゴシック" charset="0"/>
              </a:defRPr>
            </a:lvl2pPr>
            <a:lvl3pPr algn="l" defTabSz="609585" rtl="0" eaLnBrk="1" fontAlgn="base" hangingPunct="1">
              <a:spcBef>
                <a:spcPct val="0"/>
              </a:spcBef>
              <a:spcAft>
                <a:spcPct val="0"/>
              </a:spcAft>
              <a:defRPr sz="5333">
                <a:solidFill>
                  <a:schemeClr val="tx1"/>
                </a:solidFill>
                <a:latin typeface="Newslab Light" charset="0"/>
                <a:ea typeface="ＭＳ Ｐゴシック" charset="0"/>
              </a:defRPr>
            </a:lvl3pPr>
            <a:lvl4pPr algn="l" defTabSz="609585" rtl="0" eaLnBrk="1" fontAlgn="base" hangingPunct="1">
              <a:spcBef>
                <a:spcPct val="0"/>
              </a:spcBef>
              <a:spcAft>
                <a:spcPct val="0"/>
              </a:spcAft>
              <a:defRPr sz="5333">
                <a:solidFill>
                  <a:schemeClr val="tx1"/>
                </a:solidFill>
                <a:latin typeface="Newslab Light" charset="0"/>
                <a:ea typeface="ＭＳ Ｐゴシック" charset="0"/>
              </a:defRPr>
            </a:lvl4pPr>
            <a:lvl5pPr algn="l" defTabSz="609585" rtl="0" eaLnBrk="1" fontAlgn="base" hangingPunct="1">
              <a:spcBef>
                <a:spcPct val="0"/>
              </a:spcBef>
              <a:spcAft>
                <a:spcPct val="0"/>
              </a:spcAft>
              <a:defRPr sz="5333">
                <a:solidFill>
                  <a:schemeClr val="tx1"/>
                </a:solidFill>
                <a:latin typeface="Newslab Light" charset="0"/>
                <a:ea typeface="ＭＳ Ｐゴシック" charset="0"/>
              </a:defRPr>
            </a:lvl5pPr>
            <a:lvl6pPr marL="609585" algn="l" defTabSz="609585" rtl="0" eaLnBrk="1" fontAlgn="base" hangingPunct="1">
              <a:spcBef>
                <a:spcPct val="0"/>
              </a:spcBef>
              <a:spcAft>
                <a:spcPct val="0"/>
              </a:spcAft>
              <a:defRPr sz="5333">
                <a:solidFill>
                  <a:schemeClr val="tx1"/>
                </a:solidFill>
                <a:latin typeface="Newslab Light" charset="0"/>
                <a:ea typeface="ＭＳ Ｐゴシック" charset="0"/>
              </a:defRPr>
            </a:lvl6pPr>
            <a:lvl7pPr marL="1219170" algn="l" defTabSz="609585" rtl="0" eaLnBrk="1" fontAlgn="base" hangingPunct="1">
              <a:spcBef>
                <a:spcPct val="0"/>
              </a:spcBef>
              <a:spcAft>
                <a:spcPct val="0"/>
              </a:spcAft>
              <a:defRPr sz="5333">
                <a:solidFill>
                  <a:schemeClr val="tx1"/>
                </a:solidFill>
                <a:latin typeface="Newslab Light" charset="0"/>
                <a:ea typeface="ＭＳ Ｐゴシック" charset="0"/>
              </a:defRPr>
            </a:lvl7pPr>
            <a:lvl8pPr marL="1828754" algn="l" defTabSz="609585" rtl="0" eaLnBrk="1" fontAlgn="base" hangingPunct="1">
              <a:spcBef>
                <a:spcPct val="0"/>
              </a:spcBef>
              <a:spcAft>
                <a:spcPct val="0"/>
              </a:spcAft>
              <a:defRPr sz="5333">
                <a:solidFill>
                  <a:schemeClr val="tx1"/>
                </a:solidFill>
                <a:latin typeface="Newslab Light" charset="0"/>
                <a:ea typeface="ＭＳ Ｐゴシック" charset="0"/>
              </a:defRPr>
            </a:lvl8pPr>
            <a:lvl9pPr marL="2438339" algn="l" defTabSz="609585" rtl="0" eaLnBrk="1" fontAlgn="base" hangingPunct="1">
              <a:spcBef>
                <a:spcPct val="0"/>
              </a:spcBef>
              <a:spcAft>
                <a:spcPct val="0"/>
              </a:spcAft>
              <a:defRPr sz="5333">
                <a:solidFill>
                  <a:schemeClr val="tx1"/>
                </a:solidFill>
                <a:latin typeface="Newslab Light" charset="0"/>
                <a:ea typeface="ＭＳ Ｐゴシック" charset="0"/>
              </a:defRPr>
            </a:lvl9pPr>
          </a:lstStyle>
          <a:p>
            <a:r>
              <a:rPr lang="en-US" sz="4000" dirty="0" smtClean="0"/>
              <a:t>YARN Resource Manager UI</a:t>
            </a:r>
            <a:endParaRPr lang="en-US" sz="4000" dirty="0"/>
          </a:p>
        </p:txBody>
      </p:sp>
      <p:sp>
        <p:nvSpPr>
          <p:cNvPr id="7" name="TextBox 6"/>
          <p:cNvSpPr txBox="1"/>
          <p:nvPr/>
        </p:nvSpPr>
        <p:spPr>
          <a:xfrm>
            <a:off x="614448" y="914400"/>
            <a:ext cx="3278660" cy="369332"/>
          </a:xfrm>
          <a:prstGeom prst="rect">
            <a:avLst/>
          </a:prstGeom>
          <a:noFill/>
        </p:spPr>
        <p:txBody>
          <a:bodyPr wrap="square" rtlCol="0">
            <a:spAutoFit/>
          </a:bodyPr>
          <a:lstStyle/>
          <a:p>
            <a:r>
              <a:rPr lang="en-US" dirty="0" smtClean="0"/>
              <a:t>App running in </a:t>
            </a:r>
            <a:r>
              <a:rPr lang="en-US" dirty="0" smtClean="0">
                <a:solidFill>
                  <a:srgbClr val="FF0000"/>
                </a:solidFill>
              </a:rPr>
              <a:t>client</a:t>
            </a:r>
            <a:r>
              <a:rPr lang="en-US" dirty="0" smtClean="0"/>
              <a:t> mode</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2653422160"/>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775" y="2698978"/>
            <a:ext cx="10604665" cy="1815882"/>
          </a:xfrm>
          <a:prstGeom prst="rect">
            <a:avLst/>
          </a:prstGeom>
          <a:solidFill>
            <a:schemeClr val="tx1"/>
          </a:solidFill>
          <a:ln w="50800" cmpd="thickThin">
            <a:solidFill>
              <a:schemeClr val="tx1">
                <a:lumMod val="50000"/>
                <a:lumOff val="50000"/>
              </a:schemeClr>
            </a:solidFill>
          </a:ln>
        </p:spPr>
        <p:txBody>
          <a:bodyPr wrap="square" rtlCol="0">
            <a:spAutoFit/>
          </a:bodyPr>
          <a:lstStyle/>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[ec2-user@ip-10-0-72-36 ~]$ spark-submit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class </a:t>
            </a:r>
            <a:r>
              <a:rPr lang="en-US" sz="1400" dirty="0" err="1">
                <a:solidFill>
                  <a:schemeClr val="bg1"/>
                </a:solidFill>
                <a:latin typeface="Consolas" panose="020B0609020204030204" pitchFamily="49" charset="0"/>
                <a:ea typeface="Anonymous Pro" panose="02060609030202000504" pitchFamily="49" charset="0"/>
                <a:cs typeface="Consolas" panose="020B0609020204030204" pitchFamily="49" charset="0"/>
              </a:rPr>
              <a:t>org.apache.spark.examples.SparkPi</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deploy-mode </a:t>
            </a:r>
            <a:r>
              <a:rPr lang="en-US" sz="1400" b="1" dirty="0">
                <a:solidFill>
                  <a:srgbClr val="FFFF00"/>
                </a:solidFill>
                <a:latin typeface="Consolas" panose="020B0609020204030204" pitchFamily="49" charset="0"/>
                <a:ea typeface="Anonymous Pro" panose="02060609030202000504" pitchFamily="49" charset="0"/>
                <a:cs typeface="Consolas" panose="020B0609020204030204" pitchFamily="49" charset="0"/>
              </a:rPr>
              <a:t>cluster</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master yarn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opt/</a:t>
            </a:r>
            <a:r>
              <a:rPr lang="en-US" sz="1400" dirty="0" err="1">
                <a:solidFill>
                  <a:schemeClr val="bg1"/>
                </a:solidFill>
                <a:latin typeface="Consolas" panose="020B0609020204030204" pitchFamily="49" charset="0"/>
                <a:ea typeface="Anonymous Pro" panose="02060609030202000504" pitchFamily="49" charset="0"/>
                <a:cs typeface="Consolas" panose="020B0609020204030204" pitchFamily="49" charset="0"/>
              </a:rPr>
              <a:t>cloudera</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/parcels/CDH-5.2.1-1.cdh5.2.1.p0.12/jars/spark-examples-1.1.0-cdh5.2.1-hadoop2.5.0-cdh5.2.1.jar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10</a:t>
            </a:r>
          </a:p>
          <a:p>
            <a:endPar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endParaRPr>
          </a:p>
        </p:txBody>
      </p:sp>
      <p:sp>
        <p:nvSpPr>
          <p:cNvPr id="6" name="Title 1"/>
          <p:cNvSpPr>
            <a:spLocks noGrp="1"/>
          </p:cNvSpPr>
          <p:nvPr>
            <p:ph type="title"/>
          </p:nvPr>
        </p:nvSpPr>
        <p:spPr>
          <a:xfrm>
            <a:off x="254760" y="206375"/>
            <a:ext cx="8560454" cy="857250"/>
          </a:xfrm>
        </p:spPr>
        <p:txBody>
          <a:bodyPr>
            <a:normAutofit/>
          </a:bodyPr>
          <a:lstStyle/>
          <a:p>
            <a:r>
              <a:rPr lang="en-US" sz="4000" dirty="0" smtClean="0"/>
              <a:t>Starting in “cluster” mode</a:t>
            </a:r>
            <a:endParaRPr lang="en-US" sz="4000" dirty="0"/>
          </a:p>
        </p:txBody>
      </p:sp>
      <p:pic>
        <p:nvPicPr>
          <p:cNvPr id="5" name="Picture 12" descr="http://mininook.com/wp-content/uploads/2014/03/utilities-termina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7700" y="2748556"/>
            <a:ext cx="352444" cy="33832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181117410"/>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5751" y="914400"/>
            <a:ext cx="3616127" cy="369332"/>
          </a:xfrm>
          <a:prstGeom prst="rect">
            <a:avLst/>
          </a:prstGeom>
          <a:noFill/>
        </p:spPr>
        <p:txBody>
          <a:bodyPr wrap="square" rtlCol="0">
            <a:spAutoFit/>
          </a:bodyPr>
          <a:lstStyle/>
          <a:p>
            <a:r>
              <a:rPr lang="en-US" dirty="0" smtClean="0"/>
              <a:t>App running in </a:t>
            </a:r>
            <a:r>
              <a:rPr lang="en-US" dirty="0" smtClean="0">
                <a:solidFill>
                  <a:srgbClr val="FF0000"/>
                </a:solidFill>
              </a:rPr>
              <a:t>cluster </a:t>
            </a:r>
            <a:r>
              <a:rPr lang="en-US" dirty="0" smtClean="0"/>
              <a:t>mode</a:t>
            </a:r>
            <a:endParaRPr lang="en-US" dirty="0"/>
          </a:p>
        </p:txBody>
      </p:sp>
      <p:pic>
        <p:nvPicPr>
          <p:cNvPr id="4" name="Picture 2" descr="https://lh5.googleusercontent.com/fT-4KAUa36v8G57EcqU87JZy3OE8hBio2mCirb1ULAZGqNDDRpd7Tm_k8Ber6H__pE1JjWi1nYo9g0PdXz4DJTi8u7SM_ElQvTPeA9Yh4Y7cuXNpYTIin2SZbsC-Ytuw_g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51" y="1283732"/>
            <a:ext cx="10972800" cy="4236671"/>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auto">
          <a:xfrm>
            <a:off x="254760" y="206375"/>
            <a:ext cx="11332488"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defTabSz="609585" rtl="0" eaLnBrk="1" fontAlgn="base" hangingPunct="1">
              <a:spcBef>
                <a:spcPct val="0"/>
              </a:spcBef>
              <a:spcAft>
                <a:spcPct val="0"/>
              </a:spcAft>
              <a:defRPr sz="5333" kern="1200">
                <a:solidFill>
                  <a:schemeClr val="tx1">
                    <a:lumMod val="75000"/>
                    <a:lumOff val="25000"/>
                  </a:schemeClr>
                </a:solidFill>
                <a:latin typeface="Newslab Thin"/>
                <a:ea typeface="ＭＳ Ｐゴシック" charset="0"/>
                <a:cs typeface="Newslab Thin"/>
              </a:defRPr>
            </a:lvl1pPr>
            <a:lvl2pPr algn="l" defTabSz="609585" rtl="0" eaLnBrk="1" fontAlgn="base" hangingPunct="1">
              <a:spcBef>
                <a:spcPct val="0"/>
              </a:spcBef>
              <a:spcAft>
                <a:spcPct val="0"/>
              </a:spcAft>
              <a:defRPr sz="5333">
                <a:solidFill>
                  <a:schemeClr val="tx1"/>
                </a:solidFill>
                <a:latin typeface="Newslab Light" charset="0"/>
                <a:ea typeface="ＭＳ Ｐゴシック" charset="0"/>
              </a:defRPr>
            </a:lvl2pPr>
            <a:lvl3pPr algn="l" defTabSz="609585" rtl="0" eaLnBrk="1" fontAlgn="base" hangingPunct="1">
              <a:spcBef>
                <a:spcPct val="0"/>
              </a:spcBef>
              <a:spcAft>
                <a:spcPct val="0"/>
              </a:spcAft>
              <a:defRPr sz="5333">
                <a:solidFill>
                  <a:schemeClr val="tx1"/>
                </a:solidFill>
                <a:latin typeface="Newslab Light" charset="0"/>
                <a:ea typeface="ＭＳ Ｐゴシック" charset="0"/>
              </a:defRPr>
            </a:lvl3pPr>
            <a:lvl4pPr algn="l" defTabSz="609585" rtl="0" eaLnBrk="1" fontAlgn="base" hangingPunct="1">
              <a:spcBef>
                <a:spcPct val="0"/>
              </a:spcBef>
              <a:spcAft>
                <a:spcPct val="0"/>
              </a:spcAft>
              <a:defRPr sz="5333">
                <a:solidFill>
                  <a:schemeClr val="tx1"/>
                </a:solidFill>
                <a:latin typeface="Newslab Light" charset="0"/>
                <a:ea typeface="ＭＳ Ｐゴシック" charset="0"/>
              </a:defRPr>
            </a:lvl4pPr>
            <a:lvl5pPr algn="l" defTabSz="609585" rtl="0" eaLnBrk="1" fontAlgn="base" hangingPunct="1">
              <a:spcBef>
                <a:spcPct val="0"/>
              </a:spcBef>
              <a:spcAft>
                <a:spcPct val="0"/>
              </a:spcAft>
              <a:defRPr sz="5333">
                <a:solidFill>
                  <a:schemeClr val="tx1"/>
                </a:solidFill>
                <a:latin typeface="Newslab Light" charset="0"/>
                <a:ea typeface="ＭＳ Ｐゴシック" charset="0"/>
              </a:defRPr>
            </a:lvl5pPr>
            <a:lvl6pPr marL="609585" algn="l" defTabSz="609585" rtl="0" eaLnBrk="1" fontAlgn="base" hangingPunct="1">
              <a:spcBef>
                <a:spcPct val="0"/>
              </a:spcBef>
              <a:spcAft>
                <a:spcPct val="0"/>
              </a:spcAft>
              <a:defRPr sz="5333">
                <a:solidFill>
                  <a:schemeClr val="tx1"/>
                </a:solidFill>
                <a:latin typeface="Newslab Light" charset="0"/>
                <a:ea typeface="ＭＳ Ｐゴシック" charset="0"/>
              </a:defRPr>
            </a:lvl6pPr>
            <a:lvl7pPr marL="1219170" algn="l" defTabSz="609585" rtl="0" eaLnBrk="1" fontAlgn="base" hangingPunct="1">
              <a:spcBef>
                <a:spcPct val="0"/>
              </a:spcBef>
              <a:spcAft>
                <a:spcPct val="0"/>
              </a:spcAft>
              <a:defRPr sz="5333">
                <a:solidFill>
                  <a:schemeClr val="tx1"/>
                </a:solidFill>
                <a:latin typeface="Newslab Light" charset="0"/>
                <a:ea typeface="ＭＳ Ｐゴシック" charset="0"/>
              </a:defRPr>
            </a:lvl7pPr>
            <a:lvl8pPr marL="1828754" algn="l" defTabSz="609585" rtl="0" eaLnBrk="1" fontAlgn="base" hangingPunct="1">
              <a:spcBef>
                <a:spcPct val="0"/>
              </a:spcBef>
              <a:spcAft>
                <a:spcPct val="0"/>
              </a:spcAft>
              <a:defRPr sz="5333">
                <a:solidFill>
                  <a:schemeClr val="tx1"/>
                </a:solidFill>
                <a:latin typeface="Newslab Light" charset="0"/>
                <a:ea typeface="ＭＳ Ｐゴシック" charset="0"/>
              </a:defRPr>
            </a:lvl8pPr>
            <a:lvl9pPr marL="2438339" algn="l" defTabSz="609585" rtl="0" eaLnBrk="1" fontAlgn="base" hangingPunct="1">
              <a:spcBef>
                <a:spcPct val="0"/>
              </a:spcBef>
              <a:spcAft>
                <a:spcPct val="0"/>
              </a:spcAft>
              <a:defRPr sz="5333">
                <a:solidFill>
                  <a:schemeClr val="tx1"/>
                </a:solidFill>
                <a:latin typeface="Newslab Light" charset="0"/>
                <a:ea typeface="ＭＳ Ｐゴシック" charset="0"/>
              </a:defRPr>
            </a:lvl9pPr>
          </a:lstStyle>
          <a:p>
            <a:r>
              <a:rPr lang="en-US" sz="4000" dirty="0" smtClean="0"/>
              <a:t>YARN Resource Manager UI</a:t>
            </a:r>
            <a:endParaRPr lang="en-US" sz="4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3234332606"/>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lh5.googleusercontent.com/wUUZ4TXZh-96SVfd-LwwLs8N3Af4irxg6-e50wFLUn9q7O4NTMqyw9XDC67NgaA-Gdg6nwtoMDtvNG9lhUQN3L6QJk_1BBHp9wbN-lEb-b3aJlUvWdO0yG86fve1URubrY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54" y="1292648"/>
            <a:ext cx="10972800" cy="4973482"/>
          </a:xfrm>
          <a:prstGeom prst="rect">
            <a:avLst/>
          </a:prstGeom>
          <a:solidFill>
            <a:schemeClr val="tx1"/>
          </a:solidFill>
          <a:ln>
            <a:solidFill>
              <a:schemeClr val="tx1"/>
            </a:solidFill>
          </a:ln>
          <a:extLst/>
        </p:spPr>
      </p:pic>
      <p:sp>
        <p:nvSpPr>
          <p:cNvPr id="6" name="TextBox 5"/>
          <p:cNvSpPr txBox="1"/>
          <p:nvPr/>
        </p:nvSpPr>
        <p:spPr>
          <a:xfrm>
            <a:off x="616754" y="914400"/>
            <a:ext cx="3616127" cy="369332"/>
          </a:xfrm>
          <a:prstGeom prst="rect">
            <a:avLst/>
          </a:prstGeom>
          <a:noFill/>
        </p:spPr>
        <p:txBody>
          <a:bodyPr wrap="square" rtlCol="0">
            <a:spAutoFit/>
          </a:bodyPr>
          <a:lstStyle/>
          <a:p>
            <a:r>
              <a:rPr lang="en-US" dirty="0" smtClean="0"/>
              <a:t>App running in </a:t>
            </a:r>
            <a:r>
              <a:rPr lang="en-US" dirty="0" smtClean="0">
                <a:solidFill>
                  <a:srgbClr val="FF0000"/>
                </a:solidFill>
              </a:rPr>
              <a:t>cluster </a:t>
            </a:r>
            <a:r>
              <a:rPr lang="en-US" dirty="0" smtClean="0"/>
              <a:t>mode</a:t>
            </a:r>
            <a:endParaRPr lang="en-US" dirty="0"/>
          </a:p>
        </p:txBody>
      </p:sp>
      <p:sp>
        <p:nvSpPr>
          <p:cNvPr id="8" name="Title 1"/>
          <p:cNvSpPr txBox="1">
            <a:spLocks/>
          </p:cNvSpPr>
          <p:nvPr/>
        </p:nvSpPr>
        <p:spPr bwMode="auto">
          <a:xfrm>
            <a:off x="254760" y="206375"/>
            <a:ext cx="11332488"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defTabSz="609585" rtl="0" eaLnBrk="1" fontAlgn="base" hangingPunct="1">
              <a:spcBef>
                <a:spcPct val="0"/>
              </a:spcBef>
              <a:spcAft>
                <a:spcPct val="0"/>
              </a:spcAft>
              <a:defRPr sz="5333" kern="1200">
                <a:solidFill>
                  <a:schemeClr val="tx1">
                    <a:lumMod val="75000"/>
                    <a:lumOff val="25000"/>
                  </a:schemeClr>
                </a:solidFill>
                <a:latin typeface="Newslab Thin"/>
                <a:ea typeface="ＭＳ Ｐゴシック" charset="0"/>
                <a:cs typeface="Newslab Thin"/>
              </a:defRPr>
            </a:lvl1pPr>
            <a:lvl2pPr algn="l" defTabSz="609585" rtl="0" eaLnBrk="1" fontAlgn="base" hangingPunct="1">
              <a:spcBef>
                <a:spcPct val="0"/>
              </a:spcBef>
              <a:spcAft>
                <a:spcPct val="0"/>
              </a:spcAft>
              <a:defRPr sz="5333">
                <a:solidFill>
                  <a:schemeClr val="tx1"/>
                </a:solidFill>
                <a:latin typeface="Newslab Light" charset="0"/>
                <a:ea typeface="ＭＳ Ｐゴシック" charset="0"/>
              </a:defRPr>
            </a:lvl2pPr>
            <a:lvl3pPr algn="l" defTabSz="609585" rtl="0" eaLnBrk="1" fontAlgn="base" hangingPunct="1">
              <a:spcBef>
                <a:spcPct val="0"/>
              </a:spcBef>
              <a:spcAft>
                <a:spcPct val="0"/>
              </a:spcAft>
              <a:defRPr sz="5333">
                <a:solidFill>
                  <a:schemeClr val="tx1"/>
                </a:solidFill>
                <a:latin typeface="Newslab Light" charset="0"/>
                <a:ea typeface="ＭＳ Ｐゴシック" charset="0"/>
              </a:defRPr>
            </a:lvl3pPr>
            <a:lvl4pPr algn="l" defTabSz="609585" rtl="0" eaLnBrk="1" fontAlgn="base" hangingPunct="1">
              <a:spcBef>
                <a:spcPct val="0"/>
              </a:spcBef>
              <a:spcAft>
                <a:spcPct val="0"/>
              </a:spcAft>
              <a:defRPr sz="5333">
                <a:solidFill>
                  <a:schemeClr val="tx1"/>
                </a:solidFill>
                <a:latin typeface="Newslab Light" charset="0"/>
                <a:ea typeface="ＭＳ Ｐゴシック" charset="0"/>
              </a:defRPr>
            </a:lvl4pPr>
            <a:lvl5pPr algn="l" defTabSz="609585" rtl="0" eaLnBrk="1" fontAlgn="base" hangingPunct="1">
              <a:spcBef>
                <a:spcPct val="0"/>
              </a:spcBef>
              <a:spcAft>
                <a:spcPct val="0"/>
              </a:spcAft>
              <a:defRPr sz="5333">
                <a:solidFill>
                  <a:schemeClr val="tx1"/>
                </a:solidFill>
                <a:latin typeface="Newslab Light" charset="0"/>
                <a:ea typeface="ＭＳ Ｐゴシック" charset="0"/>
              </a:defRPr>
            </a:lvl5pPr>
            <a:lvl6pPr marL="609585" algn="l" defTabSz="609585" rtl="0" eaLnBrk="1" fontAlgn="base" hangingPunct="1">
              <a:spcBef>
                <a:spcPct val="0"/>
              </a:spcBef>
              <a:spcAft>
                <a:spcPct val="0"/>
              </a:spcAft>
              <a:defRPr sz="5333">
                <a:solidFill>
                  <a:schemeClr val="tx1"/>
                </a:solidFill>
                <a:latin typeface="Newslab Light" charset="0"/>
                <a:ea typeface="ＭＳ Ｐゴシック" charset="0"/>
              </a:defRPr>
            </a:lvl6pPr>
            <a:lvl7pPr marL="1219170" algn="l" defTabSz="609585" rtl="0" eaLnBrk="1" fontAlgn="base" hangingPunct="1">
              <a:spcBef>
                <a:spcPct val="0"/>
              </a:spcBef>
              <a:spcAft>
                <a:spcPct val="0"/>
              </a:spcAft>
              <a:defRPr sz="5333">
                <a:solidFill>
                  <a:schemeClr val="tx1"/>
                </a:solidFill>
                <a:latin typeface="Newslab Light" charset="0"/>
                <a:ea typeface="ＭＳ Ｐゴシック" charset="0"/>
              </a:defRPr>
            </a:lvl7pPr>
            <a:lvl8pPr marL="1828754" algn="l" defTabSz="609585" rtl="0" eaLnBrk="1" fontAlgn="base" hangingPunct="1">
              <a:spcBef>
                <a:spcPct val="0"/>
              </a:spcBef>
              <a:spcAft>
                <a:spcPct val="0"/>
              </a:spcAft>
              <a:defRPr sz="5333">
                <a:solidFill>
                  <a:schemeClr val="tx1"/>
                </a:solidFill>
                <a:latin typeface="Newslab Light" charset="0"/>
                <a:ea typeface="ＭＳ Ｐゴシック" charset="0"/>
              </a:defRPr>
            </a:lvl8pPr>
            <a:lvl9pPr marL="2438339" algn="l" defTabSz="609585" rtl="0" eaLnBrk="1" fontAlgn="base" hangingPunct="1">
              <a:spcBef>
                <a:spcPct val="0"/>
              </a:spcBef>
              <a:spcAft>
                <a:spcPct val="0"/>
              </a:spcAft>
              <a:defRPr sz="5333">
                <a:solidFill>
                  <a:schemeClr val="tx1"/>
                </a:solidFill>
                <a:latin typeface="Newslab Light" charset="0"/>
                <a:ea typeface="ＭＳ Ｐゴシック" charset="0"/>
              </a:defRPr>
            </a:lvl9pPr>
          </a:lstStyle>
          <a:p>
            <a:r>
              <a:rPr lang="en-US" sz="4000" dirty="0" smtClean="0"/>
              <a:t>YARN Resource Manager UI</a:t>
            </a:r>
            <a:endParaRPr lang="en-US" sz="4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4040756523"/>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3.googleusercontent.com/n-eLGter0xpRQT9G8cmnKvrENXSysf9KkmdR1r5Vge8JDwKImR8B0mzuaJHBPperqfywobNdphXHUvBrlXsejvMy02qFItMnMO3_EFtYZsx0i3YzYh8eQuP4qimbeGINUos"/>
          <p:cNvPicPr>
            <a:picLocks noChangeAspect="1" noChangeArrowheads="1"/>
          </p:cNvPicPr>
          <p:nvPr/>
        </p:nvPicPr>
        <p:blipFill rotWithShape="1">
          <a:blip r:embed="rId3">
            <a:extLst>
              <a:ext uri="{28A0092B-C50C-407E-A947-70E740481C1C}">
                <a14:useLocalDpi xmlns:a14="http://schemas.microsoft.com/office/drawing/2010/main" val="0"/>
              </a:ext>
            </a:extLst>
          </a:blip>
          <a:srcRect t="1" b="55997"/>
          <a:stretch/>
        </p:blipFill>
        <p:spPr bwMode="auto">
          <a:xfrm>
            <a:off x="626738" y="1289305"/>
            <a:ext cx="10972800" cy="3252215"/>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626738" y="914400"/>
            <a:ext cx="3616127" cy="369332"/>
          </a:xfrm>
          <a:prstGeom prst="rect">
            <a:avLst/>
          </a:prstGeom>
          <a:noFill/>
        </p:spPr>
        <p:txBody>
          <a:bodyPr wrap="square" rtlCol="0">
            <a:spAutoFit/>
          </a:bodyPr>
          <a:lstStyle/>
          <a:p>
            <a:r>
              <a:rPr lang="en-US" dirty="0" smtClean="0"/>
              <a:t>App running in </a:t>
            </a:r>
            <a:r>
              <a:rPr lang="en-US" dirty="0" smtClean="0">
                <a:solidFill>
                  <a:srgbClr val="FF0000"/>
                </a:solidFill>
              </a:rPr>
              <a:t>cluster </a:t>
            </a:r>
            <a:r>
              <a:rPr lang="en-US" dirty="0" smtClean="0"/>
              <a:t>mode</a:t>
            </a:r>
            <a:endParaRPr lang="en-US" dirty="0"/>
          </a:p>
        </p:txBody>
      </p:sp>
      <p:sp>
        <p:nvSpPr>
          <p:cNvPr id="5" name="Title 1"/>
          <p:cNvSpPr>
            <a:spLocks noGrp="1"/>
          </p:cNvSpPr>
          <p:nvPr>
            <p:ph type="title"/>
          </p:nvPr>
        </p:nvSpPr>
        <p:spPr>
          <a:xfrm>
            <a:off x="254760" y="206375"/>
            <a:ext cx="8560454" cy="857250"/>
          </a:xfrm>
        </p:spPr>
        <p:txBody>
          <a:bodyPr>
            <a:normAutofit/>
          </a:bodyPr>
          <a:lstStyle/>
          <a:p>
            <a:r>
              <a:rPr lang="en-US" sz="4000" dirty="0"/>
              <a:t>YARN Resource Manager UI</a:t>
            </a:r>
          </a:p>
        </p:txBody>
      </p:sp>
      <p:pic>
        <p:nvPicPr>
          <p:cNvPr id="6" name="Picture 5" descr="https://lh3.googleusercontent.com/n-eLGter0xpRQT9G8cmnKvrENXSysf9KkmdR1r5Vge8JDwKImR8B0mzuaJHBPperqfywobNdphXHUvBrlXsejvMy02qFItMnMO3_EFtYZsx0i3YzYh8eQuP4qimbeGINUos"/>
          <p:cNvPicPr>
            <a:picLocks noChangeAspect="1" noChangeArrowheads="1"/>
          </p:cNvPicPr>
          <p:nvPr/>
        </p:nvPicPr>
        <p:blipFill rotWithShape="1">
          <a:blip r:embed="rId3">
            <a:extLst>
              <a:ext uri="{28A0092B-C50C-407E-A947-70E740481C1C}">
                <a14:useLocalDpi xmlns:a14="http://schemas.microsoft.com/office/drawing/2010/main" val="0"/>
              </a:ext>
            </a:extLst>
          </a:blip>
          <a:srcRect t="77891"/>
          <a:stretch/>
        </p:blipFill>
        <p:spPr bwMode="auto">
          <a:xfrm>
            <a:off x="626738" y="4704080"/>
            <a:ext cx="10972800" cy="1634095"/>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spTree>
    <p:extLst>
      <p:ext uri="{BB962C8B-B14F-4D97-AF65-F5344CB8AC3E}">
        <p14:creationId xmlns:p14="http://schemas.microsoft.com/office/powerpoint/2010/main" val="2352389890"/>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lh4.googleusercontent.com/xzzPQh0zZurAqywBPuL6dwYpbg66VpuGN6ZKfhOIyP5P2Gjl2lPLcT2tDnoF3Jx2ziVTvSHxAoO7gtFhbF3k6NtWYdNIlKNrxKALVKmOyGMGZjvCpucMwxeSk7hcTpn7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86" y="1289304"/>
            <a:ext cx="10972800" cy="4034902"/>
          </a:xfrm>
          <a:prstGeom prst="rect">
            <a:avLst/>
          </a:prstGeom>
          <a:noFill/>
          <a:ln w="12700">
            <a:solidFill>
              <a:schemeClr val="tx1"/>
            </a:solidFill>
          </a:ln>
          <a:extLst>
            <a:ext uri="{909E8E84-426E-40dd-AFC4-6F175D3DCCD1}">
              <a14:hiddenFill xmlns="" xmlns:a14="http://schemas.microsoft.com/office/drawing/2010/main">
                <a:solidFill>
                  <a:srgbClr val="FFFFFF"/>
                </a:solidFill>
              </a14:hiddenFill>
            </a:ext>
          </a:extLst>
        </p:spPr>
      </p:pic>
      <p:sp>
        <p:nvSpPr>
          <p:cNvPr id="7" name="Title 1"/>
          <p:cNvSpPr>
            <a:spLocks noGrp="1"/>
          </p:cNvSpPr>
          <p:nvPr>
            <p:ph type="title"/>
          </p:nvPr>
        </p:nvSpPr>
        <p:spPr>
          <a:xfrm>
            <a:off x="254760" y="206375"/>
            <a:ext cx="8560454" cy="857250"/>
          </a:xfrm>
        </p:spPr>
        <p:txBody>
          <a:bodyPr>
            <a:normAutofit/>
          </a:bodyPr>
          <a:lstStyle/>
          <a:p>
            <a:r>
              <a:rPr lang="en-US" sz="4000" dirty="0" smtClean="0"/>
              <a:t>History Server</a:t>
            </a:r>
            <a:endParaRPr lang="en-US" sz="4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068" y="1"/>
            <a:ext cx="726932" cy="773332"/>
          </a:xfrm>
          <a:prstGeom prst="rect">
            <a:avLst/>
          </a:prstGeom>
        </p:spPr>
      </p:pic>
      <p:pic>
        <p:nvPicPr>
          <p:cNvPr id="5" name="Picture 2" descr="https://pbs.twimg.com/profile_images/378800000152512466/d64b637225a3e671799940d5fe13c76b_400x4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0674" y="1"/>
            <a:ext cx="685462" cy="6854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86855423"/>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783555" y="3753521"/>
            <a:ext cx="1832478" cy="584775"/>
          </a:xfrm>
          <a:prstGeom prst="rect">
            <a:avLst/>
          </a:prstGeom>
          <a:noFill/>
        </p:spPr>
        <p:txBody>
          <a:bodyPr wrap="square" rtlCol="0">
            <a:spAutoFit/>
          </a:bodyPr>
          <a:lstStyle/>
          <a:p>
            <a:pPr marL="285750" indent="-285750">
              <a:buFontTx/>
              <a:buChar char="-"/>
            </a:pPr>
            <a:r>
              <a:rPr lang="en-US" sz="3200" dirty="0" smtClean="0"/>
              <a:t>YARN</a:t>
            </a:r>
            <a:endParaRPr lang="en-US" sz="3200" dirty="0"/>
          </a:p>
        </p:txBody>
      </p:sp>
      <p:sp>
        <p:nvSpPr>
          <p:cNvPr id="3" name="TextBox 2"/>
          <p:cNvSpPr txBox="1"/>
          <p:nvPr/>
        </p:nvSpPr>
        <p:spPr>
          <a:xfrm>
            <a:off x="2797450" y="1931034"/>
            <a:ext cx="1517631" cy="584775"/>
          </a:xfrm>
          <a:prstGeom prst="rect">
            <a:avLst/>
          </a:prstGeom>
          <a:noFill/>
        </p:spPr>
        <p:txBody>
          <a:bodyPr wrap="square" rtlCol="0">
            <a:spAutoFit/>
          </a:bodyPr>
          <a:lstStyle/>
          <a:p>
            <a:pPr marL="285750" indent="-285750">
              <a:buFontTx/>
              <a:buChar char="-"/>
            </a:pPr>
            <a:r>
              <a:rPr lang="en-US" sz="3200" dirty="0" smtClean="0"/>
              <a:t>Local</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65" y="2901203"/>
            <a:ext cx="953628" cy="527006"/>
          </a:xfrm>
          <a:prstGeom prst="rect">
            <a:avLst/>
          </a:prstGeom>
        </p:spPr>
      </p:pic>
      <p:pic>
        <p:nvPicPr>
          <p:cNvPr id="5" name="Picture 4">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079" y="3823282"/>
            <a:ext cx="687200" cy="515400"/>
          </a:xfrm>
          <a:prstGeom prst="rect">
            <a:avLst/>
          </a:prstGeom>
        </p:spPr>
      </p:pic>
      <p:pic>
        <p:nvPicPr>
          <p:cNvPr id="6" name="Picture 5"/>
          <p:cNvPicPr>
            <a:picLocks noChangeAspect="1"/>
          </p:cNvPicPr>
          <p:nvPr/>
        </p:nvPicPr>
        <p:blipFill>
          <a:blip r:embed="rId6"/>
          <a:stretch>
            <a:fillRect/>
          </a:stretch>
        </p:blipFill>
        <p:spPr>
          <a:xfrm>
            <a:off x="1993511" y="2003298"/>
            <a:ext cx="607989" cy="507856"/>
          </a:xfrm>
          <a:prstGeom prst="rect">
            <a:avLst/>
          </a:prstGeom>
        </p:spPr>
      </p:pic>
      <p:pic>
        <p:nvPicPr>
          <p:cNvPr id="7" name="Picture 6"/>
          <p:cNvPicPr>
            <a:picLocks noChangeAspect="1"/>
          </p:cNvPicPr>
          <p:nvPr/>
        </p:nvPicPr>
        <p:blipFill>
          <a:blip r:embed="rId7"/>
          <a:stretch>
            <a:fillRect/>
          </a:stretch>
        </p:blipFill>
        <p:spPr>
          <a:xfrm>
            <a:off x="4175662" y="2055846"/>
            <a:ext cx="260197" cy="396228"/>
          </a:xfrm>
          <a:prstGeom prst="rect">
            <a:avLst/>
          </a:prstGeom>
        </p:spPr>
      </p:pic>
      <p:grpSp>
        <p:nvGrpSpPr>
          <p:cNvPr id="31" name="Group 30"/>
          <p:cNvGrpSpPr/>
          <p:nvPr/>
        </p:nvGrpSpPr>
        <p:grpSpPr>
          <a:xfrm>
            <a:off x="4375604" y="4771697"/>
            <a:ext cx="320020" cy="399563"/>
            <a:chOff x="4479514" y="5052254"/>
            <a:chExt cx="320020" cy="399563"/>
          </a:xfrm>
        </p:grpSpPr>
        <p:pic>
          <p:nvPicPr>
            <p:cNvPr id="8" name="Picture 7"/>
            <p:cNvPicPr>
              <a:picLocks noChangeAspect="1"/>
            </p:cNvPicPr>
            <p:nvPr/>
          </p:nvPicPr>
          <p:blipFill>
            <a:blip r:embed="rId7"/>
            <a:stretch>
              <a:fillRect/>
            </a:stretch>
          </p:blipFill>
          <p:spPr>
            <a:xfrm>
              <a:off x="4479514" y="5052254"/>
              <a:ext cx="158265" cy="241006"/>
            </a:xfrm>
            <a:prstGeom prst="rect">
              <a:avLst/>
            </a:prstGeom>
          </p:spPr>
        </p:pic>
        <p:pic>
          <p:nvPicPr>
            <p:cNvPr id="9" name="Picture 8"/>
            <p:cNvPicPr>
              <a:picLocks noChangeAspect="1"/>
            </p:cNvPicPr>
            <p:nvPr/>
          </p:nvPicPr>
          <p:blipFill>
            <a:blip r:embed="rId7"/>
            <a:stretch>
              <a:fillRect/>
            </a:stretch>
          </p:blipFill>
          <p:spPr>
            <a:xfrm>
              <a:off x="4548484" y="5150179"/>
              <a:ext cx="158265" cy="241006"/>
            </a:xfrm>
            <a:prstGeom prst="rect">
              <a:avLst/>
            </a:prstGeom>
          </p:spPr>
        </p:pic>
        <p:pic>
          <p:nvPicPr>
            <p:cNvPr id="10" name="Picture 9"/>
            <p:cNvPicPr>
              <a:picLocks noChangeAspect="1"/>
            </p:cNvPicPr>
            <p:nvPr/>
          </p:nvPicPr>
          <p:blipFill>
            <a:blip r:embed="rId7"/>
            <a:stretch>
              <a:fillRect/>
            </a:stretch>
          </p:blipFill>
          <p:spPr>
            <a:xfrm>
              <a:off x="4641269" y="5210811"/>
              <a:ext cx="158265" cy="241006"/>
            </a:xfrm>
            <a:prstGeom prst="rect">
              <a:avLst/>
            </a:prstGeom>
          </p:spPr>
        </p:pic>
      </p:grpSp>
      <p:grpSp>
        <p:nvGrpSpPr>
          <p:cNvPr id="30" name="Group 29"/>
          <p:cNvGrpSpPr/>
          <p:nvPr/>
        </p:nvGrpSpPr>
        <p:grpSpPr>
          <a:xfrm>
            <a:off x="4363829" y="3858683"/>
            <a:ext cx="320020" cy="399563"/>
            <a:chOff x="4311874" y="4076894"/>
            <a:chExt cx="320020" cy="399563"/>
          </a:xfrm>
        </p:grpSpPr>
        <p:pic>
          <p:nvPicPr>
            <p:cNvPr id="11" name="Picture 10"/>
            <p:cNvPicPr>
              <a:picLocks noChangeAspect="1"/>
            </p:cNvPicPr>
            <p:nvPr/>
          </p:nvPicPr>
          <p:blipFill>
            <a:blip r:embed="rId7"/>
            <a:stretch>
              <a:fillRect/>
            </a:stretch>
          </p:blipFill>
          <p:spPr>
            <a:xfrm>
              <a:off x="4311874" y="4076894"/>
              <a:ext cx="158265" cy="241006"/>
            </a:xfrm>
            <a:prstGeom prst="rect">
              <a:avLst/>
            </a:prstGeom>
          </p:spPr>
        </p:pic>
        <p:pic>
          <p:nvPicPr>
            <p:cNvPr id="12" name="Picture 11"/>
            <p:cNvPicPr>
              <a:picLocks noChangeAspect="1"/>
            </p:cNvPicPr>
            <p:nvPr/>
          </p:nvPicPr>
          <p:blipFill>
            <a:blip r:embed="rId7"/>
            <a:stretch>
              <a:fillRect/>
            </a:stretch>
          </p:blipFill>
          <p:spPr>
            <a:xfrm>
              <a:off x="4380844" y="4174819"/>
              <a:ext cx="158265" cy="241006"/>
            </a:xfrm>
            <a:prstGeom prst="rect">
              <a:avLst/>
            </a:prstGeom>
          </p:spPr>
        </p:pic>
        <p:pic>
          <p:nvPicPr>
            <p:cNvPr id="13" name="Picture 12"/>
            <p:cNvPicPr>
              <a:picLocks noChangeAspect="1"/>
            </p:cNvPicPr>
            <p:nvPr/>
          </p:nvPicPr>
          <p:blipFill>
            <a:blip r:embed="rId7"/>
            <a:stretch>
              <a:fillRect/>
            </a:stretch>
          </p:blipFill>
          <p:spPr>
            <a:xfrm>
              <a:off x="4473629" y="4235451"/>
              <a:ext cx="158265" cy="241006"/>
            </a:xfrm>
            <a:prstGeom prst="rect">
              <a:avLst/>
            </a:prstGeom>
          </p:spPr>
        </p:pic>
      </p:grpSp>
      <p:grpSp>
        <p:nvGrpSpPr>
          <p:cNvPr id="32" name="Group 31"/>
          <p:cNvGrpSpPr/>
          <p:nvPr/>
        </p:nvGrpSpPr>
        <p:grpSpPr>
          <a:xfrm>
            <a:off x="6925574" y="2945518"/>
            <a:ext cx="320020" cy="399563"/>
            <a:chOff x="7588474" y="3101534"/>
            <a:chExt cx="320020" cy="399563"/>
          </a:xfrm>
        </p:grpSpPr>
        <p:pic>
          <p:nvPicPr>
            <p:cNvPr id="14" name="Picture 13"/>
            <p:cNvPicPr>
              <a:picLocks noChangeAspect="1"/>
            </p:cNvPicPr>
            <p:nvPr/>
          </p:nvPicPr>
          <p:blipFill>
            <a:blip r:embed="rId7"/>
            <a:stretch>
              <a:fillRect/>
            </a:stretch>
          </p:blipFill>
          <p:spPr>
            <a:xfrm>
              <a:off x="7588474" y="3101534"/>
              <a:ext cx="158265" cy="241006"/>
            </a:xfrm>
            <a:prstGeom prst="rect">
              <a:avLst/>
            </a:prstGeom>
          </p:spPr>
        </p:pic>
        <p:pic>
          <p:nvPicPr>
            <p:cNvPr id="15" name="Picture 14"/>
            <p:cNvPicPr>
              <a:picLocks noChangeAspect="1"/>
            </p:cNvPicPr>
            <p:nvPr/>
          </p:nvPicPr>
          <p:blipFill>
            <a:blip r:embed="rId7"/>
            <a:stretch>
              <a:fillRect/>
            </a:stretch>
          </p:blipFill>
          <p:spPr>
            <a:xfrm>
              <a:off x="7657444" y="3199459"/>
              <a:ext cx="158265" cy="241006"/>
            </a:xfrm>
            <a:prstGeom prst="rect">
              <a:avLst/>
            </a:prstGeom>
          </p:spPr>
        </p:pic>
        <p:pic>
          <p:nvPicPr>
            <p:cNvPr id="16" name="Picture 15"/>
            <p:cNvPicPr>
              <a:picLocks noChangeAspect="1"/>
            </p:cNvPicPr>
            <p:nvPr/>
          </p:nvPicPr>
          <p:blipFill>
            <a:blip r:embed="rId7"/>
            <a:stretch>
              <a:fillRect/>
            </a:stretch>
          </p:blipFill>
          <p:spPr>
            <a:xfrm>
              <a:off x="7750229" y="3260091"/>
              <a:ext cx="158265" cy="241006"/>
            </a:xfrm>
            <a:prstGeom prst="rect">
              <a:avLst/>
            </a:prstGeom>
          </p:spPr>
        </p:pic>
      </p:grpSp>
      <p:sp>
        <p:nvSpPr>
          <p:cNvPr id="17" name="TextBox 16"/>
          <p:cNvSpPr txBox="1"/>
          <p:nvPr/>
        </p:nvSpPr>
        <p:spPr>
          <a:xfrm>
            <a:off x="6684356" y="2067914"/>
            <a:ext cx="2161787" cy="369332"/>
          </a:xfrm>
          <a:prstGeom prst="rect">
            <a:avLst/>
          </a:prstGeom>
          <a:noFill/>
        </p:spPr>
        <p:txBody>
          <a:bodyPr wrap="square" rtlCol="0">
            <a:spAutoFit/>
          </a:bodyPr>
          <a:lstStyle/>
          <a:p>
            <a:r>
              <a:rPr lang="en-US" dirty="0" smtClean="0">
                <a:solidFill>
                  <a:schemeClr val="accent2"/>
                </a:solidFill>
              </a:rPr>
              <a:t>Static Allocation</a:t>
            </a:r>
            <a:endParaRPr lang="en-US" dirty="0">
              <a:solidFill>
                <a:schemeClr val="accent2"/>
              </a:solidFill>
            </a:endParaRPr>
          </a:p>
        </p:txBody>
      </p:sp>
      <p:sp>
        <p:nvSpPr>
          <p:cNvPr id="18" name="TextBox 17"/>
          <p:cNvSpPr txBox="1"/>
          <p:nvPr/>
        </p:nvSpPr>
        <p:spPr>
          <a:xfrm>
            <a:off x="6684356" y="4299048"/>
            <a:ext cx="2742718" cy="369332"/>
          </a:xfrm>
          <a:prstGeom prst="rect">
            <a:avLst/>
          </a:prstGeom>
          <a:noFill/>
        </p:spPr>
        <p:txBody>
          <a:bodyPr wrap="square" rtlCol="0">
            <a:spAutoFit/>
          </a:bodyPr>
          <a:lstStyle/>
          <a:p>
            <a:r>
              <a:rPr lang="en-US" dirty="0" smtClean="0">
                <a:solidFill>
                  <a:schemeClr val="accent2"/>
                </a:solidFill>
              </a:rPr>
              <a:t>Dynamic Allocation</a:t>
            </a:r>
            <a:endParaRPr lang="en-US" dirty="0">
              <a:solidFill>
                <a:schemeClr val="accent2"/>
              </a:solidFill>
            </a:endParaRPr>
          </a:p>
        </p:txBody>
      </p:sp>
      <p:cxnSp>
        <p:nvCxnSpPr>
          <p:cNvPr id="19" name="Straight Arrow Connector 18"/>
          <p:cNvCxnSpPr>
            <a:stCxn id="17" idx="1"/>
          </p:cNvCxnSpPr>
          <p:nvPr/>
        </p:nvCxnSpPr>
        <p:spPr>
          <a:xfrm flipH="1" flipV="1">
            <a:off x="4616033" y="2251476"/>
            <a:ext cx="2068323" cy="1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354989" y="2399964"/>
            <a:ext cx="500795" cy="666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1"/>
            <a:endCxn id="13" idx="3"/>
          </p:cNvCxnSpPr>
          <p:nvPr/>
        </p:nvCxnSpPr>
        <p:spPr>
          <a:xfrm flipH="1" flipV="1">
            <a:off x="4683849" y="4137743"/>
            <a:ext cx="2000507" cy="345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1"/>
            <a:endCxn id="10" idx="3"/>
          </p:cNvCxnSpPr>
          <p:nvPr/>
        </p:nvCxnSpPr>
        <p:spPr>
          <a:xfrm flipH="1">
            <a:off x="4695624" y="4483714"/>
            <a:ext cx="1988732" cy="567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33088" y="2923139"/>
            <a:ext cx="424202" cy="551462"/>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17634" y="3888571"/>
            <a:ext cx="429373" cy="456780"/>
          </a:xfrm>
          <a:prstGeom prst="rect">
            <a:avLst/>
          </a:prstGeom>
        </p:spPr>
      </p:pic>
      <p:sp>
        <p:nvSpPr>
          <p:cNvPr id="26" name="Title 1"/>
          <p:cNvSpPr>
            <a:spLocks noGrp="1"/>
          </p:cNvSpPr>
          <p:nvPr>
            <p:ph type="title"/>
          </p:nvPr>
        </p:nvSpPr>
        <p:spPr>
          <a:xfrm>
            <a:off x="254760" y="206375"/>
            <a:ext cx="8560454" cy="857250"/>
          </a:xfrm>
        </p:spPr>
        <p:txBody>
          <a:bodyPr>
            <a:normAutofit/>
          </a:bodyPr>
          <a:lstStyle/>
          <a:p>
            <a:r>
              <a:rPr lang="en-US" sz="4000" dirty="0" smtClean="0"/>
              <a:t>Ways to Run Spark</a:t>
            </a:r>
            <a:endParaRPr lang="en-US" sz="4000" dirty="0"/>
          </a:p>
        </p:txBody>
      </p:sp>
      <p:sp>
        <p:nvSpPr>
          <p:cNvPr id="27" name="TextBox 26"/>
          <p:cNvSpPr txBox="1"/>
          <p:nvPr/>
        </p:nvSpPr>
        <p:spPr>
          <a:xfrm>
            <a:off x="2783554" y="4671625"/>
            <a:ext cx="1571599" cy="584775"/>
          </a:xfrm>
          <a:prstGeom prst="rect">
            <a:avLst/>
          </a:prstGeom>
          <a:noFill/>
        </p:spPr>
        <p:txBody>
          <a:bodyPr wrap="square" rtlCol="0">
            <a:spAutoFit/>
          </a:bodyPr>
          <a:lstStyle/>
          <a:p>
            <a:pPr marL="285750" indent="-285750">
              <a:buFontTx/>
              <a:buChar char="-"/>
            </a:pPr>
            <a:r>
              <a:rPr lang="en-US" sz="3200" dirty="0" err="1" smtClean="0"/>
              <a:t>Mesos</a:t>
            </a:r>
            <a:endParaRPr lang="en-US" sz="3200" dirty="0"/>
          </a:p>
        </p:txBody>
      </p:sp>
      <p:sp>
        <p:nvSpPr>
          <p:cNvPr id="28" name="TextBox 27"/>
          <p:cNvSpPr txBox="1"/>
          <p:nvPr/>
        </p:nvSpPr>
        <p:spPr>
          <a:xfrm>
            <a:off x="2783554" y="2843434"/>
            <a:ext cx="4154055" cy="584775"/>
          </a:xfrm>
          <a:prstGeom prst="rect">
            <a:avLst/>
          </a:prstGeom>
          <a:noFill/>
        </p:spPr>
        <p:txBody>
          <a:bodyPr wrap="square" rtlCol="0">
            <a:spAutoFit/>
          </a:bodyPr>
          <a:lstStyle/>
          <a:p>
            <a:pPr marL="285750" indent="-285750">
              <a:buFontTx/>
              <a:buChar char="-"/>
            </a:pPr>
            <a:r>
              <a:rPr lang="en-US" sz="3200" dirty="0" smtClean="0"/>
              <a:t>Standalone Scheduler</a:t>
            </a:r>
          </a:p>
        </p:txBody>
      </p:sp>
      <p:pic>
        <p:nvPicPr>
          <p:cNvPr id="2050" name="Picture 2" descr="https://pbs.twimg.com/profile_images/378800000152512466/d64b637225a3e671799940d5fe13c76b_400x40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8709" y="4700869"/>
            <a:ext cx="597592" cy="597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5764927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370354562"/>
              </p:ext>
            </p:extLst>
          </p:nvPr>
        </p:nvGraphicFramePr>
        <p:xfrm>
          <a:off x="2054190" y="2275304"/>
          <a:ext cx="7944854" cy="3029551"/>
        </p:xfrm>
        <a:graphic>
          <a:graphicData uri="http://schemas.openxmlformats.org/drawingml/2006/table">
            <a:tbl>
              <a:tblPr firstRow="1" bandRow="1">
                <a:tableStyleId>{5C22544A-7EE6-4342-B048-85BDC9FD1C3A}</a:tableStyleId>
              </a:tblPr>
              <a:tblGrid>
                <a:gridCol w="1544054">
                  <a:extLst>
                    <a:ext uri="{9D8B030D-6E8A-4147-A177-3AD203B41FA5}">
                      <a16:colId xmlns:a16="http://schemas.microsoft.com/office/drawing/2014/main" xmlns="" val="20000"/>
                    </a:ext>
                  </a:extLst>
                </a:gridCol>
                <a:gridCol w="2346158">
                  <a:extLst>
                    <a:ext uri="{9D8B030D-6E8A-4147-A177-3AD203B41FA5}">
                      <a16:colId xmlns:a16="http://schemas.microsoft.com/office/drawing/2014/main" xmlns="" val="20001"/>
                    </a:ext>
                  </a:extLst>
                </a:gridCol>
                <a:gridCol w="2322095">
                  <a:extLst>
                    <a:ext uri="{9D8B030D-6E8A-4147-A177-3AD203B41FA5}">
                      <a16:colId xmlns:a16="http://schemas.microsoft.com/office/drawing/2014/main" xmlns="" val="20002"/>
                    </a:ext>
                  </a:extLst>
                </a:gridCol>
                <a:gridCol w="1732547">
                  <a:extLst>
                    <a:ext uri="{9D8B030D-6E8A-4147-A177-3AD203B41FA5}">
                      <a16:colId xmlns:a16="http://schemas.microsoft.com/office/drawing/2014/main" xmlns="" val="20003"/>
                    </a:ext>
                  </a:extLst>
                </a:gridCol>
              </a:tblGrid>
              <a:tr h="419770">
                <a:tc>
                  <a:txBody>
                    <a:bodyPr/>
                    <a:lstStyle/>
                    <a:p>
                      <a:endParaRPr lang="en-US" dirty="0"/>
                    </a:p>
                  </a:txBody>
                  <a:tcPr/>
                </a:tc>
                <a:tc>
                  <a:txBody>
                    <a:bodyPr/>
                    <a:lstStyle/>
                    <a:p>
                      <a:r>
                        <a:rPr lang="en-US" sz="1600" dirty="0" smtClean="0">
                          <a:solidFill>
                            <a:schemeClr val="bg1"/>
                          </a:solidFill>
                        </a:rPr>
                        <a:t>Spark Central Master</a:t>
                      </a:r>
                      <a:endParaRPr lang="en-US" sz="1600" dirty="0">
                        <a:solidFill>
                          <a:schemeClr val="bg1"/>
                        </a:solidFill>
                      </a:endParaRPr>
                    </a:p>
                  </a:txBody>
                  <a:tcPr/>
                </a:tc>
                <a:tc>
                  <a:txBody>
                    <a:bodyPr/>
                    <a:lstStyle/>
                    <a:p>
                      <a:r>
                        <a:rPr lang="en-US" sz="1600" dirty="0" smtClean="0">
                          <a:solidFill>
                            <a:schemeClr val="bg1"/>
                          </a:solidFill>
                        </a:rPr>
                        <a:t>Who starts Executors?</a:t>
                      </a:r>
                      <a:endParaRPr lang="en-US" sz="1600" dirty="0">
                        <a:solidFill>
                          <a:schemeClr val="bg1"/>
                        </a:solidFill>
                      </a:endParaRPr>
                    </a:p>
                  </a:txBody>
                  <a:tcPr/>
                </a:tc>
                <a:tc>
                  <a:txBody>
                    <a:bodyPr/>
                    <a:lstStyle/>
                    <a:p>
                      <a:r>
                        <a:rPr lang="en-US" sz="1600" dirty="0" smtClean="0">
                          <a:solidFill>
                            <a:schemeClr val="bg1"/>
                          </a:solidFill>
                        </a:rPr>
                        <a:t>Tasks run in</a:t>
                      </a:r>
                      <a:endParaRPr lang="en-US" sz="1600" dirty="0">
                        <a:solidFill>
                          <a:schemeClr val="bg1"/>
                        </a:solidFill>
                      </a:endParaRPr>
                    </a:p>
                  </a:txBody>
                  <a:tcPr/>
                </a:tc>
                <a:extLst>
                  <a:ext uri="{0D108BD9-81ED-4DB2-BD59-A6C34878D82A}">
                    <a16:rowId xmlns:a16="http://schemas.microsoft.com/office/drawing/2014/main" xmlns="" val="10000"/>
                  </a:ext>
                </a:extLst>
              </a:tr>
              <a:tr h="469231">
                <a:tc>
                  <a:txBody>
                    <a:bodyPr/>
                    <a:lstStyle/>
                    <a:p>
                      <a:r>
                        <a:rPr lang="en-US" b="1" dirty="0" smtClean="0"/>
                        <a:t>Local</a:t>
                      </a:r>
                      <a:endParaRPr lang="en-US" b="1" dirty="0"/>
                    </a:p>
                  </a:txBody>
                  <a:tcPr/>
                </a:tc>
                <a:tc>
                  <a:txBody>
                    <a:bodyPr/>
                    <a:lstStyle/>
                    <a:p>
                      <a:r>
                        <a:rPr lang="en-US" dirty="0" smtClean="0"/>
                        <a:t>[none]</a:t>
                      </a:r>
                      <a:endParaRPr lang="en-US" dirty="0"/>
                    </a:p>
                  </a:txBody>
                  <a:tcPr/>
                </a:tc>
                <a:tc>
                  <a:txBody>
                    <a:bodyPr/>
                    <a:lstStyle/>
                    <a:p>
                      <a:r>
                        <a:rPr lang="en-US" dirty="0" smtClean="0"/>
                        <a:t>Human being</a:t>
                      </a:r>
                      <a:endParaRPr lang="en-US" dirty="0"/>
                    </a:p>
                  </a:txBody>
                  <a:tcPr/>
                </a:tc>
                <a:tc>
                  <a:txBody>
                    <a:bodyPr/>
                    <a:lstStyle/>
                    <a:p>
                      <a:r>
                        <a:rPr lang="en-US" dirty="0" smtClean="0"/>
                        <a:t>Executor</a:t>
                      </a:r>
                      <a:endParaRPr lang="en-US" dirty="0"/>
                    </a:p>
                  </a:txBody>
                  <a:tcPr/>
                </a:tc>
                <a:extLst>
                  <a:ext uri="{0D108BD9-81ED-4DB2-BD59-A6C34878D82A}">
                    <a16:rowId xmlns:a16="http://schemas.microsoft.com/office/drawing/2014/main" xmlns="" val="10001"/>
                  </a:ext>
                </a:extLst>
              </a:tr>
              <a:tr h="469231">
                <a:tc>
                  <a:txBody>
                    <a:bodyPr/>
                    <a:lstStyle/>
                    <a:p>
                      <a:r>
                        <a:rPr lang="en-US" b="1" dirty="0" smtClean="0"/>
                        <a:t>Standalone</a:t>
                      </a:r>
                      <a:endParaRPr lang="en-US" b="1" dirty="0"/>
                    </a:p>
                  </a:txBody>
                  <a:tcPr/>
                </a:tc>
                <a:tc>
                  <a:txBody>
                    <a:bodyPr/>
                    <a:lstStyle/>
                    <a:p>
                      <a:r>
                        <a:rPr lang="en-US" dirty="0" smtClean="0"/>
                        <a:t>Standalone</a:t>
                      </a:r>
                      <a:r>
                        <a:rPr lang="en-US" baseline="0" dirty="0" smtClean="0"/>
                        <a:t> Master</a:t>
                      </a:r>
                      <a:endParaRPr lang="en-US" dirty="0"/>
                    </a:p>
                  </a:txBody>
                  <a:tcPr/>
                </a:tc>
                <a:tc>
                  <a:txBody>
                    <a:bodyPr/>
                    <a:lstStyle/>
                    <a:p>
                      <a:r>
                        <a:rPr lang="en-US" dirty="0" smtClean="0"/>
                        <a:t>Worker JVM</a:t>
                      </a:r>
                      <a:endParaRPr lang="en-US" dirty="0"/>
                    </a:p>
                  </a:txBody>
                  <a:tcPr/>
                </a:tc>
                <a:tc>
                  <a:txBody>
                    <a:bodyPr/>
                    <a:lstStyle/>
                    <a:p>
                      <a:r>
                        <a:rPr lang="en-US" dirty="0" smtClean="0"/>
                        <a:t>Executor</a:t>
                      </a:r>
                      <a:endParaRPr lang="en-US" dirty="0"/>
                    </a:p>
                  </a:txBody>
                  <a:tcPr/>
                </a:tc>
                <a:extLst>
                  <a:ext uri="{0D108BD9-81ED-4DB2-BD59-A6C34878D82A}">
                    <a16:rowId xmlns:a16="http://schemas.microsoft.com/office/drawing/2014/main" xmlns="" val="10002"/>
                  </a:ext>
                </a:extLst>
              </a:tr>
              <a:tr h="457200">
                <a:tc>
                  <a:txBody>
                    <a:bodyPr/>
                    <a:lstStyle/>
                    <a:p>
                      <a:r>
                        <a:rPr lang="en-US" b="1" dirty="0" smtClean="0"/>
                        <a:t>YARN</a:t>
                      </a:r>
                      <a:endParaRPr lang="en-US" b="1" dirty="0"/>
                    </a:p>
                  </a:txBody>
                  <a:tcPr/>
                </a:tc>
                <a:tc>
                  <a:txBody>
                    <a:bodyPr/>
                    <a:lstStyle/>
                    <a:p>
                      <a:r>
                        <a:rPr lang="en-US" dirty="0" smtClean="0"/>
                        <a:t>YARN App</a:t>
                      </a:r>
                      <a:r>
                        <a:rPr lang="en-US" baseline="0" dirty="0" smtClean="0"/>
                        <a:t> Master</a:t>
                      </a:r>
                      <a:endParaRPr lang="en-US" dirty="0"/>
                    </a:p>
                  </a:txBody>
                  <a:tcPr/>
                </a:tc>
                <a:tc>
                  <a:txBody>
                    <a:bodyPr/>
                    <a:lstStyle/>
                    <a:p>
                      <a:r>
                        <a:rPr lang="en-US" dirty="0" smtClean="0"/>
                        <a:t>Node Manager</a:t>
                      </a:r>
                      <a:endParaRPr lang="en-US" dirty="0"/>
                    </a:p>
                  </a:txBody>
                  <a:tcPr/>
                </a:tc>
                <a:tc>
                  <a:txBody>
                    <a:bodyPr/>
                    <a:lstStyle/>
                    <a:p>
                      <a:r>
                        <a:rPr lang="en-US" dirty="0" smtClean="0"/>
                        <a:t>Executor</a:t>
                      </a:r>
                      <a:endParaRPr lang="en-US" dirty="0"/>
                    </a:p>
                  </a:txBody>
                  <a:tcPr/>
                </a:tc>
                <a:extLst>
                  <a:ext uri="{0D108BD9-81ED-4DB2-BD59-A6C34878D82A}">
                    <a16:rowId xmlns:a16="http://schemas.microsoft.com/office/drawing/2014/main" xmlns="" val="10003"/>
                  </a:ext>
                </a:extLst>
              </a:tr>
              <a:tr h="427620">
                <a:tc>
                  <a:txBody>
                    <a:bodyPr/>
                    <a:lstStyle/>
                    <a:p>
                      <a:r>
                        <a:rPr lang="en-US" b="1" dirty="0" smtClean="0"/>
                        <a:t>Mesos</a:t>
                      </a:r>
                      <a:endParaRPr lang="en-US" b="1" dirty="0"/>
                    </a:p>
                  </a:txBody>
                  <a:tcPr/>
                </a:tc>
                <a:tc>
                  <a:txBody>
                    <a:bodyPr/>
                    <a:lstStyle/>
                    <a:p>
                      <a:r>
                        <a:rPr lang="en-US" dirty="0" smtClean="0"/>
                        <a:t>Mesos Master</a:t>
                      </a:r>
                      <a:endParaRPr lang="en-US" dirty="0"/>
                    </a:p>
                  </a:txBody>
                  <a:tcPr/>
                </a:tc>
                <a:tc>
                  <a:txBody>
                    <a:bodyPr/>
                    <a:lstStyle/>
                    <a:p>
                      <a:r>
                        <a:rPr lang="en-US" dirty="0" smtClean="0"/>
                        <a:t>Mesos Slave</a:t>
                      </a:r>
                      <a:endParaRPr lang="en-US" dirty="0"/>
                    </a:p>
                  </a:txBody>
                  <a:tcPr/>
                </a:tc>
                <a:tc>
                  <a:txBody>
                    <a:bodyPr/>
                    <a:lstStyle/>
                    <a:p>
                      <a:r>
                        <a:rPr lang="en-US" dirty="0" smtClean="0"/>
                        <a:t>Executor</a:t>
                      </a:r>
                      <a:endParaRPr lang="en-US" dirty="0"/>
                    </a:p>
                  </a:txBody>
                  <a:tcPr/>
                </a:tc>
                <a:extLst>
                  <a:ext uri="{0D108BD9-81ED-4DB2-BD59-A6C34878D82A}">
                    <a16:rowId xmlns:a16="http://schemas.microsoft.com/office/drawing/2014/main" xmlns="" val="10004"/>
                  </a:ext>
                </a:extLst>
              </a:tr>
            </a:tbl>
          </a:graphicData>
        </a:graphic>
      </p:graphicFrame>
      <p:sp>
        <p:nvSpPr>
          <p:cNvPr id="4" name="Title 1"/>
          <p:cNvSpPr>
            <a:spLocks noGrp="1"/>
          </p:cNvSpPr>
          <p:nvPr>
            <p:ph type="title"/>
          </p:nvPr>
        </p:nvSpPr>
        <p:spPr>
          <a:xfrm>
            <a:off x="254760" y="206375"/>
            <a:ext cx="8560454" cy="857250"/>
          </a:xfrm>
        </p:spPr>
        <p:txBody>
          <a:bodyPr>
            <a:normAutofit/>
          </a:bodyPr>
          <a:lstStyle/>
          <a:p>
            <a:r>
              <a:rPr lang="en-US" sz="4000" dirty="0" smtClean="0"/>
              <a:t>Pluggable Resource Management</a:t>
            </a:r>
            <a:endParaRPr lang="en-US" sz="4000" dirty="0"/>
          </a:p>
        </p:txBody>
      </p:sp>
    </p:spTree>
    <p:extLst>
      <p:ext uri="{BB962C8B-B14F-4D97-AF65-F5344CB8AC3E}">
        <p14:creationId xmlns:p14="http://schemas.microsoft.com/office/powerpoint/2010/main" val="2455609338"/>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28576" y="1119977"/>
            <a:ext cx="4519761" cy="646331"/>
          </a:xfrm>
          <a:prstGeom prst="rect">
            <a:avLst/>
          </a:prstGeom>
          <a:noFill/>
        </p:spPr>
        <p:txBody>
          <a:bodyPr wrap="square" rtlCol="0">
            <a:spAutoFit/>
          </a:bodyPr>
          <a:lstStyle/>
          <a:p>
            <a:r>
              <a:rPr lang="en-US" dirty="0" smtClean="0">
                <a:latin typeface="Consolas" panose="020B0609020204030204" pitchFamily="49" charset="0"/>
                <a:cs typeface="Consolas" panose="020B0609020204030204" pitchFamily="49" charset="0"/>
              </a:rPr>
              <a:t>spark-submit</a:t>
            </a:r>
            <a:r>
              <a:rPr lang="en-US" dirty="0" smtClean="0"/>
              <a:t> </a:t>
            </a:r>
            <a:r>
              <a:rPr lang="en-US" dirty="0"/>
              <a:t>provides a uniform interface for submitting jobs across all cluster managers</a:t>
            </a:r>
          </a:p>
        </p:txBody>
      </p:sp>
      <p:pic>
        <p:nvPicPr>
          <p:cNvPr id="6" name="Picture 5"/>
          <p:cNvPicPr>
            <a:picLocks noChangeAspect="1"/>
          </p:cNvPicPr>
          <p:nvPr/>
        </p:nvPicPr>
        <p:blipFill>
          <a:blip r:embed="rId3"/>
          <a:stretch>
            <a:fillRect/>
          </a:stretch>
        </p:blipFill>
        <p:spPr>
          <a:xfrm>
            <a:off x="2433265" y="3330160"/>
            <a:ext cx="7047619" cy="2980952"/>
          </a:xfrm>
          <a:prstGeom prst="rect">
            <a:avLst/>
          </a:prstGeom>
        </p:spPr>
      </p:pic>
      <p:sp>
        <p:nvSpPr>
          <p:cNvPr id="10" name="TextBox 9"/>
          <p:cNvSpPr txBox="1"/>
          <p:nvPr/>
        </p:nvSpPr>
        <p:spPr>
          <a:xfrm>
            <a:off x="9376611" y="6431428"/>
            <a:ext cx="2815389" cy="307777"/>
          </a:xfrm>
          <a:prstGeom prst="rect">
            <a:avLst/>
          </a:prstGeom>
          <a:noFill/>
        </p:spPr>
        <p:txBody>
          <a:bodyPr wrap="square" rtlCol="0">
            <a:spAutoFit/>
          </a:bodyPr>
          <a:lstStyle/>
          <a:p>
            <a:r>
              <a:rPr lang="en-US" sz="1400" dirty="0" smtClean="0"/>
              <a:t>Source: Learning Spark</a:t>
            </a:r>
            <a:endParaRPr lang="en-US" sz="1400"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910" y="2143018"/>
            <a:ext cx="602480" cy="78322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3257" y="4927992"/>
            <a:ext cx="466003" cy="495748"/>
          </a:xfrm>
          <a:prstGeom prst="rect">
            <a:avLst/>
          </a:prstGeom>
        </p:spPr>
      </p:pic>
      <p:pic>
        <p:nvPicPr>
          <p:cNvPr id="15" name="Picture 14"/>
          <p:cNvPicPr>
            <a:picLocks noChangeAspect="1"/>
          </p:cNvPicPr>
          <p:nvPr/>
        </p:nvPicPr>
        <p:blipFill>
          <a:blip r:embed="rId6"/>
          <a:stretch>
            <a:fillRect/>
          </a:stretch>
        </p:blipFill>
        <p:spPr>
          <a:xfrm>
            <a:off x="1745531" y="5609955"/>
            <a:ext cx="607989" cy="507856"/>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0737" y="4382814"/>
            <a:ext cx="439591" cy="529918"/>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37" y="3829609"/>
            <a:ext cx="353922" cy="460098"/>
          </a:xfrm>
          <a:prstGeom prst="rect">
            <a:avLst/>
          </a:prstGeom>
        </p:spPr>
      </p:pic>
      <p:sp>
        <p:nvSpPr>
          <p:cNvPr id="12" name="Title 1"/>
          <p:cNvSpPr>
            <a:spLocks noGrp="1"/>
          </p:cNvSpPr>
          <p:nvPr>
            <p:ph type="title"/>
          </p:nvPr>
        </p:nvSpPr>
        <p:spPr>
          <a:xfrm>
            <a:off x="254760" y="206375"/>
            <a:ext cx="8560454" cy="857250"/>
          </a:xfrm>
        </p:spPr>
        <p:txBody>
          <a:bodyPr>
            <a:normAutofit/>
          </a:bodyPr>
          <a:lstStyle/>
          <a:p>
            <a:r>
              <a:rPr lang="en-US" sz="4000" dirty="0" smtClean="0"/>
              <a:t>Deploying an App to the Cluster</a:t>
            </a:r>
            <a:endParaRPr lang="en-US" sz="4000" dirty="0"/>
          </a:p>
        </p:txBody>
      </p:sp>
      <p:sp>
        <p:nvSpPr>
          <p:cNvPr id="20" name="TextBox 19"/>
          <p:cNvSpPr txBox="1"/>
          <p:nvPr/>
        </p:nvSpPr>
        <p:spPr>
          <a:xfrm>
            <a:off x="3523100" y="2117380"/>
            <a:ext cx="5122127" cy="954107"/>
          </a:xfrm>
          <a:prstGeom prst="rect">
            <a:avLst/>
          </a:prstGeom>
          <a:solidFill>
            <a:schemeClr val="tx1"/>
          </a:solidFill>
          <a:ln w="50800" cmpd="thickThin">
            <a:solidFill>
              <a:schemeClr val="tx1">
                <a:lumMod val="50000"/>
                <a:lumOff val="50000"/>
              </a:schemeClr>
            </a:solidFill>
          </a:ln>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bin/spark-submit --master spark://host:7077</a:t>
            </a:r>
          </a:p>
          <a:p>
            <a:r>
              <a:rPr lang="en-US" sz="1400" dirty="0">
                <a:solidFill>
                  <a:schemeClr val="bg1"/>
                </a:solidFill>
                <a:latin typeface="Consolas" panose="020B0609020204030204" pitchFamily="49" charset="0"/>
                <a:cs typeface="Consolas" panose="020B0609020204030204" pitchFamily="49" charset="0"/>
              </a:rPr>
              <a:t>                 --executor-memory 10g</a:t>
            </a:r>
          </a:p>
          <a:p>
            <a:r>
              <a:rPr lang="en-US" sz="1400" dirty="0">
                <a:solidFill>
                  <a:schemeClr val="bg1"/>
                </a:solidFill>
                <a:latin typeface="Consolas" panose="020B0609020204030204" pitchFamily="49" charset="0"/>
                <a:cs typeface="Consolas" panose="020B0609020204030204" pitchFamily="49" charset="0"/>
              </a:rPr>
              <a:t>                 </a:t>
            </a:r>
            <a:r>
              <a:rPr lang="en-US" sz="1400" dirty="0" smtClean="0">
                <a:solidFill>
                  <a:schemeClr val="bg1"/>
                </a:solidFill>
                <a:latin typeface="Consolas" panose="020B0609020204030204" pitchFamily="49" charset="0"/>
                <a:cs typeface="Consolas" panose="020B0609020204030204" pitchFamily="49" charset="0"/>
              </a:rPr>
              <a:t>my_script.py</a:t>
            </a:r>
          </a:p>
          <a:p>
            <a:endParaRPr lang="en-US" sz="1400" dirty="0">
              <a:solidFill>
                <a:schemeClr val="bg1"/>
              </a:solidFill>
              <a:latin typeface="Anonymous Pro" panose="02060609030202000504" pitchFamily="49" charset="0"/>
              <a:ea typeface="Anonymous Pro" panose="02060609030202000504" pitchFamily="49" charset="0"/>
            </a:endParaRPr>
          </a:p>
        </p:txBody>
      </p:sp>
      <p:pic>
        <p:nvPicPr>
          <p:cNvPr id="21" name="Picture 12" descr="http://mininook.com/wp-content/uploads/2014/03/utilities-terminal-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4488" y="2166958"/>
            <a:ext cx="352444" cy="33832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5961524"/>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376611" y="6431428"/>
            <a:ext cx="2815389" cy="307777"/>
          </a:xfrm>
          <a:prstGeom prst="rect">
            <a:avLst/>
          </a:prstGeom>
          <a:noFill/>
        </p:spPr>
        <p:txBody>
          <a:bodyPr wrap="square" rtlCol="0">
            <a:spAutoFit/>
          </a:bodyPr>
          <a:lstStyle/>
          <a:p>
            <a:r>
              <a:rPr lang="en-US" sz="1400" dirty="0" smtClean="0"/>
              <a:t>Source: Learning Spark</a:t>
            </a:r>
            <a:endParaRPr lang="en-US" sz="1400" dirty="0"/>
          </a:p>
        </p:txBody>
      </p:sp>
      <p:sp>
        <p:nvSpPr>
          <p:cNvPr id="4" name="Title 1"/>
          <p:cNvSpPr>
            <a:spLocks noGrp="1"/>
          </p:cNvSpPr>
          <p:nvPr>
            <p:ph type="title"/>
          </p:nvPr>
        </p:nvSpPr>
        <p:spPr>
          <a:xfrm>
            <a:off x="254760" y="206375"/>
            <a:ext cx="8560454" cy="857250"/>
          </a:xfrm>
        </p:spPr>
        <p:txBody>
          <a:bodyPr>
            <a:normAutofit/>
          </a:bodyPr>
          <a:lstStyle/>
          <a:p>
            <a:r>
              <a:rPr lang="en-US" sz="4000" dirty="0" smtClean="0"/>
              <a:t>Summary</a:t>
            </a:r>
            <a:endParaRPr lang="en-US" sz="4000" dirty="0"/>
          </a:p>
        </p:txBody>
      </p:sp>
      <p:sp>
        <p:nvSpPr>
          <p:cNvPr id="2" name="TextBox 1"/>
          <p:cNvSpPr txBox="1"/>
          <p:nvPr/>
        </p:nvSpPr>
        <p:spPr>
          <a:xfrm>
            <a:off x="1402840" y="1412483"/>
            <a:ext cx="9397240" cy="4247317"/>
          </a:xfrm>
          <a:prstGeom prst="rect">
            <a:avLst/>
          </a:prstGeom>
          <a:noFill/>
        </p:spPr>
        <p:txBody>
          <a:bodyPr wrap="square" rtlCol="0">
            <a:spAutoFit/>
          </a:bodyPr>
          <a:lstStyle/>
          <a:p>
            <a:r>
              <a:rPr lang="en-US" dirty="0" smtClean="0"/>
              <a:t>To summarize the concepts in this section, let’s walk through the exact steps that occur when you run a Spark application on a cluster.</a:t>
            </a:r>
          </a:p>
          <a:p>
            <a:endParaRPr lang="en-US" dirty="0" smtClean="0"/>
          </a:p>
          <a:p>
            <a:pPr marL="342900" indent="-342900">
              <a:buFont typeface="+mj-lt"/>
              <a:buAutoNum type="arabicPeriod"/>
            </a:pPr>
            <a:r>
              <a:rPr lang="en-US" dirty="0" smtClean="0"/>
              <a:t>The user submits an application using </a:t>
            </a:r>
            <a:r>
              <a:rPr lang="en-US" b="1" dirty="0" smtClean="0"/>
              <a:t>spark-submit</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 </a:t>
            </a:r>
            <a:r>
              <a:rPr lang="en-US" b="1" dirty="0" smtClean="0"/>
              <a:t>spark-submit</a:t>
            </a:r>
            <a:r>
              <a:rPr lang="en-US" dirty="0" smtClean="0"/>
              <a:t> launches the driver program and invokes the main method specified by the user.</a:t>
            </a:r>
          </a:p>
          <a:p>
            <a:pPr marL="342900" indent="-342900">
              <a:buFont typeface="+mj-lt"/>
              <a:buAutoNum type="arabicPeriod"/>
            </a:pPr>
            <a:endParaRPr lang="en-US" dirty="0" smtClean="0"/>
          </a:p>
          <a:p>
            <a:pPr marL="342900" indent="-342900">
              <a:buFont typeface="+mj-lt"/>
              <a:buAutoNum type="arabicPeriod"/>
            </a:pPr>
            <a:r>
              <a:rPr lang="en-US" dirty="0" smtClean="0"/>
              <a:t>The driver program contacts the cluster manager to ask for resources to launch executors.</a:t>
            </a:r>
          </a:p>
          <a:p>
            <a:pPr marL="342900" indent="-342900">
              <a:buFont typeface="+mj-lt"/>
              <a:buAutoNum type="arabicPeriod"/>
            </a:pPr>
            <a:endParaRPr lang="en-US" dirty="0" smtClean="0"/>
          </a:p>
          <a:p>
            <a:pPr marL="342900" indent="-342900">
              <a:buFont typeface="+mj-lt"/>
              <a:buAutoNum type="arabicPeriod"/>
            </a:pPr>
            <a:r>
              <a:rPr lang="en-US" dirty="0" smtClean="0"/>
              <a:t>The cluster manager launches executors on behalf of the driver program.</a:t>
            </a:r>
          </a:p>
          <a:p>
            <a:pPr marL="342900" indent="-342900">
              <a:buFont typeface="+mj-lt"/>
              <a:buAutoNum type="arabicPeriod"/>
            </a:pPr>
            <a:endParaRPr lang="en-US" dirty="0" smtClean="0"/>
          </a:p>
          <a:p>
            <a:pPr marL="342900" indent="-342900">
              <a:buFont typeface="+mj-lt"/>
              <a:buAutoNum type="arabicPeriod"/>
            </a:pPr>
            <a:r>
              <a:rPr lang="en-US" dirty="0" smtClean="0"/>
              <a:t>The driver process runs through the user application. Based on the RDD actions and transformations in the program, it sends work to executors in the form of tasks.</a:t>
            </a:r>
          </a:p>
          <a:p>
            <a:pPr marL="342900" indent="-342900">
              <a:buFont typeface="+mj-lt"/>
              <a:buAutoNum type="arabicPeriod"/>
            </a:pPr>
            <a:endParaRPr lang="en-US" dirty="0" smtClean="0"/>
          </a:p>
          <a:p>
            <a:pPr marL="342900" indent="-342900">
              <a:buFont typeface="+mj-lt"/>
              <a:buAutoNum type="arabicPeriod"/>
            </a:pPr>
            <a:r>
              <a:rPr lang="en-US" dirty="0" smtClean="0"/>
              <a:t>Tasks are run on executor processes to compute and save results.</a:t>
            </a:r>
            <a:endParaRPr lang="en-US" dirty="0"/>
          </a:p>
        </p:txBody>
      </p:sp>
    </p:spTree>
    <p:extLst>
      <p:ext uri="{BB962C8B-B14F-4D97-AF65-F5344CB8AC3E}">
        <p14:creationId xmlns:p14="http://schemas.microsoft.com/office/powerpoint/2010/main" val="825028059"/>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7564" y="2161310"/>
            <a:ext cx="7325591" cy="830997"/>
          </a:xfrm>
          <a:prstGeom prst="rect">
            <a:avLst/>
          </a:prstGeom>
          <a:noFill/>
        </p:spPr>
        <p:txBody>
          <a:bodyPr wrap="square" rtlCol="0">
            <a:spAutoFit/>
          </a:bodyPr>
          <a:lstStyle/>
          <a:p>
            <a:r>
              <a:rPr lang="en-US" sz="2400" dirty="0" smtClean="0"/>
              <a:t>Each Spark application scales the number of executors up and down based on workload</a:t>
            </a:r>
            <a:endParaRPr lang="en-US" sz="2400" dirty="0"/>
          </a:p>
        </p:txBody>
      </p:sp>
      <p:sp>
        <p:nvSpPr>
          <p:cNvPr id="4" name="TextBox 3"/>
          <p:cNvSpPr txBox="1"/>
          <p:nvPr/>
        </p:nvSpPr>
        <p:spPr>
          <a:xfrm>
            <a:off x="2327563" y="4167898"/>
            <a:ext cx="732559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If executors are idle, remove them</a:t>
            </a:r>
          </a:p>
          <a:p>
            <a:pPr marL="342900" indent="-342900">
              <a:buFont typeface="Arial" panose="020B0604020202020204" pitchFamily="34" charset="0"/>
              <a:buChar char="•"/>
            </a:pPr>
            <a:r>
              <a:rPr lang="en-US" sz="2400" dirty="0" smtClean="0"/>
              <a:t>If we need more executors, request them</a:t>
            </a:r>
            <a:endParaRPr lang="en-US" sz="2400" dirty="0"/>
          </a:p>
        </p:txBody>
      </p:sp>
      <p:sp>
        <p:nvSpPr>
          <p:cNvPr id="5" name="Title 1"/>
          <p:cNvSpPr>
            <a:spLocks noGrp="1"/>
          </p:cNvSpPr>
          <p:nvPr>
            <p:ph type="title"/>
          </p:nvPr>
        </p:nvSpPr>
        <p:spPr>
          <a:xfrm>
            <a:off x="254760" y="206375"/>
            <a:ext cx="8560454" cy="857250"/>
          </a:xfrm>
        </p:spPr>
        <p:txBody>
          <a:bodyPr>
            <a:normAutofit/>
          </a:bodyPr>
          <a:lstStyle/>
          <a:p>
            <a:r>
              <a:rPr lang="en-US" sz="4000" dirty="0" smtClean="0"/>
              <a:t>Dynamic Resource Allocation</a:t>
            </a:r>
            <a:endParaRPr lang="en-US" sz="4000" dirty="0"/>
          </a:p>
        </p:txBody>
      </p:sp>
    </p:spTree>
    <p:extLst>
      <p:ext uri="{BB962C8B-B14F-4D97-AF65-F5344CB8AC3E}">
        <p14:creationId xmlns:p14="http://schemas.microsoft.com/office/powerpoint/2010/main" val="3658143058"/>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14"/>
          <p:cNvSpPr/>
          <p:nvPr/>
        </p:nvSpPr>
        <p:spPr>
          <a:xfrm>
            <a:off x="3893953" y="3165254"/>
            <a:ext cx="766499" cy="276600"/>
          </a:xfrm>
          <a:prstGeom prst="roundRect">
            <a:avLst>
              <a:gd name="adj" fmla="val 16667"/>
            </a:avLst>
          </a:prstGeom>
          <a:solidFill>
            <a:srgbClr val="E06666"/>
          </a:solidFill>
          <a:ln>
            <a:noFill/>
          </a:ln>
        </p:spPr>
        <p:txBody>
          <a:bodyPr lIns="91425" tIns="91425" rIns="91425" bIns="91425" anchor="ctr" anchorCtr="0">
            <a:noAutofit/>
          </a:bodyPr>
          <a:lstStyle/>
          <a:p>
            <a:pPr lvl="0" algn="ctr" rtl="0">
              <a:spcBef>
                <a:spcPts val="0"/>
              </a:spcBef>
              <a:buNone/>
            </a:pPr>
            <a:r>
              <a:rPr lang="en-US" sz="1200" b="1" i="1">
                <a:solidFill>
                  <a:schemeClr val="bg1"/>
                </a:solidFill>
              </a:rPr>
              <a:t>Task 3</a:t>
            </a:r>
          </a:p>
        </p:txBody>
      </p:sp>
      <p:sp>
        <p:nvSpPr>
          <p:cNvPr id="6" name="Shape 215"/>
          <p:cNvSpPr/>
          <p:nvPr/>
        </p:nvSpPr>
        <p:spPr>
          <a:xfrm>
            <a:off x="3674503" y="3605529"/>
            <a:ext cx="1205400" cy="792299"/>
          </a:xfrm>
          <a:prstGeom prst="roundRect">
            <a:avLst>
              <a:gd name="adj" fmla="val 16667"/>
            </a:avLst>
          </a:prstGeom>
          <a:solidFill>
            <a:srgbClr val="FFFFFF"/>
          </a:solidFill>
          <a:ln w="38100" cap="flat" cmpd="sng">
            <a:solidFill>
              <a:srgbClr val="E06666"/>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400" b="1" dirty="0"/>
              <a:t>Executor 1</a:t>
            </a:r>
          </a:p>
        </p:txBody>
      </p:sp>
      <p:sp>
        <p:nvSpPr>
          <p:cNvPr id="7" name="Shape 216"/>
          <p:cNvSpPr/>
          <p:nvPr/>
        </p:nvSpPr>
        <p:spPr>
          <a:xfrm>
            <a:off x="5496368" y="3605529"/>
            <a:ext cx="1205400" cy="792299"/>
          </a:xfrm>
          <a:prstGeom prst="roundRect">
            <a:avLst>
              <a:gd name="adj" fmla="val 16667"/>
            </a:avLst>
          </a:prstGeom>
          <a:solidFill>
            <a:srgbClr val="FFFFFF"/>
          </a:solidFill>
          <a:ln w="38100" cap="flat" cmpd="sng">
            <a:solidFill>
              <a:srgbClr val="4A86E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400" b="1" dirty="0"/>
              <a:t>Executor 2</a:t>
            </a:r>
          </a:p>
        </p:txBody>
      </p:sp>
      <p:sp>
        <p:nvSpPr>
          <p:cNvPr id="8" name="Shape 217"/>
          <p:cNvSpPr/>
          <p:nvPr/>
        </p:nvSpPr>
        <p:spPr>
          <a:xfrm>
            <a:off x="7328393" y="3605529"/>
            <a:ext cx="1205400" cy="792299"/>
          </a:xfrm>
          <a:prstGeom prst="roundRect">
            <a:avLst>
              <a:gd name="adj" fmla="val 16667"/>
            </a:avLst>
          </a:prstGeom>
          <a:solidFill>
            <a:srgbClr val="FFFFFF"/>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400" b="1" dirty="0"/>
              <a:t>Executor 3</a:t>
            </a:r>
          </a:p>
        </p:txBody>
      </p:sp>
      <p:sp>
        <p:nvSpPr>
          <p:cNvPr id="9" name="Shape 218"/>
          <p:cNvSpPr/>
          <p:nvPr/>
        </p:nvSpPr>
        <p:spPr>
          <a:xfrm>
            <a:off x="3893953" y="2860454"/>
            <a:ext cx="766499" cy="276600"/>
          </a:xfrm>
          <a:prstGeom prst="roundRect">
            <a:avLst>
              <a:gd name="adj" fmla="val 16667"/>
            </a:avLst>
          </a:prstGeom>
          <a:solidFill>
            <a:srgbClr val="E06666"/>
          </a:solidFill>
          <a:ln>
            <a:noFill/>
          </a:ln>
        </p:spPr>
        <p:txBody>
          <a:bodyPr lIns="91425" tIns="91425" rIns="91425" bIns="91425" anchor="ctr" anchorCtr="0">
            <a:noAutofit/>
          </a:bodyPr>
          <a:lstStyle/>
          <a:p>
            <a:pPr lvl="0" algn="ctr" rtl="0">
              <a:spcBef>
                <a:spcPts val="0"/>
              </a:spcBef>
              <a:buNone/>
            </a:pPr>
            <a:r>
              <a:rPr lang="en-US" sz="1200" b="1" i="1">
                <a:solidFill>
                  <a:schemeClr val="bg1"/>
                </a:solidFill>
              </a:rPr>
              <a:t>Task 2</a:t>
            </a:r>
          </a:p>
        </p:txBody>
      </p:sp>
      <p:sp>
        <p:nvSpPr>
          <p:cNvPr id="10" name="Shape 219"/>
          <p:cNvSpPr/>
          <p:nvPr/>
        </p:nvSpPr>
        <p:spPr>
          <a:xfrm>
            <a:off x="3893953" y="2555654"/>
            <a:ext cx="766499" cy="276600"/>
          </a:xfrm>
          <a:prstGeom prst="roundRect">
            <a:avLst>
              <a:gd name="adj" fmla="val 16667"/>
            </a:avLst>
          </a:prstGeom>
          <a:solidFill>
            <a:srgbClr val="E06666"/>
          </a:solidFill>
          <a:ln>
            <a:noFill/>
          </a:ln>
        </p:spPr>
        <p:txBody>
          <a:bodyPr lIns="91425" tIns="91425" rIns="91425" bIns="91425" anchor="ctr" anchorCtr="0">
            <a:noAutofit/>
          </a:bodyPr>
          <a:lstStyle/>
          <a:p>
            <a:pPr lvl="0" algn="ctr" rtl="0">
              <a:spcBef>
                <a:spcPts val="0"/>
              </a:spcBef>
              <a:buNone/>
            </a:pPr>
            <a:r>
              <a:rPr lang="en-US" sz="1200" b="1" i="1" dirty="0">
                <a:solidFill>
                  <a:schemeClr val="bg1"/>
                </a:solidFill>
              </a:rPr>
              <a:t>Task 1</a:t>
            </a:r>
          </a:p>
        </p:txBody>
      </p:sp>
      <p:sp>
        <p:nvSpPr>
          <p:cNvPr id="11" name="Shape 220"/>
          <p:cNvSpPr/>
          <p:nvPr/>
        </p:nvSpPr>
        <p:spPr>
          <a:xfrm>
            <a:off x="5715818" y="3165262"/>
            <a:ext cx="766499" cy="276600"/>
          </a:xfrm>
          <a:prstGeom prst="roundRect">
            <a:avLst>
              <a:gd name="adj" fmla="val 16667"/>
            </a:avLst>
          </a:prstGeom>
          <a:solidFill>
            <a:srgbClr val="4A86E8"/>
          </a:solidFill>
          <a:ln>
            <a:noFill/>
          </a:ln>
        </p:spPr>
        <p:txBody>
          <a:bodyPr lIns="91425" tIns="91425" rIns="91425" bIns="91425" anchor="ctr" anchorCtr="0">
            <a:noAutofit/>
          </a:bodyPr>
          <a:lstStyle/>
          <a:p>
            <a:pPr lvl="0" algn="ctr" rtl="0">
              <a:spcBef>
                <a:spcPts val="0"/>
              </a:spcBef>
              <a:buNone/>
            </a:pPr>
            <a:r>
              <a:rPr lang="en-US" sz="1200" b="1" i="1" dirty="0">
                <a:solidFill>
                  <a:schemeClr val="bg1"/>
                </a:solidFill>
              </a:rPr>
              <a:t>Task 5</a:t>
            </a:r>
          </a:p>
        </p:txBody>
      </p:sp>
      <p:sp>
        <p:nvSpPr>
          <p:cNvPr id="12" name="Shape 221"/>
          <p:cNvSpPr/>
          <p:nvPr/>
        </p:nvSpPr>
        <p:spPr>
          <a:xfrm>
            <a:off x="5715818" y="2860462"/>
            <a:ext cx="766499" cy="276600"/>
          </a:xfrm>
          <a:prstGeom prst="roundRect">
            <a:avLst>
              <a:gd name="adj" fmla="val 16667"/>
            </a:avLst>
          </a:prstGeom>
          <a:solidFill>
            <a:srgbClr val="4A86E8"/>
          </a:solidFill>
          <a:ln>
            <a:noFill/>
          </a:ln>
        </p:spPr>
        <p:txBody>
          <a:bodyPr lIns="91425" tIns="91425" rIns="91425" bIns="91425" anchor="ctr" anchorCtr="0">
            <a:noAutofit/>
          </a:bodyPr>
          <a:lstStyle/>
          <a:p>
            <a:pPr lvl="0" algn="ctr" rtl="0">
              <a:spcBef>
                <a:spcPts val="0"/>
              </a:spcBef>
              <a:buNone/>
            </a:pPr>
            <a:r>
              <a:rPr lang="en-US" sz="1200" b="1" i="1" dirty="0">
                <a:solidFill>
                  <a:schemeClr val="bg1"/>
                </a:solidFill>
              </a:rPr>
              <a:t>Task 4</a:t>
            </a:r>
          </a:p>
        </p:txBody>
      </p:sp>
      <p:sp>
        <p:nvSpPr>
          <p:cNvPr id="13" name="Shape 222"/>
          <p:cNvSpPr/>
          <p:nvPr/>
        </p:nvSpPr>
        <p:spPr>
          <a:xfrm>
            <a:off x="7547843" y="3165254"/>
            <a:ext cx="766499" cy="276600"/>
          </a:xfrm>
          <a:prstGeom prst="roundRect">
            <a:avLst>
              <a:gd name="adj" fmla="val 16667"/>
            </a:avLst>
          </a:prstGeom>
          <a:solidFill>
            <a:srgbClr val="1AA756"/>
          </a:solidFill>
          <a:ln>
            <a:noFill/>
          </a:ln>
        </p:spPr>
        <p:txBody>
          <a:bodyPr lIns="91425" tIns="91425" rIns="91425" bIns="91425" anchor="ctr" anchorCtr="0">
            <a:noAutofit/>
          </a:bodyPr>
          <a:lstStyle/>
          <a:p>
            <a:pPr lvl="0" algn="ctr" rtl="0">
              <a:spcBef>
                <a:spcPts val="0"/>
              </a:spcBef>
              <a:buNone/>
            </a:pPr>
            <a:r>
              <a:rPr lang="en-US" sz="1200" b="1" i="1">
                <a:solidFill>
                  <a:schemeClr val="bg1"/>
                </a:solidFill>
              </a:rPr>
              <a:t>Task 9</a:t>
            </a:r>
          </a:p>
        </p:txBody>
      </p:sp>
      <p:sp>
        <p:nvSpPr>
          <p:cNvPr id="14" name="Shape 223"/>
          <p:cNvSpPr/>
          <p:nvPr/>
        </p:nvSpPr>
        <p:spPr>
          <a:xfrm>
            <a:off x="7547843" y="2860454"/>
            <a:ext cx="766499" cy="276600"/>
          </a:xfrm>
          <a:prstGeom prst="roundRect">
            <a:avLst>
              <a:gd name="adj" fmla="val 16667"/>
            </a:avLst>
          </a:prstGeom>
          <a:solidFill>
            <a:srgbClr val="1AA756"/>
          </a:solidFill>
          <a:ln>
            <a:noFill/>
          </a:ln>
        </p:spPr>
        <p:txBody>
          <a:bodyPr lIns="91425" tIns="91425" rIns="91425" bIns="91425" anchor="ctr" anchorCtr="0">
            <a:noAutofit/>
          </a:bodyPr>
          <a:lstStyle/>
          <a:p>
            <a:pPr lvl="0" algn="ctr" rtl="0">
              <a:spcBef>
                <a:spcPts val="0"/>
              </a:spcBef>
              <a:buNone/>
            </a:pPr>
            <a:r>
              <a:rPr lang="en-US" sz="1200" b="1" i="1" dirty="0">
                <a:solidFill>
                  <a:schemeClr val="bg1"/>
                </a:solidFill>
              </a:rPr>
              <a:t>Task 8</a:t>
            </a:r>
          </a:p>
        </p:txBody>
      </p:sp>
      <p:sp>
        <p:nvSpPr>
          <p:cNvPr id="15" name="Shape 224"/>
          <p:cNvSpPr/>
          <p:nvPr/>
        </p:nvSpPr>
        <p:spPr>
          <a:xfrm>
            <a:off x="7547843" y="2555654"/>
            <a:ext cx="766499" cy="276600"/>
          </a:xfrm>
          <a:prstGeom prst="roundRect">
            <a:avLst>
              <a:gd name="adj" fmla="val 16667"/>
            </a:avLst>
          </a:prstGeom>
          <a:solidFill>
            <a:srgbClr val="1AA756"/>
          </a:solidFill>
          <a:ln>
            <a:noFill/>
          </a:ln>
        </p:spPr>
        <p:txBody>
          <a:bodyPr lIns="91425" tIns="91425" rIns="91425" bIns="91425" anchor="ctr" anchorCtr="0">
            <a:noAutofit/>
          </a:bodyPr>
          <a:lstStyle/>
          <a:p>
            <a:pPr lvl="0" algn="ctr" rtl="0">
              <a:spcBef>
                <a:spcPts val="0"/>
              </a:spcBef>
              <a:buNone/>
            </a:pPr>
            <a:r>
              <a:rPr lang="en-US" sz="1200" b="1" i="1">
                <a:solidFill>
                  <a:schemeClr val="bg1"/>
                </a:solidFill>
              </a:rPr>
              <a:t>Task 7</a:t>
            </a:r>
          </a:p>
        </p:txBody>
      </p:sp>
      <p:sp>
        <p:nvSpPr>
          <p:cNvPr id="17" name="Shape 226"/>
          <p:cNvSpPr txBox="1">
            <a:spLocks/>
          </p:cNvSpPr>
          <p:nvPr/>
        </p:nvSpPr>
        <p:spPr>
          <a:xfrm>
            <a:off x="5445667" y="1389648"/>
            <a:ext cx="1306800" cy="620700"/>
          </a:xfrm>
          <a:prstGeom prst="rect">
            <a:avLst/>
          </a:prstGeom>
          <a:noFill/>
          <a:ln>
            <a:noFill/>
          </a:ln>
        </p:spPr>
        <p:txBody>
          <a:bodyPr lIns="91425" tIns="45700" rIns="91425" bIns="45700" anchor="t" anchorCtr="0">
            <a:no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ctr">
              <a:lnSpc>
                <a:spcPct val="115000"/>
              </a:lnSpc>
              <a:spcBef>
                <a:spcPts val="500"/>
              </a:spcBef>
              <a:buFont typeface="Arial"/>
              <a:buNone/>
            </a:pPr>
            <a:r>
              <a:rPr lang="en-US" sz="3000" i="1" dirty="0" smtClean="0"/>
              <a:t>Job 1</a:t>
            </a:r>
            <a:endParaRPr lang="en-US" sz="3000" i="1" dirty="0"/>
          </a:p>
        </p:txBody>
      </p:sp>
      <p:sp>
        <p:nvSpPr>
          <p:cNvPr id="19" name="TextBox 18"/>
          <p:cNvSpPr txBox="1"/>
          <p:nvPr/>
        </p:nvSpPr>
        <p:spPr>
          <a:xfrm>
            <a:off x="1817431" y="5171103"/>
            <a:ext cx="8557612" cy="400110"/>
          </a:xfrm>
          <a:prstGeom prst="rect">
            <a:avLst/>
          </a:prstGeom>
          <a:noFill/>
        </p:spPr>
        <p:txBody>
          <a:bodyPr wrap="square" rtlCol="0">
            <a:spAutoFit/>
          </a:bodyPr>
          <a:lstStyle/>
          <a:p>
            <a:pPr algn="ctr"/>
            <a:r>
              <a:rPr lang="en-US" sz="2000" dirty="0" smtClean="0"/>
              <a:t>In Spark, each executor is long-running and runs many small tasks</a:t>
            </a:r>
            <a:endParaRPr lang="en-US" sz="2000" dirty="0"/>
          </a:p>
        </p:txBody>
      </p:sp>
      <p:sp>
        <p:nvSpPr>
          <p:cNvPr id="20" name="Title 1"/>
          <p:cNvSpPr>
            <a:spLocks noGrp="1"/>
          </p:cNvSpPr>
          <p:nvPr>
            <p:ph type="title"/>
          </p:nvPr>
        </p:nvSpPr>
        <p:spPr>
          <a:xfrm>
            <a:off x="254760" y="206375"/>
            <a:ext cx="8560454" cy="857250"/>
          </a:xfrm>
        </p:spPr>
        <p:txBody>
          <a:bodyPr>
            <a:normAutofit/>
          </a:bodyPr>
          <a:lstStyle/>
          <a:p>
            <a:r>
              <a:rPr lang="en-US" sz="4000" dirty="0" smtClean="0"/>
              <a:t>Execution Model In</a:t>
            </a:r>
            <a:endParaRPr lang="en-US" sz="4000" dirty="0"/>
          </a:p>
        </p:txBody>
      </p:sp>
    </p:spTree>
    <p:extLst>
      <p:ext uri="{BB962C8B-B14F-4D97-AF65-F5344CB8AC3E}">
        <p14:creationId xmlns:p14="http://schemas.microsoft.com/office/powerpoint/2010/main" val="2166195597"/>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15"/>
          <p:cNvSpPr/>
          <p:nvPr/>
        </p:nvSpPr>
        <p:spPr>
          <a:xfrm>
            <a:off x="3674503" y="3605529"/>
            <a:ext cx="1205400" cy="792299"/>
          </a:xfrm>
          <a:prstGeom prst="roundRect">
            <a:avLst>
              <a:gd name="adj" fmla="val 16667"/>
            </a:avLst>
          </a:prstGeom>
          <a:solidFill>
            <a:srgbClr val="FFFFFF"/>
          </a:solidFill>
          <a:ln w="38100" cap="flat" cmpd="sng">
            <a:solidFill>
              <a:srgbClr val="E06666"/>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400" b="1" dirty="0" smtClean="0"/>
              <a:t>Container 4</a:t>
            </a:r>
            <a:endParaRPr lang="en-US" sz="1400" b="1" dirty="0"/>
          </a:p>
        </p:txBody>
      </p:sp>
      <p:sp>
        <p:nvSpPr>
          <p:cNvPr id="3" name="Shape 216"/>
          <p:cNvSpPr/>
          <p:nvPr/>
        </p:nvSpPr>
        <p:spPr>
          <a:xfrm>
            <a:off x="5496368" y="3605529"/>
            <a:ext cx="1205400" cy="792299"/>
          </a:xfrm>
          <a:prstGeom prst="roundRect">
            <a:avLst>
              <a:gd name="adj" fmla="val 16667"/>
            </a:avLst>
          </a:prstGeom>
          <a:solidFill>
            <a:srgbClr val="FFFFFF"/>
          </a:solidFill>
          <a:ln w="38100" cap="flat" cmpd="sng">
            <a:solidFill>
              <a:srgbClr val="4A86E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400" b="1" dirty="0" smtClean="0"/>
              <a:t>Container 2</a:t>
            </a:r>
            <a:endParaRPr lang="en-US" sz="1400" b="1" dirty="0"/>
          </a:p>
        </p:txBody>
      </p:sp>
      <p:sp>
        <p:nvSpPr>
          <p:cNvPr id="4" name="Shape 217"/>
          <p:cNvSpPr/>
          <p:nvPr/>
        </p:nvSpPr>
        <p:spPr>
          <a:xfrm>
            <a:off x="7328393" y="3605529"/>
            <a:ext cx="1205400" cy="792299"/>
          </a:xfrm>
          <a:prstGeom prst="roundRect">
            <a:avLst>
              <a:gd name="adj" fmla="val 16667"/>
            </a:avLst>
          </a:prstGeom>
          <a:solidFill>
            <a:srgbClr val="FFFFFF"/>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400" b="1" dirty="0" smtClean="0"/>
              <a:t>Container 5</a:t>
            </a:r>
            <a:endParaRPr lang="en-US" sz="1400" b="1" dirty="0"/>
          </a:p>
        </p:txBody>
      </p:sp>
      <p:sp>
        <p:nvSpPr>
          <p:cNvPr id="5" name="Shape 218"/>
          <p:cNvSpPr/>
          <p:nvPr/>
        </p:nvSpPr>
        <p:spPr>
          <a:xfrm>
            <a:off x="3606426" y="2835715"/>
            <a:ext cx="1325201" cy="606139"/>
          </a:xfrm>
          <a:prstGeom prst="roundRect">
            <a:avLst>
              <a:gd name="adj" fmla="val 16667"/>
            </a:avLst>
          </a:prstGeom>
          <a:solidFill>
            <a:srgbClr val="E06666"/>
          </a:solidFill>
          <a:ln>
            <a:noFill/>
          </a:ln>
        </p:spPr>
        <p:txBody>
          <a:bodyPr lIns="91425" tIns="91425" rIns="91425" bIns="91425" anchor="ctr" anchorCtr="0">
            <a:noAutofit/>
          </a:bodyPr>
          <a:lstStyle/>
          <a:p>
            <a:pPr lvl="0" algn="ctr" rtl="0">
              <a:spcBef>
                <a:spcPts val="0"/>
              </a:spcBef>
              <a:buNone/>
            </a:pPr>
            <a:r>
              <a:rPr lang="en-US" sz="1200" b="1" i="1" dirty="0" smtClean="0">
                <a:solidFill>
                  <a:schemeClr val="bg1"/>
                </a:solidFill>
              </a:rPr>
              <a:t>Reduce Task 1</a:t>
            </a:r>
            <a:endParaRPr lang="en-US" sz="1200" b="1" i="1" dirty="0">
              <a:solidFill>
                <a:schemeClr val="bg1"/>
              </a:solidFill>
            </a:endParaRPr>
          </a:p>
        </p:txBody>
      </p:sp>
      <p:sp>
        <p:nvSpPr>
          <p:cNvPr id="6" name="Shape 220"/>
          <p:cNvSpPr/>
          <p:nvPr/>
        </p:nvSpPr>
        <p:spPr>
          <a:xfrm>
            <a:off x="5465744" y="2832246"/>
            <a:ext cx="1278781" cy="609608"/>
          </a:xfrm>
          <a:prstGeom prst="roundRect">
            <a:avLst>
              <a:gd name="adj" fmla="val 16667"/>
            </a:avLst>
          </a:prstGeom>
          <a:solidFill>
            <a:srgbClr val="4A86E8"/>
          </a:solidFill>
          <a:ln>
            <a:noFill/>
          </a:ln>
        </p:spPr>
        <p:txBody>
          <a:bodyPr lIns="91425" tIns="91425" rIns="91425" bIns="91425" anchor="ctr" anchorCtr="0">
            <a:noAutofit/>
          </a:bodyPr>
          <a:lstStyle/>
          <a:p>
            <a:pPr lvl="0" algn="ctr" rtl="0">
              <a:spcBef>
                <a:spcPts val="0"/>
              </a:spcBef>
              <a:buNone/>
            </a:pPr>
            <a:r>
              <a:rPr lang="en-US" sz="1200" b="1" i="1" dirty="0" smtClean="0">
                <a:solidFill>
                  <a:schemeClr val="bg1"/>
                </a:solidFill>
              </a:rPr>
              <a:t>Map Task 2</a:t>
            </a:r>
            <a:endParaRPr lang="en-US" sz="1200" b="1" i="1" dirty="0">
              <a:solidFill>
                <a:schemeClr val="bg1"/>
              </a:solidFill>
            </a:endParaRPr>
          </a:p>
        </p:txBody>
      </p:sp>
      <p:sp>
        <p:nvSpPr>
          <p:cNvPr id="7" name="Shape 222"/>
          <p:cNvSpPr/>
          <p:nvPr/>
        </p:nvSpPr>
        <p:spPr>
          <a:xfrm>
            <a:off x="7238002" y="2832246"/>
            <a:ext cx="1381834" cy="609608"/>
          </a:xfrm>
          <a:prstGeom prst="roundRect">
            <a:avLst>
              <a:gd name="adj" fmla="val 16667"/>
            </a:avLst>
          </a:prstGeom>
          <a:solidFill>
            <a:srgbClr val="1AA756"/>
          </a:solidFill>
          <a:ln>
            <a:noFill/>
          </a:ln>
        </p:spPr>
        <p:txBody>
          <a:bodyPr lIns="91425" tIns="91425" rIns="91425" bIns="91425" anchor="ctr" anchorCtr="0">
            <a:noAutofit/>
          </a:bodyPr>
          <a:lstStyle/>
          <a:p>
            <a:pPr lvl="0" algn="ctr" rtl="0">
              <a:spcBef>
                <a:spcPts val="0"/>
              </a:spcBef>
              <a:buNone/>
            </a:pPr>
            <a:r>
              <a:rPr lang="en-US" sz="1200" b="1" i="1" dirty="0" smtClean="0">
                <a:solidFill>
                  <a:schemeClr val="bg1"/>
                </a:solidFill>
              </a:rPr>
              <a:t>Reduce Task 2</a:t>
            </a:r>
            <a:endParaRPr lang="en-US" sz="1200" b="1" i="1" dirty="0">
              <a:solidFill>
                <a:schemeClr val="bg1"/>
              </a:solidFill>
            </a:endParaRPr>
          </a:p>
        </p:txBody>
      </p:sp>
      <p:sp>
        <p:nvSpPr>
          <p:cNvPr id="8" name="Shape 226"/>
          <p:cNvSpPr txBox="1">
            <a:spLocks/>
          </p:cNvSpPr>
          <p:nvPr/>
        </p:nvSpPr>
        <p:spPr>
          <a:xfrm>
            <a:off x="4240084" y="1316028"/>
            <a:ext cx="3716806" cy="620700"/>
          </a:xfrm>
          <a:prstGeom prst="rect">
            <a:avLst/>
          </a:prstGeom>
          <a:noFill/>
          <a:ln>
            <a:noFill/>
          </a:ln>
        </p:spPr>
        <p:txBody>
          <a:bodyPr lIns="91425" tIns="45700" rIns="91425" bIns="45700" anchor="t" anchorCtr="0">
            <a:no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ctr">
              <a:lnSpc>
                <a:spcPct val="115000"/>
              </a:lnSpc>
              <a:spcBef>
                <a:spcPts val="500"/>
              </a:spcBef>
              <a:buFont typeface="Arial"/>
              <a:buNone/>
            </a:pPr>
            <a:r>
              <a:rPr lang="en-US" sz="3000" i="1" dirty="0" smtClean="0"/>
              <a:t>Hadoop </a:t>
            </a:r>
            <a:r>
              <a:rPr lang="en-US" sz="3000" i="1" dirty="0" err="1" smtClean="0"/>
              <a:t>MapReduce</a:t>
            </a:r>
            <a:endParaRPr lang="en-US" sz="3000" i="1" dirty="0"/>
          </a:p>
        </p:txBody>
      </p:sp>
      <p:sp>
        <p:nvSpPr>
          <p:cNvPr id="10" name="TextBox 9"/>
          <p:cNvSpPr txBox="1"/>
          <p:nvPr/>
        </p:nvSpPr>
        <p:spPr>
          <a:xfrm>
            <a:off x="1435793" y="5250084"/>
            <a:ext cx="9339878" cy="400110"/>
          </a:xfrm>
          <a:prstGeom prst="rect">
            <a:avLst/>
          </a:prstGeom>
          <a:noFill/>
        </p:spPr>
        <p:txBody>
          <a:bodyPr wrap="square" rtlCol="0">
            <a:spAutoFit/>
          </a:bodyPr>
          <a:lstStyle/>
          <a:p>
            <a:pPr algn="ctr"/>
            <a:r>
              <a:rPr lang="en-US" sz="2000" dirty="0" smtClean="0"/>
              <a:t>In </a:t>
            </a:r>
            <a:r>
              <a:rPr lang="en-US" sz="2000" dirty="0" err="1" smtClean="0"/>
              <a:t>MapReduce</a:t>
            </a:r>
            <a:r>
              <a:rPr lang="en-US" sz="2000" dirty="0" smtClean="0"/>
              <a:t>, each container is short-lived and runs one large task</a:t>
            </a:r>
            <a:endParaRPr lang="en-US" sz="2000" dirty="0"/>
          </a:p>
        </p:txBody>
      </p:sp>
      <p:pic>
        <p:nvPicPr>
          <p:cNvPr id="11" name="Shape 252"/>
          <p:cNvPicPr preferRelativeResize="0"/>
          <p:nvPr/>
        </p:nvPicPr>
        <p:blipFill rotWithShape="1">
          <a:blip r:embed="rId3">
            <a:alphaModFix/>
          </a:blip>
          <a:srcRect l="22653" t="20658" r="24726" b="22067"/>
          <a:stretch/>
        </p:blipFill>
        <p:spPr>
          <a:xfrm>
            <a:off x="7652090" y="132178"/>
            <a:ext cx="1001223" cy="762827"/>
          </a:xfrm>
          <a:prstGeom prst="rect">
            <a:avLst/>
          </a:prstGeom>
          <a:noFill/>
          <a:ln>
            <a:noFill/>
          </a:ln>
        </p:spPr>
      </p:pic>
      <p:sp>
        <p:nvSpPr>
          <p:cNvPr id="12" name="Title 1"/>
          <p:cNvSpPr>
            <a:spLocks noGrp="1"/>
          </p:cNvSpPr>
          <p:nvPr>
            <p:ph type="title"/>
          </p:nvPr>
        </p:nvSpPr>
        <p:spPr>
          <a:xfrm>
            <a:off x="254760" y="206375"/>
            <a:ext cx="8560454" cy="857250"/>
          </a:xfrm>
        </p:spPr>
        <p:txBody>
          <a:bodyPr>
            <a:normAutofit/>
          </a:bodyPr>
          <a:lstStyle/>
          <a:p>
            <a:r>
              <a:rPr lang="en-US" sz="4000" dirty="0" smtClean="0"/>
              <a:t>Execution Model is Different</a:t>
            </a:r>
            <a:endParaRPr lang="en-US" sz="4000" dirty="0"/>
          </a:p>
        </p:txBody>
      </p:sp>
    </p:spTree>
    <p:extLst>
      <p:ext uri="{BB962C8B-B14F-4D97-AF65-F5344CB8AC3E}">
        <p14:creationId xmlns:p14="http://schemas.microsoft.com/office/powerpoint/2010/main" val="3685155862"/>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80"/>
          <p:cNvSpPr txBox="1"/>
          <p:nvPr/>
        </p:nvSpPr>
        <p:spPr>
          <a:xfrm>
            <a:off x="2788610" y="1972859"/>
            <a:ext cx="1277237" cy="548699"/>
          </a:xfrm>
          <a:prstGeom prst="rect">
            <a:avLst/>
          </a:prstGeom>
          <a:noFill/>
          <a:ln>
            <a:noFill/>
          </a:ln>
        </p:spPr>
        <p:txBody>
          <a:bodyPr lIns="91425" tIns="91425" rIns="91425" bIns="91425" anchor="ctr" anchorCtr="0">
            <a:noAutofit/>
          </a:bodyPr>
          <a:lstStyle/>
          <a:p>
            <a:pPr lvl="0" algn="ctr" rtl="0">
              <a:spcBef>
                <a:spcPts val="0"/>
              </a:spcBef>
              <a:buNone/>
            </a:pPr>
            <a:r>
              <a:rPr lang="en-US" dirty="0"/>
              <a:t>Resource</a:t>
            </a:r>
          </a:p>
          <a:p>
            <a:pPr lvl="0" algn="ctr" rtl="0">
              <a:spcBef>
                <a:spcPts val="0"/>
              </a:spcBef>
              <a:buNone/>
            </a:pPr>
            <a:r>
              <a:rPr lang="en-US" sz="1000" dirty="0"/>
              <a:t>(CPU / Mem)</a:t>
            </a:r>
          </a:p>
        </p:txBody>
      </p:sp>
      <p:sp>
        <p:nvSpPr>
          <p:cNvPr id="4" name="Shape 281"/>
          <p:cNvSpPr txBox="1"/>
          <p:nvPr/>
        </p:nvSpPr>
        <p:spPr>
          <a:xfrm>
            <a:off x="8992315" y="4581922"/>
            <a:ext cx="828573" cy="376200"/>
          </a:xfrm>
          <a:prstGeom prst="rect">
            <a:avLst/>
          </a:prstGeom>
          <a:noFill/>
          <a:ln>
            <a:noFill/>
          </a:ln>
        </p:spPr>
        <p:txBody>
          <a:bodyPr lIns="91425" tIns="91425" rIns="91425" bIns="91425" anchor="ctr" anchorCtr="0">
            <a:noAutofit/>
          </a:bodyPr>
          <a:lstStyle/>
          <a:p>
            <a:pPr lvl="0" algn="ctr" rtl="0">
              <a:spcBef>
                <a:spcPts val="0"/>
              </a:spcBef>
              <a:buNone/>
            </a:pPr>
            <a:r>
              <a:rPr lang="en-US" dirty="0"/>
              <a:t>Time</a:t>
            </a:r>
          </a:p>
        </p:txBody>
      </p:sp>
      <p:cxnSp>
        <p:nvCxnSpPr>
          <p:cNvPr id="2" name="Shape 276"/>
          <p:cNvCxnSpPr/>
          <p:nvPr/>
        </p:nvCxnSpPr>
        <p:spPr>
          <a:xfrm>
            <a:off x="3343710" y="4770022"/>
            <a:ext cx="5738399" cy="0"/>
          </a:xfrm>
          <a:prstGeom prst="straightConnector1">
            <a:avLst/>
          </a:prstGeom>
          <a:noFill/>
          <a:ln w="38100" cap="flat" cmpd="sng">
            <a:solidFill>
              <a:schemeClr val="tx1"/>
            </a:solidFill>
            <a:prstDash val="solid"/>
            <a:round/>
            <a:headEnd type="none" w="lg" len="lg"/>
            <a:tailEnd type="triangle" w="lg" len="lg"/>
          </a:ln>
        </p:spPr>
      </p:cxnSp>
      <p:grpSp>
        <p:nvGrpSpPr>
          <p:cNvPr id="5" name="Shape 282"/>
          <p:cNvGrpSpPr/>
          <p:nvPr/>
        </p:nvGrpSpPr>
        <p:grpSpPr>
          <a:xfrm>
            <a:off x="3352841" y="3049522"/>
            <a:ext cx="5488103" cy="1477988"/>
            <a:chOff x="1274175" y="1864625"/>
            <a:chExt cx="7118162" cy="2388475"/>
          </a:xfrm>
        </p:grpSpPr>
        <p:sp>
          <p:nvSpPr>
            <p:cNvPr id="6" name="Shape 283"/>
            <p:cNvSpPr/>
            <p:nvPr/>
          </p:nvSpPr>
          <p:spPr>
            <a:xfrm>
              <a:off x="1274175" y="1864625"/>
              <a:ext cx="3561462" cy="2346525"/>
            </a:xfrm>
            <a:custGeom>
              <a:avLst/>
              <a:gdLst/>
              <a:ahLst/>
              <a:cxnLst/>
              <a:rect l="0" t="0" r="0" b="0"/>
              <a:pathLst>
                <a:path w="216634" h="93861" extrusionOk="0">
                  <a:moveTo>
                    <a:pt x="0" y="0"/>
                  </a:moveTo>
                  <a:lnTo>
                    <a:pt x="34779" y="0"/>
                  </a:lnTo>
                  <a:lnTo>
                    <a:pt x="34779" y="56987"/>
                  </a:lnTo>
                  <a:lnTo>
                    <a:pt x="67043" y="56987"/>
                  </a:lnTo>
                  <a:lnTo>
                    <a:pt x="67043" y="70396"/>
                  </a:lnTo>
                  <a:lnTo>
                    <a:pt x="103498" y="70396"/>
                  </a:lnTo>
                  <a:lnTo>
                    <a:pt x="103498" y="93861"/>
                  </a:lnTo>
                  <a:lnTo>
                    <a:pt x="168028" y="93861"/>
                  </a:lnTo>
                  <a:lnTo>
                    <a:pt x="168028" y="1676"/>
                  </a:lnTo>
                  <a:lnTo>
                    <a:pt x="216634" y="1676"/>
                  </a:lnTo>
                </a:path>
              </a:pathLst>
            </a:custGeom>
            <a:noFill/>
            <a:ln w="38100" cap="flat" cmpd="sng">
              <a:solidFill>
                <a:srgbClr val="4A86E8"/>
              </a:solidFill>
              <a:prstDash val="solid"/>
              <a:round/>
              <a:headEnd type="none" w="lg" len="lg"/>
              <a:tailEnd type="none" w="lg" len="lg"/>
            </a:ln>
          </p:spPr>
        </p:sp>
        <p:sp>
          <p:nvSpPr>
            <p:cNvPr id="7" name="Shape 284"/>
            <p:cNvSpPr/>
            <p:nvPr/>
          </p:nvSpPr>
          <p:spPr>
            <a:xfrm>
              <a:off x="4830875" y="1906575"/>
              <a:ext cx="3561462" cy="2346525"/>
            </a:xfrm>
            <a:custGeom>
              <a:avLst/>
              <a:gdLst/>
              <a:ahLst/>
              <a:cxnLst/>
              <a:rect l="0" t="0" r="0" b="0"/>
              <a:pathLst>
                <a:path w="216634" h="93861" extrusionOk="0">
                  <a:moveTo>
                    <a:pt x="0" y="0"/>
                  </a:moveTo>
                  <a:lnTo>
                    <a:pt x="34779" y="0"/>
                  </a:lnTo>
                  <a:lnTo>
                    <a:pt x="34779" y="56987"/>
                  </a:lnTo>
                  <a:lnTo>
                    <a:pt x="67043" y="56987"/>
                  </a:lnTo>
                  <a:lnTo>
                    <a:pt x="67043" y="70396"/>
                  </a:lnTo>
                  <a:lnTo>
                    <a:pt x="103498" y="70396"/>
                  </a:lnTo>
                  <a:lnTo>
                    <a:pt x="103498" y="93861"/>
                  </a:lnTo>
                  <a:lnTo>
                    <a:pt x="168028" y="93861"/>
                  </a:lnTo>
                  <a:lnTo>
                    <a:pt x="168028" y="1676"/>
                  </a:lnTo>
                  <a:lnTo>
                    <a:pt x="216634" y="1676"/>
                  </a:lnTo>
                </a:path>
              </a:pathLst>
            </a:custGeom>
            <a:noFill/>
            <a:ln w="38100" cap="flat" cmpd="sng">
              <a:solidFill>
                <a:srgbClr val="4A86E8"/>
              </a:solidFill>
              <a:prstDash val="solid"/>
              <a:round/>
              <a:headEnd type="none" w="lg" len="lg"/>
              <a:tailEnd type="none" w="lg" len="lg"/>
            </a:ln>
          </p:spPr>
        </p:sp>
      </p:grpSp>
      <p:cxnSp>
        <p:nvCxnSpPr>
          <p:cNvPr id="8" name="Shape 285"/>
          <p:cNvCxnSpPr/>
          <p:nvPr/>
        </p:nvCxnSpPr>
        <p:spPr>
          <a:xfrm>
            <a:off x="3359885" y="2894022"/>
            <a:ext cx="5482800" cy="0"/>
          </a:xfrm>
          <a:prstGeom prst="straightConnector1">
            <a:avLst/>
          </a:prstGeom>
          <a:noFill/>
          <a:ln w="38100" cap="flat" cmpd="sng">
            <a:solidFill>
              <a:srgbClr val="FF9900"/>
            </a:solidFill>
            <a:prstDash val="dash"/>
            <a:round/>
            <a:headEnd type="none" w="lg" len="lg"/>
            <a:tailEnd type="none" w="lg" len="lg"/>
          </a:ln>
        </p:spPr>
      </p:cxnSp>
      <p:cxnSp>
        <p:nvCxnSpPr>
          <p:cNvPr id="9" name="Shape 286"/>
          <p:cNvCxnSpPr/>
          <p:nvPr/>
        </p:nvCxnSpPr>
        <p:spPr>
          <a:xfrm rot="10800000">
            <a:off x="3352910" y="2477697"/>
            <a:ext cx="0" cy="2312399"/>
          </a:xfrm>
          <a:prstGeom prst="straightConnector1">
            <a:avLst/>
          </a:prstGeom>
          <a:noFill/>
          <a:ln w="38100" cap="flat" cmpd="sng">
            <a:solidFill>
              <a:schemeClr val="tx1"/>
            </a:solidFill>
            <a:prstDash val="solid"/>
            <a:round/>
            <a:headEnd type="none" w="lg" len="lg"/>
            <a:tailEnd type="triangle" w="lg" len="lg"/>
          </a:ln>
        </p:spPr>
      </p:cxnSp>
      <p:grpSp>
        <p:nvGrpSpPr>
          <p:cNvPr id="17" name="Group 16"/>
          <p:cNvGrpSpPr/>
          <p:nvPr/>
        </p:nvGrpSpPr>
        <p:grpSpPr>
          <a:xfrm>
            <a:off x="7790960" y="2083547"/>
            <a:ext cx="1688550" cy="594162"/>
            <a:chOff x="7790960" y="2083547"/>
            <a:chExt cx="1688550" cy="594162"/>
          </a:xfrm>
        </p:grpSpPr>
        <p:cxnSp>
          <p:nvCxnSpPr>
            <p:cNvPr id="10" name="Shape 287"/>
            <p:cNvCxnSpPr/>
            <p:nvPr/>
          </p:nvCxnSpPr>
          <p:spPr>
            <a:xfrm>
              <a:off x="7790960" y="2301522"/>
              <a:ext cx="754199" cy="0"/>
            </a:xfrm>
            <a:prstGeom prst="straightConnector1">
              <a:avLst/>
            </a:prstGeom>
            <a:noFill/>
            <a:ln w="38100" cap="flat" cmpd="sng">
              <a:solidFill>
                <a:srgbClr val="FF9900"/>
              </a:solidFill>
              <a:prstDash val="dash"/>
              <a:round/>
              <a:headEnd type="none" w="lg" len="lg"/>
              <a:tailEnd type="none" w="lg" len="lg"/>
            </a:ln>
          </p:spPr>
        </p:cxnSp>
        <p:sp>
          <p:nvSpPr>
            <p:cNvPr id="11" name="Shape 288"/>
            <p:cNvSpPr txBox="1"/>
            <p:nvPr/>
          </p:nvSpPr>
          <p:spPr>
            <a:xfrm>
              <a:off x="8532785" y="2083547"/>
              <a:ext cx="946725" cy="376200"/>
            </a:xfrm>
            <a:prstGeom prst="rect">
              <a:avLst/>
            </a:prstGeom>
            <a:noFill/>
            <a:ln>
              <a:noFill/>
            </a:ln>
          </p:spPr>
          <p:txBody>
            <a:bodyPr lIns="91425" tIns="91425" rIns="91425" bIns="91425" anchor="ctr" anchorCtr="0">
              <a:noAutofit/>
            </a:bodyPr>
            <a:lstStyle/>
            <a:p>
              <a:pPr lvl="0" rtl="0">
                <a:spcBef>
                  <a:spcPts val="0"/>
                </a:spcBef>
                <a:buNone/>
              </a:pPr>
              <a:r>
                <a:rPr lang="en-US" sz="1200" dirty="0"/>
                <a:t>Allocated</a:t>
              </a:r>
            </a:p>
          </p:txBody>
        </p:sp>
        <p:sp>
          <p:nvSpPr>
            <p:cNvPr id="12" name="Shape 289"/>
            <p:cNvSpPr txBox="1"/>
            <p:nvPr/>
          </p:nvSpPr>
          <p:spPr>
            <a:xfrm>
              <a:off x="8532786" y="2301509"/>
              <a:ext cx="814200" cy="376200"/>
            </a:xfrm>
            <a:prstGeom prst="rect">
              <a:avLst/>
            </a:prstGeom>
            <a:noFill/>
            <a:ln>
              <a:noFill/>
            </a:ln>
          </p:spPr>
          <p:txBody>
            <a:bodyPr lIns="91425" tIns="91425" rIns="91425" bIns="91425" anchor="ctr" anchorCtr="0">
              <a:noAutofit/>
            </a:bodyPr>
            <a:lstStyle/>
            <a:p>
              <a:pPr lvl="0" rtl="0">
                <a:spcBef>
                  <a:spcPts val="0"/>
                </a:spcBef>
                <a:buNone/>
              </a:pPr>
              <a:r>
                <a:rPr lang="en-US" sz="1200"/>
                <a:t>Used</a:t>
              </a:r>
            </a:p>
          </p:txBody>
        </p:sp>
        <p:cxnSp>
          <p:nvCxnSpPr>
            <p:cNvPr id="13" name="Shape 290"/>
            <p:cNvCxnSpPr/>
            <p:nvPr/>
          </p:nvCxnSpPr>
          <p:spPr>
            <a:xfrm>
              <a:off x="7790960" y="2504297"/>
              <a:ext cx="696599" cy="0"/>
            </a:xfrm>
            <a:prstGeom prst="straightConnector1">
              <a:avLst/>
            </a:prstGeom>
            <a:noFill/>
            <a:ln w="38100" cap="flat" cmpd="sng">
              <a:solidFill>
                <a:srgbClr val="4A86E8"/>
              </a:solidFill>
              <a:prstDash val="solid"/>
              <a:round/>
              <a:headEnd type="none" w="lg" len="lg"/>
              <a:tailEnd type="none" w="lg" len="lg"/>
            </a:ln>
          </p:spPr>
        </p:cxnSp>
      </p:grpSp>
      <p:sp>
        <p:nvSpPr>
          <p:cNvPr id="14" name="TextBox 13"/>
          <p:cNvSpPr txBox="1"/>
          <p:nvPr/>
        </p:nvSpPr>
        <p:spPr>
          <a:xfrm>
            <a:off x="3606203" y="5038494"/>
            <a:ext cx="4998027" cy="400110"/>
          </a:xfrm>
          <a:prstGeom prst="rect">
            <a:avLst/>
          </a:prstGeom>
          <a:noFill/>
        </p:spPr>
        <p:txBody>
          <a:bodyPr wrap="square" rtlCol="0">
            <a:spAutoFit/>
          </a:bodyPr>
          <a:lstStyle/>
          <a:p>
            <a:pPr algn="ctr"/>
            <a:r>
              <a:rPr lang="en-US" sz="2000" dirty="0" smtClean="0"/>
              <a:t>More resources allocated than used…</a:t>
            </a:r>
            <a:endParaRPr lang="en-US" sz="2000" dirty="0"/>
          </a:p>
        </p:txBody>
      </p:sp>
      <p:sp>
        <p:nvSpPr>
          <p:cNvPr id="16" name="Title 1"/>
          <p:cNvSpPr>
            <a:spLocks noGrp="1"/>
          </p:cNvSpPr>
          <p:nvPr>
            <p:ph type="title"/>
          </p:nvPr>
        </p:nvSpPr>
        <p:spPr>
          <a:xfrm>
            <a:off x="254760" y="206375"/>
            <a:ext cx="8560454" cy="857250"/>
          </a:xfrm>
        </p:spPr>
        <p:txBody>
          <a:bodyPr>
            <a:normAutofit/>
          </a:bodyPr>
          <a:lstStyle/>
          <a:p>
            <a:r>
              <a:rPr lang="en-US" sz="4000" dirty="0" smtClean="0"/>
              <a:t>Static Resource Allocation</a:t>
            </a:r>
            <a:endParaRPr lang="en-US" sz="4000" dirty="0"/>
          </a:p>
        </p:txBody>
      </p:sp>
    </p:spTree>
    <p:extLst>
      <p:ext uri="{BB962C8B-B14F-4D97-AF65-F5344CB8AC3E}">
        <p14:creationId xmlns:p14="http://schemas.microsoft.com/office/powerpoint/2010/main" val="3718899911"/>
      </p:ext>
    </p:extLst>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606203" y="5038494"/>
            <a:ext cx="4998027" cy="400110"/>
          </a:xfrm>
          <a:prstGeom prst="rect">
            <a:avLst/>
          </a:prstGeom>
          <a:noFill/>
        </p:spPr>
        <p:txBody>
          <a:bodyPr wrap="square" rtlCol="0">
            <a:spAutoFit/>
          </a:bodyPr>
          <a:lstStyle/>
          <a:p>
            <a:pPr algn="ctr"/>
            <a:r>
              <a:rPr lang="en-US" sz="2000" dirty="0" smtClean="0"/>
              <a:t>More resources allocated than used</a:t>
            </a:r>
            <a:endParaRPr lang="en-US" sz="2000" dirty="0"/>
          </a:p>
        </p:txBody>
      </p:sp>
      <p:cxnSp>
        <p:nvCxnSpPr>
          <p:cNvPr id="2" name="Shape 327"/>
          <p:cNvCxnSpPr/>
          <p:nvPr/>
        </p:nvCxnSpPr>
        <p:spPr>
          <a:xfrm>
            <a:off x="3342093" y="4774471"/>
            <a:ext cx="5738399" cy="0"/>
          </a:xfrm>
          <a:prstGeom prst="straightConnector1">
            <a:avLst/>
          </a:prstGeom>
          <a:noFill/>
          <a:ln w="38100" cap="flat" cmpd="sng">
            <a:solidFill>
              <a:schemeClr val="tx1"/>
            </a:solidFill>
            <a:prstDash val="solid"/>
            <a:round/>
            <a:headEnd type="none" w="lg" len="lg"/>
            <a:tailEnd type="triangle" w="lg" len="lg"/>
          </a:ln>
        </p:spPr>
      </p:cxnSp>
      <p:cxnSp>
        <p:nvCxnSpPr>
          <p:cNvPr id="5" name="Shape 333"/>
          <p:cNvCxnSpPr/>
          <p:nvPr/>
        </p:nvCxnSpPr>
        <p:spPr>
          <a:xfrm>
            <a:off x="7789343" y="2305264"/>
            <a:ext cx="754199" cy="0"/>
          </a:xfrm>
          <a:prstGeom prst="straightConnector1">
            <a:avLst/>
          </a:prstGeom>
          <a:noFill/>
          <a:ln w="38100" cap="flat" cmpd="sng">
            <a:solidFill>
              <a:srgbClr val="FF9900"/>
            </a:solidFill>
            <a:prstDash val="dash"/>
            <a:round/>
            <a:headEnd type="none" w="lg" len="lg"/>
            <a:tailEnd type="none" w="lg" len="lg"/>
          </a:ln>
        </p:spPr>
      </p:cxnSp>
      <p:sp>
        <p:nvSpPr>
          <p:cNvPr id="6" name="Shape 334"/>
          <p:cNvSpPr txBox="1"/>
          <p:nvPr/>
        </p:nvSpPr>
        <p:spPr>
          <a:xfrm>
            <a:off x="8531169" y="2084832"/>
            <a:ext cx="998680" cy="376200"/>
          </a:xfrm>
          <a:prstGeom prst="rect">
            <a:avLst/>
          </a:prstGeom>
          <a:noFill/>
          <a:ln>
            <a:noFill/>
          </a:ln>
        </p:spPr>
        <p:txBody>
          <a:bodyPr lIns="91425" tIns="91425" rIns="91425" bIns="91425" anchor="ctr" anchorCtr="0">
            <a:noAutofit/>
          </a:bodyPr>
          <a:lstStyle/>
          <a:p>
            <a:pPr lvl="0" rtl="0">
              <a:spcBef>
                <a:spcPts val="0"/>
              </a:spcBef>
              <a:buNone/>
            </a:pPr>
            <a:r>
              <a:rPr lang="en-US" sz="1200" dirty="0"/>
              <a:t>Allocated</a:t>
            </a:r>
          </a:p>
        </p:txBody>
      </p:sp>
      <p:sp>
        <p:nvSpPr>
          <p:cNvPr id="7" name="Shape 335"/>
          <p:cNvSpPr txBox="1"/>
          <p:nvPr/>
        </p:nvSpPr>
        <p:spPr>
          <a:xfrm>
            <a:off x="8531169" y="2305251"/>
            <a:ext cx="814200" cy="376200"/>
          </a:xfrm>
          <a:prstGeom prst="rect">
            <a:avLst/>
          </a:prstGeom>
          <a:noFill/>
          <a:ln>
            <a:noFill/>
          </a:ln>
        </p:spPr>
        <p:txBody>
          <a:bodyPr lIns="91425" tIns="91425" rIns="91425" bIns="91425" anchor="ctr" anchorCtr="0">
            <a:noAutofit/>
          </a:bodyPr>
          <a:lstStyle/>
          <a:p>
            <a:pPr lvl="0" rtl="0">
              <a:spcBef>
                <a:spcPts val="0"/>
              </a:spcBef>
              <a:buNone/>
            </a:pPr>
            <a:r>
              <a:rPr lang="en-US" sz="1200"/>
              <a:t>Used</a:t>
            </a:r>
          </a:p>
        </p:txBody>
      </p:sp>
      <p:cxnSp>
        <p:nvCxnSpPr>
          <p:cNvPr id="8" name="Shape 336"/>
          <p:cNvCxnSpPr/>
          <p:nvPr/>
        </p:nvCxnSpPr>
        <p:spPr>
          <a:xfrm>
            <a:off x="7789343" y="2509754"/>
            <a:ext cx="696599" cy="0"/>
          </a:xfrm>
          <a:prstGeom prst="straightConnector1">
            <a:avLst/>
          </a:prstGeom>
          <a:noFill/>
          <a:ln w="38100" cap="flat" cmpd="sng">
            <a:solidFill>
              <a:srgbClr val="4A86E8"/>
            </a:solidFill>
            <a:prstDash val="solid"/>
            <a:round/>
            <a:headEnd type="none" w="lg" len="lg"/>
            <a:tailEnd type="none" w="lg" len="lg"/>
          </a:ln>
        </p:spPr>
      </p:cxnSp>
      <p:grpSp>
        <p:nvGrpSpPr>
          <p:cNvPr id="10" name="Shape 339"/>
          <p:cNvGrpSpPr/>
          <p:nvPr/>
        </p:nvGrpSpPr>
        <p:grpSpPr>
          <a:xfrm>
            <a:off x="3351224" y="2898648"/>
            <a:ext cx="5489844" cy="1633488"/>
            <a:chOff x="1552212" y="1948450"/>
            <a:chExt cx="5489844" cy="1633488"/>
          </a:xfrm>
        </p:grpSpPr>
        <p:sp>
          <p:nvSpPr>
            <p:cNvPr id="11" name="Shape 340"/>
            <p:cNvSpPr/>
            <p:nvPr/>
          </p:nvSpPr>
          <p:spPr>
            <a:xfrm>
              <a:off x="1561025" y="1966775"/>
              <a:ext cx="5479500" cy="149400"/>
            </a:xfrm>
            <a:prstGeom prst="rect">
              <a:avLst/>
            </a:prstGeom>
            <a:solidFill>
              <a:srgbClr val="90CD53"/>
            </a:solidFill>
            <a:ln>
              <a:noFill/>
            </a:ln>
          </p:spPr>
          <p:txBody>
            <a:bodyPr lIns="91425" tIns="91425" rIns="91425" bIns="91425" anchor="ctr" anchorCtr="0">
              <a:noAutofit/>
            </a:bodyPr>
            <a:lstStyle/>
            <a:p>
              <a:pPr>
                <a:spcBef>
                  <a:spcPts val="0"/>
                </a:spcBef>
                <a:buNone/>
              </a:pPr>
              <a:endParaRPr/>
            </a:p>
          </p:txBody>
        </p:sp>
        <p:sp>
          <p:nvSpPr>
            <p:cNvPr id="12" name="Shape 341"/>
            <p:cNvSpPr/>
            <p:nvPr/>
          </p:nvSpPr>
          <p:spPr>
            <a:xfrm>
              <a:off x="4835700" y="2042725"/>
              <a:ext cx="1589700" cy="240900"/>
            </a:xfrm>
            <a:prstGeom prst="rect">
              <a:avLst/>
            </a:prstGeom>
            <a:solidFill>
              <a:srgbClr val="90CD53"/>
            </a:solidFill>
            <a:ln>
              <a:noFill/>
            </a:ln>
          </p:spPr>
          <p:txBody>
            <a:bodyPr lIns="91425" tIns="91425" rIns="91425" bIns="91425" anchor="ctr" anchorCtr="0">
              <a:noAutofit/>
            </a:bodyPr>
            <a:lstStyle/>
            <a:p>
              <a:pPr>
                <a:spcBef>
                  <a:spcPts val="0"/>
                </a:spcBef>
                <a:buNone/>
              </a:pPr>
              <a:endParaRPr/>
            </a:p>
          </p:txBody>
        </p:sp>
        <p:sp>
          <p:nvSpPr>
            <p:cNvPr id="13" name="Shape 342"/>
            <p:cNvSpPr/>
            <p:nvPr/>
          </p:nvSpPr>
          <p:spPr>
            <a:xfrm>
              <a:off x="5450625" y="2021775"/>
              <a:ext cx="1589700" cy="149400"/>
            </a:xfrm>
            <a:prstGeom prst="rect">
              <a:avLst/>
            </a:prstGeom>
            <a:solidFill>
              <a:srgbClr val="90CD53"/>
            </a:solidFill>
            <a:ln>
              <a:noFill/>
            </a:ln>
          </p:spPr>
          <p:txBody>
            <a:bodyPr lIns="91425" tIns="91425" rIns="91425" bIns="91425" anchor="ctr" anchorCtr="0">
              <a:noAutofit/>
            </a:bodyPr>
            <a:lstStyle/>
            <a:p>
              <a:pPr>
                <a:spcBef>
                  <a:spcPts val="0"/>
                </a:spcBef>
                <a:buNone/>
              </a:pPr>
              <a:endParaRPr/>
            </a:p>
          </p:txBody>
        </p:sp>
        <p:sp>
          <p:nvSpPr>
            <p:cNvPr id="14" name="Shape 343"/>
            <p:cNvSpPr/>
            <p:nvPr/>
          </p:nvSpPr>
          <p:spPr>
            <a:xfrm>
              <a:off x="4476900" y="1988225"/>
              <a:ext cx="1589700" cy="149400"/>
            </a:xfrm>
            <a:prstGeom prst="rect">
              <a:avLst/>
            </a:prstGeom>
            <a:solidFill>
              <a:srgbClr val="90CD53"/>
            </a:solidFill>
            <a:ln>
              <a:noFill/>
            </a:ln>
          </p:spPr>
          <p:txBody>
            <a:bodyPr lIns="91425" tIns="91425" rIns="91425" bIns="91425" anchor="ctr" anchorCtr="0">
              <a:noAutofit/>
            </a:bodyPr>
            <a:lstStyle/>
            <a:p>
              <a:pPr>
                <a:spcBef>
                  <a:spcPts val="0"/>
                </a:spcBef>
                <a:buNone/>
              </a:pPr>
              <a:endParaRPr/>
            </a:p>
          </p:txBody>
        </p:sp>
        <p:sp>
          <p:nvSpPr>
            <p:cNvPr id="15" name="Shape 344"/>
            <p:cNvSpPr/>
            <p:nvPr/>
          </p:nvSpPr>
          <p:spPr>
            <a:xfrm>
              <a:off x="2570850" y="1988225"/>
              <a:ext cx="1589700" cy="149400"/>
            </a:xfrm>
            <a:prstGeom prst="rect">
              <a:avLst/>
            </a:prstGeom>
            <a:solidFill>
              <a:srgbClr val="90CD53"/>
            </a:solidFill>
            <a:ln>
              <a:noFill/>
            </a:ln>
          </p:spPr>
          <p:txBody>
            <a:bodyPr lIns="91425" tIns="91425" rIns="91425" bIns="91425" anchor="ctr" anchorCtr="0">
              <a:noAutofit/>
            </a:bodyPr>
            <a:lstStyle/>
            <a:p>
              <a:pPr>
                <a:spcBef>
                  <a:spcPts val="0"/>
                </a:spcBef>
                <a:buNone/>
              </a:pPr>
              <a:endParaRPr/>
            </a:p>
          </p:txBody>
        </p:sp>
        <p:grpSp>
          <p:nvGrpSpPr>
            <p:cNvPr id="16" name="Shape 345"/>
            <p:cNvGrpSpPr/>
            <p:nvPr/>
          </p:nvGrpSpPr>
          <p:grpSpPr>
            <a:xfrm>
              <a:off x="1552212" y="2103950"/>
              <a:ext cx="5488103" cy="1477988"/>
              <a:chOff x="1274175" y="1864625"/>
              <a:chExt cx="7118162" cy="2388475"/>
            </a:xfrm>
          </p:grpSpPr>
          <p:sp>
            <p:nvSpPr>
              <p:cNvPr id="18" name="Shape 346"/>
              <p:cNvSpPr/>
              <p:nvPr/>
            </p:nvSpPr>
            <p:spPr>
              <a:xfrm>
                <a:off x="1274175" y="1864625"/>
                <a:ext cx="3561462" cy="2346525"/>
              </a:xfrm>
              <a:custGeom>
                <a:avLst/>
                <a:gdLst/>
                <a:ahLst/>
                <a:cxnLst/>
                <a:rect l="0" t="0" r="0" b="0"/>
                <a:pathLst>
                  <a:path w="216634" h="93861" extrusionOk="0">
                    <a:moveTo>
                      <a:pt x="0" y="0"/>
                    </a:moveTo>
                    <a:lnTo>
                      <a:pt x="34779" y="0"/>
                    </a:lnTo>
                    <a:lnTo>
                      <a:pt x="34779" y="56987"/>
                    </a:lnTo>
                    <a:lnTo>
                      <a:pt x="67043" y="56987"/>
                    </a:lnTo>
                    <a:lnTo>
                      <a:pt x="67043" y="70396"/>
                    </a:lnTo>
                    <a:lnTo>
                      <a:pt x="103498" y="70396"/>
                    </a:lnTo>
                    <a:lnTo>
                      <a:pt x="103498" y="93861"/>
                    </a:lnTo>
                    <a:lnTo>
                      <a:pt x="168028" y="93861"/>
                    </a:lnTo>
                    <a:lnTo>
                      <a:pt x="168028" y="1676"/>
                    </a:lnTo>
                    <a:lnTo>
                      <a:pt x="216634" y="1676"/>
                    </a:lnTo>
                  </a:path>
                </a:pathLst>
              </a:custGeom>
              <a:solidFill>
                <a:srgbClr val="90CD53"/>
              </a:solidFill>
              <a:ln w="38100" cap="flat" cmpd="sng">
                <a:solidFill>
                  <a:srgbClr val="4A86E8"/>
                </a:solidFill>
                <a:prstDash val="solid"/>
                <a:round/>
                <a:headEnd type="none" w="lg" len="lg"/>
                <a:tailEnd type="none" w="lg" len="lg"/>
              </a:ln>
            </p:spPr>
          </p:sp>
          <p:sp>
            <p:nvSpPr>
              <p:cNvPr id="19" name="Shape 347"/>
              <p:cNvSpPr/>
              <p:nvPr/>
            </p:nvSpPr>
            <p:spPr>
              <a:xfrm>
                <a:off x="4830875" y="1906575"/>
                <a:ext cx="3561462" cy="2346525"/>
              </a:xfrm>
              <a:custGeom>
                <a:avLst/>
                <a:gdLst/>
                <a:ahLst/>
                <a:cxnLst/>
                <a:rect l="0" t="0" r="0" b="0"/>
                <a:pathLst>
                  <a:path w="216634" h="93861" extrusionOk="0">
                    <a:moveTo>
                      <a:pt x="0" y="0"/>
                    </a:moveTo>
                    <a:lnTo>
                      <a:pt x="34779" y="0"/>
                    </a:lnTo>
                    <a:lnTo>
                      <a:pt x="34779" y="56987"/>
                    </a:lnTo>
                    <a:lnTo>
                      <a:pt x="67043" y="56987"/>
                    </a:lnTo>
                    <a:lnTo>
                      <a:pt x="67043" y="70396"/>
                    </a:lnTo>
                    <a:lnTo>
                      <a:pt x="103498" y="70396"/>
                    </a:lnTo>
                    <a:lnTo>
                      <a:pt x="103498" y="93861"/>
                    </a:lnTo>
                    <a:lnTo>
                      <a:pt x="168028" y="93861"/>
                    </a:lnTo>
                    <a:lnTo>
                      <a:pt x="168028" y="1676"/>
                    </a:lnTo>
                    <a:lnTo>
                      <a:pt x="216634" y="1676"/>
                    </a:lnTo>
                  </a:path>
                </a:pathLst>
              </a:custGeom>
              <a:solidFill>
                <a:srgbClr val="90CD53"/>
              </a:solidFill>
              <a:ln w="38100" cap="flat" cmpd="sng">
                <a:solidFill>
                  <a:srgbClr val="4A86E8"/>
                </a:solidFill>
                <a:prstDash val="solid"/>
                <a:round/>
                <a:headEnd type="none" w="lg" len="lg"/>
                <a:tailEnd type="none" w="lg" len="lg"/>
              </a:ln>
            </p:spPr>
          </p:sp>
        </p:grpSp>
        <p:cxnSp>
          <p:nvCxnSpPr>
            <p:cNvPr id="17" name="Shape 348"/>
            <p:cNvCxnSpPr/>
            <p:nvPr/>
          </p:nvCxnSpPr>
          <p:spPr>
            <a:xfrm>
              <a:off x="1559256" y="1948450"/>
              <a:ext cx="5482800" cy="0"/>
            </a:xfrm>
            <a:prstGeom prst="straightConnector1">
              <a:avLst/>
            </a:prstGeom>
            <a:noFill/>
            <a:ln w="38100" cap="flat" cmpd="sng">
              <a:solidFill>
                <a:srgbClr val="FF9900"/>
              </a:solidFill>
              <a:prstDash val="dash"/>
              <a:round/>
              <a:headEnd type="none" w="lg" len="lg"/>
              <a:tailEnd type="none" w="lg" len="lg"/>
            </a:ln>
          </p:spPr>
        </p:cxnSp>
      </p:grpSp>
      <p:cxnSp>
        <p:nvCxnSpPr>
          <p:cNvPr id="20" name="Shape 349"/>
          <p:cNvCxnSpPr/>
          <p:nvPr/>
        </p:nvCxnSpPr>
        <p:spPr>
          <a:xfrm rot="10800000">
            <a:off x="3351293" y="2482146"/>
            <a:ext cx="0" cy="2312399"/>
          </a:xfrm>
          <a:prstGeom prst="straightConnector1">
            <a:avLst/>
          </a:prstGeom>
          <a:noFill/>
          <a:ln w="38100" cap="flat" cmpd="sng">
            <a:solidFill>
              <a:schemeClr val="tx1"/>
            </a:solidFill>
            <a:prstDash val="solid"/>
            <a:round/>
            <a:headEnd type="none" w="lg" len="lg"/>
            <a:tailEnd type="triangle" w="lg" len="lg"/>
          </a:ln>
        </p:spPr>
      </p:cxnSp>
      <p:sp>
        <p:nvSpPr>
          <p:cNvPr id="22" name="Title 1"/>
          <p:cNvSpPr>
            <a:spLocks noGrp="1"/>
          </p:cNvSpPr>
          <p:nvPr>
            <p:ph type="title"/>
          </p:nvPr>
        </p:nvSpPr>
        <p:spPr>
          <a:xfrm>
            <a:off x="254760" y="206375"/>
            <a:ext cx="8560454" cy="857250"/>
          </a:xfrm>
        </p:spPr>
        <p:txBody>
          <a:bodyPr>
            <a:normAutofit/>
          </a:bodyPr>
          <a:lstStyle/>
          <a:p>
            <a:r>
              <a:rPr lang="en-US" sz="4000" dirty="0" smtClean="0"/>
              <a:t>Static Resource Allocation</a:t>
            </a:r>
            <a:endParaRPr lang="en-US" sz="4000" dirty="0"/>
          </a:p>
        </p:txBody>
      </p:sp>
      <p:sp>
        <p:nvSpPr>
          <p:cNvPr id="23" name="Shape 281"/>
          <p:cNvSpPr txBox="1"/>
          <p:nvPr/>
        </p:nvSpPr>
        <p:spPr>
          <a:xfrm>
            <a:off x="8992315" y="4581922"/>
            <a:ext cx="828573" cy="376200"/>
          </a:xfrm>
          <a:prstGeom prst="rect">
            <a:avLst/>
          </a:prstGeom>
          <a:noFill/>
          <a:ln>
            <a:noFill/>
          </a:ln>
        </p:spPr>
        <p:txBody>
          <a:bodyPr lIns="91425" tIns="91425" rIns="91425" bIns="91425" anchor="ctr" anchorCtr="0">
            <a:noAutofit/>
          </a:bodyPr>
          <a:lstStyle/>
          <a:p>
            <a:pPr lvl="0" algn="ctr" rtl="0">
              <a:spcBef>
                <a:spcPts val="0"/>
              </a:spcBef>
              <a:buNone/>
            </a:pPr>
            <a:r>
              <a:rPr lang="en-US" dirty="0"/>
              <a:t>Time</a:t>
            </a:r>
          </a:p>
        </p:txBody>
      </p:sp>
      <p:sp>
        <p:nvSpPr>
          <p:cNvPr id="26" name="Shape 280"/>
          <p:cNvSpPr txBox="1"/>
          <p:nvPr/>
        </p:nvSpPr>
        <p:spPr>
          <a:xfrm>
            <a:off x="2788610" y="1972859"/>
            <a:ext cx="1277237" cy="548699"/>
          </a:xfrm>
          <a:prstGeom prst="rect">
            <a:avLst/>
          </a:prstGeom>
          <a:noFill/>
          <a:ln>
            <a:noFill/>
          </a:ln>
        </p:spPr>
        <p:txBody>
          <a:bodyPr lIns="91425" tIns="91425" rIns="91425" bIns="91425" anchor="ctr" anchorCtr="0">
            <a:noAutofit/>
          </a:bodyPr>
          <a:lstStyle/>
          <a:p>
            <a:pPr lvl="0" algn="ctr" rtl="0">
              <a:spcBef>
                <a:spcPts val="0"/>
              </a:spcBef>
              <a:buNone/>
            </a:pPr>
            <a:r>
              <a:rPr lang="en-US" dirty="0"/>
              <a:t>Resource</a:t>
            </a:r>
          </a:p>
          <a:p>
            <a:pPr lvl="0" algn="ctr" rtl="0">
              <a:spcBef>
                <a:spcPts val="0"/>
              </a:spcBef>
              <a:buNone/>
            </a:pPr>
            <a:r>
              <a:rPr lang="en-US" sz="1000" dirty="0"/>
              <a:t>(CPU / Mem)</a:t>
            </a:r>
          </a:p>
        </p:txBody>
      </p:sp>
    </p:spTree>
    <p:extLst>
      <p:ext uri="{BB962C8B-B14F-4D97-AF65-F5344CB8AC3E}">
        <p14:creationId xmlns:p14="http://schemas.microsoft.com/office/powerpoint/2010/main" val="1239216011"/>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hape 355"/>
          <p:cNvCxnSpPr/>
          <p:nvPr/>
        </p:nvCxnSpPr>
        <p:spPr>
          <a:xfrm>
            <a:off x="3344865" y="4770253"/>
            <a:ext cx="5738399" cy="0"/>
          </a:xfrm>
          <a:prstGeom prst="straightConnector1">
            <a:avLst/>
          </a:prstGeom>
          <a:noFill/>
          <a:ln w="38100" cap="flat" cmpd="sng">
            <a:solidFill>
              <a:schemeClr val="tx1"/>
            </a:solidFill>
            <a:prstDash val="solid"/>
            <a:round/>
            <a:headEnd type="none" w="lg" len="lg"/>
            <a:tailEnd type="triangle" w="lg" len="lg"/>
          </a:ln>
        </p:spPr>
      </p:cxnSp>
      <p:sp>
        <p:nvSpPr>
          <p:cNvPr id="3" name="Shape 359"/>
          <p:cNvSpPr txBox="1"/>
          <p:nvPr/>
        </p:nvSpPr>
        <p:spPr>
          <a:xfrm>
            <a:off x="2789765" y="1973090"/>
            <a:ext cx="1266846" cy="548699"/>
          </a:xfrm>
          <a:prstGeom prst="rect">
            <a:avLst/>
          </a:prstGeom>
          <a:noFill/>
          <a:ln>
            <a:noFill/>
          </a:ln>
        </p:spPr>
        <p:txBody>
          <a:bodyPr lIns="91425" tIns="91425" rIns="91425" bIns="91425" anchor="ctr" anchorCtr="0">
            <a:noAutofit/>
          </a:bodyPr>
          <a:lstStyle/>
          <a:p>
            <a:pPr lvl="0" algn="ctr" rtl="0">
              <a:spcBef>
                <a:spcPts val="0"/>
              </a:spcBef>
              <a:buNone/>
            </a:pPr>
            <a:r>
              <a:rPr lang="en-US"/>
              <a:t>Resource</a:t>
            </a:r>
          </a:p>
          <a:p>
            <a:pPr lvl="0" algn="ctr" rtl="0">
              <a:spcBef>
                <a:spcPts val="0"/>
              </a:spcBef>
              <a:buNone/>
            </a:pPr>
            <a:r>
              <a:rPr lang="en-US" sz="1000"/>
              <a:t>(CPU / Mem)</a:t>
            </a:r>
          </a:p>
        </p:txBody>
      </p:sp>
      <p:grpSp>
        <p:nvGrpSpPr>
          <p:cNvPr id="5" name="Shape 361"/>
          <p:cNvGrpSpPr/>
          <p:nvPr/>
        </p:nvGrpSpPr>
        <p:grpSpPr>
          <a:xfrm>
            <a:off x="3353996" y="3049753"/>
            <a:ext cx="5488103" cy="1477988"/>
            <a:chOff x="1274175" y="1864625"/>
            <a:chExt cx="7118162" cy="2388475"/>
          </a:xfrm>
        </p:grpSpPr>
        <p:sp>
          <p:nvSpPr>
            <p:cNvPr id="6" name="Shape 362"/>
            <p:cNvSpPr/>
            <p:nvPr/>
          </p:nvSpPr>
          <p:spPr>
            <a:xfrm>
              <a:off x="1274175" y="1864625"/>
              <a:ext cx="3561462" cy="2346525"/>
            </a:xfrm>
            <a:custGeom>
              <a:avLst/>
              <a:gdLst/>
              <a:ahLst/>
              <a:cxnLst/>
              <a:rect l="0" t="0" r="0" b="0"/>
              <a:pathLst>
                <a:path w="216634" h="93861" extrusionOk="0">
                  <a:moveTo>
                    <a:pt x="0" y="0"/>
                  </a:moveTo>
                  <a:lnTo>
                    <a:pt x="34779" y="0"/>
                  </a:lnTo>
                  <a:lnTo>
                    <a:pt x="34779" y="56987"/>
                  </a:lnTo>
                  <a:lnTo>
                    <a:pt x="67043" y="56987"/>
                  </a:lnTo>
                  <a:lnTo>
                    <a:pt x="67043" y="70396"/>
                  </a:lnTo>
                  <a:lnTo>
                    <a:pt x="103498" y="70396"/>
                  </a:lnTo>
                  <a:lnTo>
                    <a:pt x="103498" y="93861"/>
                  </a:lnTo>
                  <a:lnTo>
                    <a:pt x="168028" y="93861"/>
                  </a:lnTo>
                  <a:lnTo>
                    <a:pt x="168028" y="1676"/>
                  </a:lnTo>
                  <a:lnTo>
                    <a:pt x="216634" y="1676"/>
                  </a:lnTo>
                </a:path>
              </a:pathLst>
            </a:custGeom>
            <a:noFill/>
            <a:ln w="38100" cap="flat" cmpd="sng">
              <a:solidFill>
                <a:srgbClr val="4A86E8"/>
              </a:solidFill>
              <a:prstDash val="solid"/>
              <a:round/>
              <a:headEnd type="none" w="lg" len="lg"/>
              <a:tailEnd type="none" w="lg" len="lg"/>
            </a:ln>
          </p:spPr>
        </p:sp>
        <p:sp>
          <p:nvSpPr>
            <p:cNvPr id="7" name="Shape 363"/>
            <p:cNvSpPr/>
            <p:nvPr/>
          </p:nvSpPr>
          <p:spPr>
            <a:xfrm>
              <a:off x="4830875" y="1906575"/>
              <a:ext cx="3561462" cy="2346525"/>
            </a:xfrm>
            <a:custGeom>
              <a:avLst/>
              <a:gdLst/>
              <a:ahLst/>
              <a:cxnLst/>
              <a:rect l="0" t="0" r="0" b="0"/>
              <a:pathLst>
                <a:path w="216634" h="93861" extrusionOk="0">
                  <a:moveTo>
                    <a:pt x="0" y="0"/>
                  </a:moveTo>
                  <a:lnTo>
                    <a:pt x="34779" y="0"/>
                  </a:lnTo>
                  <a:lnTo>
                    <a:pt x="34779" y="56987"/>
                  </a:lnTo>
                  <a:lnTo>
                    <a:pt x="67043" y="56987"/>
                  </a:lnTo>
                  <a:lnTo>
                    <a:pt x="67043" y="70396"/>
                  </a:lnTo>
                  <a:lnTo>
                    <a:pt x="103498" y="70396"/>
                  </a:lnTo>
                  <a:lnTo>
                    <a:pt x="103498" y="93861"/>
                  </a:lnTo>
                  <a:lnTo>
                    <a:pt x="168028" y="93861"/>
                  </a:lnTo>
                  <a:lnTo>
                    <a:pt x="168028" y="1676"/>
                  </a:lnTo>
                  <a:lnTo>
                    <a:pt x="216634" y="1676"/>
                  </a:lnTo>
                </a:path>
              </a:pathLst>
            </a:custGeom>
            <a:noFill/>
            <a:ln w="38100" cap="flat" cmpd="sng">
              <a:solidFill>
                <a:srgbClr val="4A86E8"/>
              </a:solidFill>
              <a:prstDash val="solid"/>
              <a:round/>
              <a:headEnd type="none" w="lg" len="lg"/>
              <a:tailEnd type="none" w="lg" len="lg"/>
            </a:ln>
          </p:spPr>
        </p:sp>
      </p:grpSp>
      <p:cxnSp>
        <p:nvCxnSpPr>
          <p:cNvPr id="8" name="Shape 364"/>
          <p:cNvCxnSpPr/>
          <p:nvPr/>
        </p:nvCxnSpPr>
        <p:spPr>
          <a:xfrm rot="10800000">
            <a:off x="3354065" y="2488088"/>
            <a:ext cx="0" cy="2312399"/>
          </a:xfrm>
          <a:prstGeom prst="straightConnector1">
            <a:avLst/>
          </a:prstGeom>
          <a:noFill/>
          <a:ln w="38100" cap="flat" cmpd="sng">
            <a:solidFill>
              <a:schemeClr val="tx1"/>
            </a:solidFill>
            <a:prstDash val="solid"/>
            <a:round/>
            <a:headEnd type="none" w="lg" len="lg"/>
            <a:tailEnd type="triangle" w="lg" len="lg"/>
          </a:ln>
        </p:spPr>
      </p:cxnSp>
      <p:cxnSp>
        <p:nvCxnSpPr>
          <p:cNvPr id="9" name="Shape 365"/>
          <p:cNvCxnSpPr/>
          <p:nvPr/>
        </p:nvCxnSpPr>
        <p:spPr>
          <a:xfrm>
            <a:off x="7792115" y="2301753"/>
            <a:ext cx="754199" cy="0"/>
          </a:xfrm>
          <a:prstGeom prst="straightConnector1">
            <a:avLst/>
          </a:prstGeom>
          <a:noFill/>
          <a:ln w="38100" cap="flat" cmpd="sng">
            <a:solidFill>
              <a:srgbClr val="FF9900"/>
            </a:solidFill>
            <a:prstDash val="dash"/>
            <a:round/>
            <a:headEnd type="none" w="lg" len="lg"/>
            <a:tailEnd type="none" w="lg" len="lg"/>
          </a:ln>
        </p:spPr>
      </p:cxnSp>
      <p:sp>
        <p:nvSpPr>
          <p:cNvPr id="10" name="Shape 366"/>
          <p:cNvSpPr txBox="1"/>
          <p:nvPr/>
        </p:nvSpPr>
        <p:spPr>
          <a:xfrm>
            <a:off x="8533934" y="2083778"/>
            <a:ext cx="1390499" cy="376200"/>
          </a:xfrm>
          <a:prstGeom prst="rect">
            <a:avLst/>
          </a:prstGeom>
          <a:noFill/>
          <a:ln>
            <a:noFill/>
          </a:ln>
        </p:spPr>
        <p:txBody>
          <a:bodyPr lIns="91425" tIns="91425" rIns="91425" bIns="91425" anchor="ctr" anchorCtr="0">
            <a:noAutofit/>
          </a:bodyPr>
          <a:lstStyle/>
          <a:p>
            <a:pPr lvl="0" rtl="0">
              <a:spcBef>
                <a:spcPts val="0"/>
              </a:spcBef>
              <a:buNone/>
            </a:pPr>
            <a:r>
              <a:rPr lang="en-US" sz="1200" dirty="0"/>
              <a:t>Allocated</a:t>
            </a:r>
          </a:p>
        </p:txBody>
      </p:sp>
      <p:sp>
        <p:nvSpPr>
          <p:cNvPr id="11" name="Shape 367"/>
          <p:cNvSpPr txBox="1"/>
          <p:nvPr/>
        </p:nvSpPr>
        <p:spPr>
          <a:xfrm>
            <a:off x="8533941" y="2301740"/>
            <a:ext cx="814200" cy="376200"/>
          </a:xfrm>
          <a:prstGeom prst="rect">
            <a:avLst/>
          </a:prstGeom>
          <a:noFill/>
          <a:ln>
            <a:noFill/>
          </a:ln>
        </p:spPr>
        <p:txBody>
          <a:bodyPr lIns="91425" tIns="91425" rIns="91425" bIns="91425" anchor="ctr" anchorCtr="0">
            <a:noAutofit/>
          </a:bodyPr>
          <a:lstStyle/>
          <a:p>
            <a:pPr lvl="0" rtl="0">
              <a:spcBef>
                <a:spcPts val="0"/>
              </a:spcBef>
              <a:buNone/>
            </a:pPr>
            <a:r>
              <a:rPr lang="en-US" sz="1200"/>
              <a:t>Used</a:t>
            </a:r>
          </a:p>
        </p:txBody>
      </p:sp>
      <p:cxnSp>
        <p:nvCxnSpPr>
          <p:cNvPr id="12" name="Shape 368"/>
          <p:cNvCxnSpPr/>
          <p:nvPr/>
        </p:nvCxnSpPr>
        <p:spPr>
          <a:xfrm>
            <a:off x="7792115" y="2506243"/>
            <a:ext cx="696599" cy="0"/>
          </a:xfrm>
          <a:prstGeom prst="straightConnector1">
            <a:avLst/>
          </a:prstGeom>
          <a:noFill/>
          <a:ln w="38100" cap="flat" cmpd="sng">
            <a:solidFill>
              <a:srgbClr val="4A86E8"/>
            </a:solidFill>
            <a:prstDash val="solid"/>
            <a:round/>
            <a:headEnd type="none" w="lg" len="lg"/>
            <a:tailEnd type="none" w="lg" len="lg"/>
          </a:ln>
        </p:spPr>
      </p:cxnSp>
      <p:sp>
        <p:nvSpPr>
          <p:cNvPr id="13" name="Shape 369"/>
          <p:cNvSpPr/>
          <p:nvPr/>
        </p:nvSpPr>
        <p:spPr>
          <a:xfrm>
            <a:off x="3375859" y="2893788"/>
            <a:ext cx="5527250" cy="1442656"/>
          </a:xfrm>
          <a:custGeom>
            <a:avLst/>
            <a:gdLst/>
            <a:ahLst/>
            <a:cxnLst/>
            <a:rect l="0" t="0" r="0" b="0"/>
            <a:pathLst>
              <a:path w="221090" h="70468" extrusionOk="0">
                <a:moveTo>
                  <a:pt x="0" y="3149"/>
                </a:moveTo>
                <a:cubicBezTo>
                  <a:pt x="4005" y="3149"/>
                  <a:pt x="19064" y="-1977"/>
                  <a:pt x="24031" y="3149"/>
                </a:cubicBezTo>
                <a:cubicBezTo>
                  <a:pt x="28997" y="8275"/>
                  <a:pt x="24832" y="27340"/>
                  <a:pt x="29799" y="33909"/>
                </a:cubicBezTo>
                <a:cubicBezTo>
                  <a:pt x="34765" y="40477"/>
                  <a:pt x="48863" y="37594"/>
                  <a:pt x="53830" y="42561"/>
                </a:cubicBezTo>
                <a:cubicBezTo>
                  <a:pt x="58796" y="47527"/>
                  <a:pt x="56153" y="59783"/>
                  <a:pt x="59598" y="63708"/>
                </a:cubicBezTo>
                <a:cubicBezTo>
                  <a:pt x="63042" y="67633"/>
                  <a:pt x="71613" y="75243"/>
                  <a:pt x="74497" y="66111"/>
                </a:cubicBezTo>
                <a:cubicBezTo>
                  <a:pt x="77380" y="56979"/>
                  <a:pt x="67849" y="19409"/>
                  <a:pt x="76901" y="8916"/>
                </a:cubicBezTo>
                <a:cubicBezTo>
                  <a:pt x="85953" y="-1577"/>
                  <a:pt x="118956" y="-1497"/>
                  <a:pt x="128809" y="3149"/>
                </a:cubicBezTo>
                <a:cubicBezTo>
                  <a:pt x="138661" y="7795"/>
                  <a:pt x="130410" y="30384"/>
                  <a:pt x="136018" y="36793"/>
                </a:cubicBezTo>
                <a:cubicBezTo>
                  <a:pt x="141625" y="43201"/>
                  <a:pt x="156765" y="39676"/>
                  <a:pt x="162453" y="41599"/>
                </a:cubicBezTo>
                <a:cubicBezTo>
                  <a:pt x="168140" y="43521"/>
                  <a:pt x="168541" y="44723"/>
                  <a:pt x="170143" y="48328"/>
                </a:cubicBezTo>
                <a:cubicBezTo>
                  <a:pt x="171745" y="51932"/>
                  <a:pt x="169822" y="60584"/>
                  <a:pt x="172065" y="63228"/>
                </a:cubicBezTo>
                <a:cubicBezTo>
                  <a:pt x="174308" y="65871"/>
                  <a:pt x="181277" y="73241"/>
                  <a:pt x="183601" y="64189"/>
                </a:cubicBezTo>
                <a:cubicBezTo>
                  <a:pt x="185924" y="55137"/>
                  <a:pt x="179755" y="18929"/>
                  <a:pt x="186004" y="8916"/>
                </a:cubicBezTo>
                <a:cubicBezTo>
                  <a:pt x="192252" y="-1097"/>
                  <a:pt x="215242" y="4911"/>
                  <a:pt x="221090" y="4110"/>
                </a:cubicBezTo>
              </a:path>
            </a:pathLst>
          </a:custGeom>
          <a:noFill/>
          <a:ln w="38100" cap="flat" cmpd="sng">
            <a:solidFill>
              <a:srgbClr val="FF9900"/>
            </a:solidFill>
            <a:prstDash val="dash"/>
            <a:round/>
            <a:headEnd type="none" w="lg" len="lg"/>
            <a:tailEnd type="none" w="lg" len="lg"/>
          </a:ln>
        </p:spPr>
      </p:sp>
      <p:sp>
        <p:nvSpPr>
          <p:cNvPr id="16" name="Title 1"/>
          <p:cNvSpPr>
            <a:spLocks noGrp="1"/>
          </p:cNvSpPr>
          <p:nvPr>
            <p:ph type="title"/>
          </p:nvPr>
        </p:nvSpPr>
        <p:spPr>
          <a:xfrm>
            <a:off x="254760" y="206375"/>
            <a:ext cx="8560454" cy="857250"/>
          </a:xfrm>
        </p:spPr>
        <p:txBody>
          <a:bodyPr>
            <a:normAutofit/>
          </a:bodyPr>
          <a:lstStyle/>
          <a:p>
            <a:r>
              <a:rPr lang="en-US" sz="4000" dirty="0" smtClean="0"/>
              <a:t>Dynamic Resource Allocation</a:t>
            </a:r>
            <a:endParaRPr lang="en-US" sz="4000" dirty="0"/>
          </a:p>
        </p:txBody>
      </p:sp>
      <p:sp>
        <p:nvSpPr>
          <p:cNvPr id="17" name="Shape 281"/>
          <p:cNvSpPr txBox="1"/>
          <p:nvPr/>
        </p:nvSpPr>
        <p:spPr>
          <a:xfrm>
            <a:off x="8992315" y="4581922"/>
            <a:ext cx="828573" cy="376200"/>
          </a:xfrm>
          <a:prstGeom prst="rect">
            <a:avLst/>
          </a:prstGeom>
          <a:noFill/>
          <a:ln>
            <a:noFill/>
          </a:ln>
        </p:spPr>
        <p:txBody>
          <a:bodyPr lIns="91425" tIns="91425" rIns="91425" bIns="91425" anchor="ctr" anchorCtr="0">
            <a:noAutofit/>
          </a:bodyPr>
          <a:lstStyle/>
          <a:p>
            <a:pPr lvl="0" algn="ctr" rtl="0">
              <a:spcBef>
                <a:spcPts val="0"/>
              </a:spcBef>
              <a:buNone/>
            </a:pPr>
            <a:r>
              <a:rPr lang="en-US" dirty="0"/>
              <a:t>Time</a:t>
            </a:r>
          </a:p>
        </p:txBody>
      </p:sp>
      <p:sp>
        <p:nvSpPr>
          <p:cNvPr id="18" name="TextBox 17"/>
          <p:cNvSpPr txBox="1"/>
          <p:nvPr/>
        </p:nvSpPr>
        <p:spPr>
          <a:xfrm>
            <a:off x="3606203" y="5038494"/>
            <a:ext cx="4998027" cy="400110"/>
          </a:xfrm>
          <a:prstGeom prst="rect">
            <a:avLst/>
          </a:prstGeom>
          <a:noFill/>
        </p:spPr>
        <p:txBody>
          <a:bodyPr wrap="square" rtlCol="0">
            <a:spAutoFit/>
          </a:bodyPr>
          <a:lstStyle/>
          <a:p>
            <a:pPr algn="ctr"/>
            <a:r>
              <a:rPr lang="en-US" sz="2000" dirty="0" smtClean="0"/>
              <a:t>More efficient utilization of  cluster resources</a:t>
            </a:r>
            <a:endParaRPr lang="en-US" sz="2000" dirty="0"/>
          </a:p>
        </p:txBody>
      </p:sp>
    </p:spTree>
    <p:extLst>
      <p:ext uri="{BB962C8B-B14F-4D97-AF65-F5344CB8AC3E}">
        <p14:creationId xmlns:p14="http://schemas.microsoft.com/office/powerpoint/2010/main" val="3178055383"/>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7435" y="2042840"/>
            <a:ext cx="8091376" cy="3139321"/>
          </a:xfrm>
          <a:prstGeom prst="rect">
            <a:avLst/>
          </a:prstGeom>
          <a:noFill/>
        </p:spPr>
        <p:txBody>
          <a:bodyPr wrap="square" rtlCol="0">
            <a:spAutoFit/>
          </a:bodyPr>
          <a:lstStyle/>
          <a:p>
            <a:r>
              <a:rPr lang="en-US" b="1" dirty="0" err="1" smtClean="0">
                <a:solidFill>
                  <a:schemeClr val="accent2"/>
                </a:solidFill>
                <a:latin typeface="Consolas" panose="020B0609020204030204" pitchFamily="49" charset="0"/>
                <a:cs typeface="Consolas" panose="020B0609020204030204" pitchFamily="49" charset="0"/>
              </a:rPr>
              <a:t>spark.dynamicAllocation.enabled</a:t>
            </a:r>
            <a:endParaRPr lang="en-US" b="1" dirty="0" smtClean="0">
              <a:solidFill>
                <a:schemeClr val="accent2"/>
              </a:solidFill>
              <a:latin typeface="Consolas" panose="020B0609020204030204" pitchFamily="49" charset="0"/>
              <a:cs typeface="Consolas" panose="020B0609020204030204" pitchFamily="49" charset="0"/>
            </a:endParaRPr>
          </a:p>
          <a:p>
            <a:endParaRPr lang="en-US" b="1" dirty="0" smtClean="0">
              <a:solidFill>
                <a:schemeClr val="accent2"/>
              </a:solidFill>
              <a:latin typeface="Consolas" panose="020B0609020204030204" pitchFamily="49" charset="0"/>
              <a:cs typeface="Consolas" panose="020B0609020204030204" pitchFamily="49" charset="0"/>
            </a:endParaRPr>
          </a:p>
          <a:p>
            <a:r>
              <a:rPr lang="en-US" b="1" dirty="0" err="1" smtClean="0">
                <a:solidFill>
                  <a:schemeClr val="accent2"/>
                </a:solidFill>
                <a:latin typeface="Consolas" panose="020B0609020204030204" pitchFamily="49" charset="0"/>
                <a:cs typeface="Consolas" panose="020B0609020204030204" pitchFamily="49" charset="0"/>
              </a:rPr>
              <a:t>spark.dynamicAllocation.minExecutors</a:t>
            </a:r>
            <a:endParaRPr lang="en-US" b="1" dirty="0" smtClean="0">
              <a:solidFill>
                <a:schemeClr val="accent2"/>
              </a:solidFill>
              <a:latin typeface="Consolas" panose="020B0609020204030204" pitchFamily="49" charset="0"/>
              <a:cs typeface="Consolas" panose="020B0609020204030204" pitchFamily="49" charset="0"/>
            </a:endParaRPr>
          </a:p>
          <a:p>
            <a:endParaRPr lang="en-US" b="1" dirty="0" smtClean="0">
              <a:solidFill>
                <a:schemeClr val="accent2"/>
              </a:solidFill>
              <a:latin typeface="Consolas" panose="020B0609020204030204" pitchFamily="49" charset="0"/>
              <a:cs typeface="Consolas" panose="020B0609020204030204" pitchFamily="49" charset="0"/>
            </a:endParaRPr>
          </a:p>
          <a:p>
            <a:r>
              <a:rPr lang="en-US" b="1" dirty="0" err="1" smtClean="0">
                <a:solidFill>
                  <a:schemeClr val="accent2"/>
                </a:solidFill>
                <a:latin typeface="Consolas" panose="020B0609020204030204" pitchFamily="49" charset="0"/>
                <a:cs typeface="Consolas" panose="020B0609020204030204" pitchFamily="49" charset="0"/>
              </a:rPr>
              <a:t>spark.dynamicAllocation.maxExecutors</a:t>
            </a:r>
            <a:endParaRPr lang="en-US" b="1" dirty="0" smtClean="0">
              <a:solidFill>
                <a:schemeClr val="accent2"/>
              </a:solidFill>
              <a:latin typeface="Consolas" panose="020B0609020204030204" pitchFamily="49" charset="0"/>
              <a:cs typeface="Consolas" panose="020B0609020204030204" pitchFamily="49" charset="0"/>
            </a:endParaRPr>
          </a:p>
          <a:p>
            <a:endParaRPr lang="en-US" b="1" dirty="0" smtClean="0">
              <a:solidFill>
                <a:schemeClr val="accent2"/>
              </a:solidFill>
              <a:latin typeface="Consolas" panose="020B0609020204030204" pitchFamily="49" charset="0"/>
              <a:cs typeface="Consolas" panose="020B0609020204030204" pitchFamily="49" charset="0"/>
            </a:endParaRPr>
          </a:p>
          <a:p>
            <a:r>
              <a:rPr lang="en-US" b="1" dirty="0" err="1">
                <a:solidFill>
                  <a:schemeClr val="accent2"/>
                </a:solidFill>
                <a:latin typeface="Consolas" panose="020B0609020204030204" pitchFamily="49" charset="0"/>
                <a:cs typeface="Consolas" panose="020B0609020204030204" pitchFamily="49" charset="0"/>
              </a:rPr>
              <a:t>spark.dynamicAllocation.sustainedSchedulerBacklogTimeout</a:t>
            </a:r>
            <a:r>
              <a:rPr lang="en-US" b="1" dirty="0">
                <a:solidFill>
                  <a:schemeClr val="accent2"/>
                </a:solidFill>
                <a:latin typeface="Consolas" panose="020B0609020204030204" pitchFamily="49" charset="0"/>
                <a:cs typeface="Consolas" panose="020B0609020204030204" pitchFamily="49" charset="0"/>
              </a:rPr>
              <a:t> (N</a:t>
            </a:r>
            <a:r>
              <a:rPr lang="en-US" b="1" dirty="0" smtClean="0">
                <a:solidFill>
                  <a:schemeClr val="accent2"/>
                </a:solidFill>
                <a:latin typeface="Consolas" panose="020B0609020204030204" pitchFamily="49" charset="0"/>
                <a:cs typeface="Consolas" panose="020B0609020204030204" pitchFamily="49" charset="0"/>
              </a:rPr>
              <a:t>)</a:t>
            </a:r>
          </a:p>
          <a:p>
            <a:endParaRPr lang="en-US" b="1" dirty="0" smtClean="0">
              <a:solidFill>
                <a:schemeClr val="accent2"/>
              </a:solidFill>
              <a:latin typeface="Consolas" panose="020B0609020204030204" pitchFamily="49" charset="0"/>
              <a:cs typeface="Consolas" panose="020B0609020204030204" pitchFamily="49" charset="0"/>
            </a:endParaRPr>
          </a:p>
          <a:p>
            <a:r>
              <a:rPr lang="en-US" b="1" dirty="0" err="1" smtClean="0">
                <a:solidFill>
                  <a:schemeClr val="accent2"/>
                </a:solidFill>
                <a:latin typeface="Consolas" panose="020B0609020204030204" pitchFamily="49" charset="0"/>
                <a:cs typeface="Consolas" panose="020B0609020204030204" pitchFamily="49" charset="0"/>
              </a:rPr>
              <a:t>spark.dynamicAllocation.schedulerBacklogTimeout</a:t>
            </a:r>
            <a:r>
              <a:rPr lang="en-US" b="1" dirty="0" smtClean="0">
                <a:solidFill>
                  <a:schemeClr val="accent2"/>
                </a:solidFill>
                <a:latin typeface="Consolas" panose="020B0609020204030204" pitchFamily="49" charset="0"/>
                <a:cs typeface="Consolas" panose="020B0609020204030204" pitchFamily="49" charset="0"/>
              </a:rPr>
              <a:t> </a:t>
            </a:r>
            <a:r>
              <a:rPr lang="en-US" b="1" dirty="0">
                <a:solidFill>
                  <a:schemeClr val="accent2"/>
                </a:solidFill>
                <a:latin typeface="Consolas" panose="020B0609020204030204" pitchFamily="49" charset="0"/>
                <a:cs typeface="Consolas" panose="020B0609020204030204" pitchFamily="49" charset="0"/>
              </a:rPr>
              <a:t>(M</a:t>
            </a:r>
            <a:r>
              <a:rPr lang="en-US" b="1" dirty="0" smtClean="0">
                <a:solidFill>
                  <a:schemeClr val="accent2"/>
                </a:solidFill>
                <a:latin typeface="Consolas" panose="020B0609020204030204" pitchFamily="49" charset="0"/>
                <a:cs typeface="Consolas" panose="020B0609020204030204" pitchFamily="49" charset="0"/>
              </a:rPr>
              <a:t>)</a:t>
            </a:r>
          </a:p>
          <a:p>
            <a:endParaRPr lang="en-US" b="1" dirty="0" smtClean="0">
              <a:solidFill>
                <a:schemeClr val="accent2"/>
              </a:solidFill>
              <a:latin typeface="Consolas" panose="020B0609020204030204" pitchFamily="49" charset="0"/>
              <a:cs typeface="Consolas" panose="020B0609020204030204" pitchFamily="49" charset="0"/>
            </a:endParaRPr>
          </a:p>
          <a:p>
            <a:r>
              <a:rPr lang="en-US" b="1" dirty="0" err="1" smtClean="0">
                <a:solidFill>
                  <a:schemeClr val="accent2"/>
                </a:solidFill>
                <a:latin typeface="Consolas" panose="020B0609020204030204" pitchFamily="49" charset="0"/>
                <a:cs typeface="Consolas" panose="020B0609020204030204" pitchFamily="49" charset="0"/>
              </a:rPr>
              <a:t>spark.dynamicAllocation.executorIdleTimeout</a:t>
            </a:r>
            <a:r>
              <a:rPr lang="en-US" b="1" dirty="0" smtClean="0">
                <a:solidFill>
                  <a:schemeClr val="accent2"/>
                </a:solidFill>
                <a:latin typeface="Consolas" panose="020B0609020204030204" pitchFamily="49" charset="0"/>
                <a:cs typeface="Consolas" panose="020B0609020204030204" pitchFamily="49" charset="0"/>
              </a:rPr>
              <a:t> </a:t>
            </a:r>
            <a:r>
              <a:rPr lang="en-US" b="1" dirty="0">
                <a:solidFill>
                  <a:schemeClr val="accent2"/>
                </a:solidFill>
                <a:latin typeface="Consolas" panose="020B0609020204030204" pitchFamily="49" charset="0"/>
                <a:cs typeface="Consolas" panose="020B0609020204030204" pitchFamily="49" charset="0"/>
              </a:rPr>
              <a:t>(K)</a:t>
            </a:r>
          </a:p>
        </p:txBody>
      </p:sp>
      <p:sp>
        <p:nvSpPr>
          <p:cNvPr id="3" name="TextBox 2"/>
          <p:cNvSpPr txBox="1"/>
          <p:nvPr/>
        </p:nvSpPr>
        <p:spPr>
          <a:xfrm>
            <a:off x="3600894" y="6596390"/>
            <a:ext cx="8591106" cy="261610"/>
          </a:xfrm>
          <a:prstGeom prst="rect">
            <a:avLst/>
          </a:prstGeom>
          <a:noFill/>
        </p:spPr>
        <p:txBody>
          <a:bodyPr wrap="square" rtlCol="0">
            <a:spAutoFit/>
          </a:bodyPr>
          <a:lstStyle/>
          <a:p>
            <a:pPr algn="r"/>
            <a:r>
              <a:rPr lang="en-US" sz="1100" dirty="0"/>
              <a:t>https://github.com/apache/spark/blob/master/core/src/main/scala/org/apache/spark/ExecutorAllocationManager.scala</a:t>
            </a:r>
          </a:p>
        </p:txBody>
      </p:sp>
      <p:sp>
        <p:nvSpPr>
          <p:cNvPr id="5" name="Title 1"/>
          <p:cNvSpPr>
            <a:spLocks noGrp="1"/>
          </p:cNvSpPr>
          <p:nvPr>
            <p:ph type="title"/>
          </p:nvPr>
        </p:nvSpPr>
        <p:spPr>
          <a:xfrm>
            <a:off x="254760" y="206375"/>
            <a:ext cx="8560454" cy="857250"/>
          </a:xfrm>
        </p:spPr>
        <p:txBody>
          <a:bodyPr>
            <a:normAutofit/>
          </a:bodyPr>
          <a:lstStyle/>
          <a:p>
            <a:r>
              <a:rPr lang="en-US" sz="4000" dirty="0" smtClean="0"/>
              <a:t>Dynamic Allocation</a:t>
            </a:r>
            <a:endParaRPr lang="en-US" sz="4000" dirty="0"/>
          </a:p>
        </p:txBody>
      </p:sp>
    </p:spTree>
    <p:extLst>
      <p:ext uri="{BB962C8B-B14F-4D97-AF65-F5344CB8AC3E}">
        <p14:creationId xmlns:p14="http://schemas.microsoft.com/office/powerpoint/2010/main" val="2265813374"/>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3"/>
          <a:stretch>
            <a:fillRect/>
          </a:stretch>
        </p:blipFill>
        <p:spPr>
          <a:xfrm>
            <a:off x="5614002" y="2822028"/>
            <a:ext cx="988213" cy="825459"/>
          </a:xfrm>
          <a:prstGeom prst="rect">
            <a:avLst/>
          </a:prstGeom>
        </p:spPr>
      </p:pic>
      <p:sp>
        <p:nvSpPr>
          <p:cNvPr id="4" name="Title 1"/>
          <p:cNvSpPr>
            <a:spLocks noGrp="1"/>
          </p:cNvSpPr>
          <p:nvPr>
            <p:ph type="title"/>
          </p:nvPr>
        </p:nvSpPr>
        <p:spPr>
          <a:xfrm>
            <a:off x="1823788" y="4352350"/>
            <a:ext cx="8560454" cy="857250"/>
          </a:xfrm>
        </p:spPr>
        <p:txBody>
          <a:bodyPr>
            <a:normAutofit/>
          </a:bodyPr>
          <a:lstStyle/>
          <a:p>
            <a:pPr algn="ctr"/>
            <a:r>
              <a:rPr lang="en-US" sz="4000" dirty="0" smtClean="0"/>
              <a:t>Local Mode</a:t>
            </a:r>
            <a:endParaRPr lang="en-US" sz="4000" dirty="0"/>
          </a:p>
        </p:txBody>
      </p:sp>
    </p:spTree>
    <p:extLst>
      <p:ext uri="{BB962C8B-B14F-4D97-AF65-F5344CB8AC3E}">
        <p14:creationId xmlns:p14="http://schemas.microsoft.com/office/powerpoint/2010/main" val="460537786"/>
      </p:ext>
    </p:extLst>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4760" y="206375"/>
            <a:ext cx="8560454" cy="857250"/>
          </a:xfrm>
        </p:spPr>
        <p:txBody>
          <a:bodyPr>
            <a:normAutofit/>
          </a:bodyPr>
          <a:lstStyle/>
          <a:p>
            <a:r>
              <a:rPr lang="en-US" sz="4000" dirty="0" smtClean="0"/>
              <a:t>Dynamic Allocation Use Cases</a:t>
            </a:r>
            <a:endParaRPr lang="en-US" sz="4000" dirty="0"/>
          </a:p>
        </p:txBody>
      </p:sp>
      <p:sp>
        <p:nvSpPr>
          <p:cNvPr id="5" name="TextBox 4"/>
          <p:cNvSpPr txBox="1"/>
          <p:nvPr/>
        </p:nvSpPr>
        <p:spPr>
          <a:xfrm>
            <a:off x="3190240" y="1705165"/>
            <a:ext cx="5811520" cy="523220"/>
          </a:xfrm>
          <a:prstGeom prst="rect">
            <a:avLst/>
          </a:prstGeom>
          <a:noFill/>
        </p:spPr>
        <p:txBody>
          <a:bodyPr wrap="square" rtlCol="0">
            <a:spAutoFit/>
          </a:bodyPr>
          <a:lstStyle/>
          <a:p>
            <a:r>
              <a:rPr lang="en-US" sz="2800" dirty="0"/>
              <a:t>Long-running ETL </a:t>
            </a:r>
            <a:r>
              <a:rPr lang="en-US" sz="2800" dirty="0" smtClean="0"/>
              <a:t>jobs</a:t>
            </a:r>
            <a:endParaRPr lang="en-US" sz="2800" dirty="0"/>
          </a:p>
        </p:txBody>
      </p:sp>
      <p:sp>
        <p:nvSpPr>
          <p:cNvPr id="8" name="TextBox 7"/>
          <p:cNvSpPr txBox="1"/>
          <p:nvPr/>
        </p:nvSpPr>
        <p:spPr>
          <a:xfrm>
            <a:off x="3190240" y="2240260"/>
            <a:ext cx="5811520" cy="523220"/>
          </a:xfrm>
          <a:prstGeom prst="rect">
            <a:avLst/>
          </a:prstGeom>
          <a:noFill/>
        </p:spPr>
        <p:txBody>
          <a:bodyPr wrap="square" rtlCol="0">
            <a:spAutoFit/>
          </a:bodyPr>
          <a:lstStyle/>
          <a:p>
            <a:r>
              <a:rPr lang="en-US" sz="2800" dirty="0"/>
              <a:t>	</a:t>
            </a:r>
            <a:r>
              <a:rPr lang="en-US" sz="2800" dirty="0">
                <a:solidFill>
                  <a:schemeClr val="accent2"/>
                </a:solidFill>
              </a:rPr>
              <a:t>e.g. Parsing JSON into Parquet in S3</a:t>
            </a:r>
          </a:p>
        </p:txBody>
      </p:sp>
      <p:sp>
        <p:nvSpPr>
          <p:cNvPr id="9" name="TextBox 8"/>
          <p:cNvSpPr txBox="1"/>
          <p:nvPr/>
        </p:nvSpPr>
        <p:spPr>
          <a:xfrm>
            <a:off x="3190240" y="3017869"/>
            <a:ext cx="5811520" cy="523220"/>
          </a:xfrm>
          <a:prstGeom prst="rect">
            <a:avLst/>
          </a:prstGeom>
          <a:noFill/>
        </p:spPr>
        <p:txBody>
          <a:bodyPr wrap="square" rtlCol="0">
            <a:spAutoFit/>
          </a:bodyPr>
          <a:lstStyle/>
          <a:p>
            <a:r>
              <a:rPr lang="en-US" sz="2800" dirty="0"/>
              <a:t>Interactive applications / server</a:t>
            </a:r>
          </a:p>
        </p:txBody>
      </p:sp>
      <p:sp>
        <p:nvSpPr>
          <p:cNvPr id="10" name="TextBox 9"/>
          <p:cNvSpPr txBox="1"/>
          <p:nvPr/>
        </p:nvSpPr>
        <p:spPr>
          <a:xfrm>
            <a:off x="3190240" y="3552964"/>
            <a:ext cx="5811520" cy="523220"/>
          </a:xfrm>
          <a:prstGeom prst="rect">
            <a:avLst/>
          </a:prstGeom>
          <a:noFill/>
        </p:spPr>
        <p:txBody>
          <a:bodyPr wrap="square" rtlCol="0">
            <a:spAutoFit/>
          </a:bodyPr>
          <a:lstStyle/>
          <a:p>
            <a:r>
              <a:rPr lang="en-US" sz="2800" dirty="0"/>
              <a:t>	</a:t>
            </a:r>
            <a:r>
              <a:rPr lang="en-US" sz="2800" dirty="0">
                <a:solidFill>
                  <a:schemeClr val="accent2"/>
                </a:solidFill>
              </a:rPr>
              <a:t>e.g. Spark shell, </a:t>
            </a:r>
            <a:r>
              <a:rPr lang="en-US" sz="2800" dirty="0" err="1">
                <a:solidFill>
                  <a:schemeClr val="accent2"/>
                </a:solidFill>
              </a:rPr>
              <a:t>Ooyala</a:t>
            </a:r>
            <a:r>
              <a:rPr lang="en-US" sz="2800" dirty="0">
                <a:solidFill>
                  <a:schemeClr val="accent2"/>
                </a:solidFill>
              </a:rPr>
              <a:t> job server</a:t>
            </a:r>
          </a:p>
        </p:txBody>
      </p:sp>
      <p:sp>
        <p:nvSpPr>
          <p:cNvPr id="11" name="TextBox 10"/>
          <p:cNvSpPr txBox="1"/>
          <p:nvPr/>
        </p:nvSpPr>
        <p:spPr>
          <a:xfrm>
            <a:off x="3190240" y="4325123"/>
            <a:ext cx="5811520" cy="523220"/>
          </a:xfrm>
          <a:prstGeom prst="rect">
            <a:avLst/>
          </a:prstGeom>
          <a:noFill/>
        </p:spPr>
        <p:txBody>
          <a:bodyPr wrap="square" rtlCol="0">
            <a:spAutoFit/>
          </a:bodyPr>
          <a:lstStyle/>
          <a:p>
            <a:r>
              <a:rPr lang="en-US" sz="2800" dirty="0"/>
              <a:t>Any application with large shuffles</a:t>
            </a:r>
          </a:p>
        </p:txBody>
      </p:sp>
    </p:spTree>
    <p:extLst>
      <p:ext uri="{BB962C8B-B14F-4D97-AF65-F5344CB8AC3E}">
        <p14:creationId xmlns:p14="http://schemas.microsoft.com/office/powerpoint/2010/main" val="223233828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398"/>
          <p:cNvPicPr preferRelativeResize="0"/>
          <p:nvPr/>
        </p:nvPicPr>
        <p:blipFill>
          <a:blip r:embed="rId3">
            <a:alphaModFix/>
          </a:blip>
          <a:stretch>
            <a:fillRect/>
          </a:stretch>
        </p:blipFill>
        <p:spPr>
          <a:xfrm>
            <a:off x="5432667" y="2656874"/>
            <a:ext cx="952500" cy="952470"/>
          </a:xfrm>
          <a:prstGeom prst="rect">
            <a:avLst/>
          </a:prstGeom>
          <a:noFill/>
          <a:ln>
            <a:noFill/>
          </a:ln>
        </p:spPr>
      </p:pic>
      <p:pic>
        <p:nvPicPr>
          <p:cNvPr id="4" name="Shape 399"/>
          <p:cNvPicPr preferRelativeResize="0"/>
          <p:nvPr/>
        </p:nvPicPr>
        <p:blipFill>
          <a:blip r:embed="rId4">
            <a:alphaModFix/>
          </a:blip>
          <a:stretch>
            <a:fillRect/>
          </a:stretch>
        </p:blipFill>
        <p:spPr>
          <a:xfrm>
            <a:off x="2140619" y="4906109"/>
            <a:ext cx="2932499" cy="1139949"/>
          </a:xfrm>
          <a:prstGeom prst="rect">
            <a:avLst/>
          </a:prstGeom>
          <a:noFill/>
          <a:ln>
            <a:noFill/>
          </a:ln>
        </p:spPr>
      </p:pic>
      <p:pic>
        <p:nvPicPr>
          <p:cNvPr id="5" name="Shape 400"/>
          <p:cNvPicPr preferRelativeResize="0"/>
          <p:nvPr/>
        </p:nvPicPr>
        <p:blipFill>
          <a:blip r:embed="rId5">
            <a:alphaModFix/>
          </a:blip>
          <a:stretch>
            <a:fillRect/>
          </a:stretch>
        </p:blipFill>
        <p:spPr>
          <a:xfrm>
            <a:off x="1626119" y="3348521"/>
            <a:ext cx="1620450" cy="1620450"/>
          </a:xfrm>
          <a:prstGeom prst="rect">
            <a:avLst/>
          </a:prstGeom>
          <a:noFill/>
          <a:ln>
            <a:noFill/>
          </a:ln>
        </p:spPr>
      </p:pic>
      <p:pic>
        <p:nvPicPr>
          <p:cNvPr id="6" name="Shape 401"/>
          <p:cNvPicPr preferRelativeResize="0"/>
          <p:nvPr/>
        </p:nvPicPr>
        <p:blipFill>
          <a:blip r:embed="rId6">
            <a:alphaModFix/>
          </a:blip>
          <a:stretch>
            <a:fillRect/>
          </a:stretch>
        </p:blipFill>
        <p:spPr>
          <a:xfrm>
            <a:off x="5347982" y="5112422"/>
            <a:ext cx="3659911" cy="489649"/>
          </a:xfrm>
          <a:prstGeom prst="rect">
            <a:avLst/>
          </a:prstGeom>
          <a:noFill/>
          <a:ln>
            <a:noFill/>
          </a:ln>
        </p:spPr>
      </p:pic>
      <p:pic>
        <p:nvPicPr>
          <p:cNvPr id="7" name="Shape 402"/>
          <p:cNvPicPr preferRelativeResize="0"/>
          <p:nvPr/>
        </p:nvPicPr>
        <p:blipFill>
          <a:blip r:embed="rId7">
            <a:alphaModFix/>
          </a:blip>
          <a:stretch>
            <a:fillRect/>
          </a:stretch>
        </p:blipFill>
        <p:spPr>
          <a:xfrm>
            <a:off x="1778307" y="1132620"/>
            <a:ext cx="3211248" cy="1806724"/>
          </a:xfrm>
          <a:prstGeom prst="rect">
            <a:avLst/>
          </a:prstGeom>
          <a:noFill/>
          <a:ln>
            <a:noFill/>
          </a:ln>
        </p:spPr>
      </p:pic>
      <p:pic>
        <p:nvPicPr>
          <p:cNvPr id="8" name="Shape 403"/>
          <p:cNvPicPr preferRelativeResize="0"/>
          <p:nvPr/>
        </p:nvPicPr>
        <p:blipFill>
          <a:blip r:embed="rId8">
            <a:alphaModFix/>
          </a:blip>
          <a:stretch>
            <a:fillRect/>
          </a:stretch>
        </p:blipFill>
        <p:spPr>
          <a:xfrm>
            <a:off x="7021561" y="2640792"/>
            <a:ext cx="2917601" cy="707749"/>
          </a:xfrm>
          <a:prstGeom prst="rect">
            <a:avLst/>
          </a:prstGeom>
          <a:noFill/>
          <a:ln>
            <a:noFill/>
          </a:ln>
        </p:spPr>
      </p:pic>
      <p:pic>
        <p:nvPicPr>
          <p:cNvPr id="9" name="Shape 404"/>
          <p:cNvPicPr preferRelativeResize="0"/>
          <p:nvPr/>
        </p:nvPicPr>
        <p:blipFill>
          <a:blip r:embed="rId9">
            <a:alphaModFix/>
          </a:blip>
          <a:stretch>
            <a:fillRect/>
          </a:stretch>
        </p:blipFill>
        <p:spPr>
          <a:xfrm>
            <a:off x="8061057" y="3694121"/>
            <a:ext cx="1620450" cy="1072734"/>
          </a:xfrm>
          <a:prstGeom prst="rect">
            <a:avLst/>
          </a:prstGeom>
          <a:noFill/>
          <a:ln>
            <a:noFill/>
          </a:ln>
        </p:spPr>
      </p:pic>
      <p:pic>
        <p:nvPicPr>
          <p:cNvPr id="10" name="Shape 405"/>
          <p:cNvPicPr preferRelativeResize="0"/>
          <p:nvPr/>
        </p:nvPicPr>
        <p:blipFill rotWithShape="1">
          <a:blip r:embed="rId10">
            <a:alphaModFix/>
          </a:blip>
          <a:srcRect l="9608" t="22975" r="8685" b="32942"/>
          <a:stretch/>
        </p:blipFill>
        <p:spPr>
          <a:xfrm>
            <a:off x="2294907" y="2777196"/>
            <a:ext cx="2623923" cy="707773"/>
          </a:xfrm>
          <a:prstGeom prst="rect">
            <a:avLst/>
          </a:prstGeom>
          <a:noFill/>
          <a:ln>
            <a:noFill/>
          </a:ln>
        </p:spPr>
      </p:pic>
      <p:pic>
        <p:nvPicPr>
          <p:cNvPr id="11" name="Shape 406"/>
          <p:cNvPicPr preferRelativeResize="0"/>
          <p:nvPr/>
        </p:nvPicPr>
        <p:blipFill>
          <a:blip r:embed="rId11">
            <a:alphaModFix/>
          </a:blip>
          <a:stretch>
            <a:fillRect/>
          </a:stretch>
        </p:blipFill>
        <p:spPr>
          <a:xfrm>
            <a:off x="5866807" y="1470957"/>
            <a:ext cx="3141074" cy="615901"/>
          </a:xfrm>
          <a:prstGeom prst="rect">
            <a:avLst/>
          </a:prstGeom>
          <a:noFill/>
          <a:ln>
            <a:noFill/>
          </a:ln>
        </p:spPr>
      </p:pic>
      <p:pic>
        <p:nvPicPr>
          <p:cNvPr id="12" name="Shape 407"/>
          <p:cNvPicPr preferRelativeResize="0"/>
          <p:nvPr/>
        </p:nvPicPr>
        <p:blipFill>
          <a:blip r:embed="rId12">
            <a:alphaModFix/>
          </a:blip>
          <a:stretch>
            <a:fillRect/>
          </a:stretch>
        </p:blipFill>
        <p:spPr>
          <a:xfrm>
            <a:off x="3439644" y="3902465"/>
            <a:ext cx="3954878" cy="952474"/>
          </a:xfrm>
          <a:prstGeom prst="rect">
            <a:avLst/>
          </a:prstGeom>
          <a:noFill/>
          <a:ln>
            <a:noFill/>
          </a:ln>
        </p:spPr>
      </p:pic>
      <p:sp>
        <p:nvSpPr>
          <p:cNvPr id="13" name="Title 1"/>
          <p:cNvSpPr>
            <a:spLocks noGrp="1"/>
          </p:cNvSpPr>
          <p:nvPr>
            <p:ph type="title"/>
          </p:nvPr>
        </p:nvSpPr>
        <p:spPr>
          <a:xfrm>
            <a:off x="254760" y="206375"/>
            <a:ext cx="8560454" cy="857250"/>
          </a:xfrm>
        </p:spPr>
        <p:txBody>
          <a:bodyPr>
            <a:normAutofit/>
          </a:bodyPr>
          <a:lstStyle/>
          <a:p>
            <a:r>
              <a:rPr lang="en-US" sz="4000" dirty="0" smtClean="0"/>
              <a:t>Who is Using Dynamic Allocation?</a:t>
            </a:r>
            <a:endParaRPr lang="en-US" sz="4000" dirty="0"/>
          </a:p>
        </p:txBody>
      </p:sp>
    </p:spTree>
    <p:extLst>
      <p:ext uri="{BB962C8B-B14F-4D97-AF65-F5344CB8AC3E}">
        <p14:creationId xmlns:p14="http://schemas.microsoft.com/office/powerpoint/2010/main" val="3643247468"/>
      </p:ext>
    </p:extLst>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6986" y="1804737"/>
            <a:ext cx="737120" cy="784170"/>
          </a:xfrm>
          <a:prstGeom prst="rect">
            <a:avLst/>
          </a:prstGeom>
        </p:spPr>
      </p:pic>
      <p:sp>
        <p:nvSpPr>
          <p:cNvPr id="4" name="TextBox 3"/>
          <p:cNvSpPr txBox="1"/>
          <p:nvPr/>
        </p:nvSpPr>
        <p:spPr>
          <a:xfrm>
            <a:off x="6284495" y="2588907"/>
            <a:ext cx="5799221"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Must turn this on for dynamic allocation in YARN</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180" y="1804736"/>
            <a:ext cx="644557" cy="837923"/>
          </a:xfrm>
          <a:prstGeom prst="rect">
            <a:avLst/>
          </a:prstGeom>
        </p:spPr>
      </p:pic>
      <p:cxnSp>
        <p:nvCxnSpPr>
          <p:cNvPr id="6" name="Straight Connector 5"/>
          <p:cNvCxnSpPr/>
          <p:nvPr/>
        </p:nvCxnSpPr>
        <p:spPr>
          <a:xfrm>
            <a:off x="5991727" y="2033337"/>
            <a:ext cx="0" cy="4451684"/>
          </a:xfrm>
          <a:prstGeom prst="line">
            <a:avLst/>
          </a:prstGeom>
          <a:ln w="19050">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3769" y="2958239"/>
            <a:ext cx="4812631"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Worker JVM serves files</a:t>
            </a:r>
            <a:endParaRPr lang="en-US" dirty="0"/>
          </a:p>
        </p:txBody>
      </p:sp>
      <p:sp>
        <p:nvSpPr>
          <p:cNvPr id="8" name="TextBox 7"/>
          <p:cNvSpPr txBox="1"/>
          <p:nvPr/>
        </p:nvSpPr>
        <p:spPr>
          <a:xfrm>
            <a:off x="6284495" y="3188411"/>
            <a:ext cx="4812631"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Node Manager serves files</a:t>
            </a:r>
            <a:endParaRPr lang="en-US" dirty="0"/>
          </a:p>
        </p:txBody>
      </p:sp>
      <p:sp>
        <p:nvSpPr>
          <p:cNvPr id="9" name="Title 1"/>
          <p:cNvSpPr>
            <a:spLocks noGrp="1"/>
          </p:cNvSpPr>
          <p:nvPr>
            <p:ph type="title"/>
          </p:nvPr>
        </p:nvSpPr>
        <p:spPr>
          <a:xfrm>
            <a:off x="254760" y="206375"/>
            <a:ext cx="8560454" cy="857250"/>
          </a:xfrm>
        </p:spPr>
        <p:txBody>
          <a:bodyPr>
            <a:normAutofit/>
          </a:bodyPr>
          <a:lstStyle/>
          <a:p>
            <a:r>
              <a:rPr lang="en-US" sz="4000" dirty="0" smtClean="0"/>
              <a:t>External Shuffle Service</a:t>
            </a:r>
            <a:endParaRPr lang="en-US" sz="4000" dirty="0"/>
          </a:p>
        </p:txBody>
      </p:sp>
    </p:spTree>
    <p:extLst>
      <p:ext uri="{BB962C8B-B14F-4D97-AF65-F5344CB8AC3E}">
        <p14:creationId xmlns:p14="http://schemas.microsoft.com/office/powerpoint/2010/main" val="3535436315"/>
      </p:ext>
    </p:extLst>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015" y="2592707"/>
            <a:ext cx="1026059" cy="1026059"/>
          </a:xfrm>
          <a:prstGeom prst="rect">
            <a:avLst/>
          </a:prstGeom>
        </p:spPr>
      </p:pic>
      <p:sp>
        <p:nvSpPr>
          <p:cNvPr id="4" name="TextBox 3"/>
          <p:cNvSpPr txBox="1"/>
          <p:nvPr/>
        </p:nvSpPr>
        <p:spPr>
          <a:xfrm>
            <a:off x="1691342" y="4087905"/>
            <a:ext cx="1509673" cy="646331"/>
          </a:xfrm>
          <a:prstGeom prst="rect">
            <a:avLst/>
          </a:prstGeom>
          <a:noFill/>
        </p:spPr>
        <p:txBody>
          <a:bodyPr wrap="square" rtlCol="0">
            <a:spAutoFit/>
          </a:bodyPr>
          <a:lstStyle/>
          <a:p>
            <a:pPr algn="ctr"/>
            <a:r>
              <a:rPr lang="en-US" dirty="0" smtClean="0"/>
              <a:t>Write Spark jobs in Python</a:t>
            </a:r>
            <a:endParaRPr lang="en-US" dirty="0"/>
          </a:p>
        </p:txBody>
      </p:sp>
      <p:sp>
        <p:nvSpPr>
          <p:cNvPr id="5" name="TextBox 4"/>
          <p:cNvSpPr txBox="1"/>
          <p:nvPr/>
        </p:nvSpPr>
        <p:spPr>
          <a:xfrm>
            <a:off x="5131997" y="4086293"/>
            <a:ext cx="1936376" cy="646331"/>
          </a:xfrm>
          <a:prstGeom prst="rect">
            <a:avLst/>
          </a:prstGeom>
          <a:noFill/>
        </p:spPr>
        <p:txBody>
          <a:bodyPr wrap="square" rtlCol="0">
            <a:spAutoFit/>
          </a:bodyPr>
          <a:lstStyle/>
          <a:p>
            <a:pPr algn="ctr"/>
            <a:r>
              <a:rPr lang="en-US" dirty="0" smtClean="0"/>
              <a:t>Run interactive jobs in the shell</a:t>
            </a:r>
            <a:endParaRPr lang="en-US" dirty="0"/>
          </a:p>
        </p:txBody>
      </p:sp>
      <p:pic>
        <p:nvPicPr>
          <p:cNvPr id="6" name="Picture 5"/>
          <p:cNvPicPr>
            <a:picLocks noChangeAspect="1"/>
          </p:cNvPicPr>
          <p:nvPr/>
        </p:nvPicPr>
        <p:blipFill>
          <a:blip r:embed="rId4"/>
          <a:stretch>
            <a:fillRect/>
          </a:stretch>
        </p:blipFill>
        <p:spPr>
          <a:xfrm>
            <a:off x="4789111" y="2279639"/>
            <a:ext cx="2624537" cy="1562647"/>
          </a:xfrm>
          <a:prstGeom prst="rect">
            <a:avLst/>
          </a:prstGeom>
        </p:spPr>
      </p:pic>
      <p:sp>
        <p:nvSpPr>
          <p:cNvPr id="7" name="TextBox 6"/>
          <p:cNvSpPr txBox="1"/>
          <p:nvPr/>
        </p:nvSpPr>
        <p:spPr>
          <a:xfrm>
            <a:off x="8789597" y="4086293"/>
            <a:ext cx="1936376" cy="646331"/>
          </a:xfrm>
          <a:prstGeom prst="rect">
            <a:avLst/>
          </a:prstGeom>
          <a:noFill/>
        </p:spPr>
        <p:txBody>
          <a:bodyPr wrap="square" rtlCol="0">
            <a:spAutoFit/>
          </a:bodyPr>
          <a:lstStyle/>
          <a:p>
            <a:pPr algn="ctr"/>
            <a:r>
              <a:rPr lang="en-US" dirty="0" smtClean="0"/>
              <a:t>Supports C extensions</a:t>
            </a:r>
            <a:endParaRPr lang="en-US" dirty="0"/>
          </a:p>
        </p:txBody>
      </p:sp>
      <p:pic>
        <p:nvPicPr>
          <p:cNvPr id="8" name="Picture 7"/>
          <p:cNvPicPr>
            <a:picLocks noChangeAspect="1"/>
          </p:cNvPicPr>
          <p:nvPr/>
        </p:nvPicPr>
        <p:blipFill>
          <a:blip r:embed="rId5"/>
          <a:stretch>
            <a:fillRect/>
          </a:stretch>
        </p:blipFill>
        <p:spPr>
          <a:xfrm>
            <a:off x="9242534" y="2398763"/>
            <a:ext cx="1027549" cy="1324397"/>
          </a:xfrm>
          <a:prstGeom prst="rect">
            <a:avLst/>
          </a:prstGeom>
        </p:spPr>
      </p:pic>
      <p:sp>
        <p:nvSpPr>
          <p:cNvPr id="9" name="Title 1"/>
          <p:cNvSpPr>
            <a:spLocks noGrp="1"/>
          </p:cNvSpPr>
          <p:nvPr>
            <p:ph type="title"/>
          </p:nvPr>
        </p:nvSpPr>
        <p:spPr>
          <a:xfrm>
            <a:off x="254760" y="206375"/>
            <a:ext cx="8560454" cy="857250"/>
          </a:xfrm>
        </p:spPr>
        <p:txBody>
          <a:bodyPr>
            <a:normAutofit/>
          </a:bodyPr>
          <a:lstStyle/>
          <a:p>
            <a:r>
              <a:rPr lang="en-US" sz="4000" dirty="0" err="1" smtClean="0"/>
              <a:t>PySpark</a:t>
            </a:r>
            <a:r>
              <a:rPr lang="en-US" sz="4000" dirty="0" smtClean="0"/>
              <a:t> at a Glance</a:t>
            </a:r>
            <a:endParaRPr lang="en-US" sz="4000" dirty="0"/>
          </a:p>
        </p:txBody>
      </p:sp>
    </p:spTree>
    <p:extLst>
      <p:ext uri="{BB962C8B-B14F-4D97-AF65-F5344CB8AC3E}">
        <p14:creationId xmlns:p14="http://schemas.microsoft.com/office/powerpoint/2010/main" val="2311992258"/>
      </p:ext>
    </p:extLst>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7760" y="2259106"/>
            <a:ext cx="9953625" cy="2009775"/>
          </a:xfrm>
          <a:prstGeom prst="rect">
            <a:avLst/>
          </a:prstGeom>
          <a:solidFill>
            <a:srgbClr val="0F86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Spark Core Engine</a:t>
            </a:r>
          </a:p>
          <a:p>
            <a:pPr algn="ctr"/>
            <a:r>
              <a:rPr lang="en-US" sz="1400" dirty="0" smtClean="0">
                <a:solidFill>
                  <a:schemeClr val="bg2">
                    <a:lumMod val="20000"/>
                    <a:lumOff val="80000"/>
                  </a:schemeClr>
                </a:solidFill>
              </a:rPr>
              <a:t>(Scala)</a:t>
            </a:r>
            <a:endParaRPr lang="en-US" sz="1400" dirty="0">
              <a:solidFill>
                <a:schemeClr val="bg2">
                  <a:lumMod val="20000"/>
                  <a:lumOff val="80000"/>
                </a:schemeClr>
              </a:solidFill>
            </a:endParaRPr>
          </a:p>
        </p:txBody>
      </p:sp>
      <p:sp>
        <p:nvSpPr>
          <p:cNvPr id="3" name="Rectangle 2"/>
          <p:cNvSpPr/>
          <p:nvPr/>
        </p:nvSpPr>
        <p:spPr>
          <a:xfrm>
            <a:off x="3475398" y="4458923"/>
            <a:ext cx="3082154" cy="581025"/>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Scheduler</a:t>
            </a:r>
            <a:endParaRPr lang="en-US" dirty="0"/>
          </a:p>
        </p:txBody>
      </p:sp>
      <p:sp>
        <p:nvSpPr>
          <p:cNvPr id="4" name="Rectangle 3"/>
          <p:cNvSpPr/>
          <p:nvPr/>
        </p:nvSpPr>
        <p:spPr>
          <a:xfrm>
            <a:off x="6822619" y="4458923"/>
            <a:ext cx="1663435" cy="581025"/>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endParaRPr lang="en-US" dirty="0"/>
          </a:p>
        </p:txBody>
      </p:sp>
      <p:sp>
        <p:nvSpPr>
          <p:cNvPr id="5" name="Rectangle 4"/>
          <p:cNvSpPr/>
          <p:nvPr/>
        </p:nvSpPr>
        <p:spPr>
          <a:xfrm>
            <a:off x="8768255" y="4458633"/>
            <a:ext cx="1663435" cy="581025"/>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Mesos</a:t>
            </a:r>
            <a:endParaRPr lang="en-US" dirty="0"/>
          </a:p>
        </p:txBody>
      </p:sp>
      <p:sp>
        <p:nvSpPr>
          <p:cNvPr id="6" name="Rectangle 5"/>
          <p:cNvSpPr/>
          <p:nvPr/>
        </p:nvSpPr>
        <p:spPr>
          <a:xfrm>
            <a:off x="1529762" y="4467225"/>
            <a:ext cx="1663435" cy="581025"/>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a:t>
            </a:r>
            <a:endParaRPr lang="en-US" dirty="0"/>
          </a:p>
        </p:txBody>
      </p:sp>
      <p:sp>
        <p:nvSpPr>
          <p:cNvPr id="7" name="Rectangle 6"/>
          <p:cNvSpPr/>
          <p:nvPr/>
        </p:nvSpPr>
        <p:spPr>
          <a:xfrm>
            <a:off x="4444701" y="3056965"/>
            <a:ext cx="3496235" cy="498380"/>
          </a:xfrm>
          <a:prstGeom prst="rect">
            <a:avLst/>
          </a:prstGeom>
          <a:solidFill>
            <a:srgbClr val="92D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 API</a:t>
            </a:r>
            <a:endParaRPr lang="en-US" dirty="0"/>
          </a:p>
        </p:txBody>
      </p:sp>
      <p:sp>
        <p:nvSpPr>
          <p:cNvPr id="8" name="Rectangle 7"/>
          <p:cNvSpPr/>
          <p:nvPr/>
        </p:nvSpPr>
        <p:spPr>
          <a:xfrm>
            <a:off x="5170842" y="2528046"/>
            <a:ext cx="2088777" cy="379179"/>
          </a:xfrm>
          <a:prstGeom prst="rect">
            <a:avLst/>
          </a:prstGeom>
          <a:solidFill>
            <a:srgbClr val="9022BC"/>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PySpark</a:t>
            </a:r>
            <a:endParaRPr lang="en-US" dirty="0"/>
          </a:p>
        </p:txBody>
      </p:sp>
      <p:cxnSp>
        <p:nvCxnSpPr>
          <p:cNvPr id="9" name="Straight Arrow Connector 8"/>
          <p:cNvCxnSpPr/>
          <p:nvPr/>
        </p:nvCxnSpPr>
        <p:spPr>
          <a:xfrm flipH="1">
            <a:off x="6764709" y="1814510"/>
            <a:ext cx="766726" cy="785462"/>
          </a:xfrm>
          <a:prstGeom prst="straightConnector1">
            <a:avLst/>
          </a:prstGeom>
          <a:ln w="63500">
            <a:solidFill>
              <a:srgbClr val="E96C4A"/>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59040" y="992776"/>
            <a:ext cx="2580640" cy="1015663"/>
          </a:xfrm>
          <a:prstGeom prst="rect">
            <a:avLst/>
          </a:prstGeom>
          <a:noFill/>
        </p:spPr>
        <p:txBody>
          <a:bodyPr wrap="square" rtlCol="0">
            <a:spAutoFit/>
          </a:bodyPr>
          <a:lstStyle/>
          <a:p>
            <a:r>
              <a:rPr lang="en-US" sz="2000" b="1" dirty="0" smtClean="0">
                <a:latin typeface="Anonymous Pro" panose="02060609030202000504" pitchFamily="49" charset="0"/>
                <a:ea typeface="Anonymous Pro" panose="02060609030202000504" pitchFamily="49" charset="0"/>
              </a:rPr>
              <a:t>41 files</a:t>
            </a:r>
          </a:p>
          <a:p>
            <a:r>
              <a:rPr lang="en-US" sz="2000" b="1" dirty="0" smtClean="0">
                <a:latin typeface="Anonymous Pro" panose="02060609030202000504" pitchFamily="49" charset="0"/>
                <a:ea typeface="Anonymous Pro" panose="02060609030202000504" pitchFamily="49" charset="0"/>
              </a:rPr>
              <a:t>8,100 </a:t>
            </a:r>
            <a:r>
              <a:rPr lang="en-US" sz="2000" b="1" dirty="0" err="1" smtClean="0">
                <a:latin typeface="Anonymous Pro" panose="02060609030202000504" pitchFamily="49" charset="0"/>
                <a:ea typeface="Anonymous Pro" panose="02060609030202000504" pitchFamily="49" charset="0"/>
              </a:rPr>
              <a:t>loc</a:t>
            </a:r>
            <a:endParaRPr lang="en-US" sz="2000" b="1" dirty="0" smtClean="0">
              <a:latin typeface="Anonymous Pro" panose="02060609030202000504" pitchFamily="49" charset="0"/>
              <a:ea typeface="Anonymous Pro" panose="02060609030202000504" pitchFamily="49" charset="0"/>
            </a:endParaRPr>
          </a:p>
          <a:p>
            <a:r>
              <a:rPr lang="en-US" sz="2000" b="1" dirty="0" smtClean="0">
                <a:latin typeface="Anonymous Pro" panose="02060609030202000504" pitchFamily="49" charset="0"/>
                <a:ea typeface="Anonymous Pro" panose="02060609030202000504" pitchFamily="49" charset="0"/>
              </a:rPr>
              <a:t>6,300 comments</a:t>
            </a:r>
            <a:endParaRPr lang="en-US" sz="2000" b="1" dirty="0">
              <a:latin typeface="Anonymous Pro" panose="02060609030202000504" pitchFamily="49" charset="0"/>
              <a:ea typeface="Anonymous Pro" panose="02060609030202000504" pitchFamily="49" charset="0"/>
            </a:endParaRPr>
          </a:p>
        </p:txBody>
      </p:sp>
      <p:sp>
        <p:nvSpPr>
          <p:cNvPr id="11" name="Title 1"/>
          <p:cNvSpPr>
            <a:spLocks noGrp="1"/>
          </p:cNvSpPr>
          <p:nvPr>
            <p:ph type="title"/>
          </p:nvPr>
        </p:nvSpPr>
        <p:spPr>
          <a:xfrm>
            <a:off x="254760" y="206375"/>
            <a:ext cx="8560454" cy="857250"/>
          </a:xfrm>
        </p:spPr>
        <p:txBody>
          <a:bodyPr>
            <a:normAutofit/>
          </a:bodyPr>
          <a:lstStyle/>
          <a:p>
            <a:r>
              <a:rPr lang="en-US" sz="4000" dirty="0" err="1" smtClean="0"/>
              <a:t>PySpark</a:t>
            </a:r>
            <a:r>
              <a:rPr lang="en-US" sz="4000" dirty="0" smtClean="0"/>
              <a:t> to Java API</a:t>
            </a:r>
            <a:endParaRPr lang="en-US" sz="4000" dirty="0"/>
          </a:p>
        </p:txBody>
      </p:sp>
    </p:spTree>
    <p:extLst>
      <p:ext uri="{BB962C8B-B14F-4D97-AF65-F5344CB8AC3E}">
        <p14:creationId xmlns:p14="http://schemas.microsoft.com/office/powerpoint/2010/main" val="3468377047"/>
      </p:ext>
    </p:extLst>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52371" y="1264888"/>
            <a:ext cx="1118802" cy="720751"/>
          </a:xfrm>
          <a:prstGeom prst="rect">
            <a:avLst/>
          </a:prstGeom>
        </p:spPr>
      </p:pic>
      <p:sp>
        <p:nvSpPr>
          <p:cNvPr id="3" name="Rectangle 2"/>
          <p:cNvSpPr/>
          <p:nvPr/>
        </p:nvSpPr>
        <p:spPr>
          <a:xfrm>
            <a:off x="340777" y="861862"/>
            <a:ext cx="4739427" cy="5202048"/>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9872" y="1194566"/>
            <a:ext cx="1584102" cy="24856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511" y="1379301"/>
            <a:ext cx="562962" cy="562962"/>
          </a:xfrm>
          <a:prstGeom prst="rect">
            <a:avLst/>
          </a:prstGeom>
        </p:spPr>
      </p:pic>
      <p:sp>
        <p:nvSpPr>
          <p:cNvPr id="6" name="Rectangle 5"/>
          <p:cNvSpPr/>
          <p:nvPr/>
        </p:nvSpPr>
        <p:spPr>
          <a:xfrm>
            <a:off x="3197742" y="1194566"/>
            <a:ext cx="1584102" cy="2485622"/>
          </a:xfrm>
          <a:prstGeom prst="rect">
            <a:avLst/>
          </a:prstGeom>
          <a:noFill/>
          <a:ln>
            <a:solidFill>
              <a:srgbClr val="E96C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6286" y="1275250"/>
            <a:ext cx="667013" cy="667013"/>
          </a:xfrm>
          <a:prstGeom prst="rect">
            <a:avLst/>
          </a:prstGeom>
        </p:spPr>
      </p:pic>
      <p:sp>
        <p:nvSpPr>
          <p:cNvPr id="8" name="Rounded Rectangle 7"/>
          <p:cNvSpPr/>
          <p:nvPr/>
        </p:nvSpPr>
        <p:spPr>
          <a:xfrm>
            <a:off x="756973" y="2099702"/>
            <a:ext cx="1369958" cy="813096"/>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nonymous Pro" panose="02060609030202000504" pitchFamily="49" charset="0"/>
                <a:ea typeface="Anonymous Pro" panose="02060609030202000504" pitchFamily="49" charset="0"/>
              </a:rPr>
              <a:t>Spark Context</a:t>
            </a:r>
          </a:p>
          <a:p>
            <a:pPr algn="ctr"/>
            <a:r>
              <a:rPr lang="en-US" sz="1400" b="1" dirty="0" smtClean="0">
                <a:solidFill>
                  <a:schemeClr val="bg1"/>
                </a:solidFill>
                <a:latin typeface="Anonymous Pro" panose="02060609030202000504" pitchFamily="49" charset="0"/>
                <a:ea typeface="Anonymous Pro" panose="02060609030202000504" pitchFamily="49" charset="0"/>
              </a:rPr>
              <a:t>Controller</a:t>
            </a:r>
            <a:endParaRPr lang="en-US" sz="1400" b="1" dirty="0">
              <a:solidFill>
                <a:schemeClr val="bg1"/>
              </a:solidFill>
              <a:latin typeface="Anonymous Pro" panose="02060609030202000504" pitchFamily="49" charset="0"/>
              <a:ea typeface="Anonymous Pro" panose="02060609030202000504" pitchFamily="49" charset="0"/>
            </a:endParaRPr>
          </a:p>
        </p:txBody>
      </p:sp>
      <p:sp>
        <p:nvSpPr>
          <p:cNvPr id="9" name="Rounded Rectangle 8"/>
          <p:cNvSpPr/>
          <p:nvPr/>
        </p:nvSpPr>
        <p:spPr>
          <a:xfrm>
            <a:off x="3336189" y="2074024"/>
            <a:ext cx="1262130" cy="708338"/>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nonymous Pro" panose="02060609030202000504" pitchFamily="49" charset="0"/>
                <a:ea typeface="Anonymous Pro" panose="02060609030202000504" pitchFamily="49" charset="0"/>
              </a:rPr>
              <a:t>Spark Context</a:t>
            </a:r>
            <a:endParaRPr lang="en-US" b="1" dirty="0">
              <a:solidFill>
                <a:schemeClr val="bg1"/>
              </a:solidFill>
              <a:latin typeface="Anonymous Pro" panose="02060609030202000504" pitchFamily="49" charset="0"/>
              <a:ea typeface="Anonymous Pro" panose="02060609030202000504" pitchFamily="49" charset="0"/>
            </a:endParaRPr>
          </a:p>
        </p:txBody>
      </p:sp>
      <p:cxnSp>
        <p:nvCxnSpPr>
          <p:cNvPr id="10" name="Straight Arrow Connector 9"/>
          <p:cNvCxnSpPr>
            <a:stCxn id="4" idx="3"/>
            <a:endCxn id="6" idx="1"/>
          </p:cNvCxnSpPr>
          <p:nvPr/>
        </p:nvCxnSpPr>
        <p:spPr>
          <a:xfrm>
            <a:off x="2233974" y="2437377"/>
            <a:ext cx="963768" cy="0"/>
          </a:xfrm>
          <a:prstGeom prst="straightConnector1">
            <a:avLst/>
          </a:prstGeom>
          <a:ln w="317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640" y="2025764"/>
            <a:ext cx="850005" cy="369332"/>
          </a:xfrm>
          <a:prstGeom prst="rect">
            <a:avLst/>
          </a:prstGeom>
          <a:noFill/>
        </p:spPr>
        <p:txBody>
          <a:bodyPr wrap="square" rtlCol="0">
            <a:spAutoFit/>
          </a:bodyPr>
          <a:lstStyle/>
          <a:p>
            <a:r>
              <a:rPr lang="en-US" b="1" dirty="0" smtClean="0">
                <a:latin typeface="Anonymous Pro" panose="02060609030202000504" pitchFamily="49" charset="0"/>
                <a:ea typeface="Anonymous Pro" panose="02060609030202000504" pitchFamily="49" charset="0"/>
              </a:rPr>
              <a:t>Py4j</a:t>
            </a:r>
            <a:endParaRPr lang="en-US" b="1" dirty="0">
              <a:latin typeface="Anonymous Pro" panose="02060609030202000504" pitchFamily="49" charset="0"/>
              <a:ea typeface="Anonymous Pro" panose="02060609030202000504" pitchFamily="49" charset="0"/>
            </a:endParaRPr>
          </a:p>
        </p:txBody>
      </p:sp>
      <p:sp>
        <p:nvSpPr>
          <p:cNvPr id="12" name="TextBox 11"/>
          <p:cNvSpPr txBox="1"/>
          <p:nvPr/>
        </p:nvSpPr>
        <p:spPr>
          <a:xfrm>
            <a:off x="2232079" y="2410775"/>
            <a:ext cx="1026068" cy="369332"/>
          </a:xfrm>
          <a:prstGeom prst="rect">
            <a:avLst/>
          </a:prstGeom>
          <a:noFill/>
        </p:spPr>
        <p:txBody>
          <a:bodyPr wrap="square" rtlCol="0">
            <a:spAutoFit/>
          </a:bodyPr>
          <a:lstStyle/>
          <a:p>
            <a:r>
              <a:rPr lang="en-US" b="1" dirty="0" smtClean="0">
                <a:latin typeface="Anonymous Pro" panose="02060609030202000504" pitchFamily="49" charset="0"/>
                <a:ea typeface="Anonymous Pro" panose="02060609030202000504" pitchFamily="49" charset="0"/>
              </a:rPr>
              <a:t>Socket</a:t>
            </a:r>
            <a:endParaRPr lang="en-US" b="1" dirty="0">
              <a:latin typeface="Anonymous Pro" panose="02060609030202000504" pitchFamily="49" charset="0"/>
              <a:ea typeface="Anonymous Pro" panose="02060609030202000504" pitchFamily="49" charset="0"/>
            </a:endParaRPr>
          </a:p>
        </p:txBody>
      </p:sp>
      <p:pic>
        <p:nvPicPr>
          <p:cNvPr id="13" name="Picture 12"/>
          <p:cNvPicPr>
            <a:picLocks noChangeAspect="1"/>
          </p:cNvPicPr>
          <p:nvPr/>
        </p:nvPicPr>
        <p:blipFill>
          <a:blip r:embed="rId6"/>
          <a:stretch>
            <a:fillRect/>
          </a:stretch>
        </p:blipFill>
        <p:spPr>
          <a:xfrm>
            <a:off x="1912045" y="4423250"/>
            <a:ext cx="1596889" cy="1220339"/>
          </a:xfrm>
          <a:prstGeom prst="rect">
            <a:avLst/>
          </a:prstGeom>
        </p:spPr>
      </p:pic>
      <p:sp>
        <p:nvSpPr>
          <p:cNvPr id="14" name="TextBox 13"/>
          <p:cNvSpPr txBox="1"/>
          <p:nvPr/>
        </p:nvSpPr>
        <p:spPr>
          <a:xfrm>
            <a:off x="2118794" y="4990991"/>
            <a:ext cx="1106072" cy="369332"/>
          </a:xfrm>
          <a:prstGeom prst="rect">
            <a:avLst/>
          </a:prstGeom>
          <a:noFill/>
        </p:spPr>
        <p:txBody>
          <a:bodyPr wrap="none" rtlCol="0">
            <a:spAutoFit/>
          </a:bodyPr>
          <a:lstStyle/>
          <a:p>
            <a:pPr algn="ctr"/>
            <a:r>
              <a:rPr lang="en-US" dirty="0" smtClean="0"/>
              <a:t>Local Disk</a:t>
            </a:r>
            <a:endParaRPr lang="en-US" dirty="0"/>
          </a:p>
        </p:txBody>
      </p:sp>
      <p:cxnSp>
        <p:nvCxnSpPr>
          <p:cNvPr id="15" name="Straight Arrow Connector 14"/>
          <p:cNvCxnSpPr/>
          <p:nvPr/>
        </p:nvCxnSpPr>
        <p:spPr>
          <a:xfrm>
            <a:off x="2030469" y="3811124"/>
            <a:ext cx="530842" cy="612126"/>
          </a:xfrm>
          <a:prstGeom prst="straightConnector1">
            <a:avLst/>
          </a:prstGeom>
          <a:ln w="317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854844" y="3811124"/>
            <a:ext cx="534382" cy="612126"/>
          </a:xfrm>
          <a:prstGeom prst="straightConnector1">
            <a:avLst/>
          </a:prstGeom>
          <a:ln w="317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58971" y="861860"/>
            <a:ext cx="5575566" cy="5202050"/>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02213" y="1096715"/>
            <a:ext cx="1780494" cy="1736290"/>
          </a:xfrm>
          <a:prstGeom prst="rect">
            <a:avLst/>
          </a:prstGeom>
          <a:noFill/>
          <a:ln>
            <a:solidFill>
              <a:srgbClr val="E96C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338773" y="3882914"/>
            <a:ext cx="1755696" cy="1760966"/>
          </a:xfrm>
          <a:prstGeom prst="rect">
            <a:avLst/>
          </a:prstGeom>
          <a:noFill/>
          <a:ln>
            <a:solidFill>
              <a:srgbClr val="E96C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773" y="1131627"/>
            <a:ext cx="667013" cy="667013"/>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389" y="3938233"/>
            <a:ext cx="667013" cy="667013"/>
          </a:xfrm>
          <a:prstGeom prst="rect">
            <a:avLst/>
          </a:prstGeom>
        </p:spPr>
      </p:pic>
      <p:cxnSp>
        <p:nvCxnSpPr>
          <p:cNvPr id="23" name="Straight Arrow Connector 22"/>
          <p:cNvCxnSpPr/>
          <p:nvPr/>
        </p:nvCxnSpPr>
        <p:spPr>
          <a:xfrm>
            <a:off x="8277663" y="1746525"/>
            <a:ext cx="963768" cy="0"/>
          </a:xfrm>
          <a:prstGeom prst="straightConnector1">
            <a:avLst/>
          </a:prstGeom>
          <a:ln w="317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277663" y="2491337"/>
            <a:ext cx="963768" cy="0"/>
          </a:xfrm>
          <a:prstGeom prst="straightConnector1">
            <a:avLst/>
          </a:prstGeom>
          <a:ln w="317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439161" y="1270697"/>
            <a:ext cx="850005" cy="369332"/>
          </a:xfrm>
          <a:prstGeom prst="rect">
            <a:avLst/>
          </a:prstGeom>
          <a:noFill/>
        </p:spPr>
        <p:txBody>
          <a:bodyPr wrap="square" rtlCol="0">
            <a:spAutoFit/>
          </a:bodyPr>
          <a:lstStyle/>
          <a:p>
            <a:r>
              <a:rPr lang="en-US" b="1" dirty="0" smtClean="0">
                <a:latin typeface="Anonymous Pro" panose="02060609030202000504" pitchFamily="49" charset="0"/>
                <a:ea typeface="Anonymous Pro" panose="02060609030202000504" pitchFamily="49" charset="0"/>
              </a:rPr>
              <a:t>Pipe</a:t>
            </a:r>
            <a:endParaRPr lang="en-US" b="1" dirty="0">
              <a:latin typeface="Anonymous Pro" panose="02060609030202000504" pitchFamily="49" charset="0"/>
              <a:ea typeface="Anonymous Pro" panose="02060609030202000504" pitchFamily="49" charset="0"/>
            </a:endParaRPr>
          </a:p>
        </p:txBody>
      </p:sp>
      <p:sp>
        <p:nvSpPr>
          <p:cNvPr id="26" name="TextBox 25"/>
          <p:cNvSpPr txBox="1"/>
          <p:nvPr/>
        </p:nvSpPr>
        <p:spPr>
          <a:xfrm>
            <a:off x="3355042" y="3695291"/>
            <a:ext cx="1415570" cy="369332"/>
          </a:xfrm>
          <a:prstGeom prst="rect">
            <a:avLst/>
          </a:prstGeom>
          <a:noFill/>
        </p:spPr>
        <p:txBody>
          <a:bodyPr wrap="square" rtlCol="0">
            <a:spAutoFit/>
          </a:bodyPr>
          <a:lstStyle/>
          <a:p>
            <a:r>
              <a:rPr lang="en-US" dirty="0" smtClean="0"/>
              <a:t>Driver JVM</a:t>
            </a:r>
            <a:endParaRPr lang="en-US" dirty="0"/>
          </a:p>
        </p:txBody>
      </p:sp>
      <p:sp>
        <p:nvSpPr>
          <p:cNvPr id="27" name="TextBox 26"/>
          <p:cNvSpPr txBox="1"/>
          <p:nvPr/>
        </p:nvSpPr>
        <p:spPr>
          <a:xfrm>
            <a:off x="6346104" y="2845132"/>
            <a:ext cx="1774783" cy="369332"/>
          </a:xfrm>
          <a:prstGeom prst="rect">
            <a:avLst/>
          </a:prstGeom>
          <a:noFill/>
        </p:spPr>
        <p:txBody>
          <a:bodyPr wrap="square" rtlCol="0">
            <a:spAutoFit/>
          </a:bodyPr>
          <a:lstStyle/>
          <a:p>
            <a:r>
              <a:rPr lang="en-US" dirty="0" smtClean="0"/>
              <a:t>Executor JVM</a:t>
            </a:r>
            <a:endParaRPr lang="en-US" dirty="0"/>
          </a:p>
        </p:txBody>
      </p:sp>
      <p:sp>
        <p:nvSpPr>
          <p:cNvPr id="28" name="TextBox 27"/>
          <p:cNvSpPr txBox="1"/>
          <p:nvPr/>
        </p:nvSpPr>
        <p:spPr>
          <a:xfrm>
            <a:off x="6395837" y="5620040"/>
            <a:ext cx="1774783" cy="369332"/>
          </a:xfrm>
          <a:prstGeom prst="rect">
            <a:avLst/>
          </a:prstGeom>
          <a:noFill/>
        </p:spPr>
        <p:txBody>
          <a:bodyPr wrap="square" rtlCol="0">
            <a:spAutoFit/>
          </a:bodyPr>
          <a:lstStyle/>
          <a:p>
            <a:r>
              <a:rPr lang="en-US" dirty="0" smtClean="0"/>
              <a:t>Executor JVM</a:t>
            </a:r>
            <a:endParaRPr lang="en-US" dirty="0"/>
          </a:p>
        </p:txBody>
      </p:sp>
      <p:cxnSp>
        <p:nvCxnSpPr>
          <p:cNvPr id="29" name="Straight Arrow Connector 28"/>
          <p:cNvCxnSpPr/>
          <p:nvPr/>
        </p:nvCxnSpPr>
        <p:spPr>
          <a:xfrm>
            <a:off x="8265728" y="4709505"/>
            <a:ext cx="963768" cy="0"/>
          </a:xfrm>
          <a:prstGeom prst="straightConnector1">
            <a:avLst/>
          </a:prstGeom>
          <a:ln w="317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265728" y="5490416"/>
            <a:ext cx="963768" cy="0"/>
          </a:xfrm>
          <a:prstGeom prst="straightConnector1">
            <a:avLst/>
          </a:prstGeom>
          <a:ln w="317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427226" y="4233677"/>
            <a:ext cx="850005" cy="369332"/>
          </a:xfrm>
          <a:prstGeom prst="rect">
            <a:avLst/>
          </a:prstGeom>
          <a:noFill/>
        </p:spPr>
        <p:txBody>
          <a:bodyPr wrap="square" rtlCol="0">
            <a:spAutoFit/>
          </a:bodyPr>
          <a:lstStyle/>
          <a:p>
            <a:r>
              <a:rPr lang="en-US" b="1" dirty="0" smtClean="0">
                <a:latin typeface="Anonymous Pro" panose="02060609030202000504" pitchFamily="49" charset="0"/>
                <a:ea typeface="Anonymous Pro" panose="02060609030202000504" pitchFamily="49" charset="0"/>
              </a:rPr>
              <a:t>Pipe</a:t>
            </a:r>
            <a:endParaRPr lang="en-US" b="1" dirty="0">
              <a:latin typeface="Anonymous Pro" panose="02060609030202000504" pitchFamily="49" charset="0"/>
              <a:ea typeface="Anonymous Pro" panose="02060609030202000504" pitchFamily="49" charset="0"/>
            </a:endParaRPr>
          </a:p>
        </p:txBody>
      </p:sp>
      <p:sp>
        <p:nvSpPr>
          <p:cNvPr id="32" name="Rectangle 31"/>
          <p:cNvSpPr/>
          <p:nvPr/>
        </p:nvSpPr>
        <p:spPr>
          <a:xfrm>
            <a:off x="9493017" y="4343826"/>
            <a:ext cx="1881390" cy="69271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493017" y="5179896"/>
            <a:ext cx="1881389" cy="69494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6311" y="4494198"/>
            <a:ext cx="388920" cy="388920"/>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7295" y="5371659"/>
            <a:ext cx="388920" cy="388920"/>
          </a:xfrm>
          <a:prstGeom prst="rect">
            <a:avLst/>
          </a:prstGeom>
        </p:spPr>
      </p:pic>
      <p:cxnSp>
        <p:nvCxnSpPr>
          <p:cNvPr id="36" name="Straight Arrow Connector 35"/>
          <p:cNvCxnSpPr/>
          <p:nvPr/>
        </p:nvCxnSpPr>
        <p:spPr>
          <a:xfrm>
            <a:off x="4963271" y="1906542"/>
            <a:ext cx="1287404" cy="4937"/>
          </a:xfrm>
          <a:prstGeom prst="straightConnector1">
            <a:avLst/>
          </a:prstGeom>
          <a:ln w="3175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007887" y="2726597"/>
            <a:ext cx="1287404" cy="1663202"/>
          </a:xfrm>
          <a:prstGeom prst="straightConnector1">
            <a:avLst/>
          </a:prstGeom>
          <a:ln w="3175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757788" y="6142190"/>
            <a:ext cx="2715905" cy="461665"/>
          </a:xfrm>
          <a:prstGeom prst="rect">
            <a:avLst/>
          </a:prstGeom>
          <a:noFill/>
        </p:spPr>
        <p:txBody>
          <a:bodyPr wrap="square" rtlCol="0">
            <a:spAutoFit/>
          </a:bodyPr>
          <a:lstStyle/>
          <a:p>
            <a:r>
              <a:rPr lang="en-US" sz="2400" b="1" dirty="0" smtClean="0"/>
              <a:t>Worker Machine</a:t>
            </a:r>
            <a:endParaRPr lang="en-US" sz="2400" b="1" dirty="0"/>
          </a:p>
        </p:txBody>
      </p:sp>
      <p:sp>
        <p:nvSpPr>
          <p:cNvPr id="39" name="TextBox 38"/>
          <p:cNvSpPr txBox="1"/>
          <p:nvPr/>
        </p:nvSpPr>
        <p:spPr>
          <a:xfrm>
            <a:off x="1448362" y="6124146"/>
            <a:ext cx="2715905" cy="461665"/>
          </a:xfrm>
          <a:prstGeom prst="rect">
            <a:avLst/>
          </a:prstGeom>
          <a:noFill/>
        </p:spPr>
        <p:txBody>
          <a:bodyPr wrap="square" rtlCol="0">
            <a:spAutoFit/>
          </a:bodyPr>
          <a:lstStyle/>
          <a:p>
            <a:r>
              <a:rPr lang="en-US" sz="2400" b="1" dirty="0" smtClean="0"/>
              <a:t>Driver Machine</a:t>
            </a:r>
            <a:endParaRPr lang="en-US" sz="2400" b="1" dirty="0"/>
          </a:p>
        </p:txBody>
      </p:sp>
      <p:sp>
        <p:nvSpPr>
          <p:cNvPr id="40" name="TextBox 39"/>
          <p:cNvSpPr txBox="1"/>
          <p:nvPr/>
        </p:nvSpPr>
        <p:spPr>
          <a:xfrm>
            <a:off x="693469" y="3107165"/>
            <a:ext cx="767698" cy="369332"/>
          </a:xfrm>
          <a:prstGeom prst="rect">
            <a:avLst/>
          </a:prstGeom>
          <a:noFill/>
        </p:spPr>
        <p:txBody>
          <a:bodyPr wrap="square" rtlCol="0">
            <a:spAutoFit/>
          </a:bodyPr>
          <a:lstStyle/>
          <a:p>
            <a:r>
              <a:rPr lang="en-US" b="1" dirty="0" smtClean="0">
                <a:solidFill>
                  <a:srgbClr val="9966FF"/>
                </a:solidFill>
                <a:latin typeface="Consolas" panose="020B0609020204030204" pitchFamily="49" charset="0"/>
                <a:ea typeface="Anonymous Pro" panose="02060609030202000504" pitchFamily="49" charset="0"/>
                <a:cs typeface="Consolas" panose="020B0609020204030204" pitchFamily="49" charset="0"/>
              </a:rPr>
              <a:t>F(x)</a:t>
            </a:r>
            <a:endParaRPr lang="en-US" b="1" dirty="0">
              <a:solidFill>
                <a:srgbClr val="9966FF"/>
              </a:solidFill>
              <a:latin typeface="Consolas" panose="020B0609020204030204" pitchFamily="49" charset="0"/>
              <a:ea typeface="Anonymous Pro" panose="02060609030202000504" pitchFamily="49" charset="0"/>
              <a:cs typeface="Consolas" panose="020B0609020204030204" pitchFamily="49" charset="0"/>
            </a:endParaRPr>
          </a:p>
        </p:txBody>
      </p:sp>
      <p:pic>
        <p:nvPicPr>
          <p:cNvPr id="41" name="Picture 2" descr="http://ucantdothatontheinternet.com/images/pick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0443" y="3092710"/>
            <a:ext cx="518045" cy="503138"/>
          </a:xfrm>
          <a:prstGeom prst="rect">
            <a:avLst/>
          </a:prstGeom>
          <a:noFill/>
          <a:extLst>
            <a:ext uri="{909E8E84-426E-40dd-AFC4-6F175D3DCCD1}">
              <a14:hiddenFill xmlns="" xmlns:a14="http://schemas.microsoft.com/office/drawing/2010/main">
                <a:solidFill>
                  <a:srgbClr val="FFFFFF"/>
                </a:solidFill>
              </a14:hiddenFill>
            </a:ext>
          </a:extLst>
        </p:spPr>
      </p:pic>
      <p:sp>
        <p:nvSpPr>
          <p:cNvPr id="42" name="Right Arrow 41"/>
          <p:cNvSpPr/>
          <p:nvPr/>
        </p:nvSpPr>
        <p:spPr>
          <a:xfrm>
            <a:off x="1307720" y="3196064"/>
            <a:ext cx="396049" cy="234914"/>
          </a:xfrm>
          <a:prstGeom prst="rightArrow">
            <a:avLst/>
          </a:prstGeom>
          <a:solidFill>
            <a:srgbClr val="9966FF"/>
          </a:solidFill>
          <a:ln>
            <a:solidFill>
              <a:srgbClr val="7030A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43" name="Picture 2" descr="http://ucantdothatontheinternet.com/images/pick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5351" y="2836000"/>
            <a:ext cx="518045" cy="503138"/>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2" descr="http://ucantdothatontheinternet.com/images/pick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3379" y="4746215"/>
            <a:ext cx="518045" cy="503138"/>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2" descr="http://ucantdothatontheinternet.com/images/pick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5411" y="1910328"/>
            <a:ext cx="518045" cy="503138"/>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2" descr="http://ucantdothatontheinternet.com/images/pick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34215" y="4390728"/>
            <a:ext cx="306757" cy="297930"/>
          </a:xfrm>
          <a:prstGeom prst="rect">
            <a:avLst/>
          </a:prstGeom>
          <a:noFill/>
          <a:extLst>
            <a:ext uri="{909E8E84-426E-40dd-AFC4-6F175D3DCCD1}">
              <a14:hiddenFill xmlns="" xmlns:a14="http://schemas.microsoft.com/office/drawing/2010/main">
                <a:solidFill>
                  <a:srgbClr val="FFFFFF"/>
                </a:solidFill>
              </a14:hiddenFill>
            </a:ext>
          </a:extLst>
        </p:spPr>
      </p:pic>
      <p:pic>
        <p:nvPicPr>
          <p:cNvPr id="47" name="Picture 2" descr="http://ucantdothatontheinternet.com/images/pick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6520" y="5236861"/>
            <a:ext cx="306757" cy="297930"/>
          </a:xfrm>
          <a:prstGeom prst="rect">
            <a:avLst/>
          </a:prstGeom>
          <a:noFill/>
          <a:extLst>
            <a:ext uri="{909E8E84-426E-40dd-AFC4-6F175D3DCCD1}">
              <a14:hiddenFill xmlns="" xmlns:a14="http://schemas.microsoft.com/office/drawing/2010/main">
                <a:solidFill>
                  <a:srgbClr val="FFFFFF"/>
                </a:solidFill>
              </a14:hiddenFill>
            </a:ext>
          </a:extLst>
        </p:spPr>
      </p:pic>
      <p:sp>
        <p:nvSpPr>
          <p:cNvPr id="48" name="TextBox 47"/>
          <p:cNvSpPr txBox="1"/>
          <p:nvPr/>
        </p:nvSpPr>
        <p:spPr>
          <a:xfrm>
            <a:off x="10779925" y="4362842"/>
            <a:ext cx="713105" cy="369332"/>
          </a:xfrm>
          <a:prstGeom prst="rect">
            <a:avLst/>
          </a:prstGeom>
          <a:noFill/>
        </p:spPr>
        <p:txBody>
          <a:bodyPr wrap="square" rtlCol="0">
            <a:spAutoFit/>
          </a:bodyPr>
          <a:lstStyle/>
          <a:p>
            <a:r>
              <a:rPr lang="en-US" b="1" dirty="0" smtClean="0">
                <a:solidFill>
                  <a:srgbClr val="9966FF"/>
                </a:solidFill>
                <a:latin typeface="Consolas" panose="020B0609020204030204" pitchFamily="49" charset="0"/>
                <a:ea typeface="Anonymous Pro" panose="02060609030202000504" pitchFamily="49" charset="0"/>
                <a:cs typeface="Consolas" panose="020B0609020204030204" pitchFamily="49" charset="0"/>
              </a:rPr>
              <a:t>F(x)</a:t>
            </a:r>
            <a:endParaRPr lang="en-US" b="1" dirty="0">
              <a:solidFill>
                <a:srgbClr val="9966FF"/>
              </a:solidFill>
              <a:latin typeface="Consolas" panose="020B0609020204030204" pitchFamily="49" charset="0"/>
              <a:ea typeface="Anonymous Pro" panose="02060609030202000504" pitchFamily="49" charset="0"/>
              <a:cs typeface="Consolas" panose="020B0609020204030204" pitchFamily="49" charset="0"/>
            </a:endParaRPr>
          </a:p>
        </p:txBody>
      </p:sp>
      <p:sp>
        <p:nvSpPr>
          <p:cNvPr id="49" name="TextBox 48"/>
          <p:cNvSpPr txBox="1"/>
          <p:nvPr/>
        </p:nvSpPr>
        <p:spPr>
          <a:xfrm>
            <a:off x="10791380" y="5196237"/>
            <a:ext cx="713105" cy="369332"/>
          </a:xfrm>
          <a:prstGeom prst="rect">
            <a:avLst/>
          </a:prstGeom>
          <a:noFill/>
        </p:spPr>
        <p:txBody>
          <a:bodyPr wrap="square" rtlCol="0">
            <a:spAutoFit/>
          </a:bodyPr>
          <a:lstStyle/>
          <a:p>
            <a:r>
              <a:rPr lang="en-US" b="1" dirty="0" smtClean="0">
                <a:solidFill>
                  <a:srgbClr val="9966FF"/>
                </a:solidFill>
                <a:latin typeface="Consolas" panose="020B0609020204030204" pitchFamily="49" charset="0"/>
                <a:ea typeface="Anonymous Pro" panose="02060609030202000504" pitchFamily="49" charset="0"/>
                <a:cs typeface="Consolas" panose="020B0609020204030204" pitchFamily="49" charset="0"/>
              </a:rPr>
              <a:t>F(x)</a:t>
            </a:r>
            <a:endParaRPr lang="en-US" b="1" dirty="0">
              <a:solidFill>
                <a:srgbClr val="9966FF"/>
              </a:solidFill>
              <a:latin typeface="Consolas" panose="020B0609020204030204" pitchFamily="49" charset="0"/>
              <a:ea typeface="Anonymous Pro" panose="02060609030202000504" pitchFamily="49" charset="0"/>
              <a:cs typeface="Consolas" panose="020B0609020204030204" pitchFamily="49" charset="0"/>
            </a:endParaRPr>
          </a:p>
        </p:txBody>
      </p:sp>
      <p:sp>
        <p:nvSpPr>
          <p:cNvPr id="50" name="Right Arrow 49"/>
          <p:cNvSpPr/>
          <p:nvPr/>
        </p:nvSpPr>
        <p:spPr>
          <a:xfrm>
            <a:off x="10492510" y="4452752"/>
            <a:ext cx="313993" cy="181718"/>
          </a:xfrm>
          <a:prstGeom prst="rightArrow">
            <a:avLst/>
          </a:prstGeom>
          <a:solidFill>
            <a:srgbClr val="9966FF"/>
          </a:solidFill>
          <a:ln>
            <a:solidFill>
              <a:srgbClr val="7030A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1" name="Right Arrow 50"/>
          <p:cNvSpPr/>
          <p:nvPr/>
        </p:nvSpPr>
        <p:spPr>
          <a:xfrm>
            <a:off x="10492510" y="5280800"/>
            <a:ext cx="313993" cy="181718"/>
          </a:xfrm>
          <a:prstGeom prst="rightArrow">
            <a:avLst/>
          </a:prstGeom>
          <a:solidFill>
            <a:srgbClr val="9966FF"/>
          </a:solidFill>
          <a:ln>
            <a:solidFill>
              <a:srgbClr val="7030A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2" name="Rectangle 51"/>
          <p:cNvSpPr/>
          <p:nvPr/>
        </p:nvSpPr>
        <p:spPr>
          <a:xfrm>
            <a:off x="8082707" y="3076307"/>
            <a:ext cx="1515181" cy="43533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9499773" y="1354271"/>
            <a:ext cx="1881390" cy="69271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9499774" y="2226473"/>
            <a:ext cx="1881389" cy="72487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3067" y="1504643"/>
            <a:ext cx="388920" cy="388920"/>
          </a:xfrm>
          <a:prstGeom prst="rect">
            <a:avLst/>
          </a:prstGeom>
        </p:spPr>
      </p:pic>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052" y="2418237"/>
            <a:ext cx="388920" cy="388920"/>
          </a:xfrm>
          <a:prstGeom prst="rect">
            <a:avLst/>
          </a:prstGeom>
        </p:spPr>
      </p:pic>
      <p:pic>
        <p:nvPicPr>
          <p:cNvPr id="57" name="Picture 2" descr="http://ucantdothatontheinternet.com/images/pick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0971" y="1401173"/>
            <a:ext cx="306757" cy="297930"/>
          </a:xfrm>
          <a:prstGeom prst="rect">
            <a:avLst/>
          </a:prstGeom>
          <a:noFill/>
          <a:extLst>
            <a:ext uri="{909E8E84-426E-40dd-AFC4-6F175D3DCCD1}">
              <a14:hiddenFill xmlns="" xmlns:a14="http://schemas.microsoft.com/office/drawing/2010/main">
                <a:solidFill>
                  <a:srgbClr val="FFFFFF"/>
                </a:solidFill>
              </a14:hiddenFill>
            </a:ext>
          </a:extLst>
        </p:spPr>
      </p:pic>
      <p:pic>
        <p:nvPicPr>
          <p:cNvPr id="58" name="Picture 2" descr="http://ucantdothatontheinternet.com/images/pick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73277" y="2283439"/>
            <a:ext cx="306757" cy="297930"/>
          </a:xfrm>
          <a:prstGeom prst="rect">
            <a:avLst/>
          </a:prstGeom>
          <a:noFill/>
          <a:extLst>
            <a:ext uri="{909E8E84-426E-40dd-AFC4-6F175D3DCCD1}">
              <a14:hiddenFill xmlns="" xmlns:a14="http://schemas.microsoft.com/office/drawing/2010/main">
                <a:solidFill>
                  <a:srgbClr val="FFFFFF"/>
                </a:solidFill>
              </a14:hiddenFill>
            </a:ext>
          </a:extLst>
        </p:spPr>
      </p:pic>
      <p:sp>
        <p:nvSpPr>
          <p:cNvPr id="59" name="TextBox 58"/>
          <p:cNvSpPr txBox="1"/>
          <p:nvPr/>
        </p:nvSpPr>
        <p:spPr>
          <a:xfrm>
            <a:off x="10786681" y="1373287"/>
            <a:ext cx="713105" cy="369332"/>
          </a:xfrm>
          <a:prstGeom prst="rect">
            <a:avLst/>
          </a:prstGeom>
          <a:noFill/>
        </p:spPr>
        <p:txBody>
          <a:bodyPr wrap="square" rtlCol="0">
            <a:spAutoFit/>
          </a:bodyPr>
          <a:lstStyle/>
          <a:p>
            <a:r>
              <a:rPr lang="en-US" b="1" dirty="0" smtClean="0">
                <a:solidFill>
                  <a:srgbClr val="9966FF"/>
                </a:solidFill>
                <a:latin typeface="Consolas" panose="020B0609020204030204" pitchFamily="49" charset="0"/>
                <a:ea typeface="Anonymous Pro" panose="02060609030202000504" pitchFamily="49" charset="0"/>
                <a:cs typeface="Consolas" panose="020B0609020204030204" pitchFamily="49" charset="0"/>
              </a:rPr>
              <a:t>F(x)</a:t>
            </a:r>
            <a:endParaRPr lang="en-US" b="1" dirty="0">
              <a:solidFill>
                <a:srgbClr val="9966FF"/>
              </a:solidFill>
              <a:latin typeface="Consolas" panose="020B0609020204030204" pitchFamily="49" charset="0"/>
              <a:ea typeface="Anonymous Pro" panose="02060609030202000504" pitchFamily="49" charset="0"/>
              <a:cs typeface="Consolas" panose="020B0609020204030204" pitchFamily="49" charset="0"/>
            </a:endParaRPr>
          </a:p>
        </p:txBody>
      </p:sp>
      <p:sp>
        <p:nvSpPr>
          <p:cNvPr id="60" name="TextBox 59"/>
          <p:cNvSpPr txBox="1"/>
          <p:nvPr/>
        </p:nvSpPr>
        <p:spPr>
          <a:xfrm>
            <a:off x="10798137" y="2242815"/>
            <a:ext cx="713105" cy="369332"/>
          </a:xfrm>
          <a:prstGeom prst="rect">
            <a:avLst/>
          </a:prstGeom>
          <a:noFill/>
        </p:spPr>
        <p:txBody>
          <a:bodyPr wrap="square" rtlCol="0">
            <a:spAutoFit/>
          </a:bodyPr>
          <a:lstStyle/>
          <a:p>
            <a:r>
              <a:rPr lang="en-US" b="1" dirty="0" smtClean="0">
                <a:solidFill>
                  <a:srgbClr val="9966FF"/>
                </a:solidFill>
                <a:latin typeface="Consolas" panose="020B0609020204030204" pitchFamily="49" charset="0"/>
                <a:ea typeface="Anonymous Pro" panose="02060609030202000504" pitchFamily="49" charset="0"/>
                <a:cs typeface="Consolas" panose="020B0609020204030204" pitchFamily="49" charset="0"/>
              </a:rPr>
              <a:t>F(x)</a:t>
            </a:r>
            <a:endParaRPr lang="en-US" b="1" dirty="0">
              <a:solidFill>
                <a:srgbClr val="9966FF"/>
              </a:solidFill>
              <a:latin typeface="Consolas" panose="020B0609020204030204" pitchFamily="49" charset="0"/>
              <a:ea typeface="Anonymous Pro" panose="02060609030202000504" pitchFamily="49" charset="0"/>
              <a:cs typeface="Consolas" panose="020B0609020204030204" pitchFamily="49" charset="0"/>
            </a:endParaRPr>
          </a:p>
        </p:txBody>
      </p:sp>
      <p:sp>
        <p:nvSpPr>
          <p:cNvPr id="61" name="Right Arrow 60"/>
          <p:cNvSpPr/>
          <p:nvPr/>
        </p:nvSpPr>
        <p:spPr>
          <a:xfrm>
            <a:off x="10499266" y="1463197"/>
            <a:ext cx="313993" cy="181718"/>
          </a:xfrm>
          <a:prstGeom prst="rightArrow">
            <a:avLst/>
          </a:prstGeom>
          <a:solidFill>
            <a:srgbClr val="9966FF"/>
          </a:solidFill>
          <a:ln>
            <a:solidFill>
              <a:srgbClr val="7030A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2" name="Right Arrow 61"/>
          <p:cNvSpPr/>
          <p:nvPr/>
        </p:nvSpPr>
        <p:spPr>
          <a:xfrm>
            <a:off x="10499267" y="2327378"/>
            <a:ext cx="313993" cy="181718"/>
          </a:xfrm>
          <a:prstGeom prst="rightArrow">
            <a:avLst/>
          </a:prstGeom>
          <a:solidFill>
            <a:srgbClr val="9966FF"/>
          </a:solidFill>
          <a:ln>
            <a:solidFill>
              <a:srgbClr val="7030A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3" name="Cloud 62"/>
          <p:cNvSpPr/>
          <p:nvPr/>
        </p:nvSpPr>
        <p:spPr>
          <a:xfrm>
            <a:off x="7005786" y="1168568"/>
            <a:ext cx="1045099" cy="771596"/>
          </a:xfrm>
          <a:prstGeom prst="cloud">
            <a:avLst/>
          </a:prstGeom>
          <a:solidFill>
            <a:schemeClr val="accent1">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6077" y="3076907"/>
            <a:ext cx="905218" cy="500252"/>
          </a:xfrm>
          <a:prstGeom prst="rect">
            <a:avLst/>
          </a:prstGeom>
        </p:spPr>
      </p:pic>
      <p:sp>
        <p:nvSpPr>
          <p:cNvPr id="65" name="Rectangle 64"/>
          <p:cNvSpPr/>
          <p:nvPr/>
        </p:nvSpPr>
        <p:spPr>
          <a:xfrm>
            <a:off x="7183375" y="1398618"/>
            <a:ext cx="702886" cy="29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RDD</a:t>
            </a:r>
            <a:endParaRPr lang="en-US" b="1" dirty="0">
              <a:solidFill>
                <a:schemeClr val="bg1"/>
              </a:solidFill>
            </a:endParaRPr>
          </a:p>
        </p:txBody>
      </p:sp>
      <p:sp>
        <p:nvSpPr>
          <p:cNvPr id="66" name="Cloud 65"/>
          <p:cNvSpPr/>
          <p:nvPr/>
        </p:nvSpPr>
        <p:spPr>
          <a:xfrm>
            <a:off x="7012268" y="3969458"/>
            <a:ext cx="1045099" cy="771067"/>
          </a:xfrm>
          <a:prstGeom prst="cloud">
            <a:avLst/>
          </a:prstGeom>
          <a:solidFill>
            <a:schemeClr val="accent1">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7" name="Rectangle 66"/>
          <p:cNvSpPr/>
          <p:nvPr/>
        </p:nvSpPr>
        <p:spPr>
          <a:xfrm>
            <a:off x="7223889" y="4205693"/>
            <a:ext cx="702886" cy="29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RDD</a:t>
            </a:r>
            <a:endParaRPr lang="en-US" b="1" dirty="0">
              <a:solidFill>
                <a:schemeClr val="bg1"/>
              </a:solidFill>
            </a:endParaRPr>
          </a:p>
        </p:txBody>
      </p:sp>
      <p:sp>
        <p:nvSpPr>
          <p:cNvPr id="68" name="Rectangle 67"/>
          <p:cNvSpPr/>
          <p:nvPr/>
        </p:nvSpPr>
        <p:spPr>
          <a:xfrm>
            <a:off x="10326654" y="1694911"/>
            <a:ext cx="702886" cy="29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RDD</a:t>
            </a:r>
            <a:endParaRPr lang="en-US" b="1" dirty="0">
              <a:solidFill>
                <a:schemeClr val="bg1"/>
              </a:solidFill>
            </a:endParaRPr>
          </a:p>
        </p:txBody>
      </p:sp>
      <p:sp>
        <p:nvSpPr>
          <p:cNvPr id="69" name="Rectangle 68"/>
          <p:cNvSpPr/>
          <p:nvPr/>
        </p:nvSpPr>
        <p:spPr>
          <a:xfrm>
            <a:off x="10326260" y="5538563"/>
            <a:ext cx="702886" cy="29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RDD</a:t>
            </a:r>
            <a:endParaRPr lang="en-US" b="1" dirty="0">
              <a:solidFill>
                <a:schemeClr val="bg1"/>
              </a:solidFill>
            </a:endParaRPr>
          </a:p>
        </p:txBody>
      </p:sp>
      <p:cxnSp>
        <p:nvCxnSpPr>
          <p:cNvPr id="70" name="Straight Arrow Connector 69"/>
          <p:cNvCxnSpPr/>
          <p:nvPr/>
        </p:nvCxnSpPr>
        <p:spPr>
          <a:xfrm>
            <a:off x="7722879" y="2009775"/>
            <a:ext cx="634346" cy="938107"/>
          </a:xfrm>
          <a:prstGeom prst="straightConnector1">
            <a:avLst/>
          </a:prstGeom>
          <a:ln w="31750">
            <a:headEnd type="triangle" w="lg" len="lg"/>
            <a:tailEnd type="triangle" w="lg" len="lg"/>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flipV="1">
            <a:off x="7642492" y="3558198"/>
            <a:ext cx="483028" cy="376550"/>
          </a:xfrm>
          <a:prstGeom prst="straightConnector1">
            <a:avLst/>
          </a:prstGeom>
          <a:ln w="31750">
            <a:headEnd type="triangle" w="lg" len="lg"/>
            <a:tailEnd type="triangle" w="lg" len="lg"/>
          </a:ln>
        </p:spPr>
        <p:style>
          <a:lnRef idx="1">
            <a:schemeClr val="accent2"/>
          </a:lnRef>
          <a:fillRef idx="0">
            <a:schemeClr val="accent2"/>
          </a:fillRef>
          <a:effectRef idx="0">
            <a:schemeClr val="accent2"/>
          </a:effectRef>
          <a:fontRef idx="minor">
            <a:schemeClr val="tx1"/>
          </a:fontRef>
        </p:style>
      </p:cxnSp>
      <p:sp>
        <p:nvSpPr>
          <p:cNvPr id="72" name="TextBox 71"/>
          <p:cNvSpPr txBox="1"/>
          <p:nvPr/>
        </p:nvSpPr>
        <p:spPr>
          <a:xfrm>
            <a:off x="6302213" y="2443808"/>
            <a:ext cx="1780494" cy="338554"/>
          </a:xfrm>
          <a:prstGeom prst="rect">
            <a:avLst/>
          </a:prstGeom>
          <a:noFill/>
        </p:spPr>
        <p:txBody>
          <a:bodyPr wrap="square" rtlCol="0">
            <a:spAutoFit/>
          </a:bodyPr>
          <a:lstStyle/>
          <a:p>
            <a:pPr algn="ctr"/>
            <a:r>
              <a:rPr lang="en-US" sz="1600" dirty="0" smtClean="0">
                <a:solidFill>
                  <a:schemeClr val="accent2"/>
                </a:solidFill>
              </a:rPr>
              <a:t>MLlib, SQL, shuffle</a:t>
            </a:r>
            <a:endParaRPr lang="en-US" sz="1600" dirty="0">
              <a:solidFill>
                <a:schemeClr val="accent2"/>
              </a:solidFill>
            </a:endParaRPr>
          </a:p>
        </p:txBody>
      </p:sp>
      <p:sp>
        <p:nvSpPr>
          <p:cNvPr id="73" name="TextBox 72"/>
          <p:cNvSpPr txBox="1"/>
          <p:nvPr/>
        </p:nvSpPr>
        <p:spPr>
          <a:xfrm>
            <a:off x="6338773" y="5230254"/>
            <a:ext cx="1743934" cy="338554"/>
          </a:xfrm>
          <a:prstGeom prst="rect">
            <a:avLst/>
          </a:prstGeom>
          <a:noFill/>
        </p:spPr>
        <p:txBody>
          <a:bodyPr wrap="square" rtlCol="0">
            <a:spAutoFit/>
          </a:bodyPr>
          <a:lstStyle/>
          <a:p>
            <a:pPr algn="ctr"/>
            <a:r>
              <a:rPr lang="en-US" sz="1600" dirty="0" smtClean="0">
                <a:solidFill>
                  <a:schemeClr val="accent2"/>
                </a:solidFill>
              </a:rPr>
              <a:t>MLlib, SQL, shuffle</a:t>
            </a:r>
            <a:endParaRPr lang="en-US" sz="1600" dirty="0">
              <a:solidFill>
                <a:schemeClr val="accent2"/>
              </a:solidFill>
            </a:endParaRPr>
          </a:p>
        </p:txBody>
      </p:sp>
      <p:sp>
        <p:nvSpPr>
          <p:cNvPr id="74" name="Rectangle 73"/>
          <p:cNvSpPr/>
          <p:nvPr/>
        </p:nvSpPr>
        <p:spPr>
          <a:xfrm>
            <a:off x="9495535" y="3904302"/>
            <a:ext cx="1881389" cy="3044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nonymous Pro" panose="02060609030202000504" pitchFamily="49" charset="0"/>
                <a:ea typeface="Anonymous Pro" panose="02060609030202000504" pitchFamily="49" charset="0"/>
              </a:rPr>
              <a:t>daemon.py</a:t>
            </a:r>
            <a:endParaRPr lang="en-US" dirty="0">
              <a:solidFill>
                <a:schemeClr val="tx1"/>
              </a:solidFill>
              <a:latin typeface="Anonymous Pro" panose="02060609030202000504" pitchFamily="49" charset="0"/>
              <a:ea typeface="Anonymous Pro" panose="02060609030202000504" pitchFamily="49" charset="0"/>
            </a:endParaRPr>
          </a:p>
        </p:txBody>
      </p:sp>
      <p:sp>
        <p:nvSpPr>
          <p:cNvPr id="75" name="Rectangle 74"/>
          <p:cNvSpPr/>
          <p:nvPr/>
        </p:nvSpPr>
        <p:spPr>
          <a:xfrm>
            <a:off x="9493016" y="964241"/>
            <a:ext cx="1881389" cy="3044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nonymous Pro" panose="02060609030202000504" pitchFamily="49" charset="0"/>
                <a:ea typeface="Anonymous Pro" panose="02060609030202000504" pitchFamily="49" charset="0"/>
              </a:rPr>
              <a:t>daemon.py</a:t>
            </a:r>
            <a:endParaRPr lang="en-US" dirty="0">
              <a:solidFill>
                <a:schemeClr val="tx1"/>
              </a:solidFill>
              <a:latin typeface="Anonymous Pro" panose="02060609030202000504" pitchFamily="49" charset="0"/>
              <a:ea typeface="Anonymous Pro" panose="02060609030202000504" pitchFamily="49" charset="0"/>
            </a:endParaRPr>
          </a:p>
        </p:txBody>
      </p:sp>
      <p:sp>
        <p:nvSpPr>
          <p:cNvPr id="76" name="Title 1"/>
          <p:cNvSpPr>
            <a:spLocks noGrp="1"/>
          </p:cNvSpPr>
          <p:nvPr>
            <p:ph type="title"/>
          </p:nvPr>
        </p:nvSpPr>
        <p:spPr>
          <a:xfrm>
            <a:off x="254760" y="206375"/>
            <a:ext cx="8560454" cy="857250"/>
          </a:xfrm>
        </p:spPr>
        <p:txBody>
          <a:bodyPr>
            <a:normAutofit/>
          </a:bodyPr>
          <a:lstStyle/>
          <a:p>
            <a:r>
              <a:rPr lang="en-US" sz="4000" dirty="0" err="1" smtClean="0"/>
              <a:t>PySpark</a:t>
            </a:r>
            <a:r>
              <a:rPr lang="en-US" sz="4000" dirty="0" smtClean="0"/>
              <a:t> Architecture</a:t>
            </a:r>
            <a:endParaRPr lang="en-US" sz="4000" dirty="0"/>
          </a:p>
        </p:txBody>
      </p:sp>
    </p:spTree>
    <p:extLst>
      <p:ext uri="{BB962C8B-B14F-4D97-AF65-F5344CB8AC3E}">
        <p14:creationId xmlns:p14="http://schemas.microsoft.com/office/powerpoint/2010/main" val="348573492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7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1" grpId="0"/>
      <p:bldP spid="12" grpId="0"/>
      <p:bldP spid="14" grpId="0"/>
      <p:bldP spid="19" grpId="0" animBg="1"/>
      <p:bldP spid="20" grpId="0" animBg="1"/>
      <p:bldP spid="25" grpId="0"/>
      <p:bldP spid="26" grpId="0"/>
      <p:bldP spid="27" grpId="0"/>
      <p:bldP spid="28" grpId="0"/>
      <p:bldP spid="31" grpId="0"/>
      <p:bldP spid="32" grpId="0" animBg="1"/>
      <p:bldP spid="33" grpId="0" animBg="1"/>
      <p:bldP spid="40" grpId="0"/>
      <p:bldP spid="42" grpId="0" animBg="1"/>
      <p:bldP spid="48" grpId="0"/>
      <p:bldP spid="49" grpId="0"/>
      <p:bldP spid="50" grpId="0" animBg="1"/>
      <p:bldP spid="51" grpId="0" animBg="1"/>
      <p:bldP spid="52" grpId="0" animBg="1"/>
      <p:bldP spid="53" grpId="0" animBg="1"/>
      <p:bldP spid="54" grpId="0" animBg="1"/>
      <p:bldP spid="59" grpId="0"/>
      <p:bldP spid="60" grpId="0"/>
      <p:bldP spid="61" grpId="0" animBg="1"/>
      <p:bldP spid="62" grpId="0" animBg="1"/>
      <p:bldP spid="63" grpId="0" animBg="1"/>
      <p:bldP spid="65" grpId="0" animBg="1"/>
      <p:bldP spid="66" grpId="0" animBg="1"/>
      <p:bldP spid="67" grpId="0" animBg="1"/>
      <p:bldP spid="68" grpId="0" animBg="1"/>
      <p:bldP spid="69" grpId="0" animBg="1"/>
      <p:bldP spid="72" grpId="0"/>
      <p:bldP spid="73" grpId="0"/>
      <p:bldP spid="74" grpId="0" animBg="1"/>
      <p:bldP spid="7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955" y="256605"/>
            <a:ext cx="1280644" cy="1280644"/>
          </a:xfrm>
          <a:prstGeom prst="rect">
            <a:avLst/>
          </a:prstGeom>
        </p:spPr>
      </p:pic>
      <p:sp>
        <p:nvSpPr>
          <p:cNvPr id="3" name="Cloud 2"/>
          <p:cNvSpPr/>
          <p:nvPr/>
        </p:nvSpPr>
        <p:spPr>
          <a:xfrm>
            <a:off x="5127109" y="1762003"/>
            <a:ext cx="1961148" cy="109208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8375" y="2029838"/>
            <a:ext cx="1618615" cy="505817"/>
          </a:xfrm>
          <a:prstGeom prst="rect">
            <a:avLst/>
          </a:prstGeom>
        </p:spPr>
      </p:pic>
      <p:sp>
        <p:nvSpPr>
          <p:cNvPr id="5" name="Rectangle 4"/>
          <p:cNvSpPr/>
          <p:nvPr/>
        </p:nvSpPr>
        <p:spPr>
          <a:xfrm>
            <a:off x="5292587" y="3326845"/>
            <a:ext cx="1624264" cy="624824"/>
          </a:xfrm>
          <a:prstGeom prst="rect">
            <a:avLst/>
          </a:prstGeom>
          <a:solidFill>
            <a:srgbClr val="00B0F0"/>
          </a:solidFill>
          <a:ln>
            <a:solidFill>
              <a:srgbClr val="0070C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err="1" smtClean="0"/>
              <a:t>HadoopRDD</a:t>
            </a:r>
            <a:endParaRPr lang="en-US" b="1" dirty="0"/>
          </a:p>
        </p:txBody>
      </p:sp>
      <p:sp>
        <p:nvSpPr>
          <p:cNvPr id="6" name="Rectangle 5"/>
          <p:cNvSpPr/>
          <p:nvPr/>
        </p:nvSpPr>
        <p:spPr>
          <a:xfrm>
            <a:off x="5292587" y="4428816"/>
            <a:ext cx="1624264" cy="624824"/>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err="1" smtClean="0"/>
              <a:t>MappedRDD</a:t>
            </a:r>
            <a:endParaRPr lang="en-US" b="1" dirty="0"/>
          </a:p>
        </p:txBody>
      </p:sp>
      <p:sp>
        <p:nvSpPr>
          <p:cNvPr id="7" name="Rectangle 6"/>
          <p:cNvSpPr/>
          <p:nvPr/>
        </p:nvSpPr>
        <p:spPr>
          <a:xfrm>
            <a:off x="5292587" y="5530787"/>
            <a:ext cx="1624264" cy="624824"/>
          </a:xfrm>
          <a:prstGeom prst="rect">
            <a:avLst/>
          </a:prstGeom>
          <a:solidFill>
            <a:srgbClr val="9022BC"/>
          </a:solidFill>
          <a:ln>
            <a:solidFill>
              <a:srgbClr val="7030A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err="1" smtClean="0"/>
              <a:t>PythonRDD</a:t>
            </a:r>
            <a:endParaRPr lang="en-US" b="1" dirty="0"/>
          </a:p>
        </p:txBody>
      </p:sp>
      <p:cxnSp>
        <p:nvCxnSpPr>
          <p:cNvPr id="8" name="Straight Arrow Connector 7"/>
          <p:cNvCxnSpPr>
            <a:stCxn id="3" idx="1"/>
            <a:endCxn id="5" idx="0"/>
          </p:cNvCxnSpPr>
          <p:nvPr/>
        </p:nvCxnSpPr>
        <p:spPr>
          <a:xfrm flipH="1">
            <a:off x="6104719" y="2852921"/>
            <a:ext cx="2964" cy="47392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090044" y="3951669"/>
            <a:ext cx="2964" cy="47392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087080" y="5056863"/>
            <a:ext cx="2964" cy="47392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254760" y="206375"/>
            <a:ext cx="8560454" cy="857250"/>
          </a:xfrm>
        </p:spPr>
        <p:txBody>
          <a:bodyPr>
            <a:normAutofit/>
          </a:bodyPr>
          <a:lstStyle/>
          <a:p>
            <a:r>
              <a:rPr lang="en-US" sz="4000" dirty="0" smtClean="0"/>
              <a:t>Reading from HDFS</a:t>
            </a:r>
            <a:endParaRPr lang="en-US" sz="4000" dirty="0"/>
          </a:p>
        </p:txBody>
      </p:sp>
    </p:spTree>
    <p:extLst>
      <p:ext uri="{BB962C8B-B14F-4D97-AF65-F5344CB8AC3E}">
        <p14:creationId xmlns:p14="http://schemas.microsoft.com/office/powerpoint/2010/main" val="2315484303"/>
      </p:ext>
    </p:extLst>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08498" y="1936378"/>
            <a:ext cx="2731168" cy="121590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9359" y="2196400"/>
            <a:ext cx="682657" cy="682657"/>
          </a:xfrm>
          <a:prstGeom prst="rect">
            <a:avLst/>
          </a:prstGeom>
        </p:spPr>
      </p:pic>
      <p:cxnSp>
        <p:nvCxnSpPr>
          <p:cNvPr id="4" name="Straight Arrow Connector 3"/>
          <p:cNvCxnSpPr/>
          <p:nvPr/>
        </p:nvCxnSpPr>
        <p:spPr>
          <a:xfrm>
            <a:off x="6999065" y="1840483"/>
            <a:ext cx="931198" cy="451813"/>
          </a:xfrm>
          <a:prstGeom prst="straightConnector1">
            <a:avLst/>
          </a:prstGeom>
          <a:ln w="317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6938183" y="2823536"/>
            <a:ext cx="989173" cy="239452"/>
          </a:xfrm>
          <a:prstGeom prst="straightConnector1">
            <a:avLst/>
          </a:prstGeom>
          <a:ln w="317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stretch>
            <a:fillRect/>
          </a:stretch>
        </p:blipFill>
        <p:spPr>
          <a:xfrm>
            <a:off x="4879595" y="2789436"/>
            <a:ext cx="936803" cy="725692"/>
          </a:xfrm>
          <a:prstGeom prst="rect">
            <a:avLst/>
          </a:prstGeom>
        </p:spPr>
      </p:pic>
      <p:sp>
        <p:nvSpPr>
          <p:cNvPr id="7" name="TextBox 6"/>
          <p:cNvSpPr txBox="1"/>
          <p:nvPr/>
        </p:nvSpPr>
        <p:spPr>
          <a:xfrm>
            <a:off x="5816398" y="2804860"/>
            <a:ext cx="1593833" cy="523220"/>
          </a:xfrm>
          <a:prstGeom prst="rect">
            <a:avLst/>
          </a:prstGeom>
          <a:noFill/>
        </p:spPr>
        <p:txBody>
          <a:bodyPr wrap="square" rtlCol="0">
            <a:spAutoFit/>
          </a:bodyPr>
          <a:lstStyle/>
          <a:p>
            <a:r>
              <a:rPr lang="en-US" sz="2800" dirty="0" smtClean="0"/>
              <a:t>pypy</a:t>
            </a:r>
            <a:endParaRPr lang="en-US" sz="2800" dirty="0"/>
          </a:p>
        </p:txBody>
      </p:sp>
      <p:sp>
        <p:nvSpPr>
          <p:cNvPr id="8" name="TextBox 7"/>
          <p:cNvSpPr txBox="1"/>
          <p:nvPr/>
        </p:nvSpPr>
        <p:spPr>
          <a:xfrm>
            <a:off x="5175671" y="3375572"/>
            <a:ext cx="1845377"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accent4"/>
                </a:solidFill>
              </a:rPr>
              <a:t>JIT, so faster</a:t>
            </a:r>
          </a:p>
          <a:p>
            <a:pPr marL="285750" indent="-285750">
              <a:buFont typeface="Arial" panose="020B0604020202020204" pitchFamily="34" charset="0"/>
              <a:buChar char="•"/>
            </a:pPr>
            <a:r>
              <a:rPr lang="en-US" dirty="0" smtClean="0">
                <a:solidFill>
                  <a:schemeClr val="accent4"/>
                </a:solidFill>
              </a:rPr>
              <a:t>less memory</a:t>
            </a:r>
          </a:p>
          <a:p>
            <a:pPr marL="285750" indent="-285750">
              <a:buFont typeface="Arial" panose="020B0604020202020204" pitchFamily="34" charset="0"/>
              <a:buChar char="•"/>
            </a:pPr>
            <a:r>
              <a:rPr lang="en-US" dirty="0" smtClean="0">
                <a:solidFill>
                  <a:schemeClr val="accent4"/>
                </a:solidFill>
              </a:rPr>
              <a:t>CFFI support</a:t>
            </a:r>
            <a:endParaRPr lang="en-US" dirty="0">
              <a:solidFill>
                <a:schemeClr val="accent4"/>
              </a:solidFill>
            </a:endParaRPr>
          </a:p>
        </p:txBody>
      </p:sp>
      <p:sp>
        <p:nvSpPr>
          <p:cNvPr id="9" name="TextBox 8"/>
          <p:cNvSpPr txBox="1"/>
          <p:nvPr/>
        </p:nvSpPr>
        <p:spPr>
          <a:xfrm>
            <a:off x="5217553" y="1413158"/>
            <a:ext cx="1870038" cy="523220"/>
          </a:xfrm>
          <a:prstGeom prst="rect">
            <a:avLst/>
          </a:prstGeom>
          <a:noFill/>
        </p:spPr>
        <p:txBody>
          <a:bodyPr wrap="square" rtlCol="0">
            <a:spAutoFit/>
          </a:bodyPr>
          <a:lstStyle/>
          <a:p>
            <a:r>
              <a:rPr lang="en-US" sz="2800" dirty="0" smtClean="0"/>
              <a:t>CPython</a:t>
            </a:r>
            <a:endParaRPr lang="en-US" sz="2800" dirty="0"/>
          </a:p>
        </p:txBody>
      </p:sp>
      <p:sp>
        <p:nvSpPr>
          <p:cNvPr id="10" name="TextBox 9"/>
          <p:cNvSpPr txBox="1"/>
          <p:nvPr/>
        </p:nvSpPr>
        <p:spPr>
          <a:xfrm>
            <a:off x="5144924" y="1881723"/>
            <a:ext cx="2015295" cy="369332"/>
          </a:xfrm>
          <a:prstGeom prst="rect">
            <a:avLst/>
          </a:prstGeom>
          <a:noFill/>
        </p:spPr>
        <p:txBody>
          <a:bodyPr wrap="none" rtlCol="0">
            <a:spAutoFit/>
          </a:bodyPr>
          <a:lstStyle/>
          <a:p>
            <a:r>
              <a:rPr lang="en-US" dirty="0" smtClean="0">
                <a:solidFill>
                  <a:schemeClr val="accent4"/>
                </a:solidFill>
              </a:rPr>
              <a:t>(default python)</a:t>
            </a:r>
            <a:endParaRPr lang="en-US" dirty="0">
              <a:solidFill>
                <a:schemeClr val="accent4"/>
              </a:solidFill>
            </a:endParaRPr>
          </a:p>
        </p:txBody>
      </p:sp>
      <p:sp>
        <p:nvSpPr>
          <p:cNvPr id="12" name="Rectangle 11"/>
          <p:cNvSpPr/>
          <p:nvPr/>
        </p:nvSpPr>
        <p:spPr>
          <a:xfrm>
            <a:off x="1333837" y="1488419"/>
            <a:ext cx="1584102" cy="24856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476" y="1673154"/>
            <a:ext cx="562962" cy="562962"/>
          </a:xfrm>
          <a:prstGeom prst="rect">
            <a:avLst/>
          </a:prstGeom>
        </p:spPr>
      </p:pic>
      <p:sp>
        <p:nvSpPr>
          <p:cNvPr id="14" name="Rounded Rectangle 13"/>
          <p:cNvSpPr/>
          <p:nvPr/>
        </p:nvSpPr>
        <p:spPr>
          <a:xfrm>
            <a:off x="1501262" y="2393555"/>
            <a:ext cx="1262130" cy="708338"/>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nonymous Pro" panose="02060609030202000504" pitchFamily="49" charset="0"/>
                <a:ea typeface="Anonymous Pro" panose="02060609030202000504" pitchFamily="49" charset="0"/>
              </a:rPr>
              <a:t>Spark Context</a:t>
            </a:r>
            <a:endParaRPr lang="en-US" b="1" dirty="0">
              <a:solidFill>
                <a:schemeClr val="bg1"/>
              </a:solidFill>
              <a:latin typeface="Anonymous Pro" panose="02060609030202000504" pitchFamily="49" charset="0"/>
              <a:ea typeface="Anonymous Pro" panose="02060609030202000504" pitchFamily="49" charset="0"/>
            </a:endParaRPr>
          </a:p>
        </p:txBody>
      </p:sp>
      <p:sp>
        <p:nvSpPr>
          <p:cNvPr id="15" name="Rectangle 14"/>
          <p:cNvSpPr/>
          <p:nvPr/>
        </p:nvSpPr>
        <p:spPr>
          <a:xfrm>
            <a:off x="761882" y="944210"/>
            <a:ext cx="2806933" cy="3469501"/>
          </a:xfrm>
          <a:prstGeom prst="rect">
            <a:avLst/>
          </a:prstGeom>
          <a:noFill/>
          <a:ln>
            <a:solidFill>
              <a:srgbClr val="99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59207" y="4444883"/>
            <a:ext cx="2715905" cy="461665"/>
          </a:xfrm>
          <a:prstGeom prst="rect">
            <a:avLst/>
          </a:prstGeom>
          <a:noFill/>
        </p:spPr>
        <p:txBody>
          <a:bodyPr wrap="square" rtlCol="0">
            <a:spAutoFit/>
          </a:bodyPr>
          <a:lstStyle/>
          <a:p>
            <a:r>
              <a:rPr lang="en-US" sz="2400" b="1" dirty="0" smtClean="0"/>
              <a:t>Driver Machine</a:t>
            </a:r>
            <a:endParaRPr lang="en-US" sz="2400" b="1" dirty="0"/>
          </a:p>
        </p:txBody>
      </p:sp>
      <p:sp>
        <p:nvSpPr>
          <p:cNvPr id="17" name="Rectangle 16"/>
          <p:cNvSpPr/>
          <p:nvPr/>
        </p:nvSpPr>
        <p:spPr>
          <a:xfrm>
            <a:off x="7484661" y="1530654"/>
            <a:ext cx="3355819" cy="1906351"/>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047861" y="4040378"/>
            <a:ext cx="2715905" cy="461665"/>
          </a:xfrm>
          <a:prstGeom prst="rect">
            <a:avLst/>
          </a:prstGeom>
          <a:noFill/>
        </p:spPr>
        <p:txBody>
          <a:bodyPr wrap="square" rtlCol="0">
            <a:spAutoFit/>
          </a:bodyPr>
          <a:lstStyle/>
          <a:p>
            <a:r>
              <a:rPr lang="en-US" sz="2400" b="1" dirty="0" smtClean="0"/>
              <a:t>Worker Machine</a:t>
            </a:r>
            <a:endParaRPr lang="en-US" sz="2400" b="1" dirty="0"/>
          </a:p>
        </p:txBody>
      </p:sp>
      <p:cxnSp>
        <p:nvCxnSpPr>
          <p:cNvPr id="19" name="Straight Arrow Connector 18"/>
          <p:cNvCxnSpPr/>
          <p:nvPr/>
        </p:nvCxnSpPr>
        <p:spPr>
          <a:xfrm flipH="1">
            <a:off x="2546290" y="1650652"/>
            <a:ext cx="2598634" cy="189831"/>
          </a:xfrm>
          <a:prstGeom prst="straightConnector1">
            <a:avLst/>
          </a:prstGeom>
          <a:ln w="317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546290" y="2066389"/>
            <a:ext cx="2225790" cy="812669"/>
          </a:xfrm>
          <a:prstGeom prst="straightConnector1">
            <a:avLst/>
          </a:prstGeom>
          <a:ln w="317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62484" y="5521288"/>
            <a:ext cx="637674" cy="369332"/>
          </a:xfrm>
          <a:prstGeom prst="rect">
            <a:avLst/>
          </a:prstGeom>
          <a:noFill/>
        </p:spPr>
        <p:txBody>
          <a:bodyPr wrap="square" rtlCol="0">
            <a:spAutoFit/>
          </a:bodyPr>
          <a:lstStyle/>
          <a:p>
            <a:pPr algn="ctr"/>
            <a:r>
              <a:rPr lang="en-US" dirty="0" smtClean="0"/>
              <a:t>OR</a:t>
            </a:r>
            <a:endParaRPr lang="en-US" dirty="0"/>
          </a:p>
        </p:txBody>
      </p:sp>
      <p:sp>
        <p:nvSpPr>
          <p:cNvPr id="26" name="Title 1"/>
          <p:cNvSpPr>
            <a:spLocks noGrp="1"/>
          </p:cNvSpPr>
          <p:nvPr>
            <p:ph type="title"/>
          </p:nvPr>
        </p:nvSpPr>
        <p:spPr>
          <a:xfrm>
            <a:off x="254760" y="206375"/>
            <a:ext cx="9498840" cy="857250"/>
          </a:xfrm>
        </p:spPr>
        <p:txBody>
          <a:bodyPr>
            <a:normAutofit/>
          </a:bodyPr>
          <a:lstStyle/>
          <a:p>
            <a:r>
              <a:rPr lang="en-US" sz="4000" dirty="0" smtClean="0"/>
              <a:t>Choose Your Python Implementation</a:t>
            </a:r>
            <a:endParaRPr lang="en-US" sz="4000" dirty="0"/>
          </a:p>
        </p:txBody>
      </p:sp>
      <p:sp>
        <p:nvSpPr>
          <p:cNvPr id="27" name="TextBox 26"/>
          <p:cNvSpPr txBox="1"/>
          <p:nvPr/>
        </p:nvSpPr>
        <p:spPr>
          <a:xfrm>
            <a:off x="1750637" y="4977733"/>
            <a:ext cx="8666538" cy="523220"/>
          </a:xfrm>
          <a:prstGeom prst="rect">
            <a:avLst/>
          </a:prstGeom>
          <a:solidFill>
            <a:schemeClr val="tx1"/>
          </a:solidFill>
          <a:ln w="50800" cmpd="thickThin">
            <a:solidFill>
              <a:schemeClr val="tx1">
                <a:lumMod val="50000"/>
                <a:lumOff val="50000"/>
              </a:schemeClr>
            </a:solidFill>
          </a:ln>
        </p:spPr>
        <p:txBody>
          <a:bodyPr wrap="square" rtlCol="0">
            <a:spAutoFit/>
          </a:bodyPr>
          <a:lstStyle/>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PYSPARK_DRIVER_PYTHON=</a:t>
            </a:r>
            <a:r>
              <a:rPr lang="en-US" sz="1400" dirty="0" err="1">
                <a:solidFill>
                  <a:schemeClr val="bg1"/>
                </a:solidFill>
                <a:latin typeface="Consolas" panose="020B0609020204030204" pitchFamily="49" charset="0"/>
                <a:ea typeface="Anonymous Pro" panose="02060609030202000504" pitchFamily="49" charset="0"/>
                <a:cs typeface="Consolas" panose="020B0609020204030204" pitchFamily="49" charset="0"/>
              </a:rPr>
              <a:t>pypy</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PYSPARK_PYTHON=</a:t>
            </a:r>
            <a:r>
              <a:rPr lang="en-US" sz="1400" dirty="0" err="1">
                <a:solidFill>
                  <a:schemeClr val="bg1"/>
                </a:solidFill>
                <a:latin typeface="Consolas" panose="020B0609020204030204" pitchFamily="49" charset="0"/>
                <a:ea typeface="Anonymous Pro" panose="02060609030202000504" pitchFamily="49" charset="0"/>
                <a:cs typeface="Consolas" panose="020B0609020204030204" pitchFamily="49" charset="0"/>
              </a:rPr>
              <a:t>pypy</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bin/</a:t>
            </a:r>
            <a:r>
              <a:rPr lang="en-US" sz="1400" dirty="0" err="1" smtClean="0">
                <a:solidFill>
                  <a:schemeClr val="bg1"/>
                </a:solidFill>
                <a:latin typeface="Consolas" panose="020B0609020204030204" pitchFamily="49" charset="0"/>
                <a:ea typeface="Anonymous Pro" panose="02060609030202000504" pitchFamily="49" charset="0"/>
                <a:cs typeface="Consolas" panose="020B0609020204030204" pitchFamily="49" charset="0"/>
              </a:rPr>
              <a:t>pyspark</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endPar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endParaRPr>
          </a:p>
        </p:txBody>
      </p:sp>
      <p:pic>
        <p:nvPicPr>
          <p:cNvPr id="28" name="Picture 12" descr="http://mininook.com/wp-content/uploads/2014/03/utilities-termina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2685" y="5027311"/>
            <a:ext cx="352444" cy="338328"/>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TextBox 28"/>
          <p:cNvSpPr txBox="1"/>
          <p:nvPr/>
        </p:nvSpPr>
        <p:spPr>
          <a:xfrm>
            <a:off x="1750637" y="5926029"/>
            <a:ext cx="8666538" cy="523220"/>
          </a:xfrm>
          <a:prstGeom prst="rect">
            <a:avLst/>
          </a:prstGeom>
          <a:solidFill>
            <a:schemeClr val="tx1"/>
          </a:solidFill>
          <a:ln w="50800" cmpd="thickThin">
            <a:solidFill>
              <a:schemeClr val="tx1">
                <a:lumMod val="50000"/>
                <a:lumOff val="50000"/>
              </a:schemeClr>
            </a:solidFill>
          </a:ln>
        </p:spPr>
        <p:txBody>
          <a:bodyPr wrap="square" rtlCol="0">
            <a:spAutoFit/>
          </a:bodyPr>
          <a:lstStyle/>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PYSPARK_DRIVER_PYTHON=</a:t>
            </a:r>
            <a:r>
              <a:rPr lang="en-US" sz="1400" dirty="0" err="1">
                <a:solidFill>
                  <a:schemeClr val="bg1"/>
                </a:solidFill>
                <a:latin typeface="Consolas" panose="020B0609020204030204" pitchFamily="49" charset="0"/>
                <a:ea typeface="Anonymous Pro" panose="02060609030202000504" pitchFamily="49" charset="0"/>
                <a:cs typeface="Consolas" panose="020B0609020204030204" pitchFamily="49" charset="0"/>
              </a:rPr>
              <a:t>pypy</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PYSPARK_PYTHON=</a:t>
            </a:r>
            <a:r>
              <a:rPr lang="en-US" sz="1400" dirty="0" err="1">
                <a:solidFill>
                  <a:schemeClr val="bg1"/>
                </a:solidFill>
                <a:latin typeface="Consolas" panose="020B0609020204030204" pitchFamily="49" charset="0"/>
                <a:ea typeface="Anonymous Pro" panose="02060609030202000504" pitchFamily="49" charset="0"/>
                <a:cs typeface="Consolas" panose="020B0609020204030204" pitchFamily="49" charset="0"/>
              </a:rPr>
              <a:t>pypy</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./bin/spark-submit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wordcount.py</a:t>
            </a:r>
          </a:p>
          <a:p>
            <a:endPar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endParaRPr>
          </a:p>
        </p:txBody>
      </p:sp>
      <p:pic>
        <p:nvPicPr>
          <p:cNvPr id="30" name="Picture 12" descr="http://mininook.com/wp-content/uploads/2014/03/utilities-termina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3004" y="5969385"/>
            <a:ext cx="352444" cy="33832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3413057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25" grpId="0"/>
      <p:bldP spid="27" grpId="0" animBg="1"/>
      <p:bldP spid="2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22610053"/>
              </p:ext>
            </p:extLst>
          </p:nvPr>
        </p:nvGraphicFramePr>
        <p:xfrm>
          <a:off x="2007938" y="1573908"/>
          <a:ext cx="8128000" cy="182880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pPr algn="ctr"/>
                      <a:r>
                        <a:rPr lang="en-US" dirty="0" smtClean="0"/>
                        <a:t>Job</a:t>
                      </a:r>
                      <a:endParaRPr lang="en-US" dirty="0"/>
                    </a:p>
                  </a:txBody>
                  <a:tcPr/>
                </a:tc>
                <a:tc>
                  <a:txBody>
                    <a:bodyPr/>
                    <a:lstStyle/>
                    <a:p>
                      <a:pPr algn="ctr"/>
                      <a:r>
                        <a:rPr lang="en-US" dirty="0" smtClean="0"/>
                        <a:t>CPython 2.7</a:t>
                      </a:r>
                      <a:endParaRPr lang="en-US" dirty="0"/>
                    </a:p>
                  </a:txBody>
                  <a:tcPr/>
                </a:tc>
                <a:tc>
                  <a:txBody>
                    <a:bodyPr/>
                    <a:lstStyle/>
                    <a:p>
                      <a:pPr algn="ctr"/>
                      <a:r>
                        <a:rPr lang="en-US" dirty="0" smtClean="0"/>
                        <a:t>PyPy 2.3.1</a:t>
                      </a:r>
                      <a:endParaRPr lang="en-US" dirty="0"/>
                    </a:p>
                  </a:txBody>
                  <a:tcPr/>
                </a:tc>
                <a:tc>
                  <a:txBody>
                    <a:bodyPr/>
                    <a:lstStyle/>
                    <a:p>
                      <a:pPr algn="ctr"/>
                      <a:r>
                        <a:rPr lang="en-US" dirty="0" smtClean="0"/>
                        <a:t>Speed up</a:t>
                      </a:r>
                      <a:endParaRPr lang="en-US" dirty="0"/>
                    </a:p>
                  </a:txBody>
                  <a:tcPr/>
                </a:tc>
                <a:extLst>
                  <a:ext uri="{0D108BD9-81ED-4DB2-BD59-A6C34878D82A}">
                    <a16:rowId xmlns:a16="http://schemas.microsoft.com/office/drawing/2014/main" xmlns="" val="10000"/>
                  </a:ext>
                </a:extLst>
              </a:tr>
              <a:tr h="370840">
                <a:tc>
                  <a:txBody>
                    <a:bodyPr/>
                    <a:lstStyle/>
                    <a:p>
                      <a:r>
                        <a:rPr lang="en-US" dirty="0" smtClean="0"/>
                        <a:t>Word Count</a:t>
                      </a:r>
                      <a:endParaRPr lang="en-US" dirty="0"/>
                    </a:p>
                  </a:txBody>
                  <a:tcPr/>
                </a:tc>
                <a:tc>
                  <a:txBody>
                    <a:bodyPr/>
                    <a:lstStyle/>
                    <a:p>
                      <a:r>
                        <a:rPr lang="en-US" dirty="0" smtClean="0"/>
                        <a:t>41 s</a:t>
                      </a:r>
                      <a:endParaRPr lang="en-US" dirty="0"/>
                    </a:p>
                  </a:txBody>
                  <a:tcPr/>
                </a:tc>
                <a:tc>
                  <a:txBody>
                    <a:bodyPr/>
                    <a:lstStyle/>
                    <a:p>
                      <a:r>
                        <a:rPr lang="en-US" dirty="0" smtClean="0"/>
                        <a:t>15 s</a:t>
                      </a:r>
                      <a:endParaRPr lang="en-US" dirty="0"/>
                    </a:p>
                  </a:txBody>
                  <a:tcPr/>
                </a:tc>
                <a:tc>
                  <a:txBody>
                    <a:bodyPr/>
                    <a:lstStyle/>
                    <a:p>
                      <a:r>
                        <a:rPr lang="en-US" dirty="0" smtClean="0"/>
                        <a:t>2.7 x</a:t>
                      </a:r>
                      <a:endParaRPr lang="en-US" dirty="0"/>
                    </a:p>
                  </a:txBody>
                  <a:tcPr/>
                </a:tc>
                <a:extLst>
                  <a:ext uri="{0D108BD9-81ED-4DB2-BD59-A6C34878D82A}">
                    <a16:rowId xmlns:a16="http://schemas.microsoft.com/office/drawing/2014/main" xmlns="" val="10001"/>
                  </a:ext>
                </a:extLst>
              </a:tr>
              <a:tr h="370840">
                <a:tc>
                  <a:txBody>
                    <a:bodyPr/>
                    <a:lstStyle/>
                    <a:p>
                      <a:r>
                        <a:rPr lang="en-US" dirty="0" smtClean="0"/>
                        <a:t>Sort</a:t>
                      </a:r>
                      <a:endParaRPr lang="en-US" dirty="0"/>
                    </a:p>
                  </a:txBody>
                  <a:tcPr/>
                </a:tc>
                <a:tc>
                  <a:txBody>
                    <a:bodyPr/>
                    <a:lstStyle/>
                    <a:p>
                      <a:r>
                        <a:rPr lang="en-US" dirty="0" smtClean="0"/>
                        <a:t>46 s</a:t>
                      </a:r>
                      <a:endParaRPr lang="en-US" dirty="0"/>
                    </a:p>
                  </a:txBody>
                  <a:tcPr/>
                </a:tc>
                <a:tc>
                  <a:txBody>
                    <a:bodyPr/>
                    <a:lstStyle/>
                    <a:p>
                      <a:r>
                        <a:rPr lang="en-US" dirty="0" smtClean="0"/>
                        <a:t>44 s</a:t>
                      </a:r>
                      <a:endParaRPr lang="en-US" dirty="0"/>
                    </a:p>
                  </a:txBody>
                  <a:tcPr/>
                </a:tc>
                <a:tc>
                  <a:txBody>
                    <a:bodyPr/>
                    <a:lstStyle/>
                    <a:p>
                      <a:r>
                        <a:rPr lang="en-US" dirty="0" smtClean="0"/>
                        <a:t>1.05 x</a:t>
                      </a:r>
                      <a:endParaRPr lang="en-US" dirty="0"/>
                    </a:p>
                  </a:txBody>
                  <a:tcPr/>
                </a:tc>
                <a:extLst>
                  <a:ext uri="{0D108BD9-81ED-4DB2-BD59-A6C34878D82A}">
                    <a16:rowId xmlns:a16="http://schemas.microsoft.com/office/drawing/2014/main" xmlns="" val="10002"/>
                  </a:ext>
                </a:extLst>
              </a:tr>
              <a:tr h="370840">
                <a:tc>
                  <a:txBody>
                    <a:bodyPr/>
                    <a:lstStyle/>
                    <a:p>
                      <a:r>
                        <a:rPr lang="en-US" dirty="0" smtClean="0"/>
                        <a:t>Stats</a:t>
                      </a:r>
                      <a:endParaRPr lang="en-US" dirty="0"/>
                    </a:p>
                  </a:txBody>
                  <a:tcPr/>
                </a:tc>
                <a:tc>
                  <a:txBody>
                    <a:bodyPr/>
                    <a:lstStyle/>
                    <a:p>
                      <a:r>
                        <a:rPr lang="en-US" dirty="0" smtClean="0"/>
                        <a:t>174 s</a:t>
                      </a:r>
                      <a:endParaRPr lang="en-US" dirty="0"/>
                    </a:p>
                  </a:txBody>
                  <a:tcPr/>
                </a:tc>
                <a:tc>
                  <a:txBody>
                    <a:bodyPr/>
                    <a:lstStyle/>
                    <a:p>
                      <a:r>
                        <a:rPr lang="en-US" dirty="0" smtClean="0"/>
                        <a:t>3.6 s</a:t>
                      </a:r>
                      <a:endParaRPr lang="en-US" dirty="0"/>
                    </a:p>
                  </a:txBody>
                  <a:tcPr/>
                </a:tc>
                <a:tc>
                  <a:txBody>
                    <a:bodyPr/>
                    <a:lstStyle/>
                    <a:p>
                      <a:r>
                        <a:rPr lang="en-US" dirty="0" smtClean="0"/>
                        <a:t>48 x</a:t>
                      </a:r>
                      <a:endParaRPr lang="en-US" dirty="0"/>
                    </a:p>
                  </a:txBody>
                  <a:tcPr/>
                </a:tc>
                <a:extLst>
                  <a:ext uri="{0D108BD9-81ED-4DB2-BD59-A6C34878D82A}">
                    <a16:rowId xmlns:a16="http://schemas.microsoft.com/office/drawing/2014/main" xmlns="" val="10003"/>
                  </a:ext>
                </a:extLst>
              </a:tr>
            </a:tbl>
          </a:graphicData>
        </a:graphic>
      </p:graphicFrame>
      <p:sp>
        <p:nvSpPr>
          <p:cNvPr id="3" name="TextBox 2"/>
          <p:cNvSpPr txBox="1"/>
          <p:nvPr/>
        </p:nvSpPr>
        <p:spPr>
          <a:xfrm>
            <a:off x="2007938" y="875938"/>
            <a:ext cx="8839076" cy="707886"/>
          </a:xfrm>
          <a:prstGeom prst="rect">
            <a:avLst/>
          </a:prstGeom>
          <a:noFill/>
        </p:spPr>
        <p:txBody>
          <a:bodyPr wrap="square" rtlCol="0">
            <a:spAutoFit/>
          </a:bodyPr>
          <a:lstStyle/>
          <a:p>
            <a:r>
              <a:rPr lang="en-US" sz="2000" dirty="0"/>
              <a:t>The performance speed up will depend on work load (from </a:t>
            </a:r>
            <a:r>
              <a:rPr lang="en-US" sz="2000" dirty="0">
                <a:solidFill>
                  <a:srgbClr val="E96C4A"/>
                </a:solidFill>
              </a:rPr>
              <a:t>20%</a:t>
            </a:r>
            <a:r>
              <a:rPr lang="en-US" sz="2000" dirty="0"/>
              <a:t> to </a:t>
            </a:r>
            <a:r>
              <a:rPr lang="en-US" sz="2000" dirty="0">
                <a:solidFill>
                  <a:srgbClr val="E96C4A"/>
                </a:solidFill>
              </a:rPr>
              <a:t>3000%</a:t>
            </a:r>
            <a:r>
              <a:rPr lang="en-US" sz="2000" dirty="0"/>
              <a:t>). </a:t>
            </a:r>
          </a:p>
          <a:p>
            <a:r>
              <a:rPr lang="en-US" sz="2000" dirty="0" smtClean="0"/>
              <a:t>Here </a:t>
            </a:r>
            <a:r>
              <a:rPr lang="en-US" sz="2000" dirty="0"/>
              <a:t>are some benchmarks:</a:t>
            </a:r>
          </a:p>
        </p:txBody>
      </p:sp>
      <p:sp>
        <p:nvSpPr>
          <p:cNvPr id="4" name="TextBox 3"/>
          <p:cNvSpPr txBox="1"/>
          <p:nvPr/>
        </p:nvSpPr>
        <p:spPr>
          <a:xfrm>
            <a:off x="2019257" y="3599165"/>
            <a:ext cx="8012632" cy="369332"/>
          </a:xfrm>
          <a:prstGeom prst="rect">
            <a:avLst/>
          </a:prstGeom>
          <a:noFill/>
        </p:spPr>
        <p:txBody>
          <a:bodyPr wrap="square" rtlCol="0">
            <a:spAutoFit/>
          </a:bodyPr>
          <a:lstStyle/>
          <a:p>
            <a:r>
              <a:rPr lang="en-US" dirty="0" smtClean="0"/>
              <a:t>Here is the code used for benchmark:</a:t>
            </a:r>
          </a:p>
        </p:txBody>
      </p:sp>
      <p:sp>
        <p:nvSpPr>
          <p:cNvPr id="5" name="Rectangle 4"/>
          <p:cNvSpPr/>
          <p:nvPr/>
        </p:nvSpPr>
        <p:spPr>
          <a:xfrm>
            <a:off x="7871779" y="6488668"/>
            <a:ext cx="4320221" cy="369332"/>
          </a:xfrm>
          <a:prstGeom prst="rect">
            <a:avLst/>
          </a:prstGeom>
        </p:spPr>
        <p:txBody>
          <a:bodyPr wrap="none">
            <a:spAutoFit/>
          </a:bodyPr>
          <a:lstStyle/>
          <a:p>
            <a:pPr algn="r"/>
            <a:r>
              <a:rPr lang="en-US" dirty="0"/>
              <a:t>https://github.com/apache/spark/pull/2144</a:t>
            </a:r>
          </a:p>
        </p:txBody>
      </p:sp>
      <p:sp>
        <p:nvSpPr>
          <p:cNvPr id="6" name="Title 1"/>
          <p:cNvSpPr>
            <a:spLocks noGrp="1"/>
          </p:cNvSpPr>
          <p:nvPr>
            <p:ph type="title"/>
          </p:nvPr>
        </p:nvSpPr>
        <p:spPr>
          <a:xfrm>
            <a:off x="254760" y="206375"/>
            <a:ext cx="8560454" cy="857250"/>
          </a:xfrm>
        </p:spPr>
        <p:txBody>
          <a:bodyPr>
            <a:normAutofit/>
          </a:bodyPr>
          <a:lstStyle/>
          <a:p>
            <a:r>
              <a:rPr lang="en-US" sz="4000" dirty="0" smtClean="0"/>
              <a:t>Python Benchmarks</a:t>
            </a:r>
            <a:endParaRPr lang="en-US" sz="4000" dirty="0"/>
          </a:p>
        </p:txBody>
      </p:sp>
      <p:sp>
        <p:nvSpPr>
          <p:cNvPr id="7" name="TextBox 6"/>
          <p:cNvSpPr txBox="1"/>
          <p:nvPr/>
        </p:nvSpPr>
        <p:spPr>
          <a:xfrm>
            <a:off x="2019257" y="3968497"/>
            <a:ext cx="8098520" cy="2031325"/>
          </a:xfrm>
          <a:prstGeom prst="rect">
            <a:avLst/>
          </a:prstGeom>
          <a:solidFill>
            <a:srgbClr val="F7F7F7"/>
          </a:solidFill>
          <a:ln w="50800" cap="sq" cmpd="thickThin">
            <a:solidFill>
              <a:schemeClr val="tx1">
                <a:lumMod val="50000"/>
                <a:lumOff val="50000"/>
              </a:schemeClr>
            </a:solidFill>
            <a:round/>
          </a:ln>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rdd</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sc.textFile</a:t>
            </a:r>
            <a:r>
              <a:rPr lang="en-US" sz="1400" dirty="0">
                <a:latin typeface="Consolas" panose="020B0609020204030204" pitchFamily="49" charset="0"/>
                <a:ea typeface="Anonymous Pro" panose="02060609030202000504" pitchFamily="49" charset="0"/>
                <a:cs typeface="Consolas" panose="020B0609020204030204" pitchFamily="49" charset="0"/>
              </a:rPr>
              <a:t>("text")</a:t>
            </a:r>
          </a:p>
          <a:p>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wordcount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rdd.flatMap</a:t>
            </a:r>
            <a:r>
              <a:rPr lang="en-US" sz="1400" dirty="0">
                <a:latin typeface="Consolas" panose="020B0609020204030204" pitchFamily="49" charset="0"/>
                <a:ea typeface="Anonymous Pro" panose="02060609030202000504" pitchFamily="49" charset="0"/>
                <a:cs typeface="Consolas" panose="020B0609020204030204" pitchFamily="49" charset="0"/>
              </a:rPr>
              <a:t>(lambda x:x.split('/'))\</a:t>
            </a:r>
          </a:p>
          <a:p>
            <a:r>
              <a:rPr lang="en-US" sz="1400" dirty="0">
                <a:latin typeface="Consolas" panose="020B0609020204030204" pitchFamily="49" charset="0"/>
                <a:ea typeface="Anonymous Pro" panose="02060609030202000504" pitchFamily="49" charset="0"/>
                <a:cs typeface="Consolas" panose="020B0609020204030204" pitchFamily="49" charset="0"/>
              </a:rPr>
              <a:t>       .map(lambda x:(x,1)).reduceByKey(lambda </a:t>
            </a:r>
            <a:r>
              <a:rPr lang="en-US" sz="1400" dirty="0" err="1">
                <a:latin typeface="Consolas" panose="020B0609020204030204" pitchFamily="49" charset="0"/>
                <a:ea typeface="Anonymous Pro" panose="02060609030202000504" pitchFamily="49" charset="0"/>
                <a:cs typeface="Consolas" panose="020B0609020204030204" pitchFamily="49" charset="0"/>
              </a:rPr>
              <a:t>x,y:x+y</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collectAsMap</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sort():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rdd.sortBy</a:t>
            </a:r>
            <a:r>
              <a:rPr lang="en-US" sz="1400" dirty="0">
                <a:latin typeface="Consolas" panose="020B0609020204030204" pitchFamily="49" charset="0"/>
                <a:ea typeface="Anonymous Pro" panose="02060609030202000504" pitchFamily="49" charset="0"/>
                <a:cs typeface="Consolas" panose="020B0609020204030204" pitchFamily="49" charset="0"/>
              </a:rPr>
              <a:t>(lambda x:x, 1).count()</a:t>
            </a:r>
          </a:p>
          <a:p>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stats():</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(range(1024), 20).</a:t>
            </a:r>
            <a:r>
              <a:rPr lang="en-US" sz="1400" dirty="0" err="1">
                <a:latin typeface="Consolas" panose="020B0609020204030204" pitchFamily="49" charset="0"/>
                <a:ea typeface="Anonymous Pro" panose="02060609030202000504" pitchFamily="49" charset="0"/>
                <a:cs typeface="Consolas" panose="020B0609020204030204" pitchFamily="49" charset="0"/>
              </a:rPr>
              <a:t>flatMap</a:t>
            </a:r>
            <a:r>
              <a:rPr lang="en-US" sz="1400" dirty="0">
                <a:latin typeface="Consolas" panose="020B0609020204030204" pitchFamily="49" charset="0"/>
                <a:ea typeface="Anonymous Pro" panose="02060609030202000504" pitchFamily="49" charset="0"/>
                <a:cs typeface="Consolas" panose="020B0609020204030204" pitchFamily="49" charset="0"/>
              </a:rPr>
              <a:t>(lambda x: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xrange</a:t>
            </a:r>
            <a:r>
              <a:rPr lang="en-US" sz="1400" dirty="0" smtClean="0">
                <a:latin typeface="Consolas" panose="020B0609020204030204" pitchFamily="49" charset="0"/>
                <a:ea typeface="Anonymous Pro" panose="02060609030202000504" pitchFamily="49" charset="0"/>
                <a:cs typeface="Consolas" panose="020B0609020204030204" pitchFamily="49" charset="0"/>
              </a:rPr>
              <a:t>(5024</a:t>
            </a:r>
            <a:r>
              <a:rPr lang="en-US" sz="1400" dirty="0">
                <a:latin typeface="Consolas" panose="020B0609020204030204" pitchFamily="49" charset="0"/>
                <a:ea typeface="Anonymous Pro" panose="02060609030202000504" pitchFamily="49" charset="0"/>
                <a:cs typeface="Consolas" panose="020B0609020204030204" pitchFamily="49" charset="0"/>
              </a:rPr>
              <a:t>)).stats</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4279" y="4018473"/>
            <a:ext cx="413498" cy="413498"/>
          </a:xfrm>
          <a:prstGeom prst="rect">
            <a:avLst/>
          </a:prstGeom>
        </p:spPr>
      </p:pic>
    </p:spTree>
    <p:extLst>
      <p:ext uri="{BB962C8B-B14F-4D97-AF65-F5344CB8AC3E}">
        <p14:creationId xmlns:p14="http://schemas.microsoft.com/office/powerpoint/2010/main" val="78341240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50325" y="2447032"/>
            <a:ext cx="9571428" cy="704762"/>
          </a:xfrm>
          <a:prstGeom prst="rect">
            <a:avLst/>
          </a:prstGeom>
        </p:spPr>
      </p:pic>
      <p:sp>
        <p:nvSpPr>
          <p:cNvPr id="3" name="Title 1"/>
          <p:cNvSpPr>
            <a:spLocks noGrp="1"/>
          </p:cNvSpPr>
          <p:nvPr>
            <p:ph type="title"/>
          </p:nvPr>
        </p:nvSpPr>
        <p:spPr>
          <a:xfrm>
            <a:off x="254760" y="206375"/>
            <a:ext cx="11327640" cy="857250"/>
          </a:xfrm>
        </p:spPr>
        <p:txBody>
          <a:bodyPr>
            <a:normAutofit/>
          </a:bodyPr>
          <a:lstStyle/>
          <a:p>
            <a:r>
              <a:rPr lang="en-US" sz="4000" dirty="0"/>
              <a:t>Default Python Worker process size</a:t>
            </a:r>
          </a:p>
        </p:txBody>
      </p:sp>
    </p:spTree>
    <p:extLst>
      <p:ext uri="{BB962C8B-B14F-4D97-AF65-F5344CB8AC3E}">
        <p14:creationId xmlns:p14="http://schemas.microsoft.com/office/powerpoint/2010/main" val="72201487"/>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875145" y="1009399"/>
            <a:ext cx="3166533" cy="483446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75285" y="2020082"/>
            <a:ext cx="2963292" cy="3681031"/>
          </a:xfrm>
          <a:prstGeom prst="rect">
            <a:avLst/>
          </a:prstGeom>
          <a:solidFill>
            <a:srgbClr val="E7BF5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latin typeface="Anonymous Pro" panose="02060609030202000504" pitchFamily="49" charset="0"/>
                <a:ea typeface="Anonymous Pro" panose="02060609030202000504" pitchFamily="49" charset="0"/>
              </a:rPr>
              <a:t>JVM: Ex + Driver</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50" name="Straight Connector 49"/>
          <p:cNvCxnSpPr/>
          <p:nvPr/>
        </p:nvCxnSpPr>
        <p:spPr>
          <a:xfrm flipV="1">
            <a:off x="3193115" y="5860088"/>
            <a:ext cx="4329" cy="263629"/>
          </a:xfrm>
          <a:prstGeom prst="line">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780684" y="6111189"/>
            <a:ext cx="833519" cy="486027"/>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Disk</a:t>
            </a:r>
            <a:endParaRPr lang="en-US" sz="1600" b="1" dirty="0">
              <a:solidFill>
                <a:schemeClr val="tx1"/>
              </a:solidFill>
            </a:endParaRPr>
          </a:p>
        </p:txBody>
      </p:sp>
      <p:sp>
        <p:nvSpPr>
          <p:cNvPr id="52" name="Rectangle 51"/>
          <p:cNvSpPr/>
          <p:nvPr/>
        </p:nvSpPr>
        <p:spPr>
          <a:xfrm>
            <a:off x="1119592" y="2601727"/>
            <a:ext cx="783295" cy="245593"/>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nonymous Pro" panose="02060609030202000504" pitchFamily="49" charset="0"/>
                <a:ea typeface="Anonymous Pro" panose="02060609030202000504" pitchFamily="49" charset="0"/>
              </a:rPr>
              <a:t>RDD, P1</a:t>
            </a:r>
            <a:endParaRPr lang="en-US" sz="1100" b="1" dirty="0">
              <a:solidFill>
                <a:schemeClr val="tx1"/>
              </a:solidFill>
              <a:latin typeface="Anonymous Pro" panose="02060609030202000504" pitchFamily="49" charset="0"/>
              <a:ea typeface="Anonymous Pro" panose="02060609030202000504" pitchFamily="49" charset="0"/>
            </a:endParaRPr>
          </a:p>
        </p:txBody>
      </p:sp>
      <p:sp>
        <p:nvSpPr>
          <p:cNvPr id="53" name="Oval 52"/>
          <p:cNvSpPr/>
          <p:nvPr/>
        </p:nvSpPr>
        <p:spPr>
          <a:xfrm>
            <a:off x="2233279" y="2601727"/>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54" name="TextBox 53"/>
          <p:cNvSpPr txBox="1"/>
          <p:nvPr/>
        </p:nvSpPr>
        <p:spPr>
          <a:xfrm>
            <a:off x="4588493" y="1580560"/>
            <a:ext cx="4681635" cy="338554"/>
          </a:xfrm>
          <a:prstGeom prst="rect">
            <a:avLst/>
          </a:prstGeom>
          <a:noFill/>
        </p:spPr>
        <p:txBody>
          <a:bodyPr wrap="square" rtlCol="0">
            <a:spAutoFit/>
          </a:bodyPr>
          <a:lstStyle/>
          <a:p>
            <a:r>
              <a:rPr lang="en-US" sz="1600" dirty="0" smtClean="0">
                <a:solidFill>
                  <a:schemeClr val="accent2"/>
                </a:solidFill>
                <a:latin typeface="Consolas" panose="020B0609020204030204" pitchFamily="49" charset="0"/>
                <a:cs typeface="Consolas" panose="020B0609020204030204" pitchFamily="49" charset="0"/>
              </a:rPr>
              <a:t>3 options: </a:t>
            </a:r>
            <a:r>
              <a:rPr lang="en-US" sz="1600" dirty="0" smtClean="0">
                <a:latin typeface="Consolas" panose="020B0609020204030204" pitchFamily="49" charset="0"/>
                <a:cs typeface="Consolas" panose="020B0609020204030204" pitchFamily="49" charset="0"/>
              </a:rPr>
              <a:t>local, local[N], local</a:t>
            </a:r>
            <a:r>
              <a:rPr lang="en-US" sz="1600" dirty="0">
                <a:latin typeface="Consolas" panose="020B0609020204030204" pitchFamily="49" charset="0"/>
                <a:cs typeface="Consolas" panose="020B0609020204030204" pitchFamily="49" charset="0"/>
              </a:rPr>
              <a:t>[*] </a:t>
            </a:r>
          </a:p>
        </p:txBody>
      </p:sp>
      <p:sp>
        <p:nvSpPr>
          <p:cNvPr id="56" name="Rectangle 55"/>
          <p:cNvSpPr/>
          <p:nvPr/>
        </p:nvSpPr>
        <p:spPr>
          <a:xfrm>
            <a:off x="1119592" y="3261435"/>
            <a:ext cx="783295" cy="245593"/>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nonymous Pro" panose="02060609030202000504" pitchFamily="49" charset="0"/>
                <a:ea typeface="Anonymous Pro" panose="02060609030202000504" pitchFamily="49" charset="0"/>
              </a:rPr>
              <a:t>RDD, P2</a:t>
            </a:r>
            <a:endParaRPr lang="en-US" sz="1100" b="1" dirty="0">
              <a:solidFill>
                <a:schemeClr val="tx1"/>
              </a:solidFill>
              <a:latin typeface="Anonymous Pro" panose="02060609030202000504" pitchFamily="49" charset="0"/>
              <a:ea typeface="Anonymous Pro" panose="02060609030202000504" pitchFamily="49" charset="0"/>
            </a:endParaRPr>
          </a:p>
        </p:txBody>
      </p:sp>
      <p:sp>
        <p:nvSpPr>
          <p:cNvPr id="57" name="Rectangle 56"/>
          <p:cNvSpPr/>
          <p:nvPr/>
        </p:nvSpPr>
        <p:spPr>
          <a:xfrm>
            <a:off x="1119592" y="2931581"/>
            <a:ext cx="783295" cy="245593"/>
          </a:xfrm>
          <a:prstGeom prst="rect">
            <a:avLst/>
          </a:prstGeom>
          <a:solidFill>
            <a:srgbClr val="CC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nonymous Pro" panose="02060609030202000504" pitchFamily="49" charset="0"/>
                <a:ea typeface="Anonymous Pro" panose="02060609030202000504" pitchFamily="49" charset="0"/>
              </a:rPr>
              <a:t>RDD, P1</a:t>
            </a:r>
            <a:endParaRPr lang="en-US" sz="1100" b="1" dirty="0">
              <a:solidFill>
                <a:schemeClr val="tx1"/>
              </a:solidFill>
              <a:latin typeface="Anonymous Pro" panose="02060609030202000504" pitchFamily="49" charset="0"/>
              <a:ea typeface="Anonymous Pro" panose="02060609030202000504" pitchFamily="49" charset="0"/>
            </a:endParaRPr>
          </a:p>
        </p:txBody>
      </p:sp>
      <p:sp>
        <p:nvSpPr>
          <p:cNvPr id="58" name="Rectangle 57"/>
          <p:cNvSpPr/>
          <p:nvPr/>
        </p:nvSpPr>
        <p:spPr>
          <a:xfrm>
            <a:off x="1119592" y="3587684"/>
            <a:ext cx="783295" cy="245593"/>
          </a:xfrm>
          <a:prstGeom prst="rect">
            <a:avLst/>
          </a:prstGeom>
          <a:solidFill>
            <a:srgbClr val="CC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nonymous Pro" panose="02060609030202000504" pitchFamily="49" charset="0"/>
                <a:ea typeface="Anonymous Pro" panose="02060609030202000504" pitchFamily="49" charset="0"/>
              </a:rPr>
              <a:t>RDD, P2</a:t>
            </a:r>
            <a:endParaRPr lang="en-US" sz="1100" b="1" dirty="0">
              <a:solidFill>
                <a:schemeClr val="tx1"/>
              </a:solidFill>
              <a:latin typeface="Anonymous Pro" panose="02060609030202000504" pitchFamily="49" charset="0"/>
              <a:ea typeface="Anonymous Pro" panose="02060609030202000504" pitchFamily="49" charset="0"/>
            </a:endParaRPr>
          </a:p>
        </p:txBody>
      </p:sp>
      <p:sp>
        <p:nvSpPr>
          <p:cNvPr id="59" name="Rectangle 58"/>
          <p:cNvSpPr/>
          <p:nvPr/>
        </p:nvSpPr>
        <p:spPr>
          <a:xfrm>
            <a:off x="1123154" y="3913933"/>
            <a:ext cx="783295" cy="245593"/>
          </a:xfrm>
          <a:prstGeom prst="rect">
            <a:avLst/>
          </a:prstGeom>
          <a:solidFill>
            <a:srgbClr val="CC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nonymous Pro" panose="02060609030202000504" pitchFamily="49" charset="0"/>
                <a:ea typeface="Anonymous Pro" panose="02060609030202000504" pitchFamily="49" charset="0"/>
              </a:rPr>
              <a:t>RDD, P3</a:t>
            </a:r>
            <a:endParaRPr lang="en-US" sz="1100" b="1" dirty="0">
              <a:solidFill>
                <a:schemeClr val="tx1"/>
              </a:solidFill>
              <a:latin typeface="Anonymous Pro" panose="02060609030202000504" pitchFamily="49" charset="0"/>
              <a:ea typeface="Anonymous Pro" panose="02060609030202000504" pitchFamily="49" charset="0"/>
            </a:endParaRPr>
          </a:p>
        </p:txBody>
      </p:sp>
      <p:sp>
        <p:nvSpPr>
          <p:cNvPr id="60" name="Oval 59"/>
          <p:cNvSpPr/>
          <p:nvPr/>
        </p:nvSpPr>
        <p:spPr>
          <a:xfrm>
            <a:off x="2233279" y="2915786"/>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61" name="Oval 60"/>
          <p:cNvSpPr/>
          <p:nvPr/>
        </p:nvSpPr>
        <p:spPr>
          <a:xfrm>
            <a:off x="2233279" y="3236918"/>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62" name="Oval 61"/>
          <p:cNvSpPr/>
          <p:nvPr/>
        </p:nvSpPr>
        <p:spPr>
          <a:xfrm>
            <a:off x="2233279" y="3581198"/>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63" name="Oval 62"/>
          <p:cNvSpPr/>
          <p:nvPr/>
        </p:nvSpPr>
        <p:spPr>
          <a:xfrm>
            <a:off x="2233278" y="3908469"/>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64" name="Oval 63"/>
          <p:cNvSpPr/>
          <p:nvPr/>
        </p:nvSpPr>
        <p:spPr>
          <a:xfrm>
            <a:off x="2233278" y="4229601"/>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392" y="1199000"/>
            <a:ext cx="356267" cy="285014"/>
          </a:xfrm>
          <a:prstGeom prst="rect">
            <a:avLst/>
          </a:prstGeom>
        </p:spPr>
      </p:pic>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392" y="1489905"/>
            <a:ext cx="356267" cy="285014"/>
          </a:xfrm>
          <a:prstGeom prst="rect">
            <a:avLst/>
          </a:prstGeom>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019" y="1198006"/>
            <a:ext cx="356267" cy="285014"/>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544" y="1492101"/>
            <a:ext cx="356267" cy="285014"/>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025" y="1210894"/>
            <a:ext cx="356267" cy="285014"/>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025" y="1501799"/>
            <a:ext cx="356267" cy="285014"/>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652" y="1209900"/>
            <a:ext cx="356267" cy="285014"/>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177" y="1501294"/>
            <a:ext cx="356267" cy="285014"/>
          </a:xfrm>
          <a:prstGeom prst="rect">
            <a:avLst/>
          </a:prstGeom>
        </p:spPr>
      </p:pic>
      <p:sp>
        <p:nvSpPr>
          <p:cNvPr id="73" name="TextBox 72"/>
          <p:cNvSpPr txBox="1"/>
          <p:nvPr/>
        </p:nvSpPr>
        <p:spPr>
          <a:xfrm>
            <a:off x="975285" y="1290565"/>
            <a:ext cx="874402" cy="369332"/>
          </a:xfrm>
          <a:prstGeom prst="rect">
            <a:avLst/>
          </a:prstGeom>
          <a:noFill/>
        </p:spPr>
        <p:txBody>
          <a:bodyPr wrap="square" rtlCol="0">
            <a:spAutoFit/>
          </a:bodyPr>
          <a:lstStyle/>
          <a:p>
            <a:r>
              <a:rPr lang="en-US" b="1" dirty="0" smtClean="0"/>
              <a:t>CPUs:</a:t>
            </a:r>
            <a:endParaRPr lang="en-US" b="1" dirty="0"/>
          </a:p>
        </p:txBody>
      </p:sp>
      <p:sp>
        <p:nvSpPr>
          <p:cNvPr id="74" name="Oval 73"/>
          <p:cNvSpPr/>
          <p:nvPr/>
        </p:nvSpPr>
        <p:spPr>
          <a:xfrm>
            <a:off x="3056190" y="2601727"/>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75" name="Oval 74"/>
          <p:cNvSpPr/>
          <p:nvPr/>
        </p:nvSpPr>
        <p:spPr>
          <a:xfrm>
            <a:off x="3056190" y="2915786"/>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76" name="Oval 75"/>
          <p:cNvSpPr/>
          <p:nvPr/>
        </p:nvSpPr>
        <p:spPr>
          <a:xfrm>
            <a:off x="3056190" y="3236918"/>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77" name="Oval 76"/>
          <p:cNvSpPr/>
          <p:nvPr/>
        </p:nvSpPr>
        <p:spPr>
          <a:xfrm>
            <a:off x="3056190" y="3581198"/>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78" name="Oval 77"/>
          <p:cNvSpPr/>
          <p:nvPr/>
        </p:nvSpPr>
        <p:spPr>
          <a:xfrm>
            <a:off x="3056189" y="3908469"/>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79" name="Oval 78"/>
          <p:cNvSpPr/>
          <p:nvPr/>
        </p:nvSpPr>
        <p:spPr>
          <a:xfrm>
            <a:off x="3056189" y="4229601"/>
            <a:ext cx="756515" cy="242747"/>
          </a:xfrm>
          <a:prstGeom prst="ellipse">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a:t>
            </a:r>
            <a:endParaRPr lang="en-US" sz="1350" b="1" dirty="0">
              <a:solidFill>
                <a:schemeClr val="tx1"/>
              </a:solidFill>
            </a:endParaRPr>
          </a:p>
        </p:txBody>
      </p:sp>
      <p:sp>
        <p:nvSpPr>
          <p:cNvPr id="80" name="Cloud 79"/>
          <p:cNvSpPr/>
          <p:nvPr/>
        </p:nvSpPr>
        <p:spPr>
          <a:xfrm>
            <a:off x="1008895" y="4717027"/>
            <a:ext cx="1653110" cy="886894"/>
          </a:xfrm>
          <a:prstGeom prst="cloud">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1765" y="4845359"/>
            <a:ext cx="1094366" cy="455085"/>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Internal Threads</a:t>
            </a:r>
            <a:endParaRPr lang="en-US" sz="1350" b="1" dirty="0">
              <a:solidFill>
                <a:schemeClr val="tx1"/>
              </a:solidFill>
            </a:endParaRPr>
          </a:p>
        </p:txBody>
      </p:sp>
      <p:sp>
        <p:nvSpPr>
          <p:cNvPr id="82" name="Oval 81"/>
          <p:cNvSpPr/>
          <p:nvPr/>
        </p:nvSpPr>
        <p:spPr>
          <a:xfrm>
            <a:off x="1570454" y="5291098"/>
            <a:ext cx="200736" cy="160953"/>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bg1"/>
              </a:solidFill>
            </a:endParaRPr>
          </a:p>
        </p:txBody>
      </p:sp>
      <p:sp>
        <p:nvSpPr>
          <p:cNvPr id="83" name="Oval 82"/>
          <p:cNvSpPr/>
          <p:nvPr/>
        </p:nvSpPr>
        <p:spPr>
          <a:xfrm>
            <a:off x="1124714" y="5052808"/>
            <a:ext cx="200736" cy="160953"/>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bg1"/>
              </a:solidFill>
            </a:endParaRPr>
          </a:p>
        </p:txBody>
      </p:sp>
      <p:sp>
        <p:nvSpPr>
          <p:cNvPr id="84" name="Oval 83"/>
          <p:cNvSpPr/>
          <p:nvPr/>
        </p:nvSpPr>
        <p:spPr>
          <a:xfrm>
            <a:off x="2005924" y="5342758"/>
            <a:ext cx="200736" cy="160953"/>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bg1"/>
              </a:solidFill>
            </a:endParaRPr>
          </a:p>
        </p:txBody>
      </p:sp>
      <p:pic>
        <p:nvPicPr>
          <p:cNvPr id="86" name="Picture 85"/>
          <p:cNvPicPr>
            <a:picLocks noChangeAspect="1"/>
          </p:cNvPicPr>
          <p:nvPr/>
        </p:nvPicPr>
        <p:blipFill>
          <a:blip r:embed="rId4"/>
          <a:stretch>
            <a:fillRect/>
          </a:stretch>
        </p:blipFill>
        <p:spPr>
          <a:xfrm>
            <a:off x="2755061" y="4799747"/>
            <a:ext cx="1118960" cy="665781"/>
          </a:xfrm>
          <a:prstGeom prst="rect">
            <a:avLst/>
          </a:prstGeom>
        </p:spPr>
      </p:pic>
      <p:sp>
        <p:nvSpPr>
          <p:cNvPr id="92" name="TextBox 91"/>
          <p:cNvSpPr txBox="1"/>
          <p:nvPr/>
        </p:nvSpPr>
        <p:spPr>
          <a:xfrm>
            <a:off x="975285" y="5889136"/>
            <a:ext cx="1779776" cy="369332"/>
          </a:xfrm>
          <a:prstGeom prst="rect">
            <a:avLst/>
          </a:prstGeom>
          <a:noFill/>
        </p:spPr>
        <p:txBody>
          <a:bodyPr wrap="square" rtlCol="0">
            <a:spAutoFit/>
          </a:bodyPr>
          <a:lstStyle/>
          <a:p>
            <a:r>
              <a:rPr lang="en-US" dirty="0" smtClean="0"/>
              <a:t>Worker Machine</a:t>
            </a:r>
            <a:endParaRPr lang="en-US" dirty="0"/>
          </a:p>
        </p:txBody>
      </p:sp>
      <p:sp>
        <p:nvSpPr>
          <p:cNvPr id="94" name="Title 1"/>
          <p:cNvSpPr>
            <a:spLocks noGrp="1"/>
          </p:cNvSpPr>
          <p:nvPr>
            <p:ph type="title"/>
          </p:nvPr>
        </p:nvSpPr>
        <p:spPr>
          <a:xfrm>
            <a:off x="254760" y="206375"/>
            <a:ext cx="3931225" cy="857250"/>
          </a:xfrm>
        </p:spPr>
        <p:txBody>
          <a:bodyPr>
            <a:normAutofit/>
          </a:bodyPr>
          <a:lstStyle/>
          <a:p>
            <a:r>
              <a:rPr lang="en-US" sz="4000" dirty="0" smtClean="0"/>
              <a:t>Local Mode</a:t>
            </a:r>
            <a:endParaRPr lang="en-US" sz="4000" dirty="0"/>
          </a:p>
        </p:txBody>
      </p:sp>
      <p:grpSp>
        <p:nvGrpSpPr>
          <p:cNvPr id="13" name="Group 12"/>
          <p:cNvGrpSpPr/>
          <p:nvPr/>
        </p:nvGrpSpPr>
        <p:grpSpPr>
          <a:xfrm>
            <a:off x="4588493" y="3145290"/>
            <a:ext cx="7217430" cy="1600438"/>
            <a:chOff x="4662064" y="3167633"/>
            <a:chExt cx="7217430" cy="1600438"/>
          </a:xfrm>
        </p:grpSpPr>
        <p:sp>
          <p:nvSpPr>
            <p:cNvPr id="8" name="TextBox 7"/>
            <p:cNvSpPr txBox="1"/>
            <p:nvPr/>
          </p:nvSpPr>
          <p:spPr>
            <a:xfrm>
              <a:off x="4662064" y="3167633"/>
              <a:ext cx="7217430" cy="1600438"/>
            </a:xfrm>
            <a:prstGeom prst="rect">
              <a:avLst/>
            </a:prstGeom>
            <a:solidFill>
              <a:srgbClr val="F7F7F7"/>
            </a:solidFill>
            <a:ln w="50800" cap="sq" cmpd="thickThin">
              <a:solidFill>
                <a:schemeClr val="tx1">
                  <a:lumMod val="50000"/>
                  <a:lumOff val="50000"/>
                </a:schemeClr>
              </a:solidFill>
              <a:round/>
            </a:ln>
          </p:spPr>
          <p:txBody>
            <a:bodyPr wrap="square" rtlCol="0">
              <a:spAutoFit/>
            </a:bodyPr>
            <a:lstStyle/>
            <a:p>
              <a:pPr marL="0" indent="0">
                <a:buNone/>
              </a:pPr>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conf</a:t>
              </a:r>
              <a:r>
                <a:rPr lang="en-US" sz="1400" dirty="0">
                  <a:latin typeface="Consolas" panose="020B0609020204030204" pitchFamily="49" charset="0"/>
                  <a:ea typeface="Anonymous Pro" panose="02060609030202000504" pitchFamily="49" charset="0"/>
                  <a:cs typeface="Consolas" panose="020B0609020204030204" pitchFamily="49" charset="0"/>
                </a:rPr>
                <a:t> = new </a:t>
              </a:r>
              <a:r>
                <a:rPr lang="en-US" sz="1400" dirty="0" err="1">
                  <a:latin typeface="Consolas" panose="020B0609020204030204" pitchFamily="49" charset="0"/>
                  <a:ea typeface="Anonymous Pro" panose="02060609030202000504" pitchFamily="49" charset="0"/>
                  <a:cs typeface="Consolas" panose="020B0609020204030204" pitchFamily="49" charset="0"/>
                </a:rPr>
                <a:t>SparkConf</a:t>
              </a:r>
              <a:r>
                <a:rPr lang="en-US" sz="1400" dirty="0">
                  <a:latin typeface="Consolas" panose="020B0609020204030204" pitchFamily="49" charset="0"/>
                  <a:ea typeface="Anonymous Pro" panose="02060609030202000504" pitchFamily="49" charset="0"/>
                  <a:cs typeface="Consolas" panose="020B0609020204030204" pitchFamily="49" charset="0"/>
                </a:rPr>
                <a:t>()</a:t>
              </a:r>
            </a:p>
            <a:p>
              <a:pPr marL="0" indent="0">
                <a:buNone/>
              </a:pP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setMaster</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a:solidFill>
                    <a:schemeClr val="accent2"/>
                  </a:solidFill>
                  <a:latin typeface="Consolas" panose="020B0609020204030204" pitchFamily="49" charset="0"/>
                  <a:ea typeface="Anonymous Pro" panose="02060609030202000504" pitchFamily="49" charset="0"/>
                  <a:cs typeface="Consolas" panose="020B0609020204030204" pitchFamily="49" charset="0"/>
                </a:rPr>
                <a:t>local[12]</a:t>
              </a:r>
              <a:r>
                <a:rPr lang="en-US" sz="1400" dirty="0">
                  <a:latin typeface="Consolas" panose="020B0609020204030204" pitchFamily="49" charset="0"/>
                  <a:ea typeface="Anonymous Pro" panose="02060609030202000504" pitchFamily="49" charset="0"/>
                  <a:cs typeface="Consolas" panose="020B0609020204030204" pitchFamily="49" charset="0"/>
                </a:rPr>
                <a:t>")</a:t>
              </a:r>
            </a:p>
            <a:p>
              <a:pPr marL="0" indent="0">
                <a:buNone/>
              </a:pP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setAppName</a:t>
              </a:r>
              <a:r>
                <a:rPr lang="en-US" sz="1400" dirty="0">
                  <a:solidFill>
                    <a:schemeClr val="accent2"/>
                  </a:solidFill>
                  <a:latin typeface="Consolas" panose="020B0609020204030204" pitchFamily="49" charset="0"/>
                  <a:ea typeface="Anonymous Pro" panose="02060609030202000504" pitchFamily="49" charset="0"/>
                  <a:cs typeface="Consolas" panose="020B0609020204030204" pitchFamily="49" charset="0"/>
                </a:rPr>
                <a:t>(“</a:t>
              </a:r>
              <a:r>
                <a:rPr lang="en-US" sz="1400" dirty="0" err="1">
                  <a:solidFill>
                    <a:schemeClr val="accent2"/>
                  </a:solidFill>
                  <a:latin typeface="Consolas" panose="020B0609020204030204" pitchFamily="49" charset="0"/>
                  <a:ea typeface="Anonymous Pro" panose="02060609030202000504" pitchFamily="49" charset="0"/>
                  <a:cs typeface="Consolas" panose="020B0609020204030204" pitchFamily="49" charset="0"/>
                </a:rPr>
                <a:t>MyFirstApp</a:t>
              </a:r>
              <a:r>
                <a:rPr lang="en-US" sz="1400" dirty="0">
                  <a:solidFill>
                    <a:schemeClr val="accent2"/>
                  </a:solidFill>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p>
            <a:p>
              <a:pPr marL="0" indent="0">
                <a:buNone/>
              </a:pPr>
              <a:r>
                <a:rPr lang="en-US" sz="1400" dirty="0">
                  <a:latin typeface="Consolas" panose="020B0609020204030204" pitchFamily="49" charset="0"/>
                  <a:ea typeface="Anonymous Pro" panose="02060609030202000504" pitchFamily="49" charset="0"/>
                  <a:cs typeface="Consolas" panose="020B0609020204030204" pitchFamily="49" charset="0"/>
                </a:rPr>
                <a:t>             .set(</a:t>
              </a:r>
              <a:r>
                <a:rPr lang="en-US" sz="1400" dirty="0">
                  <a:solidFill>
                    <a:schemeClr val="accent2"/>
                  </a:solidFill>
                  <a:latin typeface="Consolas" panose="020B0609020204030204" pitchFamily="49" charset="0"/>
                  <a:ea typeface="Anonymous Pro" panose="02060609030202000504" pitchFamily="49" charset="0"/>
                  <a:cs typeface="Consolas" panose="020B0609020204030204" pitchFamily="49" charset="0"/>
                </a:rPr>
                <a:t>"</a:t>
              </a:r>
              <a:r>
                <a:rPr lang="en-US" sz="1400" dirty="0" err="1">
                  <a:solidFill>
                    <a:schemeClr val="accent2"/>
                  </a:solidFill>
                  <a:latin typeface="Consolas" panose="020B0609020204030204" pitchFamily="49" charset="0"/>
                  <a:ea typeface="Anonymous Pro" panose="02060609030202000504" pitchFamily="49" charset="0"/>
                  <a:cs typeface="Consolas" panose="020B0609020204030204" pitchFamily="49" charset="0"/>
                </a:rPr>
                <a:t>spark.executor.memory</a:t>
              </a:r>
              <a:r>
                <a:rPr lang="en-US" sz="1400" dirty="0">
                  <a:solidFill>
                    <a:schemeClr val="accent2"/>
                  </a:solidFill>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a:solidFill>
                    <a:schemeClr val="accent2"/>
                  </a:solidFill>
                  <a:latin typeface="Consolas" panose="020B0609020204030204" pitchFamily="49" charset="0"/>
                  <a:ea typeface="Anonymous Pro" panose="02060609030202000504" pitchFamily="49" charset="0"/>
                  <a:cs typeface="Consolas" panose="020B0609020204030204" pitchFamily="49" charset="0"/>
                </a:rPr>
                <a:t>“3g</a:t>
              </a:r>
              <a:r>
                <a:rPr lang="en-US" sz="1400" dirty="0" smtClean="0">
                  <a:solidFill>
                    <a:schemeClr val="accent2"/>
                  </a:solidFill>
                  <a:latin typeface="Consolas" panose="020B0609020204030204" pitchFamily="49" charset="0"/>
                  <a:ea typeface="Anonymous Pro" panose="02060609030202000504" pitchFamily="49" charset="0"/>
                  <a:cs typeface="Consolas" panose="020B0609020204030204" pitchFamily="49" charset="0"/>
                </a:rPr>
                <a: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pPr marL="0" indent="0">
                <a:buNone/>
              </a:pPr>
              <a:endParaRPr lang="en-US" sz="1400" dirty="0">
                <a:latin typeface="Consolas" panose="020B0609020204030204" pitchFamily="49" charset="0"/>
                <a:ea typeface="Anonymous Pro" panose="02060609030202000504" pitchFamily="49" charset="0"/>
                <a:cs typeface="Consolas" panose="020B0609020204030204" pitchFamily="49" charset="0"/>
              </a:endParaRPr>
            </a:p>
            <a:p>
              <a:pPr marL="0" indent="0">
                <a:buNone/>
              </a:pPr>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a:t>
              </a:r>
              <a:r>
                <a:rPr lang="en-US" sz="1400" dirty="0">
                  <a:latin typeface="Consolas" panose="020B0609020204030204" pitchFamily="49" charset="0"/>
                  <a:ea typeface="Anonymous Pro" panose="02060609030202000504" pitchFamily="49" charset="0"/>
                  <a:cs typeface="Consolas" panose="020B0609020204030204" pitchFamily="49" charset="0"/>
                </a:rPr>
                <a:t> = new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SparkContext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conf</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p:txBody>
        </p:sp>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94150" y="3257280"/>
              <a:ext cx="339089" cy="499496"/>
            </a:xfrm>
            <a:prstGeom prst="rect">
              <a:avLst/>
            </a:prstGeom>
          </p:spPr>
        </p:pic>
      </p:grpSp>
      <p:grpSp>
        <p:nvGrpSpPr>
          <p:cNvPr id="14" name="Group 13"/>
          <p:cNvGrpSpPr/>
          <p:nvPr/>
        </p:nvGrpSpPr>
        <p:grpSpPr>
          <a:xfrm>
            <a:off x="4588493" y="1009399"/>
            <a:ext cx="7217431" cy="523220"/>
            <a:chOff x="4662062" y="1571813"/>
            <a:chExt cx="7217431" cy="523220"/>
          </a:xfrm>
        </p:grpSpPr>
        <p:sp>
          <p:nvSpPr>
            <p:cNvPr id="7" name="TextBox 6"/>
            <p:cNvSpPr txBox="1"/>
            <p:nvPr/>
          </p:nvSpPr>
          <p:spPr>
            <a:xfrm>
              <a:off x="4662062" y="1571813"/>
              <a:ext cx="7217431" cy="523220"/>
            </a:xfrm>
            <a:prstGeom prst="rect">
              <a:avLst/>
            </a:prstGeom>
            <a:solidFill>
              <a:schemeClr val="tx1"/>
            </a:solidFill>
            <a:ln w="50800" cmpd="thickThin">
              <a:solidFill>
                <a:schemeClr val="tx1">
                  <a:lumMod val="50000"/>
                  <a:lumOff val="50000"/>
                </a:schemeClr>
              </a:solidFill>
            </a:ln>
          </p:spPr>
          <p:txBody>
            <a:bodyPr wrap="square" rtlCol="0">
              <a:spAutoFit/>
            </a:bodyPr>
            <a:lstStyle/>
            <a:p>
              <a:r>
                <a:rPr lang="en-US" sz="1400" dirty="0" smtClean="0">
                  <a:solidFill>
                    <a:schemeClr val="bg1"/>
                  </a:solidFill>
                  <a:latin typeface="Consolas" panose="020B0609020204030204" pitchFamily="49" charset="0"/>
                  <a:cs typeface="Consolas" panose="020B0609020204030204" pitchFamily="49" charset="0"/>
                </a:rPr>
                <a:t>&gt; ./</a:t>
              </a:r>
              <a:r>
                <a:rPr lang="en-US" sz="1400" dirty="0">
                  <a:solidFill>
                    <a:schemeClr val="bg1"/>
                  </a:solidFill>
                  <a:latin typeface="Consolas" panose="020B0609020204030204" pitchFamily="49" charset="0"/>
                  <a:cs typeface="Consolas" panose="020B0609020204030204" pitchFamily="49" charset="0"/>
                </a:rPr>
                <a:t>bin/spark-shell --master local[</a:t>
              </a:r>
              <a:r>
                <a:rPr lang="en-US" sz="1400" dirty="0">
                  <a:solidFill>
                    <a:srgbClr val="FFFF00"/>
                  </a:solidFill>
                  <a:latin typeface="Consolas" panose="020B0609020204030204" pitchFamily="49" charset="0"/>
                  <a:cs typeface="Consolas" panose="020B0609020204030204" pitchFamily="49" charset="0"/>
                </a:rPr>
                <a:t>12</a:t>
              </a:r>
              <a:r>
                <a:rPr lang="en-US" sz="1400" dirty="0" smtClean="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p:txBody>
        </p:sp>
        <p:pic>
          <p:nvPicPr>
            <p:cNvPr id="2060" name="Picture 12" descr="http://mininook.com/wp-content/uploads/2014/03/utilities-terminal-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82469" y="1632762"/>
              <a:ext cx="338328" cy="338328"/>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5" name="Group 14"/>
          <p:cNvGrpSpPr/>
          <p:nvPr/>
        </p:nvGrpSpPr>
        <p:grpSpPr>
          <a:xfrm>
            <a:off x="4588493" y="2080254"/>
            <a:ext cx="7217431" cy="738664"/>
            <a:chOff x="4662062" y="2232395"/>
            <a:chExt cx="7217431" cy="738664"/>
          </a:xfrm>
        </p:grpSpPr>
        <p:sp>
          <p:nvSpPr>
            <p:cNvPr id="100" name="TextBox 99"/>
            <p:cNvSpPr txBox="1"/>
            <p:nvPr/>
          </p:nvSpPr>
          <p:spPr>
            <a:xfrm>
              <a:off x="4662062" y="2232395"/>
              <a:ext cx="7217431" cy="738664"/>
            </a:xfrm>
            <a:prstGeom prst="rect">
              <a:avLst/>
            </a:prstGeom>
            <a:solidFill>
              <a:schemeClr val="tx1"/>
            </a:solidFill>
            <a:ln w="50800" cmpd="thickThin">
              <a:solidFill>
                <a:schemeClr val="tx1">
                  <a:lumMod val="50000"/>
                  <a:lumOff val="50000"/>
                </a:schemeClr>
              </a:solidFill>
            </a:ln>
          </p:spPr>
          <p:txBody>
            <a:bodyPr wrap="square" rtlCol="0">
              <a:spAutoFit/>
            </a:bodyPr>
            <a:lstStyle/>
            <a:p>
              <a:r>
                <a:rPr lang="en-US" sz="1400" dirty="0" smtClean="0">
                  <a:solidFill>
                    <a:schemeClr val="bg1"/>
                  </a:solidFill>
                  <a:latin typeface="Consolas" panose="020B0609020204030204" pitchFamily="49" charset="0"/>
                  <a:cs typeface="Consolas" panose="020B0609020204030204" pitchFamily="49" charset="0"/>
                </a:rPr>
                <a:t>&gt; </a:t>
              </a:r>
              <a:r>
                <a:rPr lang="en-US" sz="1400" dirty="0">
                  <a:solidFill>
                    <a:schemeClr val="bg1"/>
                  </a:solidFill>
                  <a:latin typeface="Consolas" panose="020B0609020204030204" pitchFamily="49" charset="0"/>
                  <a:cs typeface="Consolas" panose="020B0609020204030204" pitchFamily="49" charset="0"/>
                </a:rPr>
                <a:t>./bin/spark-submit --name "</a:t>
              </a:r>
              <a:r>
                <a:rPr lang="en-US" sz="1400" dirty="0" err="1">
                  <a:solidFill>
                    <a:srgbClr val="FFFF00"/>
                  </a:solidFill>
                  <a:latin typeface="Consolas" panose="020B0609020204030204" pitchFamily="49" charset="0"/>
                  <a:cs typeface="Consolas" panose="020B0609020204030204" pitchFamily="49" charset="0"/>
                </a:rPr>
                <a:t>MyFirstApp</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smtClean="0">
                  <a:solidFill>
                    <a:schemeClr val="bg1"/>
                  </a:solidFill>
                  <a:latin typeface="Consolas" panose="020B0609020204030204" pitchFamily="49" charset="0"/>
                  <a:cs typeface="Consolas" panose="020B0609020204030204" pitchFamily="49" charset="0"/>
                </a:rPr>
                <a:t>   --</a:t>
              </a:r>
              <a:r>
                <a:rPr lang="en-US" sz="1400" dirty="0">
                  <a:solidFill>
                    <a:schemeClr val="bg1"/>
                  </a:solidFill>
                  <a:latin typeface="Consolas" panose="020B0609020204030204" pitchFamily="49" charset="0"/>
                  <a:cs typeface="Consolas" panose="020B0609020204030204" pitchFamily="49" charset="0"/>
                </a:rPr>
                <a:t>master local[</a:t>
              </a:r>
              <a:r>
                <a:rPr lang="en-US" sz="1400" dirty="0">
                  <a:solidFill>
                    <a:srgbClr val="FFFF00"/>
                  </a:solidFill>
                  <a:latin typeface="Consolas" panose="020B0609020204030204" pitchFamily="49" charset="0"/>
                  <a:cs typeface="Consolas" panose="020B0609020204030204" pitchFamily="49" charset="0"/>
                </a:rPr>
                <a:t>12</a:t>
              </a:r>
              <a:r>
                <a:rPr lang="en-US" sz="1400" dirty="0">
                  <a:solidFill>
                    <a:schemeClr val="bg1"/>
                  </a:solidFill>
                  <a:latin typeface="Consolas" panose="020B0609020204030204" pitchFamily="49" charset="0"/>
                  <a:cs typeface="Consolas" panose="020B0609020204030204" pitchFamily="49" charset="0"/>
                </a:rPr>
                <a:t>] </a:t>
              </a:r>
              <a:r>
                <a:rPr lang="en-US" sz="1400" dirty="0" smtClean="0">
                  <a:solidFill>
                    <a:schemeClr val="bg1"/>
                  </a:solidFill>
                  <a:latin typeface="Consolas" panose="020B0609020204030204" pitchFamily="49" charset="0"/>
                  <a:cs typeface="Consolas" panose="020B0609020204030204" pitchFamily="49" charset="0"/>
                </a:rPr>
                <a:t>myApp.jar</a:t>
              </a:r>
            </a:p>
            <a:p>
              <a:endParaRPr lang="en-US" sz="1400" dirty="0">
                <a:solidFill>
                  <a:schemeClr val="bg1"/>
                </a:solidFill>
                <a:latin typeface="Consolas" panose="020B0609020204030204" pitchFamily="49" charset="0"/>
                <a:cs typeface="Consolas" panose="020B0609020204030204" pitchFamily="49" charset="0"/>
              </a:endParaRPr>
            </a:p>
          </p:txBody>
        </p:sp>
        <p:pic>
          <p:nvPicPr>
            <p:cNvPr id="101" name="Picture 12" descr="http://mininook.com/wp-content/uploads/2014/03/utilities-terminal-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82469" y="2293344"/>
              <a:ext cx="338328" cy="338328"/>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55" name="Picture 54"/>
          <p:cNvPicPr>
            <a:picLocks noChangeAspect="1"/>
          </p:cNvPicPr>
          <p:nvPr/>
        </p:nvPicPr>
        <p:blipFill>
          <a:blip r:embed="rId7"/>
          <a:stretch>
            <a:fillRect/>
          </a:stretch>
        </p:blipFill>
        <p:spPr>
          <a:xfrm>
            <a:off x="11511712" y="19470"/>
            <a:ext cx="673313" cy="562421"/>
          </a:xfrm>
          <a:prstGeom prst="rect">
            <a:avLst/>
          </a:prstGeom>
        </p:spPr>
      </p:pic>
    </p:spTree>
    <p:extLst>
      <p:ext uri="{BB962C8B-B14F-4D97-AF65-F5344CB8AC3E}">
        <p14:creationId xmlns:p14="http://schemas.microsoft.com/office/powerpoint/2010/main" val="71486355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P spid="53" grpId="0" animBg="1"/>
      <p:bldP spid="54" grpId="0"/>
      <p:bldP spid="56" grpId="0" animBg="1"/>
      <p:bldP spid="57" grpId="0" animBg="1"/>
      <p:bldP spid="58" grpId="0" animBg="1"/>
      <p:bldP spid="59" grpId="0" animBg="1"/>
      <p:bldP spid="60" grpId="0" animBg="1"/>
      <p:bldP spid="61" grpId="0" animBg="1"/>
      <p:bldP spid="62" grpId="0" animBg="1"/>
      <p:bldP spid="63" grpId="0" animBg="1"/>
      <p:bldP spid="64"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811" y="2299353"/>
            <a:ext cx="1072719" cy="1394533"/>
          </a:xfrm>
          <a:prstGeom prst="rect">
            <a:avLst/>
          </a:prstGeom>
        </p:spPr>
      </p:pic>
      <p:sp>
        <p:nvSpPr>
          <p:cNvPr id="5" name="Title 1"/>
          <p:cNvSpPr>
            <a:spLocks noGrp="1"/>
          </p:cNvSpPr>
          <p:nvPr>
            <p:ph type="title"/>
          </p:nvPr>
        </p:nvSpPr>
        <p:spPr>
          <a:xfrm>
            <a:off x="1823787" y="4352350"/>
            <a:ext cx="8560454" cy="857250"/>
          </a:xfrm>
        </p:spPr>
        <p:txBody>
          <a:bodyPr>
            <a:normAutofit/>
          </a:bodyPr>
          <a:lstStyle/>
          <a:p>
            <a:pPr algn="ctr"/>
            <a:r>
              <a:rPr lang="en-US" sz="4000" dirty="0" smtClean="0"/>
              <a:t>Standalone Mode</a:t>
            </a:r>
            <a:endParaRPr lang="en-US" sz="4000" dirty="0"/>
          </a:p>
        </p:txBody>
      </p:sp>
    </p:spTree>
    <p:extLst>
      <p:ext uri="{BB962C8B-B14F-4D97-AF65-F5344CB8AC3E}">
        <p14:creationId xmlns:p14="http://schemas.microsoft.com/office/powerpoint/2010/main" val="2024314382"/>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12983" y="1590900"/>
            <a:ext cx="2723628" cy="2730067"/>
          </a:xfrm>
          <a:prstGeom prst="rect">
            <a:avLst/>
          </a:prstGeom>
        </p:spPr>
      </p:pic>
      <p:sp>
        <p:nvSpPr>
          <p:cNvPr id="3" name="Rectangle 2"/>
          <p:cNvSpPr/>
          <p:nvPr/>
        </p:nvSpPr>
        <p:spPr>
          <a:xfrm>
            <a:off x="1230183" y="1958836"/>
            <a:ext cx="1336599" cy="1726768"/>
          </a:xfrm>
          <a:prstGeom prst="rect">
            <a:avLst/>
          </a:prstGeom>
          <a:solidFill>
            <a:srgbClr val="E7BF5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4" name="Straight Connector 3"/>
          <p:cNvCxnSpPr/>
          <p:nvPr/>
        </p:nvCxnSpPr>
        <p:spPr>
          <a:xfrm flipV="1">
            <a:off x="1138681" y="4315300"/>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07807" y="2246394"/>
            <a:ext cx="603008" cy="148315"/>
          </a:xfrm>
          <a:prstGeom prst="rect">
            <a:avLst/>
          </a:prstGeom>
          <a:solidFill>
            <a:srgbClr val="BBE6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RDD,P1</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6" name="Rectangle 5"/>
          <p:cNvSpPr/>
          <p:nvPr/>
        </p:nvSpPr>
        <p:spPr>
          <a:xfrm>
            <a:off x="1174897" y="1656245"/>
            <a:ext cx="422109" cy="197457"/>
          </a:xfrm>
          <a:prstGeom prst="rect">
            <a:avLst/>
          </a:prstGeom>
          <a:solidFill>
            <a:srgbClr val="FE724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7" name="Straight Arrow Connector 6"/>
          <p:cNvCxnSpPr>
            <a:stCxn id="6" idx="2"/>
            <a:endCxn id="3" idx="0"/>
          </p:cNvCxnSpPr>
          <p:nvPr/>
        </p:nvCxnSpPr>
        <p:spPr>
          <a:xfrm>
            <a:off x="1385952" y="1853702"/>
            <a:ext cx="512531" cy="1051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45026" y="3765480"/>
            <a:ext cx="916260" cy="475611"/>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rPr>
              <a:t>Driver</a:t>
            </a:r>
          </a:p>
          <a:p>
            <a:pPr algn="ctr"/>
            <a:endParaRPr lang="en-US" sz="1050" b="1" dirty="0">
              <a:solidFill>
                <a:schemeClr val="tx1"/>
              </a:solidFill>
              <a:latin typeface="Anonymous Pro" panose="02060609030202000504" pitchFamily="49" charset="0"/>
              <a:ea typeface="Anonymous Pro" panose="02060609030202000504" pitchFamily="49" charset="0"/>
            </a:endParaRPr>
          </a:p>
          <a:p>
            <a:pPr algn="ctr"/>
            <a:endParaRPr lang="en-US" sz="1050" b="1" dirty="0">
              <a:solidFill>
                <a:schemeClr val="tx1"/>
              </a:solidFill>
              <a:latin typeface="Anonymous Pro" panose="02060609030202000504" pitchFamily="49" charset="0"/>
              <a:ea typeface="Anonymous Pro" panose="02060609030202000504" pitchFamily="49" charset="0"/>
            </a:endParaRPr>
          </a:p>
        </p:txBody>
      </p:sp>
      <p:sp>
        <p:nvSpPr>
          <p:cNvPr id="10" name="Rectangle 9"/>
          <p:cNvSpPr/>
          <p:nvPr/>
        </p:nvSpPr>
        <p:spPr>
          <a:xfrm>
            <a:off x="1314266" y="2444709"/>
            <a:ext cx="603008" cy="148315"/>
          </a:xfrm>
          <a:prstGeom prst="rect">
            <a:avLst/>
          </a:prstGeom>
          <a:solidFill>
            <a:srgbClr val="BBE6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RDD,P2</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1" name="Rectangle 10"/>
          <p:cNvSpPr/>
          <p:nvPr/>
        </p:nvSpPr>
        <p:spPr>
          <a:xfrm>
            <a:off x="1317193" y="2655743"/>
            <a:ext cx="603008" cy="148315"/>
          </a:xfrm>
          <a:prstGeom prst="rect">
            <a:avLst/>
          </a:prstGeom>
          <a:solidFill>
            <a:srgbClr val="CC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RDD,P1</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2" name="Oval 11"/>
          <p:cNvSpPr/>
          <p:nvPr/>
        </p:nvSpPr>
        <p:spPr>
          <a:xfrm>
            <a:off x="2065393" y="2235978"/>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3" name="Oval 12"/>
          <p:cNvSpPr/>
          <p:nvPr/>
        </p:nvSpPr>
        <p:spPr>
          <a:xfrm>
            <a:off x="2287567" y="2239197"/>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4" name="Oval 13"/>
          <p:cNvSpPr/>
          <p:nvPr/>
        </p:nvSpPr>
        <p:spPr>
          <a:xfrm>
            <a:off x="2063560" y="2438182"/>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5" name="Oval 14"/>
          <p:cNvSpPr/>
          <p:nvPr/>
        </p:nvSpPr>
        <p:spPr>
          <a:xfrm>
            <a:off x="2285734" y="2441401"/>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6" name="Oval 15"/>
          <p:cNvSpPr/>
          <p:nvPr/>
        </p:nvSpPr>
        <p:spPr>
          <a:xfrm>
            <a:off x="2062499" y="2648657"/>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7" name="Oval 16"/>
          <p:cNvSpPr/>
          <p:nvPr/>
        </p:nvSpPr>
        <p:spPr>
          <a:xfrm>
            <a:off x="2284673" y="2651876"/>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8" name="Cloud 17"/>
          <p:cNvSpPr/>
          <p:nvPr/>
        </p:nvSpPr>
        <p:spPr>
          <a:xfrm>
            <a:off x="1232849" y="2953427"/>
            <a:ext cx="1315269" cy="613415"/>
          </a:xfrm>
          <a:prstGeom prst="cloud">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1399219" y="3040378"/>
            <a:ext cx="867173" cy="315439"/>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Internal Threads</a:t>
            </a:r>
            <a:endParaRPr lang="en-US" sz="900" b="1" dirty="0">
              <a:solidFill>
                <a:schemeClr val="tx1"/>
              </a:solidFill>
            </a:endParaRPr>
          </a:p>
        </p:txBody>
      </p:sp>
      <p:sp>
        <p:nvSpPr>
          <p:cNvPr id="20" name="Oval 19"/>
          <p:cNvSpPr/>
          <p:nvPr/>
        </p:nvSpPr>
        <p:spPr>
          <a:xfrm>
            <a:off x="1437470" y="3333820"/>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21" name="Oval 20"/>
          <p:cNvSpPr/>
          <p:nvPr/>
        </p:nvSpPr>
        <p:spPr>
          <a:xfrm>
            <a:off x="1802225" y="3389300"/>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22" name="Oval 21"/>
          <p:cNvSpPr/>
          <p:nvPr/>
        </p:nvSpPr>
        <p:spPr>
          <a:xfrm>
            <a:off x="2153985" y="3327365"/>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pic>
        <p:nvPicPr>
          <p:cNvPr id="23" name="Picture 22"/>
          <p:cNvPicPr>
            <a:picLocks noChangeAspect="1"/>
          </p:cNvPicPr>
          <p:nvPr/>
        </p:nvPicPr>
        <p:blipFill>
          <a:blip r:embed="rId4"/>
          <a:stretch>
            <a:fillRect/>
          </a:stretch>
        </p:blipFill>
        <p:spPr>
          <a:xfrm>
            <a:off x="1886982" y="3948690"/>
            <a:ext cx="433146" cy="257722"/>
          </a:xfrm>
          <a:prstGeom prst="rect">
            <a:avLst/>
          </a:prstGeom>
        </p:spPr>
      </p:pic>
      <p:sp>
        <p:nvSpPr>
          <p:cNvPr id="24" name="Oval 23"/>
          <p:cNvSpPr/>
          <p:nvPr/>
        </p:nvSpPr>
        <p:spPr>
          <a:xfrm>
            <a:off x="742651" y="4505101"/>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25" name="Straight Connector 24"/>
          <p:cNvCxnSpPr/>
          <p:nvPr/>
        </p:nvCxnSpPr>
        <p:spPr>
          <a:xfrm flipV="1">
            <a:off x="1890956" y="4318464"/>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59034" y="4513347"/>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27" name="TextBox 26"/>
          <p:cNvSpPr txBox="1"/>
          <p:nvPr/>
        </p:nvSpPr>
        <p:spPr>
          <a:xfrm>
            <a:off x="1661242" y="4533544"/>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28" name="Straight Connector 27"/>
          <p:cNvCxnSpPr/>
          <p:nvPr/>
        </p:nvCxnSpPr>
        <p:spPr>
          <a:xfrm flipV="1">
            <a:off x="2385760" y="4318464"/>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153838" y="4513347"/>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30" name="TextBox 29"/>
          <p:cNvSpPr txBox="1"/>
          <p:nvPr/>
        </p:nvSpPr>
        <p:spPr>
          <a:xfrm>
            <a:off x="2156046" y="4533544"/>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31" name="Straight Connector 30"/>
          <p:cNvCxnSpPr/>
          <p:nvPr/>
        </p:nvCxnSpPr>
        <p:spPr>
          <a:xfrm flipV="1">
            <a:off x="1581104" y="4303866"/>
            <a:ext cx="0" cy="68366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633914" y="4318464"/>
            <a:ext cx="1576" cy="742504"/>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1896" y="4538745"/>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34" name="Oval 33"/>
          <p:cNvSpPr/>
          <p:nvPr/>
        </p:nvSpPr>
        <p:spPr>
          <a:xfrm>
            <a:off x="1371709" y="499505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35" name="TextBox 34"/>
          <p:cNvSpPr txBox="1"/>
          <p:nvPr/>
        </p:nvSpPr>
        <p:spPr>
          <a:xfrm>
            <a:off x="1373917" y="501524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36" name="Oval 35"/>
          <p:cNvSpPr/>
          <p:nvPr/>
        </p:nvSpPr>
        <p:spPr>
          <a:xfrm>
            <a:off x="2417386" y="499571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37" name="TextBox 36"/>
          <p:cNvSpPr txBox="1"/>
          <p:nvPr/>
        </p:nvSpPr>
        <p:spPr>
          <a:xfrm>
            <a:off x="2419594" y="501590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pic>
        <p:nvPicPr>
          <p:cNvPr id="38" name="Picture 37"/>
          <p:cNvPicPr>
            <a:picLocks noChangeAspect="1"/>
          </p:cNvPicPr>
          <p:nvPr/>
        </p:nvPicPr>
        <p:blipFill>
          <a:blip r:embed="rId3"/>
          <a:stretch>
            <a:fillRect/>
          </a:stretch>
        </p:blipFill>
        <p:spPr>
          <a:xfrm>
            <a:off x="3166343" y="1591699"/>
            <a:ext cx="2723628" cy="2730067"/>
          </a:xfrm>
          <a:prstGeom prst="rect">
            <a:avLst/>
          </a:prstGeom>
        </p:spPr>
      </p:pic>
      <p:sp>
        <p:nvSpPr>
          <p:cNvPr id="39" name="Rectangle 38"/>
          <p:cNvSpPr/>
          <p:nvPr/>
        </p:nvSpPr>
        <p:spPr>
          <a:xfrm>
            <a:off x="3883543" y="1959634"/>
            <a:ext cx="1336599" cy="1989056"/>
          </a:xfrm>
          <a:prstGeom prst="rect">
            <a:avLst/>
          </a:prstGeom>
          <a:solidFill>
            <a:srgbClr val="E7BF5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40" name="Straight Connector 39"/>
          <p:cNvCxnSpPr/>
          <p:nvPr/>
        </p:nvCxnSpPr>
        <p:spPr>
          <a:xfrm flipV="1">
            <a:off x="3792041" y="4316099"/>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61167" y="2247193"/>
            <a:ext cx="603008" cy="148315"/>
          </a:xfrm>
          <a:prstGeom prst="rect">
            <a:avLst/>
          </a:prstGeom>
          <a:solidFill>
            <a:srgbClr val="BBE6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RDD,P4</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42" name="Rectangle 41"/>
          <p:cNvSpPr/>
          <p:nvPr/>
        </p:nvSpPr>
        <p:spPr>
          <a:xfrm>
            <a:off x="3828257" y="1657044"/>
            <a:ext cx="422109" cy="197457"/>
          </a:xfrm>
          <a:prstGeom prst="rect">
            <a:avLst/>
          </a:prstGeom>
          <a:solidFill>
            <a:srgbClr val="FE724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43" name="Straight Arrow Connector 42"/>
          <p:cNvCxnSpPr>
            <a:stCxn id="42" idx="2"/>
            <a:endCxn id="39" idx="0"/>
          </p:cNvCxnSpPr>
          <p:nvPr/>
        </p:nvCxnSpPr>
        <p:spPr>
          <a:xfrm>
            <a:off x="4039312" y="1854501"/>
            <a:ext cx="512531" cy="1051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967626" y="2445508"/>
            <a:ext cx="603008" cy="148315"/>
          </a:xfrm>
          <a:prstGeom prst="rect">
            <a:avLst/>
          </a:prstGeom>
          <a:solidFill>
            <a:srgbClr val="BBE6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RDD,P6</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45" name="Rectangle 44"/>
          <p:cNvSpPr/>
          <p:nvPr/>
        </p:nvSpPr>
        <p:spPr>
          <a:xfrm>
            <a:off x="3970553" y="2656542"/>
            <a:ext cx="603008" cy="148315"/>
          </a:xfrm>
          <a:prstGeom prst="rect">
            <a:avLst/>
          </a:prstGeom>
          <a:solidFill>
            <a:srgbClr val="CC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RDD,P1</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46" name="Oval 45"/>
          <p:cNvSpPr/>
          <p:nvPr/>
        </p:nvSpPr>
        <p:spPr>
          <a:xfrm>
            <a:off x="4718753" y="2236777"/>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47" name="Oval 46"/>
          <p:cNvSpPr/>
          <p:nvPr/>
        </p:nvSpPr>
        <p:spPr>
          <a:xfrm>
            <a:off x="4940927" y="2239996"/>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48" name="Oval 47"/>
          <p:cNvSpPr/>
          <p:nvPr/>
        </p:nvSpPr>
        <p:spPr>
          <a:xfrm>
            <a:off x="4716920" y="2438981"/>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49" name="Oval 48"/>
          <p:cNvSpPr/>
          <p:nvPr/>
        </p:nvSpPr>
        <p:spPr>
          <a:xfrm>
            <a:off x="4939094" y="2442200"/>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50" name="Oval 49"/>
          <p:cNvSpPr/>
          <p:nvPr/>
        </p:nvSpPr>
        <p:spPr>
          <a:xfrm>
            <a:off x="4715859" y="2649456"/>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51" name="Oval 50"/>
          <p:cNvSpPr/>
          <p:nvPr/>
        </p:nvSpPr>
        <p:spPr>
          <a:xfrm>
            <a:off x="4938033" y="2652675"/>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52" name="Cloud 51"/>
          <p:cNvSpPr/>
          <p:nvPr/>
        </p:nvSpPr>
        <p:spPr>
          <a:xfrm>
            <a:off x="3898241" y="3267052"/>
            <a:ext cx="1315269" cy="613415"/>
          </a:xfrm>
          <a:prstGeom prst="cloud">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p:cNvSpPr/>
          <p:nvPr/>
        </p:nvSpPr>
        <p:spPr>
          <a:xfrm>
            <a:off x="4064611" y="3354003"/>
            <a:ext cx="867173" cy="315439"/>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Internal Threads</a:t>
            </a:r>
            <a:endParaRPr lang="en-US" sz="900" b="1" dirty="0">
              <a:solidFill>
                <a:schemeClr val="tx1"/>
              </a:solidFill>
            </a:endParaRPr>
          </a:p>
        </p:txBody>
      </p:sp>
      <p:sp>
        <p:nvSpPr>
          <p:cNvPr id="54" name="Oval 53"/>
          <p:cNvSpPr/>
          <p:nvPr/>
        </p:nvSpPr>
        <p:spPr>
          <a:xfrm>
            <a:off x="4102862" y="3647445"/>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55" name="Oval 54"/>
          <p:cNvSpPr/>
          <p:nvPr/>
        </p:nvSpPr>
        <p:spPr>
          <a:xfrm>
            <a:off x="4467617" y="3702925"/>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56" name="Oval 55"/>
          <p:cNvSpPr/>
          <p:nvPr/>
        </p:nvSpPr>
        <p:spPr>
          <a:xfrm>
            <a:off x="4819377" y="3640990"/>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57" name="Oval 56"/>
          <p:cNvSpPr/>
          <p:nvPr/>
        </p:nvSpPr>
        <p:spPr>
          <a:xfrm>
            <a:off x="3396011" y="4505900"/>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58" name="Straight Connector 57"/>
          <p:cNvCxnSpPr/>
          <p:nvPr/>
        </p:nvCxnSpPr>
        <p:spPr>
          <a:xfrm flipV="1">
            <a:off x="4544316" y="4319263"/>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312394" y="4514146"/>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60" name="TextBox 59"/>
          <p:cNvSpPr txBox="1"/>
          <p:nvPr/>
        </p:nvSpPr>
        <p:spPr>
          <a:xfrm>
            <a:off x="4314602" y="4534343"/>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61" name="Straight Connector 60"/>
          <p:cNvCxnSpPr/>
          <p:nvPr/>
        </p:nvCxnSpPr>
        <p:spPr>
          <a:xfrm flipV="1">
            <a:off x="5039120" y="4319263"/>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807198" y="4514146"/>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63" name="TextBox 62"/>
          <p:cNvSpPr txBox="1"/>
          <p:nvPr/>
        </p:nvSpPr>
        <p:spPr>
          <a:xfrm>
            <a:off x="4809406" y="4534343"/>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64" name="Straight Connector 63"/>
          <p:cNvCxnSpPr/>
          <p:nvPr/>
        </p:nvCxnSpPr>
        <p:spPr>
          <a:xfrm flipV="1">
            <a:off x="4234464" y="4304665"/>
            <a:ext cx="0" cy="68366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287274" y="4319263"/>
            <a:ext cx="1576" cy="742504"/>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425256" y="4539544"/>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67" name="Oval 66"/>
          <p:cNvSpPr/>
          <p:nvPr/>
        </p:nvSpPr>
        <p:spPr>
          <a:xfrm>
            <a:off x="4025069" y="4995851"/>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68" name="TextBox 67"/>
          <p:cNvSpPr txBox="1"/>
          <p:nvPr/>
        </p:nvSpPr>
        <p:spPr>
          <a:xfrm>
            <a:off x="4027277" y="5016048"/>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69" name="Oval 68"/>
          <p:cNvSpPr/>
          <p:nvPr/>
        </p:nvSpPr>
        <p:spPr>
          <a:xfrm>
            <a:off x="5070746" y="4996511"/>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70" name="TextBox 69"/>
          <p:cNvSpPr txBox="1"/>
          <p:nvPr/>
        </p:nvSpPr>
        <p:spPr>
          <a:xfrm>
            <a:off x="5072954" y="5016708"/>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pic>
        <p:nvPicPr>
          <p:cNvPr id="71" name="Picture 70"/>
          <p:cNvPicPr>
            <a:picLocks noChangeAspect="1"/>
          </p:cNvPicPr>
          <p:nvPr/>
        </p:nvPicPr>
        <p:blipFill>
          <a:blip r:embed="rId3"/>
          <a:stretch>
            <a:fillRect/>
          </a:stretch>
        </p:blipFill>
        <p:spPr>
          <a:xfrm>
            <a:off x="8445072" y="1573799"/>
            <a:ext cx="2723628" cy="2730067"/>
          </a:xfrm>
          <a:prstGeom prst="rect">
            <a:avLst/>
          </a:prstGeom>
        </p:spPr>
      </p:pic>
      <p:sp>
        <p:nvSpPr>
          <p:cNvPr id="72" name="Rectangle 71"/>
          <p:cNvSpPr/>
          <p:nvPr/>
        </p:nvSpPr>
        <p:spPr>
          <a:xfrm>
            <a:off x="9162272" y="1941735"/>
            <a:ext cx="1336599" cy="1726768"/>
          </a:xfrm>
          <a:prstGeom prst="rect">
            <a:avLst/>
          </a:prstGeom>
          <a:solidFill>
            <a:srgbClr val="E7BF5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73" name="Straight Connector 72"/>
          <p:cNvCxnSpPr/>
          <p:nvPr/>
        </p:nvCxnSpPr>
        <p:spPr>
          <a:xfrm flipV="1">
            <a:off x="9070770" y="4298199"/>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239896" y="2229293"/>
            <a:ext cx="603008" cy="148315"/>
          </a:xfrm>
          <a:prstGeom prst="rect">
            <a:avLst/>
          </a:prstGeom>
          <a:solidFill>
            <a:srgbClr val="BBE6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RDD,P7</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75" name="Rectangle 74"/>
          <p:cNvSpPr/>
          <p:nvPr/>
        </p:nvSpPr>
        <p:spPr>
          <a:xfrm>
            <a:off x="9106986" y="1639144"/>
            <a:ext cx="422109" cy="197457"/>
          </a:xfrm>
          <a:prstGeom prst="rect">
            <a:avLst/>
          </a:prstGeom>
          <a:solidFill>
            <a:srgbClr val="FE724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76" name="Straight Arrow Connector 75"/>
          <p:cNvCxnSpPr>
            <a:stCxn id="75" idx="2"/>
            <a:endCxn id="72" idx="0"/>
          </p:cNvCxnSpPr>
          <p:nvPr/>
        </p:nvCxnSpPr>
        <p:spPr>
          <a:xfrm>
            <a:off x="9318041" y="1836601"/>
            <a:ext cx="512531" cy="1051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9246355" y="2427608"/>
            <a:ext cx="603008" cy="148315"/>
          </a:xfrm>
          <a:prstGeom prst="rect">
            <a:avLst/>
          </a:prstGeom>
          <a:solidFill>
            <a:srgbClr val="BBE6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RDD,P8</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78" name="Rectangle 77"/>
          <p:cNvSpPr/>
          <p:nvPr/>
        </p:nvSpPr>
        <p:spPr>
          <a:xfrm>
            <a:off x="9249282" y="2638642"/>
            <a:ext cx="603008" cy="148315"/>
          </a:xfrm>
          <a:prstGeom prst="rect">
            <a:avLst/>
          </a:prstGeom>
          <a:solidFill>
            <a:srgbClr val="CC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RDD,P2</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79" name="Oval 78"/>
          <p:cNvSpPr/>
          <p:nvPr/>
        </p:nvSpPr>
        <p:spPr>
          <a:xfrm>
            <a:off x="9997482" y="2218877"/>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0" name="Oval 79"/>
          <p:cNvSpPr/>
          <p:nvPr/>
        </p:nvSpPr>
        <p:spPr>
          <a:xfrm>
            <a:off x="10219656" y="2222096"/>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1" name="Oval 80"/>
          <p:cNvSpPr/>
          <p:nvPr/>
        </p:nvSpPr>
        <p:spPr>
          <a:xfrm>
            <a:off x="9995649" y="2421081"/>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2" name="Oval 81"/>
          <p:cNvSpPr/>
          <p:nvPr/>
        </p:nvSpPr>
        <p:spPr>
          <a:xfrm>
            <a:off x="10217823" y="2424300"/>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3" name="Oval 82"/>
          <p:cNvSpPr/>
          <p:nvPr/>
        </p:nvSpPr>
        <p:spPr>
          <a:xfrm>
            <a:off x="9994588" y="2631556"/>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4" name="Oval 83"/>
          <p:cNvSpPr/>
          <p:nvPr/>
        </p:nvSpPr>
        <p:spPr>
          <a:xfrm>
            <a:off x="10216762" y="2634775"/>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5" name="Cloud 84"/>
          <p:cNvSpPr/>
          <p:nvPr/>
        </p:nvSpPr>
        <p:spPr>
          <a:xfrm>
            <a:off x="9164938" y="2936326"/>
            <a:ext cx="1315269" cy="613415"/>
          </a:xfrm>
          <a:prstGeom prst="cloud">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Oval 85"/>
          <p:cNvSpPr/>
          <p:nvPr/>
        </p:nvSpPr>
        <p:spPr>
          <a:xfrm>
            <a:off x="9331308" y="3023277"/>
            <a:ext cx="867173" cy="315439"/>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Internal Threads</a:t>
            </a:r>
            <a:endParaRPr lang="en-US" sz="900" b="1" dirty="0">
              <a:solidFill>
                <a:schemeClr val="tx1"/>
              </a:solidFill>
            </a:endParaRPr>
          </a:p>
        </p:txBody>
      </p:sp>
      <p:sp>
        <p:nvSpPr>
          <p:cNvPr id="87" name="Oval 86"/>
          <p:cNvSpPr/>
          <p:nvPr/>
        </p:nvSpPr>
        <p:spPr>
          <a:xfrm>
            <a:off x="9369559" y="3316719"/>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88" name="Oval 87"/>
          <p:cNvSpPr/>
          <p:nvPr/>
        </p:nvSpPr>
        <p:spPr>
          <a:xfrm>
            <a:off x="9734314" y="3372199"/>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89" name="Oval 88"/>
          <p:cNvSpPr/>
          <p:nvPr/>
        </p:nvSpPr>
        <p:spPr>
          <a:xfrm>
            <a:off x="10086074" y="3310264"/>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90" name="Oval 89"/>
          <p:cNvSpPr/>
          <p:nvPr/>
        </p:nvSpPr>
        <p:spPr>
          <a:xfrm>
            <a:off x="8674740" y="4488000"/>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91" name="Straight Connector 90"/>
          <p:cNvCxnSpPr/>
          <p:nvPr/>
        </p:nvCxnSpPr>
        <p:spPr>
          <a:xfrm flipV="1">
            <a:off x="9823045" y="4301363"/>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9591123" y="4496246"/>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93" name="TextBox 92"/>
          <p:cNvSpPr txBox="1"/>
          <p:nvPr/>
        </p:nvSpPr>
        <p:spPr>
          <a:xfrm>
            <a:off x="9593331" y="4516443"/>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94" name="Straight Connector 93"/>
          <p:cNvCxnSpPr/>
          <p:nvPr/>
        </p:nvCxnSpPr>
        <p:spPr>
          <a:xfrm flipV="1">
            <a:off x="10317849" y="4301363"/>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0085927" y="4496246"/>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96" name="TextBox 95"/>
          <p:cNvSpPr txBox="1"/>
          <p:nvPr/>
        </p:nvSpPr>
        <p:spPr>
          <a:xfrm>
            <a:off x="10088135" y="4516443"/>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97" name="Straight Connector 96"/>
          <p:cNvCxnSpPr/>
          <p:nvPr/>
        </p:nvCxnSpPr>
        <p:spPr>
          <a:xfrm flipV="1">
            <a:off x="9513193" y="4286765"/>
            <a:ext cx="0" cy="68366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0566003" y="4301363"/>
            <a:ext cx="1576" cy="742504"/>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703985" y="4521644"/>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100" name="Oval 99"/>
          <p:cNvSpPr/>
          <p:nvPr/>
        </p:nvSpPr>
        <p:spPr>
          <a:xfrm>
            <a:off x="9303798" y="4977951"/>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01" name="TextBox 100"/>
          <p:cNvSpPr txBox="1"/>
          <p:nvPr/>
        </p:nvSpPr>
        <p:spPr>
          <a:xfrm>
            <a:off x="9306006" y="4998148"/>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102" name="Oval 101"/>
          <p:cNvSpPr/>
          <p:nvPr/>
        </p:nvSpPr>
        <p:spPr>
          <a:xfrm>
            <a:off x="10349475" y="4978611"/>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03" name="TextBox 102"/>
          <p:cNvSpPr txBox="1"/>
          <p:nvPr/>
        </p:nvSpPr>
        <p:spPr>
          <a:xfrm>
            <a:off x="10351683" y="4998808"/>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104" name="Rectangle 103"/>
          <p:cNvSpPr/>
          <p:nvPr/>
        </p:nvSpPr>
        <p:spPr>
          <a:xfrm>
            <a:off x="9556741" y="3775280"/>
            <a:ext cx="964226" cy="407321"/>
          </a:xfrm>
          <a:prstGeom prst="rect">
            <a:avLst/>
          </a:prstGeom>
          <a:solidFill>
            <a:srgbClr val="FE724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cs typeface="Consolas" panose="020B0609020204030204" pitchFamily="49" charset="0"/>
              </a:rPr>
              <a:t>Spark Master</a:t>
            </a:r>
            <a:endParaRPr lang="en-US" sz="1050" b="1" dirty="0">
              <a:solidFill>
                <a:schemeClr val="tx1"/>
              </a:solidFill>
              <a:latin typeface="Anonymous Pro" panose="02060609030202000504" pitchFamily="49" charset="0"/>
              <a:ea typeface="Anonymous Pro" panose="02060609030202000504" pitchFamily="49" charset="0"/>
              <a:cs typeface="Consolas" panose="020B0609020204030204" pitchFamily="49" charset="0"/>
            </a:endParaRPr>
          </a:p>
        </p:txBody>
      </p:sp>
      <p:pic>
        <p:nvPicPr>
          <p:cNvPr id="105" name="Picture 1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8828" y="3811777"/>
            <a:ext cx="252167" cy="356914"/>
          </a:xfrm>
          <a:prstGeom prst="rect">
            <a:avLst/>
          </a:prstGeom>
        </p:spPr>
      </p:pic>
      <p:pic>
        <p:nvPicPr>
          <p:cNvPr id="106" name="Picture 105"/>
          <p:cNvPicPr>
            <a:picLocks noChangeAspect="1"/>
          </p:cNvPicPr>
          <p:nvPr/>
        </p:nvPicPr>
        <p:blipFill>
          <a:blip r:embed="rId3"/>
          <a:stretch>
            <a:fillRect/>
          </a:stretch>
        </p:blipFill>
        <p:spPr>
          <a:xfrm>
            <a:off x="5821947" y="1565625"/>
            <a:ext cx="2723628" cy="2730067"/>
          </a:xfrm>
          <a:prstGeom prst="rect">
            <a:avLst/>
          </a:prstGeom>
        </p:spPr>
      </p:pic>
      <p:sp>
        <p:nvSpPr>
          <p:cNvPr id="107" name="Rectangle 106"/>
          <p:cNvSpPr/>
          <p:nvPr/>
        </p:nvSpPr>
        <p:spPr>
          <a:xfrm>
            <a:off x="6539147" y="1933561"/>
            <a:ext cx="1336599" cy="1726768"/>
          </a:xfrm>
          <a:prstGeom prst="rect">
            <a:avLst/>
          </a:prstGeom>
          <a:solidFill>
            <a:srgbClr val="E7BF5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108" name="Straight Connector 107"/>
          <p:cNvCxnSpPr/>
          <p:nvPr/>
        </p:nvCxnSpPr>
        <p:spPr>
          <a:xfrm flipV="1">
            <a:off x="6435264" y="4313592"/>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6616771" y="2221119"/>
            <a:ext cx="603008" cy="148315"/>
          </a:xfrm>
          <a:prstGeom prst="rect">
            <a:avLst/>
          </a:prstGeom>
          <a:solidFill>
            <a:srgbClr val="BBE6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RDD,P5</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10" name="Rectangle 109"/>
          <p:cNvSpPr/>
          <p:nvPr/>
        </p:nvSpPr>
        <p:spPr>
          <a:xfrm>
            <a:off x="6483861" y="1630970"/>
            <a:ext cx="422109" cy="197457"/>
          </a:xfrm>
          <a:prstGeom prst="rect">
            <a:avLst/>
          </a:prstGeom>
          <a:solidFill>
            <a:srgbClr val="FE724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111" name="Straight Arrow Connector 110"/>
          <p:cNvCxnSpPr>
            <a:stCxn id="110" idx="2"/>
            <a:endCxn id="107" idx="0"/>
          </p:cNvCxnSpPr>
          <p:nvPr/>
        </p:nvCxnSpPr>
        <p:spPr>
          <a:xfrm>
            <a:off x="6694916" y="1828427"/>
            <a:ext cx="512531" cy="1051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6623230" y="2419434"/>
            <a:ext cx="603008" cy="148315"/>
          </a:xfrm>
          <a:prstGeom prst="rect">
            <a:avLst/>
          </a:prstGeom>
          <a:solidFill>
            <a:srgbClr val="BBE6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RDD,P3</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13" name="Rectangle 112"/>
          <p:cNvSpPr/>
          <p:nvPr/>
        </p:nvSpPr>
        <p:spPr>
          <a:xfrm>
            <a:off x="6626157" y="2630468"/>
            <a:ext cx="603008" cy="148315"/>
          </a:xfrm>
          <a:prstGeom prst="rect">
            <a:avLst/>
          </a:prstGeom>
          <a:solidFill>
            <a:srgbClr val="CC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RDD,P2</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14" name="Oval 113"/>
          <p:cNvSpPr/>
          <p:nvPr/>
        </p:nvSpPr>
        <p:spPr>
          <a:xfrm>
            <a:off x="7374357" y="2210703"/>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5" name="Oval 114"/>
          <p:cNvSpPr/>
          <p:nvPr/>
        </p:nvSpPr>
        <p:spPr>
          <a:xfrm>
            <a:off x="7596531" y="2213922"/>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6" name="Oval 115"/>
          <p:cNvSpPr/>
          <p:nvPr/>
        </p:nvSpPr>
        <p:spPr>
          <a:xfrm>
            <a:off x="7372524" y="2412907"/>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7" name="Oval 116"/>
          <p:cNvSpPr/>
          <p:nvPr/>
        </p:nvSpPr>
        <p:spPr>
          <a:xfrm>
            <a:off x="7594698" y="2416126"/>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8" name="Oval 117"/>
          <p:cNvSpPr/>
          <p:nvPr/>
        </p:nvSpPr>
        <p:spPr>
          <a:xfrm>
            <a:off x="7371463" y="2623382"/>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9" name="Oval 118"/>
          <p:cNvSpPr/>
          <p:nvPr/>
        </p:nvSpPr>
        <p:spPr>
          <a:xfrm>
            <a:off x="7593637" y="2626601"/>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20" name="Cloud 119"/>
          <p:cNvSpPr/>
          <p:nvPr/>
        </p:nvSpPr>
        <p:spPr>
          <a:xfrm>
            <a:off x="6541813" y="2928152"/>
            <a:ext cx="1315269" cy="613415"/>
          </a:xfrm>
          <a:prstGeom prst="cloud">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Oval 120"/>
          <p:cNvSpPr/>
          <p:nvPr/>
        </p:nvSpPr>
        <p:spPr>
          <a:xfrm>
            <a:off x="6708183" y="3015103"/>
            <a:ext cx="867173" cy="315439"/>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Internal Threads</a:t>
            </a:r>
            <a:endParaRPr lang="en-US" sz="900" b="1" dirty="0">
              <a:solidFill>
                <a:schemeClr val="tx1"/>
              </a:solidFill>
            </a:endParaRPr>
          </a:p>
        </p:txBody>
      </p:sp>
      <p:sp>
        <p:nvSpPr>
          <p:cNvPr id="122" name="Oval 121"/>
          <p:cNvSpPr/>
          <p:nvPr/>
        </p:nvSpPr>
        <p:spPr>
          <a:xfrm>
            <a:off x="6746434" y="3308545"/>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123" name="Oval 122"/>
          <p:cNvSpPr/>
          <p:nvPr/>
        </p:nvSpPr>
        <p:spPr>
          <a:xfrm>
            <a:off x="7111189" y="3364025"/>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124" name="Oval 123"/>
          <p:cNvSpPr/>
          <p:nvPr/>
        </p:nvSpPr>
        <p:spPr>
          <a:xfrm>
            <a:off x="7462949" y="3302090"/>
            <a:ext cx="121477" cy="123870"/>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125" name="Oval 124"/>
          <p:cNvSpPr/>
          <p:nvPr/>
        </p:nvSpPr>
        <p:spPr>
          <a:xfrm>
            <a:off x="6051615" y="4479826"/>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26" name="Straight Connector 125"/>
          <p:cNvCxnSpPr/>
          <p:nvPr/>
        </p:nvCxnSpPr>
        <p:spPr>
          <a:xfrm flipV="1">
            <a:off x="7199920" y="4293189"/>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967998" y="448807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28" name="TextBox 127"/>
          <p:cNvSpPr txBox="1"/>
          <p:nvPr/>
        </p:nvSpPr>
        <p:spPr>
          <a:xfrm>
            <a:off x="6970206" y="450826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129" name="Straight Connector 128"/>
          <p:cNvCxnSpPr/>
          <p:nvPr/>
        </p:nvCxnSpPr>
        <p:spPr>
          <a:xfrm flipV="1">
            <a:off x="7694724" y="4293189"/>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7462802" y="448807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31" name="TextBox 130"/>
          <p:cNvSpPr txBox="1"/>
          <p:nvPr/>
        </p:nvSpPr>
        <p:spPr>
          <a:xfrm>
            <a:off x="7465010" y="450826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132" name="Straight Connector 131"/>
          <p:cNvCxnSpPr/>
          <p:nvPr/>
        </p:nvCxnSpPr>
        <p:spPr>
          <a:xfrm flipV="1">
            <a:off x="6890068" y="4278591"/>
            <a:ext cx="0" cy="68366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942878" y="4293189"/>
            <a:ext cx="1576" cy="742504"/>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080860" y="4513470"/>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135" name="Oval 134"/>
          <p:cNvSpPr/>
          <p:nvPr/>
        </p:nvSpPr>
        <p:spPr>
          <a:xfrm>
            <a:off x="6680673" y="4969777"/>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36" name="TextBox 135"/>
          <p:cNvSpPr txBox="1"/>
          <p:nvPr/>
        </p:nvSpPr>
        <p:spPr>
          <a:xfrm>
            <a:off x="6682881" y="4989974"/>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137" name="Oval 136"/>
          <p:cNvSpPr/>
          <p:nvPr/>
        </p:nvSpPr>
        <p:spPr>
          <a:xfrm>
            <a:off x="7726350" y="4970437"/>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38" name="TextBox 137"/>
          <p:cNvSpPr txBox="1"/>
          <p:nvPr/>
        </p:nvSpPr>
        <p:spPr>
          <a:xfrm>
            <a:off x="7728558" y="4990634"/>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141" name="Oval 140"/>
          <p:cNvSpPr/>
          <p:nvPr/>
        </p:nvSpPr>
        <p:spPr>
          <a:xfrm>
            <a:off x="4723622" y="2849606"/>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42" name="Oval 141"/>
          <p:cNvSpPr/>
          <p:nvPr/>
        </p:nvSpPr>
        <p:spPr>
          <a:xfrm>
            <a:off x="4945796" y="2852825"/>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43" name="Oval 142"/>
          <p:cNvSpPr/>
          <p:nvPr/>
        </p:nvSpPr>
        <p:spPr>
          <a:xfrm>
            <a:off x="4718743" y="3050164"/>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44" name="Oval 143"/>
          <p:cNvSpPr/>
          <p:nvPr/>
        </p:nvSpPr>
        <p:spPr>
          <a:xfrm>
            <a:off x="4940917" y="3053383"/>
            <a:ext cx="173037" cy="166392"/>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grpSp>
        <p:nvGrpSpPr>
          <p:cNvPr id="9" name="Group 8"/>
          <p:cNvGrpSpPr/>
          <p:nvPr/>
        </p:nvGrpSpPr>
        <p:grpSpPr>
          <a:xfrm>
            <a:off x="3605507" y="846971"/>
            <a:ext cx="2655792" cy="718006"/>
            <a:chOff x="3605507" y="846971"/>
            <a:chExt cx="2655792" cy="718006"/>
          </a:xfrm>
        </p:grpSpPr>
        <p:sp>
          <p:nvSpPr>
            <p:cNvPr id="148" name="TextBox 147"/>
            <p:cNvSpPr txBox="1"/>
            <p:nvPr/>
          </p:nvSpPr>
          <p:spPr>
            <a:xfrm>
              <a:off x="3605507" y="846971"/>
              <a:ext cx="2236230" cy="276999"/>
            </a:xfrm>
            <a:prstGeom prst="rect">
              <a:avLst/>
            </a:prstGeom>
            <a:noFill/>
          </p:spPr>
          <p:txBody>
            <a:bodyPr wrap="square" rtlCol="0">
              <a:spAutoFit/>
            </a:bodyPr>
            <a:lstStyle/>
            <a:p>
              <a:r>
                <a:rPr lang="en-US" sz="1200" dirty="0" smtClean="0">
                  <a:latin typeface="Anonymous Pro" panose="02060609030202000504" pitchFamily="49" charset="0"/>
                  <a:ea typeface="Anonymous Pro" panose="02060609030202000504" pitchFamily="49" charset="0"/>
                </a:rPr>
                <a:t>different spark-env.sh</a:t>
              </a:r>
              <a:endParaRPr lang="en-US" sz="1200" dirty="0">
                <a:latin typeface="Anonymous Pro" panose="02060609030202000504" pitchFamily="49" charset="0"/>
                <a:ea typeface="Anonymous Pro" panose="02060609030202000504" pitchFamily="49" charset="0"/>
              </a:endParaRPr>
            </a:p>
          </p:txBody>
        </p:sp>
        <p:pic>
          <p:nvPicPr>
            <p:cNvPr id="149" name="Picture 1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2240" y="1092984"/>
              <a:ext cx="471993" cy="471993"/>
            </a:xfrm>
            <a:prstGeom prst="rect">
              <a:avLst/>
            </a:prstGeom>
          </p:spPr>
        </p:pic>
        <p:sp>
          <p:nvSpPr>
            <p:cNvPr id="150" name="TextBox 149"/>
            <p:cNvSpPr txBox="1"/>
            <p:nvPr/>
          </p:nvSpPr>
          <p:spPr>
            <a:xfrm>
              <a:off x="4025069" y="1194134"/>
              <a:ext cx="2236230" cy="276999"/>
            </a:xfrm>
            <a:prstGeom prst="rect">
              <a:avLst/>
            </a:prstGeom>
            <a:noFill/>
          </p:spPr>
          <p:txBody>
            <a:bodyPr wrap="square" rtlCol="0">
              <a:spAutoFit/>
            </a:bodyPr>
            <a:lstStyle/>
            <a:p>
              <a:r>
                <a:rPr lang="en-US" sz="1200" dirty="0" smtClean="0">
                  <a:solidFill>
                    <a:schemeClr val="accent2"/>
                  </a:solidFill>
                  <a:latin typeface="Anonymous Pro" panose="02060609030202000504" pitchFamily="49" charset="0"/>
                  <a:ea typeface="Anonymous Pro" panose="02060609030202000504" pitchFamily="49" charset="0"/>
                </a:rPr>
                <a:t>SPARK_WORKER_CORES</a:t>
              </a:r>
              <a:endParaRPr lang="en-US" sz="1200" dirty="0">
                <a:solidFill>
                  <a:schemeClr val="accent2"/>
                </a:solidFill>
                <a:latin typeface="Anonymous Pro" panose="02060609030202000504" pitchFamily="49" charset="0"/>
                <a:ea typeface="Anonymous Pro" panose="02060609030202000504" pitchFamily="49" charset="0"/>
              </a:endParaRPr>
            </a:p>
          </p:txBody>
        </p:sp>
      </p:grpSp>
      <p:pic>
        <p:nvPicPr>
          <p:cNvPr id="151" name="Picture 150"/>
          <p:cNvPicPr>
            <a:picLocks noChangeAspect="1"/>
          </p:cNvPicPr>
          <p:nvPr/>
        </p:nvPicPr>
        <p:blipFill>
          <a:blip r:embed="rId7"/>
          <a:stretch>
            <a:fillRect/>
          </a:stretch>
        </p:blipFill>
        <p:spPr>
          <a:xfrm>
            <a:off x="8674740" y="5625535"/>
            <a:ext cx="817267" cy="817267"/>
          </a:xfrm>
          <a:prstGeom prst="rect">
            <a:avLst/>
          </a:prstGeom>
        </p:spPr>
      </p:pic>
      <p:pic>
        <p:nvPicPr>
          <p:cNvPr id="152" name="Picture 151"/>
          <p:cNvPicPr>
            <a:picLocks noChangeAspect="1"/>
          </p:cNvPicPr>
          <p:nvPr/>
        </p:nvPicPr>
        <p:blipFill>
          <a:blip r:embed="rId8"/>
          <a:stretch>
            <a:fillRect/>
          </a:stretch>
        </p:blipFill>
        <p:spPr>
          <a:xfrm>
            <a:off x="10628487" y="5701196"/>
            <a:ext cx="723857" cy="665949"/>
          </a:xfrm>
          <a:prstGeom prst="rect">
            <a:avLst/>
          </a:prstGeom>
        </p:spPr>
      </p:pic>
      <p:sp>
        <p:nvSpPr>
          <p:cNvPr id="153" name="TextBox 152"/>
          <p:cNvSpPr txBox="1"/>
          <p:nvPr/>
        </p:nvSpPr>
        <p:spPr>
          <a:xfrm>
            <a:off x="9748601" y="5849503"/>
            <a:ext cx="481032" cy="369332"/>
          </a:xfrm>
          <a:prstGeom prst="rect">
            <a:avLst/>
          </a:prstGeom>
          <a:noFill/>
        </p:spPr>
        <p:txBody>
          <a:bodyPr wrap="square" rtlCol="0">
            <a:spAutoFit/>
          </a:bodyPr>
          <a:lstStyle/>
          <a:p>
            <a:r>
              <a:rPr lang="en-US" dirty="0"/>
              <a:t>v</a:t>
            </a:r>
            <a:r>
              <a:rPr lang="en-US" dirty="0" smtClean="0"/>
              <a:t>s.</a:t>
            </a:r>
            <a:endParaRPr lang="en-US" dirty="0"/>
          </a:p>
        </p:txBody>
      </p:sp>
      <p:pic>
        <p:nvPicPr>
          <p:cNvPr id="160" name="Picture 1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2091" y="6258545"/>
            <a:ext cx="471993" cy="471993"/>
          </a:xfrm>
          <a:prstGeom prst="rect">
            <a:avLst/>
          </a:prstGeom>
        </p:spPr>
      </p:pic>
      <p:sp>
        <p:nvSpPr>
          <p:cNvPr id="161" name="TextBox 160"/>
          <p:cNvSpPr txBox="1"/>
          <p:nvPr/>
        </p:nvSpPr>
        <p:spPr>
          <a:xfrm>
            <a:off x="10229633" y="6377545"/>
            <a:ext cx="1720629" cy="276999"/>
          </a:xfrm>
          <a:prstGeom prst="rect">
            <a:avLst/>
          </a:prstGeom>
          <a:noFill/>
        </p:spPr>
        <p:txBody>
          <a:bodyPr wrap="square" rtlCol="0">
            <a:spAutoFit/>
          </a:bodyPr>
          <a:lstStyle/>
          <a:p>
            <a:r>
              <a:rPr lang="en-US" sz="1200" dirty="0" smtClean="0">
                <a:solidFill>
                  <a:schemeClr val="accent1"/>
                </a:solidFill>
                <a:latin typeface="Anonymous Pro" panose="02060609030202000504" pitchFamily="49" charset="0"/>
                <a:ea typeface="Anonymous Pro" panose="02060609030202000504" pitchFamily="49" charset="0"/>
              </a:rPr>
              <a:t>SPARK_LOCAL_DIRS</a:t>
            </a:r>
            <a:endParaRPr lang="en-US" sz="1200" dirty="0">
              <a:solidFill>
                <a:schemeClr val="accent1"/>
              </a:solidFill>
              <a:latin typeface="Anonymous Pro" panose="02060609030202000504" pitchFamily="49" charset="0"/>
              <a:ea typeface="Anonymous Pro" panose="02060609030202000504" pitchFamily="49" charset="0"/>
            </a:endParaRPr>
          </a:p>
        </p:txBody>
      </p:sp>
      <p:sp>
        <p:nvSpPr>
          <p:cNvPr id="162" name="TextBox 161"/>
          <p:cNvSpPr txBox="1"/>
          <p:nvPr/>
        </p:nvSpPr>
        <p:spPr>
          <a:xfrm>
            <a:off x="8419455" y="6399659"/>
            <a:ext cx="1491282" cy="276999"/>
          </a:xfrm>
          <a:prstGeom prst="rect">
            <a:avLst/>
          </a:prstGeom>
          <a:noFill/>
        </p:spPr>
        <p:txBody>
          <a:bodyPr wrap="square" rtlCol="0">
            <a:spAutoFit/>
          </a:bodyPr>
          <a:lstStyle/>
          <a:p>
            <a:r>
              <a:rPr lang="en-US" sz="1200" dirty="0" smtClean="0">
                <a:latin typeface="Anonymous Pro" panose="02060609030202000504" pitchFamily="49" charset="0"/>
                <a:ea typeface="Anonymous Pro" panose="02060609030202000504" pitchFamily="49" charset="0"/>
              </a:rPr>
              <a:t>spark-env.sh</a:t>
            </a:r>
            <a:endParaRPr lang="en-US" sz="1200" dirty="0">
              <a:latin typeface="Anonymous Pro" panose="02060609030202000504" pitchFamily="49" charset="0"/>
              <a:ea typeface="Anonymous Pro" panose="02060609030202000504" pitchFamily="49" charset="0"/>
            </a:endParaRPr>
          </a:p>
        </p:txBody>
      </p:sp>
      <p:sp>
        <p:nvSpPr>
          <p:cNvPr id="158" name="Title 1"/>
          <p:cNvSpPr>
            <a:spLocks noGrp="1"/>
          </p:cNvSpPr>
          <p:nvPr>
            <p:ph type="title"/>
          </p:nvPr>
        </p:nvSpPr>
        <p:spPr>
          <a:xfrm>
            <a:off x="254760" y="206375"/>
            <a:ext cx="4309415" cy="857250"/>
          </a:xfrm>
        </p:spPr>
        <p:txBody>
          <a:bodyPr>
            <a:normAutofit/>
          </a:bodyPr>
          <a:lstStyle/>
          <a:p>
            <a:r>
              <a:rPr lang="en-US" sz="4000" dirty="0" smtClean="0"/>
              <a:t>Spark Standalone</a:t>
            </a:r>
            <a:endParaRPr lang="en-US" sz="4000" dirty="0"/>
          </a:p>
        </p:txBody>
      </p:sp>
      <p:grpSp>
        <p:nvGrpSpPr>
          <p:cNvPr id="154" name="Group 153"/>
          <p:cNvGrpSpPr/>
          <p:nvPr/>
        </p:nvGrpSpPr>
        <p:grpSpPr>
          <a:xfrm>
            <a:off x="624918" y="5518610"/>
            <a:ext cx="7518562" cy="738664"/>
            <a:chOff x="4662062" y="1571813"/>
            <a:chExt cx="7217431" cy="738664"/>
          </a:xfrm>
        </p:grpSpPr>
        <p:sp>
          <p:nvSpPr>
            <p:cNvPr id="155" name="TextBox 154"/>
            <p:cNvSpPr txBox="1"/>
            <p:nvPr/>
          </p:nvSpPr>
          <p:spPr>
            <a:xfrm>
              <a:off x="4662062" y="1571813"/>
              <a:ext cx="7217431" cy="738664"/>
            </a:xfrm>
            <a:prstGeom prst="rect">
              <a:avLst/>
            </a:prstGeom>
            <a:solidFill>
              <a:schemeClr val="tx1"/>
            </a:solidFill>
            <a:ln w="50800" cmpd="thickThin">
              <a:solidFill>
                <a:schemeClr val="tx1">
                  <a:lumMod val="50000"/>
                  <a:lumOff val="50000"/>
                </a:schemeClr>
              </a:solidFill>
            </a:ln>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&gt; ./bin/spark-submit --name </a:t>
              </a:r>
              <a:r>
                <a:rPr lang="en-US" sz="1400" dirty="0">
                  <a:solidFill>
                    <a:srgbClr val="FFFF00"/>
                  </a:solidFill>
                  <a:latin typeface="Consolas" panose="020B0609020204030204" pitchFamily="49" charset="0"/>
                  <a:cs typeface="Consolas" panose="020B0609020204030204" pitchFamily="49" charset="0"/>
                </a:rPr>
                <a:t>“</a:t>
              </a:r>
              <a:r>
                <a:rPr lang="en-US" sz="1400" dirty="0" err="1">
                  <a:solidFill>
                    <a:srgbClr val="FFFF00"/>
                  </a:solidFill>
                  <a:latin typeface="Consolas" panose="020B0609020204030204" pitchFamily="49" charset="0"/>
                  <a:cs typeface="Consolas" panose="020B0609020204030204" pitchFamily="49" charset="0"/>
                </a:rPr>
                <a:t>SecondApp</a:t>
              </a:r>
              <a:r>
                <a:rPr lang="en-US" sz="1400" dirty="0">
                  <a:solidFill>
                    <a:srgbClr val="FFFF00"/>
                  </a:solidFill>
                  <a:latin typeface="Consolas" panose="020B0609020204030204" pitchFamily="49" charset="0"/>
                  <a:cs typeface="Consolas" panose="020B0609020204030204" pitchFamily="49" charset="0"/>
                </a:rPr>
                <a:t>"</a:t>
              </a:r>
              <a:r>
                <a:rPr lang="en-US" sz="1400" dirty="0">
                  <a:solidFill>
                    <a:schemeClr val="bg1"/>
                  </a:solidFill>
                  <a:latin typeface="Consolas" panose="020B0609020204030204" pitchFamily="49" charset="0"/>
                  <a:cs typeface="Consolas" panose="020B0609020204030204" pitchFamily="49" charset="0"/>
                </a:rPr>
                <a:t> </a:t>
              </a:r>
            </a:p>
            <a:p>
              <a:r>
                <a:rPr lang="en-US" sz="1400" dirty="0" smtClean="0">
                  <a:solidFill>
                    <a:schemeClr val="bg1"/>
                  </a:solidFill>
                  <a:latin typeface="Consolas" panose="020B0609020204030204" pitchFamily="49" charset="0"/>
                  <a:cs typeface="Consolas" panose="020B0609020204030204" pitchFamily="49" charset="0"/>
                </a:rPr>
                <a:t>                     --</a:t>
              </a:r>
              <a:r>
                <a:rPr lang="en-US" sz="1400" dirty="0">
                  <a:solidFill>
                    <a:schemeClr val="bg1"/>
                  </a:solidFill>
                  <a:latin typeface="Consolas" panose="020B0609020204030204" pitchFamily="49" charset="0"/>
                  <a:cs typeface="Consolas" panose="020B0609020204030204" pitchFamily="49" charset="0"/>
                </a:rPr>
                <a:t>master spark://</a:t>
              </a:r>
              <a:r>
                <a:rPr lang="en-US" sz="1400" dirty="0">
                  <a:solidFill>
                    <a:srgbClr val="FFFF00"/>
                  </a:solidFill>
                  <a:latin typeface="Consolas" panose="020B0609020204030204" pitchFamily="49" charset="0"/>
                  <a:cs typeface="Consolas" panose="020B0609020204030204" pitchFamily="49" charset="0"/>
                </a:rPr>
                <a:t>host4:port1</a:t>
              </a:r>
              <a:r>
                <a:rPr lang="en-US" sz="1400" dirty="0">
                  <a:solidFill>
                    <a:schemeClr val="bg1"/>
                  </a:solidFill>
                  <a:latin typeface="Consolas" panose="020B0609020204030204" pitchFamily="49" charset="0"/>
                  <a:cs typeface="Consolas" panose="020B0609020204030204" pitchFamily="49" charset="0"/>
                </a:rPr>
                <a:t> </a:t>
              </a:r>
            </a:p>
            <a:p>
              <a:r>
                <a:rPr lang="en-US" sz="1400" dirty="0" smtClean="0">
                  <a:solidFill>
                    <a:schemeClr val="bg1"/>
                  </a:solidFill>
                  <a:latin typeface="Consolas" panose="020B0609020204030204" pitchFamily="49" charset="0"/>
                  <a:cs typeface="Consolas" panose="020B0609020204030204" pitchFamily="49" charset="0"/>
                </a:rPr>
                <a:t>                     myApp.jar</a:t>
              </a:r>
              <a:endParaRPr lang="en-US" sz="1400" dirty="0">
                <a:solidFill>
                  <a:schemeClr val="bg1"/>
                </a:solidFill>
                <a:latin typeface="Consolas" panose="020B0609020204030204" pitchFamily="49" charset="0"/>
                <a:cs typeface="Consolas" panose="020B0609020204030204" pitchFamily="49" charset="0"/>
              </a:endParaRPr>
            </a:p>
          </p:txBody>
        </p:sp>
        <p:pic>
          <p:nvPicPr>
            <p:cNvPr id="157" name="Picture 12" descr="http://mininook.com/wp-content/uploads/2014/03/utilities-terminal-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82469" y="1632762"/>
              <a:ext cx="338328" cy="338328"/>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165" name="Picture 1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31098" y="23428"/>
            <a:ext cx="536359" cy="697266"/>
          </a:xfrm>
          <a:prstGeom prst="rect">
            <a:avLst/>
          </a:prstGeom>
        </p:spPr>
      </p:pic>
    </p:spTree>
    <p:extLst>
      <p:ext uri="{BB962C8B-B14F-4D97-AF65-F5344CB8AC3E}">
        <p14:creationId xmlns:p14="http://schemas.microsoft.com/office/powerpoint/2010/main" val="322371915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5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0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7"/>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1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7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12"/>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0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4"/>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6"/>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5"/>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47"/>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46"/>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8"/>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51"/>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5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16"/>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18"/>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1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1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15"/>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0"/>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82"/>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84"/>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83"/>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81"/>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79"/>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4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4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43"/>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44"/>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9"/>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85"/>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87"/>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8"/>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9"/>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20"/>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21"/>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23"/>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24"/>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22"/>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53"/>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52"/>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56"/>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55"/>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54"/>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8"/>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21"/>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20"/>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9"/>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6" grpId="0" animBg="1"/>
      <p:bldP spid="27" grpId="0"/>
      <p:bldP spid="29" grpId="0" animBg="1"/>
      <p:bldP spid="30" grpId="0"/>
      <p:bldP spid="34" grpId="0" animBg="1"/>
      <p:bldP spid="35" grpId="0"/>
      <p:bldP spid="36" grpId="0" animBg="1"/>
      <p:bldP spid="37" grpId="0"/>
      <p:bldP spid="39" grpId="0" animBg="1"/>
      <p:bldP spid="41" grpId="0" animBg="1"/>
      <p:bldP spid="42"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9" grpId="0" animBg="1"/>
      <p:bldP spid="60" grpId="0"/>
      <p:bldP spid="62" grpId="0" animBg="1"/>
      <p:bldP spid="63" grpId="0"/>
      <p:bldP spid="67" grpId="0" animBg="1"/>
      <p:bldP spid="68" grpId="0"/>
      <p:bldP spid="69" grpId="0" animBg="1"/>
      <p:bldP spid="70" grpId="0"/>
      <p:bldP spid="72" grpId="0" animBg="1"/>
      <p:bldP spid="74" grpId="0" animBg="1"/>
      <p:bldP spid="75"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2" grpId="0" animBg="1"/>
      <p:bldP spid="93" grpId="0"/>
      <p:bldP spid="95" grpId="0" animBg="1"/>
      <p:bldP spid="96" grpId="0"/>
      <p:bldP spid="100" grpId="0" animBg="1"/>
      <p:bldP spid="101" grpId="0"/>
      <p:bldP spid="102" grpId="0" animBg="1"/>
      <p:bldP spid="103" grpId="0"/>
      <p:bldP spid="104" grpId="0" animBg="1"/>
      <p:bldP spid="107" grpId="0" animBg="1"/>
      <p:bldP spid="109" grpId="0" animBg="1"/>
      <p:bldP spid="110"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7" grpId="0" animBg="1"/>
      <p:bldP spid="128" grpId="0"/>
      <p:bldP spid="130" grpId="0" animBg="1"/>
      <p:bldP spid="131" grpId="0"/>
      <p:bldP spid="135" grpId="0" animBg="1"/>
      <p:bldP spid="136" grpId="0"/>
      <p:bldP spid="137" grpId="0" animBg="1"/>
      <p:bldP spid="138" grpId="0"/>
      <p:bldP spid="141" grpId="0" animBg="1"/>
      <p:bldP spid="142" grpId="0" animBg="1"/>
      <p:bldP spid="143" grpId="0" animBg="1"/>
      <p:bldP spid="144" grpId="0" animBg="1"/>
      <p:bldP spid="1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12983" y="1596906"/>
            <a:ext cx="2723628" cy="2730067"/>
          </a:xfrm>
          <a:prstGeom prst="rect">
            <a:avLst/>
          </a:prstGeom>
        </p:spPr>
      </p:pic>
      <p:sp>
        <p:nvSpPr>
          <p:cNvPr id="3" name="Rectangle 2"/>
          <p:cNvSpPr/>
          <p:nvPr/>
        </p:nvSpPr>
        <p:spPr>
          <a:xfrm>
            <a:off x="1230183" y="1964842"/>
            <a:ext cx="1336599" cy="1726768"/>
          </a:xfrm>
          <a:prstGeom prst="rect">
            <a:avLst/>
          </a:prstGeom>
          <a:solidFill>
            <a:srgbClr val="E7BF5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4" name="Straight Connector 3"/>
          <p:cNvCxnSpPr/>
          <p:nvPr/>
        </p:nvCxnSpPr>
        <p:spPr>
          <a:xfrm flipV="1">
            <a:off x="1138681" y="4321306"/>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07807" y="2252400"/>
            <a:ext cx="603008" cy="148315"/>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RDD,P1</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6" name="Rectangle 5"/>
          <p:cNvSpPr/>
          <p:nvPr/>
        </p:nvSpPr>
        <p:spPr>
          <a:xfrm>
            <a:off x="1174897" y="1662251"/>
            <a:ext cx="422109" cy="197457"/>
          </a:xfrm>
          <a:prstGeom prst="rect">
            <a:avLst/>
          </a:prstGeom>
          <a:solidFill>
            <a:srgbClr val="FE724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7" name="Straight Arrow Connector 6"/>
          <p:cNvCxnSpPr>
            <a:stCxn id="6" idx="2"/>
            <a:endCxn id="3" idx="0"/>
          </p:cNvCxnSpPr>
          <p:nvPr/>
        </p:nvCxnSpPr>
        <p:spPr>
          <a:xfrm>
            <a:off x="1385952" y="1859708"/>
            <a:ext cx="512531" cy="1051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45026" y="3771486"/>
            <a:ext cx="916260" cy="475611"/>
          </a:xfrm>
          <a:prstGeom prst="rect">
            <a:avLst/>
          </a:prstGeom>
          <a:solidFill>
            <a:srgbClr val="E7BF5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rPr>
              <a:t>Driver</a:t>
            </a:r>
          </a:p>
          <a:p>
            <a:pPr algn="ctr"/>
            <a:endParaRPr lang="en-US" sz="1050" b="1" dirty="0">
              <a:solidFill>
                <a:schemeClr val="bg2"/>
              </a:solidFill>
              <a:latin typeface="Anonymous Pro" panose="02060609030202000504" pitchFamily="49" charset="0"/>
              <a:ea typeface="Anonymous Pro" panose="02060609030202000504" pitchFamily="49" charset="0"/>
            </a:endParaRPr>
          </a:p>
          <a:p>
            <a:pPr algn="ctr"/>
            <a:endParaRPr lang="en-US" sz="1050" b="1" dirty="0">
              <a:solidFill>
                <a:schemeClr val="bg2"/>
              </a:solidFill>
              <a:latin typeface="Anonymous Pro" panose="02060609030202000504" pitchFamily="49" charset="0"/>
              <a:ea typeface="Anonymous Pro" panose="02060609030202000504" pitchFamily="49" charset="0"/>
            </a:endParaRPr>
          </a:p>
        </p:txBody>
      </p:sp>
      <p:sp>
        <p:nvSpPr>
          <p:cNvPr id="10" name="Rectangle 9"/>
          <p:cNvSpPr/>
          <p:nvPr/>
        </p:nvSpPr>
        <p:spPr>
          <a:xfrm>
            <a:off x="1314266" y="2450715"/>
            <a:ext cx="603008" cy="148315"/>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RDD,P2</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1" name="Rectangle 10"/>
          <p:cNvSpPr/>
          <p:nvPr/>
        </p:nvSpPr>
        <p:spPr>
          <a:xfrm>
            <a:off x="1317193" y="2661749"/>
            <a:ext cx="603008" cy="148315"/>
          </a:xfrm>
          <a:prstGeom prst="rect">
            <a:avLst/>
          </a:prstGeom>
          <a:solidFill>
            <a:srgbClr val="CC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RDD,P1</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2" name="Oval 11"/>
          <p:cNvSpPr/>
          <p:nvPr/>
        </p:nvSpPr>
        <p:spPr>
          <a:xfrm>
            <a:off x="2065393" y="2241984"/>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3" name="Oval 12"/>
          <p:cNvSpPr/>
          <p:nvPr/>
        </p:nvSpPr>
        <p:spPr>
          <a:xfrm>
            <a:off x="2287567" y="2245203"/>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4" name="Oval 13"/>
          <p:cNvSpPr/>
          <p:nvPr/>
        </p:nvSpPr>
        <p:spPr>
          <a:xfrm>
            <a:off x="2063560" y="2444188"/>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5" name="Oval 14"/>
          <p:cNvSpPr/>
          <p:nvPr/>
        </p:nvSpPr>
        <p:spPr>
          <a:xfrm>
            <a:off x="2285734" y="2447407"/>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6" name="Oval 15"/>
          <p:cNvSpPr/>
          <p:nvPr/>
        </p:nvSpPr>
        <p:spPr>
          <a:xfrm>
            <a:off x="2062499" y="2654663"/>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7" name="Oval 16"/>
          <p:cNvSpPr/>
          <p:nvPr/>
        </p:nvSpPr>
        <p:spPr>
          <a:xfrm>
            <a:off x="2284673" y="2657882"/>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8" name="Cloud 17"/>
          <p:cNvSpPr/>
          <p:nvPr/>
        </p:nvSpPr>
        <p:spPr>
          <a:xfrm>
            <a:off x="1232849" y="2959433"/>
            <a:ext cx="1315269" cy="613415"/>
          </a:xfrm>
          <a:prstGeom prst="cloud">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399219" y="3046384"/>
            <a:ext cx="867173" cy="315439"/>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Internal Threads</a:t>
            </a:r>
            <a:endParaRPr lang="en-US" sz="900" b="1" dirty="0">
              <a:solidFill>
                <a:schemeClr val="tx1"/>
              </a:solidFill>
            </a:endParaRPr>
          </a:p>
        </p:txBody>
      </p:sp>
      <p:sp>
        <p:nvSpPr>
          <p:cNvPr id="20" name="Oval 19"/>
          <p:cNvSpPr/>
          <p:nvPr/>
        </p:nvSpPr>
        <p:spPr>
          <a:xfrm>
            <a:off x="1437470" y="3339826"/>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21" name="Oval 20"/>
          <p:cNvSpPr/>
          <p:nvPr/>
        </p:nvSpPr>
        <p:spPr>
          <a:xfrm>
            <a:off x="1802225" y="3395306"/>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22" name="Oval 21"/>
          <p:cNvSpPr/>
          <p:nvPr/>
        </p:nvSpPr>
        <p:spPr>
          <a:xfrm>
            <a:off x="2153985" y="3333371"/>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pic>
        <p:nvPicPr>
          <p:cNvPr id="23" name="Picture 22"/>
          <p:cNvPicPr>
            <a:picLocks noChangeAspect="1"/>
          </p:cNvPicPr>
          <p:nvPr/>
        </p:nvPicPr>
        <p:blipFill>
          <a:blip r:embed="rId4"/>
          <a:stretch>
            <a:fillRect/>
          </a:stretch>
        </p:blipFill>
        <p:spPr>
          <a:xfrm>
            <a:off x="1886982" y="3954696"/>
            <a:ext cx="433146" cy="257722"/>
          </a:xfrm>
          <a:prstGeom prst="rect">
            <a:avLst/>
          </a:prstGeom>
        </p:spPr>
      </p:pic>
      <p:sp>
        <p:nvSpPr>
          <p:cNvPr id="24" name="Oval 23"/>
          <p:cNvSpPr/>
          <p:nvPr/>
        </p:nvSpPr>
        <p:spPr>
          <a:xfrm>
            <a:off x="742651" y="4511107"/>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25" name="Straight Connector 24"/>
          <p:cNvCxnSpPr/>
          <p:nvPr/>
        </p:nvCxnSpPr>
        <p:spPr>
          <a:xfrm flipV="1">
            <a:off x="1890956" y="4324470"/>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59034" y="4519353"/>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27" name="TextBox 26"/>
          <p:cNvSpPr txBox="1"/>
          <p:nvPr/>
        </p:nvSpPr>
        <p:spPr>
          <a:xfrm>
            <a:off x="1661242" y="4539550"/>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28" name="Straight Connector 27"/>
          <p:cNvCxnSpPr/>
          <p:nvPr/>
        </p:nvCxnSpPr>
        <p:spPr>
          <a:xfrm flipV="1">
            <a:off x="2385760" y="4324470"/>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153838" y="4519353"/>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30" name="TextBox 29"/>
          <p:cNvSpPr txBox="1"/>
          <p:nvPr/>
        </p:nvSpPr>
        <p:spPr>
          <a:xfrm>
            <a:off x="2156046" y="4539550"/>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31" name="Straight Connector 30"/>
          <p:cNvCxnSpPr/>
          <p:nvPr/>
        </p:nvCxnSpPr>
        <p:spPr>
          <a:xfrm flipV="1">
            <a:off x="1581104" y="4309872"/>
            <a:ext cx="0" cy="68366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633914" y="4324470"/>
            <a:ext cx="1576" cy="742504"/>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1896" y="4544751"/>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34" name="Oval 33"/>
          <p:cNvSpPr/>
          <p:nvPr/>
        </p:nvSpPr>
        <p:spPr>
          <a:xfrm>
            <a:off x="1371709" y="5001058"/>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35" name="TextBox 34"/>
          <p:cNvSpPr txBox="1"/>
          <p:nvPr/>
        </p:nvSpPr>
        <p:spPr>
          <a:xfrm>
            <a:off x="1373917" y="5021255"/>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36" name="Oval 35"/>
          <p:cNvSpPr/>
          <p:nvPr/>
        </p:nvSpPr>
        <p:spPr>
          <a:xfrm>
            <a:off x="2417386" y="5001718"/>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37" name="TextBox 36"/>
          <p:cNvSpPr txBox="1"/>
          <p:nvPr/>
        </p:nvSpPr>
        <p:spPr>
          <a:xfrm>
            <a:off x="2419594" y="5021915"/>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pic>
        <p:nvPicPr>
          <p:cNvPr id="38" name="Picture 37"/>
          <p:cNvPicPr>
            <a:picLocks noChangeAspect="1"/>
          </p:cNvPicPr>
          <p:nvPr/>
        </p:nvPicPr>
        <p:blipFill>
          <a:blip r:embed="rId3"/>
          <a:stretch>
            <a:fillRect/>
          </a:stretch>
        </p:blipFill>
        <p:spPr>
          <a:xfrm>
            <a:off x="3166343" y="1597705"/>
            <a:ext cx="2723628" cy="2730067"/>
          </a:xfrm>
          <a:prstGeom prst="rect">
            <a:avLst/>
          </a:prstGeom>
        </p:spPr>
      </p:pic>
      <p:sp>
        <p:nvSpPr>
          <p:cNvPr id="39" name="Rectangle 38"/>
          <p:cNvSpPr/>
          <p:nvPr/>
        </p:nvSpPr>
        <p:spPr>
          <a:xfrm>
            <a:off x="3883543" y="1965640"/>
            <a:ext cx="1336599" cy="1989056"/>
          </a:xfrm>
          <a:prstGeom prst="rect">
            <a:avLst/>
          </a:prstGeom>
          <a:solidFill>
            <a:srgbClr val="E7BF5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40" name="Straight Connector 39"/>
          <p:cNvCxnSpPr/>
          <p:nvPr/>
        </p:nvCxnSpPr>
        <p:spPr>
          <a:xfrm flipV="1">
            <a:off x="3792041" y="4322105"/>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61167" y="2253199"/>
            <a:ext cx="603008" cy="148315"/>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RDD,P4</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42" name="Rectangle 41"/>
          <p:cNvSpPr/>
          <p:nvPr/>
        </p:nvSpPr>
        <p:spPr>
          <a:xfrm>
            <a:off x="3828257" y="1663050"/>
            <a:ext cx="422109" cy="197457"/>
          </a:xfrm>
          <a:prstGeom prst="rect">
            <a:avLst/>
          </a:prstGeom>
          <a:solidFill>
            <a:srgbClr val="FE724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43" name="Straight Arrow Connector 42"/>
          <p:cNvCxnSpPr>
            <a:stCxn id="42" idx="2"/>
            <a:endCxn id="39" idx="0"/>
          </p:cNvCxnSpPr>
          <p:nvPr/>
        </p:nvCxnSpPr>
        <p:spPr>
          <a:xfrm>
            <a:off x="4039312" y="1860507"/>
            <a:ext cx="512531" cy="1051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967626" y="2451514"/>
            <a:ext cx="603008" cy="148315"/>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RDD,P6</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45" name="Rectangle 44"/>
          <p:cNvSpPr/>
          <p:nvPr/>
        </p:nvSpPr>
        <p:spPr>
          <a:xfrm>
            <a:off x="3970553" y="2662548"/>
            <a:ext cx="603008" cy="148315"/>
          </a:xfrm>
          <a:prstGeom prst="rect">
            <a:avLst/>
          </a:prstGeom>
          <a:solidFill>
            <a:srgbClr val="CC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RDD,P1</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46" name="Oval 45"/>
          <p:cNvSpPr/>
          <p:nvPr/>
        </p:nvSpPr>
        <p:spPr>
          <a:xfrm>
            <a:off x="4718753" y="2242783"/>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47" name="Oval 46"/>
          <p:cNvSpPr/>
          <p:nvPr/>
        </p:nvSpPr>
        <p:spPr>
          <a:xfrm>
            <a:off x="4940927" y="2246002"/>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48" name="Oval 47"/>
          <p:cNvSpPr/>
          <p:nvPr/>
        </p:nvSpPr>
        <p:spPr>
          <a:xfrm>
            <a:off x="4716920" y="2444987"/>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49" name="Oval 48"/>
          <p:cNvSpPr/>
          <p:nvPr/>
        </p:nvSpPr>
        <p:spPr>
          <a:xfrm>
            <a:off x="4939094" y="2448206"/>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50" name="Oval 49"/>
          <p:cNvSpPr/>
          <p:nvPr/>
        </p:nvSpPr>
        <p:spPr>
          <a:xfrm>
            <a:off x="4715859" y="2655462"/>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51" name="Oval 50"/>
          <p:cNvSpPr/>
          <p:nvPr/>
        </p:nvSpPr>
        <p:spPr>
          <a:xfrm>
            <a:off x="4938033" y="2658681"/>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52" name="Cloud 51"/>
          <p:cNvSpPr/>
          <p:nvPr/>
        </p:nvSpPr>
        <p:spPr>
          <a:xfrm>
            <a:off x="3898241" y="3273058"/>
            <a:ext cx="1315269" cy="613415"/>
          </a:xfrm>
          <a:prstGeom prst="cloud">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64611" y="3360009"/>
            <a:ext cx="867173" cy="315439"/>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Internal Threads</a:t>
            </a:r>
            <a:endParaRPr lang="en-US" sz="900" b="1" dirty="0">
              <a:solidFill>
                <a:schemeClr val="tx1"/>
              </a:solidFill>
            </a:endParaRPr>
          </a:p>
        </p:txBody>
      </p:sp>
      <p:sp>
        <p:nvSpPr>
          <p:cNvPr id="54" name="Oval 53"/>
          <p:cNvSpPr/>
          <p:nvPr/>
        </p:nvSpPr>
        <p:spPr>
          <a:xfrm>
            <a:off x="4102862" y="3653451"/>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55" name="Oval 54"/>
          <p:cNvSpPr/>
          <p:nvPr/>
        </p:nvSpPr>
        <p:spPr>
          <a:xfrm>
            <a:off x="4467617" y="3708931"/>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56" name="Oval 55"/>
          <p:cNvSpPr/>
          <p:nvPr/>
        </p:nvSpPr>
        <p:spPr>
          <a:xfrm>
            <a:off x="4819377" y="3646996"/>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57" name="Oval 56"/>
          <p:cNvSpPr/>
          <p:nvPr/>
        </p:nvSpPr>
        <p:spPr>
          <a:xfrm>
            <a:off x="3396011" y="4511906"/>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58" name="Straight Connector 57"/>
          <p:cNvCxnSpPr/>
          <p:nvPr/>
        </p:nvCxnSpPr>
        <p:spPr>
          <a:xfrm flipV="1">
            <a:off x="4544316" y="4325269"/>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312394" y="452015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60" name="TextBox 59"/>
          <p:cNvSpPr txBox="1"/>
          <p:nvPr/>
        </p:nvSpPr>
        <p:spPr>
          <a:xfrm>
            <a:off x="4314602" y="454034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61" name="Straight Connector 60"/>
          <p:cNvCxnSpPr/>
          <p:nvPr/>
        </p:nvCxnSpPr>
        <p:spPr>
          <a:xfrm flipV="1">
            <a:off x="5039120" y="4325269"/>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807198" y="452015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63" name="TextBox 62"/>
          <p:cNvSpPr txBox="1"/>
          <p:nvPr/>
        </p:nvSpPr>
        <p:spPr>
          <a:xfrm>
            <a:off x="4809406" y="454034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64" name="Straight Connector 63"/>
          <p:cNvCxnSpPr/>
          <p:nvPr/>
        </p:nvCxnSpPr>
        <p:spPr>
          <a:xfrm flipV="1">
            <a:off x="4234464" y="4310671"/>
            <a:ext cx="0" cy="68366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287274" y="4325269"/>
            <a:ext cx="1576" cy="742504"/>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425256" y="4545550"/>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67" name="Oval 66"/>
          <p:cNvSpPr/>
          <p:nvPr/>
        </p:nvSpPr>
        <p:spPr>
          <a:xfrm>
            <a:off x="4025069" y="5001857"/>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68" name="TextBox 67"/>
          <p:cNvSpPr txBox="1"/>
          <p:nvPr/>
        </p:nvSpPr>
        <p:spPr>
          <a:xfrm>
            <a:off x="4027277" y="5022054"/>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69" name="Oval 68"/>
          <p:cNvSpPr/>
          <p:nvPr/>
        </p:nvSpPr>
        <p:spPr>
          <a:xfrm>
            <a:off x="5070746" y="5002517"/>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70" name="TextBox 69"/>
          <p:cNvSpPr txBox="1"/>
          <p:nvPr/>
        </p:nvSpPr>
        <p:spPr>
          <a:xfrm>
            <a:off x="5072954" y="5022714"/>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pic>
        <p:nvPicPr>
          <p:cNvPr id="71" name="Picture 70"/>
          <p:cNvPicPr>
            <a:picLocks noChangeAspect="1"/>
          </p:cNvPicPr>
          <p:nvPr/>
        </p:nvPicPr>
        <p:blipFill>
          <a:blip r:embed="rId3"/>
          <a:stretch>
            <a:fillRect/>
          </a:stretch>
        </p:blipFill>
        <p:spPr>
          <a:xfrm>
            <a:off x="8445072" y="1579805"/>
            <a:ext cx="2723628" cy="2730067"/>
          </a:xfrm>
          <a:prstGeom prst="rect">
            <a:avLst/>
          </a:prstGeom>
        </p:spPr>
      </p:pic>
      <p:sp>
        <p:nvSpPr>
          <p:cNvPr id="72" name="Rectangle 71"/>
          <p:cNvSpPr/>
          <p:nvPr/>
        </p:nvSpPr>
        <p:spPr>
          <a:xfrm>
            <a:off x="9162272" y="1947741"/>
            <a:ext cx="1336599" cy="1726768"/>
          </a:xfrm>
          <a:prstGeom prst="rect">
            <a:avLst/>
          </a:prstGeom>
          <a:solidFill>
            <a:srgbClr val="E7BF5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73" name="Straight Connector 72"/>
          <p:cNvCxnSpPr/>
          <p:nvPr/>
        </p:nvCxnSpPr>
        <p:spPr>
          <a:xfrm flipV="1">
            <a:off x="9070770" y="4304205"/>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239896" y="2235299"/>
            <a:ext cx="603008" cy="148315"/>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RDD,P7</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75" name="Rectangle 74"/>
          <p:cNvSpPr/>
          <p:nvPr/>
        </p:nvSpPr>
        <p:spPr>
          <a:xfrm>
            <a:off x="9106986" y="1645150"/>
            <a:ext cx="422109" cy="197457"/>
          </a:xfrm>
          <a:prstGeom prst="rect">
            <a:avLst/>
          </a:prstGeom>
          <a:solidFill>
            <a:srgbClr val="FE724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76" name="Straight Arrow Connector 75"/>
          <p:cNvCxnSpPr>
            <a:stCxn id="75" idx="2"/>
            <a:endCxn id="72" idx="0"/>
          </p:cNvCxnSpPr>
          <p:nvPr/>
        </p:nvCxnSpPr>
        <p:spPr>
          <a:xfrm>
            <a:off x="9318041" y="1842607"/>
            <a:ext cx="512531" cy="1051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9246355" y="2433614"/>
            <a:ext cx="603008" cy="148315"/>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RDD,P8</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78" name="Rectangle 77"/>
          <p:cNvSpPr/>
          <p:nvPr/>
        </p:nvSpPr>
        <p:spPr>
          <a:xfrm>
            <a:off x="9249282" y="2644648"/>
            <a:ext cx="603008" cy="148315"/>
          </a:xfrm>
          <a:prstGeom prst="rect">
            <a:avLst/>
          </a:prstGeom>
          <a:solidFill>
            <a:srgbClr val="CC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RDD,P2</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79" name="Oval 78"/>
          <p:cNvSpPr/>
          <p:nvPr/>
        </p:nvSpPr>
        <p:spPr>
          <a:xfrm>
            <a:off x="9997482" y="2224883"/>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0" name="Oval 79"/>
          <p:cNvSpPr/>
          <p:nvPr/>
        </p:nvSpPr>
        <p:spPr>
          <a:xfrm>
            <a:off x="10219656" y="2228102"/>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1" name="Oval 80"/>
          <p:cNvSpPr/>
          <p:nvPr/>
        </p:nvSpPr>
        <p:spPr>
          <a:xfrm>
            <a:off x="9995649" y="2427087"/>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2" name="Oval 81"/>
          <p:cNvSpPr/>
          <p:nvPr/>
        </p:nvSpPr>
        <p:spPr>
          <a:xfrm>
            <a:off x="10217823" y="2430306"/>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3" name="Oval 82"/>
          <p:cNvSpPr/>
          <p:nvPr/>
        </p:nvSpPr>
        <p:spPr>
          <a:xfrm>
            <a:off x="9994588" y="2637562"/>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4" name="Oval 83"/>
          <p:cNvSpPr/>
          <p:nvPr/>
        </p:nvSpPr>
        <p:spPr>
          <a:xfrm>
            <a:off x="10216762" y="2640781"/>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85" name="Cloud 84"/>
          <p:cNvSpPr/>
          <p:nvPr/>
        </p:nvSpPr>
        <p:spPr>
          <a:xfrm>
            <a:off x="9164938" y="2942332"/>
            <a:ext cx="1315269" cy="613415"/>
          </a:xfrm>
          <a:prstGeom prst="cloud">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331308" y="3029283"/>
            <a:ext cx="867173" cy="315439"/>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Internal Threads</a:t>
            </a:r>
            <a:endParaRPr lang="en-US" sz="900" b="1" dirty="0">
              <a:solidFill>
                <a:schemeClr val="tx1"/>
              </a:solidFill>
            </a:endParaRPr>
          </a:p>
        </p:txBody>
      </p:sp>
      <p:sp>
        <p:nvSpPr>
          <p:cNvPr id="87" name="Oval 86"/>
          <p:cNvSpPr/>
          <p:nvPr/>
        </p:nvSpPr>
        <p:spPr>
          <a:xfrm>
            <a:off x="9369559" y="3322725"/>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88" name="Oval 87"/>
          <p:cNvSpPr/>
          <p:nvPr/>
        </p:nvSpPr>
        <p:spPr>
          <a:xfrm>
            <a:off x="9734314" y="3378205"/>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89" name="Oval 88"/>
          <p:cNvSpPr/>
          <p:nvPr/>
        </p:nvSpPr>
        <p:spPr>
          <a:xfrm>
            <a:off x="10086074" y="3316270"/>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90" name="Oval 89"/>
          <p:cNvSpPr/>
          <p:nvPr/>
        </p:nvSpPr>
        <p:spPr>
          <a:xfrm>
            <a:off x="8674740" y="4494006"/>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91" name="Straight Connector 90"/>
          <p:cNvCxnSpPr/>
          <p:nvPr/>
        </p:nvCxnSpPr>
        <p:spPr>
          <a:xfrm flipV="1">
            <a:off x="9823045" y="4307369"/>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9591123" y="450225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93" name="TextBox 92"/>
          <p:cNvSpPr txBox="1"/>
          <p:nvPr/>
        </p:nvSpPr>
        <p:spPr>
          <a:xfrm>
            <a:off x="9593331" y="452244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94" name="Straight Connector 93"/>
          <p:cNvCxnSpPr/>
          <p:nvPr/>
        </p:nvCxnSpPr>
        <p:spPr>
          <a:xfrm flipV="1">
            <a:off x="10317849" y="4307369"/>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0085927" y="450225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96" name="TextBox 95"/>
          <p:cNvSpPr txBox="1"/>
          <p:nvPr/>
        </p:nvSpPr>
        <p:spPr>
          <a:xfrm>
            <a:off x="10088135" y="452244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97" name="Straight Connector 96"/>
          <p:cNvCxnSpPr/>
          <p:nvPr/>
        </p:nvCxnSpPr>
        <p:spPr>
          <a:xfrm flipV="1">
            <a:off x="9513193" y="4292771"/>
            <a:ext cx="0" cy="68366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0566003" y="4307369"/>
            <a:ext cx="1576" cy="742504"/>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703985" y="4527650"/>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100" name="Oval 99"/>
          <p:cNvSpPr/>
          <p:nvPr/>
        </p:nvSpPr>
        <p:spPr>
          <a:xfrm>
            <a:off x="9303798" y="4983957"/>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01" name="TextBox 100"/>
          <p:cNvSpPr txBox="1"/>
          <p:nvPr/>
        </p:nvSpPr>
        <p:spPr>
          <a:xfrm>
            <a:off x="9306006" y="5004154"/>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102" name="Oval 101"/>
          <p:cNvSpPr/>
          <p:nvPr/>
        </p:nvSpPr>
        <p:spPr>
          <a:xfrm>
            <a:off x="10349475" y="4984617"/>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03" name="TextBox 102"/>
          <p:cNvSpPr txBox="1"/>
          <p:nvPr/>
        </p:nvSpPr>
        <p:spPr>
          <a:xfrm>
            <a:off x="10351683" y="5004814"/>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104" name="Rectangle 103"/>
          <p:cNvSpPr/>
          <p:nvPr/>
        </p:nvSpPr>
        <p:spPr>
          <a:xfrm>
            <a:off x="9556741" y="3781286"/>
            <a:ext cx="964226" cy="407321"/>
          </a:xfrm>
          <a:prstGeom prst="rect">
            <a:avLst/>
          </a:prstGeom>
          <a:solidFill>
            <a:srgbClr val="FE724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cs typeface="Consolas" panose="020B0609020204030204" pitchFamily="49" charset="0"/>
              </a:rPr>
              <a:t>Spark Master</a:t>
            </a:r>
            <a:endParaRPr lang="en-US" sz="1050" b="1" dirty="0">
              <a:solidFill>
                <a:schemeClr val="tx1"/>
              </a:solidFill>
              <a:latin typeface="Anonymous Pro" panose="02060609030202000504" pitchFamily="49" charset="0"/>
              <a:ea typeface="Anonymous Pro" panose="02060609030202000504" pitchFamily="49" charset="0"/>
              <a:cs typeface="Consolas" panose="020B0609020204030204" pitchFamily="49" charset="0"/>
            </a:endParaRPr>
          </a:p>
        </p:txBody>
      </p:sp>
      <p:pic>
        <p:nvPicPr>
          <p:cNvPr id="105" name="Picture 1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8828" y="3817783"/>
            <a:ext cx="252167" cy="356914"/>
          </a:xfrm>
          <a:prstGeom prst="rect">
            <a:avLst/>
          </a:prstGeom>
        </p:spPr>
      </p:pic>
      <p:pic>
        <p:nvPicPr>
          <p:cNvPr id="106" name="Picture 105"/>
          <p:cNvPicPr>
            <a:picLocks noChangeAspect="1"/>
          </p:cNvPicPr>
          <p:nvPr/>
        </p:nvPicPr>
        <p:blipFill>
          <a:blip r:embed="rId3"/>
          <a:stretch>
            <a:fillRect/>
          </a:stretch>
        </p:blipFill>
        <p:spPr>
          <a:xfrm>
            <a:off x="5821947" y="1571631"/>
            <a:ext cx="2723628" cy="2730067"/>
          </a:xfrm>
          <a:prstGeom prst="rect">
            <a:avLst/>
          </a:prstGeom>
        </p:spPr>
      </p:pic>
      <p:sp>
        <p:nvSpPr>
          <p:cNvPr id="107" name="Rectangle 106"/>
          <p:cNvSpPr/>
          <p:nvPr/>
        </p:nvSpPr>
        <p:spPr>
          <a:xfrm>
            <a:off x="6539147" y="1939567"/>
            <a:ext cx="1336599" cy="1726768"/>
          </a:xfrm>
          <a:prstGeom prst="rect">
            <a:avLst/>
          </a:prstGeom>
          <a:solidFill>
            <a:srgbClr val="E7BF5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108" name="Straight Connector 107"/>
          <p:cNvCxnSpPr/>
          <p:nvPr/>
        </p:nvCxnSpPr>
        <p:spPr>
          <a:xfrm flipV="1">
            <a:off x="6435264" y="4319598"/>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6616771" y="2227125"/>
            <a:ext cx="603008" cy="148315"/>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RDD,P5</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10" name="Rectangle 109"/>
          <p:cNvSpPr/>
          <p:nvPr/>
        </p:nvSpPr>
        <p:spPr>
          <a:xfrm>
            <a:off x="6483861" y="1636976"/>
            <a:ext cx="422109" cy="197457"/>
          </a:xfrm>
          <a:prstGeom prst="rect">
            <a:avLst/>
          </a:prstGeom>
          <a:solidFill>
            <a:srgbClr val="FE724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cxnSp>
        <p:nvCxnSpPr>
          <p:cNvPr id="111" name="Straight Arrow Connector 110"/>
          <p:cNvCxnSpPr>
            <a:stCxn id="110" idx="2"/>
            <a:endCxn id="107" idx="0"/>
          </p:cNvCxnSpPr>
          <p:nvPr/>
        </p:nvCxnSpPr>
        <p:spPr>
          <a:xfrm>
            <a:off x="6694916" y="1834433"/>
            <a:ext cx="512531" cy="1051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6623230" y="2425440"/>
            <a:ext cx="603008" cy="148315"/>
          </a:xfrm>
          <a:prstGeom prst="rect">
            <a:avLst/>
          </a:prstGeom>
          <a:solidFill>
            <a:srgbClr val="BBE6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RDD,P3</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13" name="Rectangle 112"/>
          <p:cNvSpPr/>
          <p:nvPr/>
        </p:nvSpPr>
        <p:spPr>
          <a:xfrm>
            <a:off x="6626157" y="2636474"/>
            <a:ext cx="603008" cy="148315"/>
          </a:xfrm>
          <a:prstGeom prst="rect">
            <a:avLst/>
          </a:prstGeom>
          <a:solidFill>
            <a:srgbClr val="CC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dirty="0" smtClean="0">
                <a:solidFill>
                  <a:schemeClr val="tx1"/>
                </a:solidFill>
                <a:latin typeface="Anonymous Pro" panose="02060609030202000504" pitchFamily="49" charset="0"/>
                <a:ea typeface="Anonymous Pro" panose="02060609030202000504" pitchFamily="49" charset="0"/>
              </a:rPr>
              <a:t>RDD,P2</a:t>
            </a:r>
            <a:endParaRPr lang="en-US" sz="825" b="1" dirty="0">
              <a:solidFill>
                <a:schemeClr val="tx1"/>
              </a:solidFill>
              <a:latin typeface="Anonymous Pro" panose="02060609030202000504" pitchFamily="49" charset="0"/>
              <a:ea typeface="Anonymous Pro" panose="02060609030202000504" pitchFamily="49" charset="0"/>
            </a:endParaRPr>
          </a:p>
        </p:txBody>
      </p:sp>
      <p:sp>
        <p:nvSpPr>
          <p:cNvPr id="114" name="Oval 113"/>
          <p:cNvSpPr/>
          <p:nvPr/>
        </p:nvSpPr>
        <p:spPr>
          <a:xfrm>
            <a:off x="7374357" y="2216709"/>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5" name="Oval 114"/>
          <p:cNvSpPr/>
          <p:nvPr/>
        </p:nvSpPr>
        <p:spPr>
          <a:xfrm>
            <a:off x="7596531" y="2219928"/>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6" name="Oval 115"/>
          <p:cNvSpPr/>
          <p:nvPr/>
        </p:nvSpPr>
        <p:spPr>
          <a:xfrm>
            <a:off x="7372524" y="2418913"/>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7" name="Oval 116"/>
          <p:cNvSpPr/>
          <p:nvPr/>
        </p:nvSpPr>
        <p:spPr>
          <a:xfrm>
            <a:off x="7594698" y="2422132"/>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8" name="Oval 117"/>
          <p:cNvSpPr/>
          <p:nvPr/>
        </p:nvSpPr>
        <p:spPr>
          <a:xfrm>
            <a:off x="7371463" y="2629388"/>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19" name="Oval 118"/>
          <p:cNvSpPr/>
          <p:nvPr/>
        </p:nvSpPr>
        <p:spPr>
          <a:xfrm>
            <a:off x="7593637" y="2632607"/>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20" name="Cloud 119"/>
          <p:cNvSpPr/>
          <p:nvPr/>
        </p:nvSpPr>
        <p:spPr>
          <a:xfrm>
            <a:off x="6541813" y="2934158"/>
            <a:ext cx="1315269" cy="613415"/>
          </a:xfrm>
          <a:prstGeom prst="cloud">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708183" y="3021109"/>
            <a:ext cx="867173" cy="315439"/>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Internal Threads</a:t>
            </a:r>
            <a:endParaRPr lang="en-US" sz="900" b="1" dirty="0">
              <a:solidFill>
                <a:schemeClr val="tx1"/>
              </a:solidFill>
            </a:endParaRPr>
          </a:p>
        </p:txBody>
      </p:sp>
      <p:sp>
        <p:nvSpPr>
          <p:cNvPr id="122" name="Oval 121"/>
          <p:cNvSpPr/>
          <p:nvPr/>
        </p:nvSpPr>
        <p:spPr>
          <a:xfrm>
            <a:off x="6746434" y="3314551"/>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123" name="Oval 122"/>
          <p:cNvSpPr/>
          <p:nvPr/>
        </p:nvSpPr>
        <p:spPr>
          <a:xfrm>
            <a:off x="7111189" y="3370031"/>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124" name="Oval 123"/>
          <p:cNvSpPr/>
          <p:nvPr/>
        </p:nvSpPr>
        <p:spPr>
          <a:xfrm>
            <a:off x="7462949" y="3308096"/>
            <a:ext cx="121477" cy="123870"/>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125" name="Oval 124"/>
          <p:cNvSpPr/>
          <p:nvPr/>
        </p:nvSpPr>
        <p:spPr>
          <a:xfrm>
            <a:off x="6051615" y="4485832"/>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26" name="Straight Connector 125"/>
          <p:cNvCxnSpPr/>
          <p:nvPr/>
        </p:nvCxnSpPr>
        <p:spPr>
          <a:xfrm flipV="1">
            <a:off x="7199920" y="4299195"/>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967998" y="4494078"/>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28" name="TextBox 127"/>
          <p:cNvSpPr txBox="1"/>
          <p:nvPr/>
        </p:nvSpPr>
        <p:spPr>
          <a:xfrm>
            <a:off x="6970206" y="4514275"/>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129" name="Straight Connector 128"/>
          <p:cNvCxnSpPr/>
          <p:nvPr/>
        </p:nvCxnSpPr>
        <p:spPr>
          <a:xfrm flipV="1">
            <a:off x="7694724" y="4299195"/>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7462802" y="4494078"/>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31" name="TextBox 130"/>
          <p:cNvSpPr txBox="1"/>
          <p:nvPr/>
        </p:nvSpPr>
        <p:spPr>
          <a:xfrm>
            <a:off x="7465010" y="4514275"/>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cxnSp>
        <p:nvCxnSpPr>
          <p:cNvPr id="132" name="Straight Connector 131"/>
          <p:cNvCxnSpPr/>
          <p:nvPr/>
        </p:nvCxnSpPr>
        <p:spPr>
          <a:xfrm flipV="1">
            <a:off x="6890068" y="4284597"/>
            <a:ext cx="0" cy="68366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942878" y="4299195"/>
            <a:ext cx="1576" cy="742504"/>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080860" y="4519476"/>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135" name="Oval 134"/>
          <p:cNvSpPr/>
          <p:nvPr/>
        </p:nvSpPr>
        <p:spPr>
          <a:xfrm>
            <a:off x="6680673" y="4975783"/>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36" name="TextBox 135"/>
          <p:cNvSpPr txBox="1"/>
          <p:nvPr/>
        </p:nvSpPr>
        <p:spPr>
          <a:xfrm>
            <a:off x="6682881" y="4995980"/>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137" name="Oval 136"/>
          <p:cNvSpPr/>
          <p:nvPr/>
        </p:nvSpPr>
        <p:spPr>
          <a:xfrm>
            <a:off x="7726350" y="4976443"/>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38" name="TextBox 137"/>
          <p:cNvSpPr txBox="1"/>
          <p:nvPr/>
        </p:nvSpPr>
        <p:spPr>
          <a:xfrm>
            <a:off x="7728558" y="4996640"/>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139" name="Rectangle 138"/>
          <p:cNvSpPr/>
          <p:nvPr/>
        </p:nvSpPr>
        <p:spPr>
          <a:xfrm>
            <a:off x="6917090" y="3753391"/>
            <a:ext cx="964226" cy="407321"/>
          </a:xfrm>
          <a:prstGeom prst="rect">
            <a:avLst/>
          </a:prstGeom>
          <a:solidFill>
            <a:srgbClr val="FE724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cs typeface="Consolas" panose="020B0609020204030204" pitchFamily="49" charset="0"/>
              </a:rPr>
              <a:t>Spark Master</a:t>
            </a:r>
            <a:endParaRPr lang="en-US" sz="1050" b="1" dirty="0">
              <a:solidFill>
                <a:schemeClr val="tx1"/>
              </a:solidFill>
              <a:latin typeface="Anonymous Pro" panose="02060609030202000504" pitchFamily="49" charset="0"/>
              <a:ea typeface="Anonymous Pro" panose="02060609030202000504" pitchFamily="49" charset="0"/>
              <a:cs typeface="Consolas" panose="020B0609020204030204" pitchFamily="49" charset="0"/>
            </a:endParaRPr>
          </a:p>
        </p:txBody>
      </p:sp>
      <p:pic>
        <p:nvPicPr>
          <p:cNvPr id="140" name="Picture 1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9177" y="3789888"/>
            <a:ext cx="252167" cy="356914"/>
          </a:xfrm>
          <a:prstGeom prst="rect">
            <a:avLst/>
          </a:prstGeom>
        </p:spPr>
      </p:pic>
      <p:sp>
        <p:nvSpPr>
          <p:cNvPr id="141" name="Oval 140"/>
          <p:cNvSpPr/>
          <p:nvPr/>
        </p:nvSpPr>
        <p:spPr>
          <a:xfrm>
            <a:off x="4723622" y="2855612"/>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42" name="Oval 141"/>
          <p:cNvSpPr/>
          <p:nvPr/>
        </p:nvSpPr>
        <p:spPr>
          <a:xfrm>
            <a:off x="4945796" y="2858831"/>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43" name="Oval 142"/>
          <p:cNvSpPr/>
          <p:nvPr/>
        </p:nvSpPr>
        <p:spPr>
          <a:xfrm>
            <a:off x="4718743" y="3056170"/>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sp>
        <p:nvSpPr>
          <p:cNvPr id="144" name="Oval 143"/>
          <p:cNvSpPr/>
          <p:nvPr/>
        </p:nvSpPr>
        <p:spPr>
          <a:xfrm>
            <a:off x="4940917" y="3059389"/>
            <a:ext cx="173037" cy="166392"/>
          </a:xfrm>
          <a:prstGeom prst="ellipse">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t>
            </a:r>
            <a:endParaRPr lang="en-US" sz="1350" b="1" dirty="0">
              <a:solidFill>
                <a:schemeClr val="tx1"/>
              </a:solidFill>
            </a:endParaRPr>
          </a:p>
        </p:txBody>
      </p:sp>
      <p:pic>
        <p:nvPicPr>
          <p:cNvPr id="151" name="Picture 150"/>
          <p:cNvPicPr>
            <a:picLocks noChangeAspect="1"/>
          </p:cNvPicPr>
          <p:nvPr/>
        </p:nvPicPr>
        <p:blipFill>
          <a:blip r:embed="rId6"/>
          <a:stretch>
            <a:fillRect/>
          </a:stretch>
        </p:blipFill>
        <p:spPr>
          <a:xfrm>
            <a:off x="8674740" y="5625535"/>
            <a:ext cx="817267" cy="817267"/>
          </a:xfrm>
          <a:prstGeom prst="rect">
            <a:avLst/>
          </a:prstGeom>
        </p:spPr>
      </p:pic>
      <p:pic>
        <p:nvPicPr>
          <p:cNvPr id="152" name="Picture 151"/>
          <p:cNvPicPr>
            <a:picLocks noChangeAspect="1"/>
          </p:cNvPicPr>
          <p:nvPr/>
        </p:nvPicPr>
        <p:blipFill>
          <a:blip r:embed="rId7"/>
          <a:stretch>
            <a:fillRect/>
          </a:stretch>
        </p:blipFill>
        <p:spPr>
          <a:xfrm>
            <a:off x="10628487" y="5701196"/>
            <a:ext cx="723857" cy="665949"/>
          </a:xfrm>
          <a:prstGeom prst="rect">
            <a:avLst/>
          </a:prstGeom>
        </p:spPr>
      </p:pic>
      <p:sp>
        <p:nvSpPr>
          <p:cNvPr id="153" name="TextBox 152"/>
          <p:cNvSpPr txBox="1"/>
          <p:nvPr/>
        </p:nvSpPr>
        <p:spPr>
          <a:xfrm>
            <a:off x="9748601" y="5849503"/>
            <a:ext cx="481032" cy="369332"/>
          </a:xfrm>
          <a:prstGeom prst="rect">
            <a:avLst/>
          </a:prstGeom>
          <a:noFill/>
        </p:spPr>
        <p:txBody>
          <a:bodyPr wrap="square" rtlCol="0">
            <a:spAutoFit/>
          </a:bodyPr>
          <a:lstStyle/>
          <a:p>
            <a:r>
              <a:rPr lang="en-US" dirty="0"/>
              <a:t>v</a:t>
            </a:r>
            <a:r>
              <a:rPr lang="en-US" dirty="0" smtClean="0"/>
              <a:t>s.</a:t>
            </a:r>
            <a:endParaRPr lang="en-US" dirty="0"/>
          </a:p>
        </p:txBody>
      </p:sp>
      <p:sp>
        <p:nvSpPr>
          <p:cNvPr id="155" name="Oval Callout 154"/>
          <p:cNvSpPr/>
          <p:nvPr/>
        </p:nvSpPr>
        <p:spPr>
          <a:xfrm>
            <a:off x="10558511" y="3494823"/>
            <a:ext cx="1173945" cy="690575"/>
          </a:xfrm>
          <a:prstGeom prst="wedgeEllipseCallout">
            <a:avLst>
              <a:gd name="adj1" fmla="val -63611"/>
              <a:gd name="adj2" fmla="val 2471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sz="1100" b="1" dirty="0" smtClean="0">
                <a:solidFill>
                  <a:schemeClr val="tx1"/>
                </a:solidFill>
              </a:rPr>
              <a:t>I’m HA via </a:t>
            </a:r>
            <a:r>
              <a:rPr lang="en-US" sz="1100" b="1" dirty="0" err="1" smtClean="0">
                <a:solidFill>
                  <a:schemeClr val="tx1"/>
                </a:solidFill>
              </a:rPr>
              <a:t>ZooKeeper</a:t>
            </a:r>
            <a:r>
              <a:rPr lang="en-US" sz="1100" b="1" dirty="0" smtClean="0">
                <a:solidFill>
                  <a:schemeClr val="tx1"/>
                </a:solidFill>
              </a:rPr>
              <a:t>  </a:t>
            </a:r>
            <a:endParaRPr lang="en-US" sz="1100" b="1" dirty="0">
              <a:solidFill>
                <a:schemeClr val="tx1"/>
              </a:solidFill>
            </a:endParaRPr>
          </a:p>
        </p:txBody>
      </p:sp>
      <p:sp>
        <p:nvSpPr>
          <p:cNvPr id="157" name="Rectangle 156"/>
          <p:cNvSpPr/>
          <p:nvPr/>
        </p:nvSpPr>
        <p:spPr>
          <a:xfrm>
            <a:off x="4612269" y="4002310"/>
            <a:ext cx="594155" cy="266739"/>
          </a:xfrm>
          <a:prstGeom prst="rect">
            <a:avLst/>
          </a:prstGeom>
          <a:solidFill>
            <a:srgbClr val="FE724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latin typeface="Anonymous Pro" panose="02060609030202000504" pitchFamily="49" charset="0"/>
                <a:ea typeface="Anonymous Pro" panose="02060609030202000504" pitchFamily="49" charset="0"/>
                <a:cs typeface="Consolas" panose="020B0609020204030204" pitchFamily="49" charset="0"/>
              </a:rPr>
              <a:t>Spark Master</a:t>
            </a:r>
            <a:endParaRPr lang="en-US" sz="800" b="1" dirty="0">
              <a:solidFill>
                <a:schemeClr val="tx1"/>
              </a:solidFill>
              <a:latin typeface="Anonymous Pro" panose="02060609030202000504" pitchFamily="49" charset="0"/>
              <a:ea typeface="Anonymous Pro" panose="02060609030202000504" pitchFamily="49" charset="0"/>
              <a:cs typeface="Consolas" panose="020B0609020204030204" pitchFamily="49" charset="0"/>
            </a:endParaRPr>
          </a:p>
        </p:txBody>
      </p:sp>
      <p:pic>
        <p:nvPicPr>
          <p:cNvPr id="158" name="Picture 1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9341" y="4037053"/>
            <a:ext cx="154975" cy="219349"/>
          </a:xfrm>
          <a:prstGeom prst="rect">
            <a:avLst/>
          </a:prstGeom>
        </p:spPr>
      </p:pic>
      <p:sp>
        <p:nvSpPr>
          <p:cNvPr id="159" name="Oval Callout 158"/>
          <p:cNvSpPr/>
          <p:nvPr/>
        </p:nvSpPr>
        <p:spPr>
          <a:xfrm>
            <a:off x="5342662" y="3559368"/>
            <a:ext cx="1365521" cy="687729"/>
          </a:xfrm>
          <a:prstGeom prst="wedgeEllipseCallout">
            <a:avLst>
              <a:gd name="adj1" fmla="val -63611"/>
              <a:gd name="adj2" fmla="val 2471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sz="1100" b="1" dirty="0" smtClean="0">
                <a:solidFill>
                  <a:schemeClr val="tx1"/>
                </a:solidFill>
              </a:rPr>
              <a:t>More Masters can be added live</a:t>
            </a:r>
            <a:endParaRPr lang="en-US" sz="1100" b="1" dirty="0">
              <a:solidFill>
                <a:schemeClr val="tx1"/>
              </a:solidFill>
            </a:endParaRPr>
          </a:p>
        </p:txBody>
      </p:sp>
      <p:pic>
        <p:nvPicPr>
          <p:cNvPr id="160" name="Picture 1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32946" y="6258545"/>
            <a:ext cx="471993" cy="471993"/>
          </a:xfrm>
          <a:prstGeom prst="rect">
            <a:avLst/>
          </a:prstGeom>
        </p:spPr>
      </p:pic>
      <p:sp>
        <p:nvSpPr>
          <p:cNvPr id="161" name="TextBox 160"/>
          <p:cNvSpPr txBox="1"/>
          <p:nvPr/>
        </p:nvSpPr>
        <p:spPr>
          <a:xfrm>
            <a:off x="10229633" y="6377545"/>
            <a:ext cx="1728819" cy="276999"/>
          </a:xfrm>
          <a:prstGeom prst="rect">
            <a:avLst/>
          </a:prstGeom>
          <a:noFill/>
        </p:spPr>
        <p:txBody>
          <a:bodyPr wrap="square" rtlCol="0">
            <a:spAutoFit/>
          </a:bodyPr>
          <a:lstStyle/>
          <a:p>
            <a:r>
              <a:rPr lang="en-US" sz="1200" dirty="0" smtClean="0">
                <a:solidFill>
                  <a:schemeClr val="accent1"/>
                </a:solidFill>
                <a:latin typeface="Anonymous Pro" panose="02060609030202000504" pitchFamily="49" charset="0"/>
                <a:ea typeface="Anonymous Pro" panose="02060609030202000504" pitchFamily="49" charset="0"/>
              </a:rPr>
              <a:t>SPARK_LOCAL_DIRS</a:t>
            </a:r>
            <a:endParaRPr lang="en-US" sz="1200" dirty="0">
              <a:solidFill>
                <a:schemeClr val="accent1"/>
              </a:solidFill>
              <a:latin typeface="Anonymous Pro" panose="02060609030202000504" pitchFamily="49" charset="0"/>
              <a:ea typeface="Anonymous Pro" panose="02060609030202000504" pitchFamily="49" charset="0"/>
            </a:endParaRPr>
          </a:p>
        </p:txBody>
      </p:sp>
      <p:sp>
        <p:nvSpPr>
          <p:cNvPr id="162" name="TextBox 161"/>
          <p:cNvSpPr txBox="1"/>
          <p:nvPr/>
        </p:nvSpPr>
        <p:spPr>
          <a:xfrm>
            <a:off x="8418065" y="6399659"/>
            <a:ext cx="1491282" cy="276999"/>
          </a:xfrm>
          <a:prstGeom prst="rect">
            <a:avLst/>
          </a:prstGeom>
          <a:noFill/>
        </p:spPr>
        <p:txBody>
          <a:bodyPr wrap="square" rtlCol="0">
            <a:spAutoFit/>
          </a:bodyPr>
          <a:lstStyle/>
          <a:p>
            <a:r>
              <a:rPr lang="en-US" sz="1200" dirty="0" smtClean="0">
                <a:latin typeface="Anonymous Pro" panose="02060609030202000504" pitchFamily="49" charset="0"/>
                <a:ea typeface="Anonymous Pro" panose="02060609030202000504" pitchFamily="49" charset="0"/>
              </a:rPr>
              <a:t>spark-env.sh</a:t>
            </a:r>
            <a:endParaRPr lang="en-US" sz="1200" dirty="0">
              <a:latin typeface="Anonymous Pro" panose="02060609030202000504" pitchFamily="49" charset="0"/>
              <a:ea typeface="Anonymous Pro" panose="02060609030202000504" pitchFamily="49" charset="0"/>
            </a:endParaRPr>
          </a:p>
        </p:txBody>
      </p:sp>
      <p:sp>
        <p:nvSpPr>
          <p:cNvPr id="164" name="Title 1"/>
          <p:cNvSpPr>
            <a:spLocks noGrp="1"/>
          </p:cNvSpPr>
          <p:nvPr>
            <p:ph type="title"/>
          </p:nvPr>
        </p:nvSpPr>
        <p:spPr>
          <a:xfrm>
            <a:off x="254760" y="206375"/>
            <a:ext cx="8560454" cy="857250"/>
          </a:xfrm>
        </p:spPr>
        <p:txBody>
          <a:bodyPr>
            <a:normAutofit/>
          </a:bodyPr>
          <a:lstStyle/>
          <a:p>
            <a:r>
              <a:rPr lang="en-US" sz="4000" dirty="0" smtClean="0"/>
              <a:t>Spark Standalone</a:t>
            </a:r>
            <a:endParaRPr lang="en-US" sz="4000" dirty="0"/>
          </a:p>
        </p:txBody>
      </p:sp>
      <p:grpSp>
        <p:nvGrpSpPr>
          <p:cNvPr id="169" name="Group 168"/>
          <p:cNvGrpSpPr/>
          <p:nvPr/>
        </p:nvGrpSpPr>
        <p:grpSpPr>
          <a:xfrm>
            <a:off x="624918" y="5518610"/>
            <a:ext cx="7518562" cy="738664"/>
            <a:chOff x="4662062" y="1571813"/>
            <a:chExt cx="7217431" cy="738664"/>
          </a:xfrm>
        </p:grpSpPr>
        <p:sp>
          <p:nvSpPr>
            <p:cNvPr id="170" name="TextBox 169"/>
            <p:cNvSpPr txBox="1"/>
            <p:nvPr/>
          </p:nvSpPr>
          <p:spPr>
            <a:xfrm>
              <a:off x="4662062" y="1571813"/>
              <a:ext cx="7217431" cy="738664"/>
            </a:xfrm>
            <a:prstGeom prst="rect">
              <a:avLst/>
            </a:prstGeom>
            <a:solidFill>
              <a:schemeClr val="tx1"/>
            </a:solidFill>
            <a:ln w="50800" cmpd="thickThin">
              <a:solidFill>
                <a:schemeClr val="tx1">
                  <a:lumMod val="50000"/>
                  <a:lumOff val="50000"/>
                </a:schemeClr>
              </a:solidFill>
            </a:ln>
          </p:spPr>
          <p:txBody>
            <a:bodyPr wrap="square" rtlCol="0">
              <a:spAutoFit/>
            </a:bodyPr>
            <a:lstStyle/>
            <a:p>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&gt; ./</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bin/spark-submit --name </a:t>
              </a:r>
              <a:r>
                <a:rPr lang="en-US" sz="1400" dirty="0">
                  <a:solidFill>
                    <a:srgbClr val="FFFF00"/>
                  </a:solidFill>
                  <a:latin typeface="Consolas" panose="020B0609020204030204" pitchFamily="49" charset="0"/>
                  <a:ea typeface="Anonymous Pro" panose="02060609030202000504" pitchFamily="49" charset="0"/>
                  <a:cs typeface="Consolas" panose="020B0609020204030204" pitchFamily="49" charset="0"/>
                </a:rPr>
                <a:t>“</a:t>
              </a:r>
              <a:r>
                <a:rPr lang="en-US" sz="1400" dirty="0" err="1">
                  <a:solidFill>
                    <a:srgbClr val="FFFF00"/>
                  </a:solidFill>
                  <a:latin typeface="Consolas" panose="020B0609020204030204" pitchFamily="49" charset="0"/>
                  <a:ea typeface="Anonymous Pro" panose="02060609030202000504" pitchFamily="49" charset="0"/>
                  <a:cs typeface="Consolas" panose="020B0609020204030204" pitchFamily="49" charset="0"/>
                </a:rPr>
                <a:t>SecondApp</a:t>
              </a:r>
              <a:r>
                <a:rPr lang="en-US" sz="1400" dirty="0">
                  <a:solidFill>
                    <a:srgbClr val="FFFF00"/>
                  </a:solidFill>
                  <a:latin typeface="Consolas" panose="020B0609020204030204" pitchFamily="49" charset="0"/>
                  <a:ea typeface="Anonymous Pro" panose="02060609030202000504" pitchFamily="49" charset="0"/>
                  <a:cs typeface="Consolas" panose="020B0609020204030204" pitchFamily="49" charset="0"/>
                </a:rPr>
                <a:t>"</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endPar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master spark://</a:t>
              </a:r>
              <a:r>
                <a:rPr lang="en-US" sz="1400" dirty="0" smtClean="0">
                  <a:solidFill>
                    <a:srgbClr val="FFFF00"/>
                  </a:solidFill>
                  <a:latin typeface="Consolas" panose="020B0609020204030204" pitchFamily="49" charset="0"/>
                  <a:ea typeface="Anonymous Pro" panose="02060609030202000504" pitchFamily="49" charset="0"/>
                  <a:cs typeface="Consolas" panose="020B0609020204030204" pitchFamily="49" charset="0"/>
                </a:rPr>
                <a:t>host1:port1</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a:t>
              </a:r>
              <a:r>
                <a:rPr lang="en-US" sz="1400" dirty="0" smtClean="0">
                  <a:solidFill>
                    <a:srgbClr val="FFFF00"/>
                  </a:solidFill>
                  <a:latin typeface="Consolas" panose="020B0609020204030204" pitchFamily="49" charset="0"/>
                  <a:ea typeface="Anonymous Pro" panose="02060609030202000504" pitchFamily="49" charset="0"/>
                  <a:cs typeface="Consolas" panose="020B0609020204030204" pitchFamily="49" charset="0"/>
                </a:rPr>
                <a:t>host2:port2</a:t>
              </a:r>
            </a:p>
            <a:p>
              <a:r>
                <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solidFill>
                    <a:schemeClr val="bg1"/>
                  </a:solidFill>
                  <a:latin typeface="Consolas" panose="020B0609020204030204" pitchFamily="49" charset="0"/>
                  <a:ea typeface="Anonymous Pro" panose="02060609030202000504" pitchFamily="49" charset="0"/>
                  <a:cs typeface="Consolas" panose="020B0609020204030204" pitchFamily="49" charset="0"/>
                </a:rPr>
                <a:t>                    myApp.jar</a:t>
              </a:r>
              <a:endParaRPr lang="en-US" sz="1400" dirty="0">
                <a:solidFill>
                  <a:schemeClr val="bg1"/>
                </a:solidFill>
                <a:latin typeface="Consolas" panose="020B0609020204030204" pitchFamily="49" charset="0"/>
                <a:ea typeface="Anonymous Pro" panose="02060609030202000504" pitchFamily="49" charset="0"/>
                <a:cs typeface="Consolas" panose="020B0609020204030204" pitchFamily="49" charset="0"/>
              </a:endParaRPr>
            </a:p>
          </p:txBody>
        </p:sp>
        <p:pic>
          <p:nvPicPr>
            <p:cNvPr id="171" name="Picture 12" descr="http://mininook.com/wp-content/uploads/2014/03/utilities-terminal-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82469" y="1632762"/>
              <a:ext cx="338328" cy="338328"/>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72" name="Group 171"/>
          <p:cNvGrpSpPr/>
          <p:nvPr/>
        </p:nvGrpSpPr>
        <p:grpSpPr>
          <a:xfrm>
            <a:off x="3605507" y="846971"/>
            <a:ext cx="2655792" cy="718006"/>
            <a:chOff x="3605507" y="846971"/>
            <a:chExt cx="2655792" cy="718006"/>
          </a:xfrm>
        </p:grpSpPr>
        <p:sp>
          <p:nvSpPr>
            <p:cNvPr id="173" name="TextBox 172"/>
            <p:cNvSpPr txBox="1"/>
            <p:nvPr/>
          </p:nvSpPr>
          <p:spPr>
            <a:xfrm>
              <a:off x="3605507" y="846971"/>
              <a:ext cx="2236230" cy="276999"/>
            </a:xfrm>
            <a:prstGeom prst="rect">
              <a:avLst/>
            </a:prstGeom>
            <a:noFill/>
          </p:spPr>
          <p:txBody>
            <a:bodyPr wrap="square" rtlCol="0">
              <a:spAutoFit/>
            </a:bodyPr>
            <a:lstStyle/>
            <a:p>
              <a:r>
                <a:rPr lang="en-US" sz="1200" dirty="0" smtClean="0">
                  <a:latin typeface="Anonymous Pro" panose="02060609030202000504" pitchFamily="49" charset="0"/>
                  <a:ea typeface="Anonymous Pro" panose="02060609030202000504" pitchFamily="49" charset="0"/>
                </a:rPr>
                <a:t>different spark-env.sh</a:t>
              </a:r>
              <a:endParaRPr lang="en-US" sz="1200" dirty="0">
                <a:latin typeface="Anonymous Pro" panose="02060609030202000504" pitchFamily="49" charset="0"/>
                <a:ea typeface="Anonymous Pro" panose="02060609030202000504" pitchFamily="49" charset="0"/>
              </a:endParaRPr>
            </a:p>
          </p:txBody>
        </p:sp>
        <p:pic>
          <p:nvPicPr>
            <p:cNvPr id="174" name="Picture 17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2240" y="1092984"/>
              <a:ext cx="471993" cy="471993"/>
            </a:xfrm>
            <a:prstGeom prst="rect">
              <a:avLst/>
            </a:prstGeom>
          </p:spPr>
        </p:pic>
        <p:sp>
          <p:nvSpPr>
            <p:cNvPr id="175" name="TextBox 174"/>
            <p:cNvSpPr txBox="1"/>
            <p:nvPr/>
          </p:nvSpPr>
          <p:spPr>
            <a:xfrm>
              <a:off x="4025069" y="1194134"/>
              <a:ext cx="2236230" cy="276999"/>
            </a:xfrm>
            <a:prstGeom prst="rect">
              <a:avLst/>
            </a:prstGeom>
            <a:noFill/>
          </p:spPr>
          <p:txBody>
            <a:bodyPr wrap="square" rtlCol="0">
              <a:spAutoFit/>
            </a:bodyPr>
            <a:lstStyle/>
            <a:p>
              <a:r>
                <a:rPr lang="en-US" sz="1200" dirty="0" smtClean="0">
                  <a:solidFill>
                    <a:schemeClr val="accent2"/>
                  </a:solidFill>
                  <a:latin typeface="Anonymous Pro" panose="02060609030202000504" pitchFamily="49" charset="0"/>
                  <a:ea typeface="Anonymous Pro" panose="02060609030202000504" pitchFamily="49" charset="0"/>
                </a:rPr>
                <a:t>SPARK_WORKER_CORES</a:t>
              </a:r>
              <a:endParaRPr lang="en-US" sz="1200" dirty="0">
                <a:solidFill>
                  <a:schemeClr val="accent2"/>
                </a:solidFill>
                <a:latin typeface="Anonymous Pro" panose="02060609030202000504" pitchFamily="49" charset="0"/>
                <a:ea typeface="Anonymous Pro" panose="02060609030202000504" pitchFamily="49" charset="0"/>
              </a:endParaRPr>
            </a:p>
          </p:txBody>
        </p:sp>
      </p:grpSp>
      <p:pic>
        <p:nvPicPr>
          <p:cNvPr id="176" name="Picture 17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31098" y="23428"/>
            <a:ext cx="536359" cy="697266"/>
          </a:xfrm>
          <a:prstGeom prst="rect">
            <a:avLst/>
          </a:prstGeom>
        </p:spPr>
      </p:pic>
    </p:spTree>
    <p:extLst>
      <p:ext uri="{BB962C8B-B14F-4D97-AF65-F5344CB8AC3E}">
        <p14:creationId xmlns:p14="http://schemas.microsoft.com/office/powerpoint/2010/main" val="103467548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5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4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1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4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7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7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45"/>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1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78"/>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4"/>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7"/>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4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4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8"/>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49"/>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50"/>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14"/>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16"/>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18"/>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19"/>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17"/>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15"/>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80"/>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82"/>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84"/>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8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42"/>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41"/>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4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72"/>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4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85"/>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87"/>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88"/>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89"/>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20"/>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21"/>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23"/>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24"/>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22"/>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53"/>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52"/>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56"/>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55"/>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5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8"/>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21"/>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20"/>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9"/>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22"/>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59"/>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57"/>
                                        </p:tgtEl>
                                        <p:attrNameLst>
                                          <p:attrName>style.visibility</p:attrName>
                                        </p:attrNameLst>
                                      </p:cBhvr>
                                      <p:to>
                                        <p:strVal val="visible"/>
                                      </p:to>
                                    </p:set>
                                  </p:childTnLst>
                                </p:cTn>
                              </p:par>
                              <p:par>
                                <p:cTn id="295" presetID="1" presetClass="entr" presetSubtype="0" fill="hold" nodeType="withEffect">
                                  <p:stCondLst>
                                    <p:cond delay="0"/>
                                  </p:stCondLst>
                                  <p:childTnLst>
                                    <p:set>
                                      <p:cBhvr>
                                        <p:cTn id="296"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6" grpId="0" animBg="1"/>
      <p:bldP spid="27" grpId="0"/>
      <p:bldP spid="29" grpId="0" animBg="1"/>
      <p:bldP spid="30" grpId="0"/>
      <p:bldP spid="34" grpId="0" animBg="1"/>
      <p:bldP spid="35" grpId="0"/>
      <p:bldP spid="36" grpId="0" animBg="1"/>
      <p:bldP spid="37" grpId="0"/>
      <p:bldP spid="39" grpId="0" animBg="1"/>
      <p:bldP spid="41" grpId="0" animBg="1"/>
      <p:bldP spid="42"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9" grpId="0" animBg="1"/>
      <p:bldP spid="60" grpId="0"/>
      <p:bldP spid="62" grpId="0" animBg="1"/>
      <p:bldP spid="63" grpId="0"/>
      <p:bldP spid="67" grpId="0" animBg="1"/>
      <p:bldP spid="68" grpId="0"/>
      <p:bldP spid="69" grpId="0" animBg="1"/>
      <p:bldP spid="70" grpId="0"/>
      <p:bldP spid="72" grpId="0" animBg="1"/>
      <p:bldP spid="74" grpId="0" animBg="1"/>
      <p:bldP spid="75"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2" grpId="0" animBg="1"/>
      <p:bldP spid="93" grpId="0"/>
      <p:bldP spid="95" grpId="0" animBg="1"/>
      <p:bldP spid="96" grpId="0"/>
      <p:bldP spid="100" grpId="0" animBg="1"/>
      <p:bldP spid="101" grpId="0"/>
      <p:bldP spid="102" grpId="0" animBg="1"/>
      <p:bldP spid="103" grpId="0"/>
      <p:bldP spid="104" grpId="0" animBg="1"/>
      <p:bldP spid="107" grpId="0" animBg="1"/>
      <p:bldP spid="109" grpId="0" animBg="1"/>
      <p:bldP spid="110"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7" grpId="0" animBg="1"/>
      <p:bldP spid="128" grpId="0"/>
      <p:bldP spid="130" grpId="0" animBg="1"/>
      <p:bldP spid="131" grpId="0"/>
      <p:bldP spid="135" grpId="0" animBg="1"/>
      <p:bldP spid="136" grpId="0"/>
      <p:bldP spid="137" grpId="0" animBg="1"/>
      <p:bldP spid="138" grpId="0"/>
      <p:bldP spid="139" grpId="0" animBg="1"/>
      <p:bldP spid="141" grpId="0" animBg="1"/>
      <p:bldP spid="142" grpId="0" animBg="1"/>
      <p:bldP spid="143" grpId="0" animBg="1"/>
      <p:bldP spid="144" grpId="0" animBg="1"/>
      <p:bldP spid="153" grpId="0"/>
      <p:bldP spid="155" grpId="0" animBg="1"/>
      <p:bldP spid="157" grpId="0" animBg="1"/>
      <p:bldP spid="1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7489" y="1608638"/>
            <a:ext cx="1717291" cy="2695065"/>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308114" y="1618163"/>
            <a:ext cx="1717291" cy="2695065"/>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93367" y="1608638"/>
            <a:ext cx="1717291" cy="2695065"/>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13269" y="1614868"/>
            <a:ext cx="1717291" cy="2695065"/>
          </a:xfrm>
          <a:prstGeom prst="rect">
            <a:avLst/>
          </a:prstGeom>
          <a:solidFill>
            <a:srgbClr val="A5A5A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138681" y="4331466"/>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446912" y="1961308"/>
            <a:ext cx="603884" cy="26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645026" y="3781646"/>
            <a:ext cx="916260" cy="475611"/>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rPr>
              <a:t>Driver</a:t>
            </a:r>
          </a:p>
          <a:p>
            <a:pPr algn="ctr"/>
            <a:endParaRPr lang="en-US" sz="1050" b="1" dirty="0">
              <a:solidFill>
                <a:schemeClr val="tx1"/>
              </a:solidFill>
              <a:latin typeface="Anonymous Pro" panose="02060609030202000504" pitchFamily="49" charset="0"/>
              <a:ea typeface="Anonymous Pro" panose="02060609030202000504" pitchFamily="49" charset="0"/>
            </a:endParaRPr>
          </a:p>
          <a:p>
            <a:pPr algn="ctr"/>
            <a:endParaRPr lang="en-US" sz="1050" b="1" dirty="0">
              <a:solidFill>
                <a:schemeClr val="tx1"/>
              </a:solidFill>
              <a:latin typeface="Anonymous Pro" panose="02060609030202000504" pitchFamily="49" charset="0"/>
              <a:ea typeface="Anonymous Pro" panose="02060609030202000504" pitchFamily="49" charset="0"/>
            </a:endParaRPr>
          </a:p>
        </p:txBody>
      </p:sp>
      <p:pic>
        <p:nvPicPr>
          <p:cNvPr id="11" name="Picture 10"/>
          <p:cNvPicPr>
            <a:picLocks noChangeAspect="1"/>
          </p:cNvPicPr>
          <p:nvPr/>
        </p:nvPicPr>
        <p:blipFill>
          <a:blip r:embed="rId3"/>
          <a:stretch>
            <a:fillRect/>
          </a:stretch>
        </p:blipFill>
        <p:spPr>
          <a:xfrm>
            <a:off x="1886982" y="3964856"/>
            <a:ext cx="433146" cy="257722"/>
          </a:xfrm>
          <a:prstGeom prst="rect">
            <a:avLst/>
          </a:prstGeom>
          <a:ln>
            <a:solidFill>
              <a:schemeClr val="tx1"/>
            </a:solidFill>
          </a:ln>
        </p:spPr>
      </p:pic>
      <p:sp>
        <p:nvSpPr>
          <p:cNvPr id="12" name="Oval 11"/>
          <p:cNvSpPr/>
          <p:nvPr/>
        </p:nvSpPr>
        <p:spPr>
          <a:xfrm>
            <a:off x="742651" y="4521267"/>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3" name="Straight Connector 12"/>
          <p:cNvCxnSpPr/>
          <p:nvPr/>
        </p:nvCxnSpPr>
        <p:spPr>
          <a:xfrm flipV="1">
            <a:off x="1890956" y="4334630"/>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659034" y="4529513"/>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5" name="TextBox 14"/>
          <p:cNvSpPr txBox="1"/>
          <p:nvPr/>
        </p:nvSpPr>
        <p:spPr>
          <a:xfrm>
            <a:off x="1661242" y="4549710"/>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16" name="TextBox 15"/>
          <p:cNvSpPr txBox="1"/>
          <p:nvPr/>
        </p:nvSpPr>
        <p:spPr>
          <a:xfrm>
            <a:off x="771896" y="4554911"/>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cxnSp>
        <p:nvCxnSpPr>
          <p:cNvPr id="17" name="Straight Connector 16"/>
          <p:cNvCxnSpPr/>
          <p:nvPr/>
        </p:nvCxnSpPr>
        <p:spPr>
          <a:xfrm flipV="1">
            <a:off x="3792041" y="4332265"/>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396011" y="4522066"/>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21" name="Straight Connector 20"/>
          <p:cNvCxnSpPr/>
          <p:nvPr/>
        </p:nvCxnSpPr>
        <p:spPr>
          <a:xfrm flipV="1">
            <a:off x="4544316" y="4335429"/>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312394" y="453031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23" name="TextBox 22"/>
          <p:cNvSpPr txBox="1"/>
          <p:nvPr/>
        </p:nvSpPr>
        <p:spPr>
          <a:xfrm>
            <a:off x="4314602" y="455050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24" name="TextBox 23"/>
          <p:cNvSpPr txBox="1"/>
          <p:nvPr/>
        </p:nvSpPr>
        <p:spPr>
          <a:xfrm>
            <a:off x="3425256" y="4555710"/>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cxnSp>
        <p:nvCxnSpPr>
          <p:cNvPr id="25" name="Straight Connector 24"/>
          <p:cNvCxnSpPr/>
          <p:nvPr/>
        </p:nvCxnSpPr>
        <p:spPr>
          <a:xfrm flipV="1">
            <a:off x="9118395" y="4314365"/>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722365" y="4504166"/>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29" name="Straight Connector 28"/>
          <p:cNvCxnSpPr/>
          <p:nvPr/>
        </p:nvCxnSpPr>
        <p:spPr>
          <a:xfrm flipV="1">
            <a:off x="9870670" y="4317529"/>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9638748" y="4512412"/>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31" name="TextBox 30"/>
          <p:cNvSpPr txBox="1"/>
          <p:nvPr/>
        </p:nvSpPr>
        <p:spPr>
          <a:xfrm>
            <a:off x="9640956" y="4532609"/>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32" name="TextBox 31"/>
          <p:cNvSpPr txBox="1"/>
          <p:nvPr/>
        </p:nvSpPr>
        <p:spPr>
          <a:xfrm>
            <a:off x="8751610" y="4537810"/>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33" name="Rectangle 32"/>
          <p:cNvSpPr/>
          <p:nvPr/>
        </p:nvSpPr>
        <p:spPr>
          <a:xfrm>
            <a:off x="9556741" y="3791446"/>
            <a:ext cx="964226" cy="407321"/>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cs typeface="Consolas" panose="020B0609020204030204" pitchFamily="49" charset="0"/>
              </a:rPr>
              <a:t>Spark Master</a:t>
            </a:r>
            <a:endParaRPr lang="en-US" sz="1050" b="1" dirty="0">
              <a:solidFill>
                <a:schemeClr val="tx1"/>
              </a:solidFill>
              <a:latin typeface="Anonymous Pro" panose="02060609030202000504" pitchFamily="49" charset="0"/>
              <a:ea typeface="Anonymous Pro" panose="02060609030202000504" pitchFamily="49" charset="0"/>
              <a:cs typeface="Consolas" panose="020B0609020204030204" pitchFamily="49" charset="0"/>
            </a:endParaRPr>
          </a:p>
        </p:txBody>
      </p:sp>
      <p:cxnSp>
        <p:nvCxnSpPr>
          <p:cNvPr id="34" name="Straight Connector 33"/>
          <p:cNvCxnSpPr/>
          <p:nvPr/>
        </p:nvCxnSpPr>
        <p:spPr>
          <a:xfrm flipV="1">
            <a:off x="6501939" y="4329758"/>
            <a:ext cx="0" cy="19488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118290" y="4495992"/>
            <a:ext cx="769783" cy="369501"/>
          </a:xfrm>
          <a:prstGeom prst="ellipse">
            <a:avLst/>
          </a:prstGeom>
          <a:solidFill>
            <a:srgbClr val="E23E3E"/>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38" name="Straight Connector 37"/>
          <p:cNvCxnSpPr/>
          <p:nvPr/>
        </p:nvCxnSpPr>
        <p:spPr>
          <a:xfrm flipV="1">
            <a:off x="7266595" y="4309355"/>
            <a:ext cx="0" cy="194882"/>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034673" y="4504238"/>
            <a:ext cx="417130" cy="309522"/>
          </a:xfrm>
          <a:prstGeom prst="ellipse">
            <a:avLst/>
          </a:prstGeom>
          <a:solidFill>
            <a:srgbClr val="A01818"/>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40" name="TextBox 39"/>
          <p:cNvSpPr txBox="1"/>
          <p:nvPr/>
        </p:nvSpPr>
        <p:spPr>
          <a:xfrm>
            <a:off x="7036881" y="4524435"/>
            <a:ext cx="443526" cy="261610"/>
          </a:xfrm>
          <a:prstGeom prst="rect">
            <a:avLst/>
          </a:prstGeom>
          <a:noFill/>
        </p:spPr>
        <p:txBody>
          <a:bodyPr wrap="square" rtlCol="0">
            <a:spAutoFit/>
          </a:bodyPr>
          <a:lstStyle/>
          <a:p>
            <a:r>
              <a:rPr lang="en-US" sz="1100" dirty="0" smtClean="0">
                <a:solidFill>
                  <a:schemeClr val="bg1"/>
                </a:solidFill>
              </a:rPr>
              <a:t>SSD</a:t>
            </a:r>
            <a:endParaRPr lang="en-US" sz="1100" dirty="0">
              <a:solidFill>
                <a:schemeClr val="bg1"/>
              </a:solidFill>
            </a:endParaRPr>
          </a:p>
        </p:txBody>
      </p:sp>
      <p:sp>
        <p:nvSpPr>
          <p:cNvPr id="41" name="TextBox 40"/>
          <p:cNvSpPr txBox="1"/>
          <p:nvPr/>
        </p:nvSpPr>
        <p:spPr>
          <a:xfrm>
            <a:off x="6147535" y="4529636"/>
            <a:ext cx="737010" cy="276999"/>
          </a:xfrm>
          <a:prstGeom prst="rect">
            <a:avLst/>
          </a:prstGeom>
          <a:noFill/>
        </p:spPr>
        <p:txBody>
          <a:bodyPr wrap="square" rtlCol="0">
            <a:spAutoFit/>
          </a:bodyPr>
          <a:lstStyle/>
          <a:p>
            <a:pPr algn="ctr"/>
            <a:r>
              <a:rPr lang="en-US" sz="1200" b="1" dirty="0" smtClean="0">
                <a:solidFill>
                  <a:schemeClr val="bg1"/>
                </a:solidFill>
              </a:rPr>
              <a:t>OS Disk</a:t>
            </a:r>
            <a:endParaRPr lang="en-US" sz="1200" b="1" dirty="0">
              <a:solidFill>
                <a:schemeClr val="bg1"/>
              </a:solidFill>
            </a:endParaRPr>
          </a:p>
        </p:txBody>
      </p:sp>
      <p:sp>
        <p:nvSpPr>
          <p:cNvPr id="50" name="Rectangle 49"/>
          <p:cNvSpPr/>
          <p:nvPr/>
        </p:nvSpPr>
        <p:spPr>
          <a:xfrm>
            <a:off x="4264020" y="3762393"/>
            <a:ext cx="916260" cy="475611"/>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Anonymous Pro" panose="02060609030202000504" pitchFamily="49" charset="0"/>
                <a:ea typeface="Anonymous Pro" panose="02060609030202000504" pitchFamily="49" charset="0"/>
              </a:rPr>
              <a:t>Driver</a:t>
            </a:r>
          </a:p>
          <a:p>
            <a:pPr algn="ctr"/>
            <a:endParaRPr lang="en-US" sz="1050" b="1" dirty="0">
              <a:solidFill>
                <a:schemeClr val="tx1"/>
              </a:solidFill>
              <a:latin typeface="Anonymous Pro" panose="02060609030202000504" pitchFamily="49" charset="0"/>
              <a:ea typeface="Anonymous Pro" panose="02060609030202000504" pitchFamily="49" charset="0"/>
            </a:endParaRPr>
          </a:p>
          <a:p>
            <a:pPr algn="ctr"/>
            <a:endParaRPr lang="en-US" sz="1050" b="1" dirty="0">
              <a:solidFill>
                <a:schemeClr val="tx1"/>
              </a:solidFill>
              <a:latin typeface="Anonymous Pro" panose="02060609030202000504" pitchFamily="49" charset="0"/>
              <a:ea typeface="Anonymous Pro" panose="02060609030202000504" pitchFamily="49" charset="0"/>
            </a:endParaRPr>
          </a:p>
        </p:txBody>
      </p:sp>
      <p:pic>
        <p:nvPicPr>
          <p:cNvPr id="51" name="Picture 50"/>
          <p:cNvPicPr>
            <a:picLocks noChangeAspect="1"/>
          </p:cNvPicPr>
          <p:nvPr/>
        </p:nvPicPr>
        <p:blipFill>
          <a:blip r:embed="rId3"/>
          <a:stretch>
            <a:fillRect/>
          </a:stretch>
        </p:blipFill>
        <p:spPr>
          <a:xfrm>
            <a:off x="4505976" y="3945603"/>
            <a:ext cx="433146" cy="257722"/>
          </a:xfrm>
          <a:prstGeom prst="rect">
            <a:avLst/>
          </a:prstGeom>
          <a:ln>
            <a:solidFill>
              <a:schemeClr val="tx1"/>
            </a:solidFill>
          </a:ln>
        </p:spPr>
      </p:pic>
      <p:sp>
        <p:nvSpPr>
          <p:cNvPr id="62" name="Title 1"/>
          <p:cNvSpPr>
            <a:spLocks noGrp="1"/>
          </p:cNvSpPr>
          <p:nvPr>
            <p:ph type="title"/>
          </p:nvPr>
        </p:nvSpPr>
        <p:spPr>
          <a:xfrm>
            <a:off x="254760" y="206375"/>
            <a:ext cx="8560454" cy="857250"/>
          </a:xfrm>
        </p:spPr>
        <p:txBody>
          <a:bodyPr>
            <a:normAutofit/>
          </a:bodyPr>
          <a:lstStyle/>
          <a:p>
            <a:r>
              <a:rPr lang="en-US" sz="4000" dirty="0" smtClean="0"/>
              <a:t>Spark Standalone (multiple apps)</a:t>
            </a:r>
            <a:endParaRPr lang="en-US" sz="4000" dirty="0"/>
          </a:p>
        </p:txBody>
      </p:sp>
      <p:sp>
        <p:nvSpPr>
          <p:cNvPr id="80" name="Rectangle 79"/>
          <p:cNvSpPr/>
          <p:nvPr/>
        </p:nvSpPr>
        <p:spPr>
          <a:xfrm>
            <a:off x="6522761"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sp>
        <p:nvSpPr>
          <p:cNvPr id="81" name="Rectangle 80"/>
          <p:cNvSpPr/>
          <p:nvPr/>
        </p:nvSpPr>
        <p:spPr>
          <a:xfrm>
            <a:off x="6367207" y="2255713"/>
            <a:ext cx="768390" cy="595385"/>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83" name="Rectangle 82"/>
          <p:cNvSpPr/>
          <p:nvPr/>
        </p:nvSpPr>
        <p:spPr>
          <a:xfrm>
            <a:off x="7193765"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84" name="Rectangle 83"/>
          <p:cNvSpPr/>
          <p:nvPr/>
        </p:nvSpPr>
        <p:spPr>
          <a:xfrm>
            <a:off x="9092873"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sp>
        <p:nvSpPr>
          <p:cNvPr id="85" name="Rectangle 84"/>
          <p:cNvSpPr/>
          <p:nvPr/>
        </p:nvSpPr>
        <p:spPr>
          <a:xfrm>
            <a:off x="8937319" y="2255713"/>
            <a:ext cx="768390" cy="595385"/>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87" name="Rectangle 86"/>
          <p:cNvSpPr/>
          <p:nvPr/>
        </p:nvSpPr>
        <p:spPr>
          <a:xfrm>
            <a:off x="9763877"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88" name="Rectangle 87"/>
          <p:cNvSpPr/>
          <p:nvPr/>
        </p:nvSpPr>
        <p:spPr>
          <a:xfrm>
            <a:off x="3738860"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sp>
        <p:nvSpPr>
          <p:cNvPr id="89" name="Rectangle 88"/>
          <p:cNvSpPr/>
          <p:nvPr/>
        </p:nvSpPr>
        <p:spPr>
          <a:xfrm>
            <a:off x="3583306" y="2255713"/>
            <a:ext cx="768390" cy="595385"/>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91" name="Rectangle 90"/>
          <p:cNvSpPr/>
          <p:nvPr/>
        </p:nvSpPr>
        <p:spPr>
          <a:xfrm>
            <a:off x="4409864"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92" name="Rectangle 91"/>
          <p:cNvSpPr/>
          <p:nvPr/>
        </p:nvSpPr>
        <p:spPr>
          <a:xfrm>
            <a:off x="1224238" y="1742194"/>
            <a:ext cx="422109" cy="197457"/>
          </a:xfrm>
          <a:prstGeom prst="rect">
            <a:avLst/>
          </a:prstGeom>
          <a:solidFill>
            <a:srgbClr val="FE72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nonymous Pro" panose="02060609030202000504" pitchFamily="49" charset="0"/>
                <a:ea typeface="Anonymous Pro" panose="02060609030202000504" pitchFamily="49" charset="0"/>
              </a:rPr>
              <a:t>W</a:t>
            </a:r>
          </a:p>
        </p:txBody>
      </p:sp>
      <p:sp>
        <p:nvSpPr>
          <p:cNvPr id="93" name="Rectangle 92"/>
          <p:cNvSpPr/>
          <p:nvPr/>
        </p:nvSpPr>
        <p:spPr>
          <a:xfrm>
            <a:off x="1068684" y="2255713"/>
            <a:ext cx="768390" cy="595385"/>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sp>
        <p:nvSpPr>
          <p:cNvPr id="95" name="Rectangle 94"/>
          <p:cNvSpPr/>
          <p:nvPr/>
        </p:nvSpPr>
        <p:spPr>
          <a:xfrm>
            <a:off x="1895242" y="2255713"/>
            <a:ext cx="768390" cy="595385"/>
          </a:xfrm>
          <a:prstGeom prst="rect">
            <a:avLst/>
          </a:prstGeom>
          <a:solidFill>
            <a:srgbClr val="E7B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latin typeface="Anonymous Pro" panose="02060609030202000504" pitchFamily="49" charset="0"/>
                <a:ea typeface="Anonymous Pro" panose="02060609030202000504" pitchFamily="49" charset="0"/>
              </a:rPr>
              <a:t>Ex</a:t>
            </a:r>
            <a:endParaRPr lang="en-US" b="1" dirty="0">
              <a:solidFill>
                <a:schemeClr val="tx1"/>
              </a:solidFill>
              <a:latin typeface="Anonymous Pro" panose="02060609030202000504" pitchFamily="49" charset="0"/>
              <a:ea typeface="Anonymous Pro" panose="02060609030202000504" pitchFamily="49" charset="0"/>
            </a:endParaRPr>
          </a:p>
        </p:txBody>
      </p:sp>
      <p:cxnSp>
        <p:nvCxnSpPr>
          <p:cNvPr id="103" name="Straight Arrow Connector 102"/>
          <p:cNvCxnSpPr/>
          <p:nvPr/>
        </p:nvCxnSpPr>
        <p:spPr>
          <a:xfrm flipH="1">
            <a:off x="6741189"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9311301"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3957288"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1442666" y="1959892"/>
            <a:ext cx="1" cy="262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960752" y="1961308"/>
            <a:ext cx="603884" cy="26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6750432" y="1961308"/>
            <a:ext cx="603884" cy="26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9310752" y="1961308"/>
            <a:ext cx="603884" cy="26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1098" y="23428"/>
            <a:ext cx="536359" cy="697266"/>
          </a:xfrm>
          <a:prstGeom prst="rect">
            <a:avLst/>
          </a:prstGeom>
        </p:spPr>
      </p:pic>
    </p:spTree>
    <p:extLst>
      <p:ext uri="{BB962C8B-B14F-4D97-AF65-F5344CB8AC3E}">
        <p14:creationId xmlns:p14="http://schemas.microsoft.com/office/powerpoint/2010/main" val="104695593"/>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DB_Slide_Template_Light_16x9_150516">
  <a:themeElements>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DB_Slide_Template_Light_16x9_150516</Template>
  <TotalTime>81196</TotalTime>
  <Words>4013</Words>
  <Application>Microsoft Macintosh PowerPoint</Application>
  <PresentationFormat>Widescreen</PresentationFormat>
  <Paragraphs>911</Paragraphs>
  <Slides>49</Slides>
  <Notes>48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Anonymous Pro</vt:lpstr>
      <vt:lpstr>Calibri</vt:lpstr>
      <vt:lpstr>Consolas</vt:lpstr>
      <vt:lpstr>Lucida Grande</vt:lpstr>
      <vt:lpstr>Merriweather Sans</vt:lpstr>
      <vt:lpstr>ＭＳ Ｐゴシック</vt:lpstr>
      <vt:lpstr>Newslab Light</vt:lpstr>
      <vt:lpstr>Newslab Thin</vt:lpstr>
      <vt:lpstr>Source Sans Pro</vt:lpstr>
      <vt:lpstr>Source Sans Pro Light</vt:lpstr>
      <vt:lpstr>Arial</vt:lpstr>
      <vt:lpstr>DB_Slide_Template_Light_16x9_150516</vt:lpstr>
      <vt:lpstr>Excel.Chart.8</vt:lpstr>
      <vt:lpstr>PowerPoint Presentation</vt:lpstr>
      <vt:lpstr>Slides</vt:lpstr>
      <vt:lpstr>Ways to Run Spark</vt:lpstr>
      <vt:lpstr>Local Mode</vt:lpstr>
      <vt:lpstr>Local Mode</vt:lpstr>
      <vt:lpstr>Standalone Mode</vt:lpstr>
      <vt:lpstr>Spark Standalone</vt:lpstr>
      <vt:lpstr>Spark Standalone</vt:lpstr>
      <vt:lpstr>Spark Standalone (multiple apps)</vt:lpstr>
      <vt:lpstr>Spark Standalone (single app)</vt:lpstr>
      <vt:lpstr>Standalone Settings</vt:lpstr>
      <vt:lpstr>YARN Mode</vt:lpstr>
      <vt:lpstr>YARN Benefits</vt:lpstr>
      <vt:lpstr>YARN</vt:lpstr>
      <vt:lpstr>YARN Settings</vt:lpstr>
      <vt:lpstr>Spark YARN</vt:lpstr>
      <vt:lpstr>Spark YARN</vt:lpstr>
      <vt:lpstr>Spark YARN (client mode)</vt:lpstr>
      <vt:lpstr>Spark YARN (cluster mode)</vt:lpstr>
      <vt:lpstr>YARN Settings</vt:lpstr>
      <vt:lpstr>YARN Resource Manager UI</vt:lpstr>
      <vt:lpstr>Starting in “client” mode</vt:lpstr>
      <vt:lpstr>PowerPoint Presentation</vt:lpstr>
      <vt:lpstr>PowerPoint Presentation</vt:lpstr>
      <vt:lpstr>Starting in “cluster” mode</vt:lpstr>
      <vt:lpstr>PowerPoint Presentation</vt:lpstr>
      <vt:lpstr>PowerPoint Presentation</vt:lpstr>
      <vt:lpstr>YARN Resource Manager UI</vt:lpstr>
      <vt:lpstr>History Server</vt:lpstr>
      <vt:lpstr>Pluggable Resource Management</vt:lpstr>
      <vt:lpstr>Deploying an App to the Cluster</vt:lpstr>
      <vt:lpstr>Summary</vt:lpstr>
      <vt:lpstr>Dynamic Resource Allocation</vt:lpstr>
      <vt:lpstr>Execution Model In</vt:lpstr>
      <vt:lpstr>Execution Model is Different</vt:lpstr>
      <vt:lpstr>Static Resource Allocation</vt:lpstr>
      <vt:lpstr>Static Resource Allocation</vt:lpstr>
      <vt:lpstr>Dynamic Resource Allocation</vt:lpstr>
      <vt:lpstr>Dynamic Allocation</vt:lpstr>
      <vt:lpstr>Dynamic Allocation Use Cases</vt:lpstr>
      <vt:lpstr>Who is Using Dynamic Allocation?</vt:lpstr>
      <vt:lpstr>External Shuffle Service</vt:lpstr>
      <vt:lpstr>PySpark at a Glance</vt:lpstr>
      <vt:lpstr>PySpark to Java API</vt:lpstr>
      <vt:lpstr>PySpark Architecture</vt:lpstr>
      <vt:lpstr>Reading from HDFS</vt:lpstr>
      <vt:lpstr>Choose Your Python Implementation</vt:lpstr>
      <vt:lpstr>Python Benchmarks</vt:lpstr>
      <vt:lpstr>Default Python Worker process size</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Farooqui</dc:creator>
  <cp:lastModifiedBy>Todorov, Lyuben</cp:lastModifiedBy>
  <cp:revision>709</cp:revision>
  <dcterms:created xsi:type="dcterms:W3CDTF">2014-10-30T06:22:49Z</dcterms:created>
  <dcterms:modified xsi:type="dcterms:W3CDTF">2018-04-18T11:09:37Z</dcterms:modified>
</cp:coreProperties>
</file>