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57DE13-CF3D-4B31-9C0B-E3EFFC7965BA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5D1F8E-C4F4-4D9E-9733-98962FAB2D76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500042"/>
            <a:ext cx="807249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Програма</a:t>
            </a:r>
            <a:r>
              <a:rPr lang="ru-RU" sz="3200" b="1" dirty="0" smtClean="0"/>
              <a:t> курсу</a:t>
            </a:r>
            <a:endParaRPr lang="uk-UA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1285860"/>
            <a:ext cx="8072494" cy="513986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smtClean="0"/>
              <a:t>HTML5 + CSS3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smtClean="0"/>
              <a:t>JavaScript + EcmaScript6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err="1" smtClean="0"/>
              <a:t>jQuery</a:t>
            </a:r>
            <a:endParaRPr lang="en-US" sz="1600" b="1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smtClean="0"/>
              <a:t>Node.js + Express + Ajax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 + github.com + heroku.com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err="1" smtClean="0"/>
              <a:t>MySQL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 +Mongoose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smtClean="0"/>
              <a:t>Bootstrap,  LESS, SASS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smtClean="0"/>
              <a:t>Angular.js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err="1" smtClean="0"/>
              <a:t>TypeScript</a:t>
            </a:r>
            <a:endParaRPr lang="en-US" sz="1600" b="1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smtClean="0"/>
              <a:t>Angular 5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</a:t>
            </a:r>
            <a:r>
              <a:rPr lang="en-US" sz="1600" b="1" dirty="0" smtClean="0"/>
              <a:t>React.js, Flux, </a:t>
            </a:r>
            <a:r>
              <a:rPr lang="en-US" sz="1600" b="1" dirty="0" err="1" smtClean="0"/>
              <a:t>Redux</a:t>
            </a:r>
            <a:endParaRPr lang="en-US" sz="1600" b="1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uk-UA" sz="1600" b="1" dirty="0" smtClean="0"/>
              <a:t> Написання </a:t>
            </a:r>
            <a:r>
              <a:rPr lang="uk-UA" sz="1600" b="1" dirty="0" err="1" smtClean="0"/>
              <a:t>веб-проекту</a:t>
            </a:r>
            <a:r>
              <a:rPr lang="uk-UA" sz="1600" b="1" dirty="0" smtClean="0"/>
              <a:t> (</a:t>
            </a:r>
            <a:r>
              <a:rPr lang="uk-UA" sz="1600" b="1" dirty="0" err="1" smtClean="0"/>
              <a:t>інтернет-магазин</a:t>
            </a:r>
            <a:r>
              <a:rPr lang="uk-UA" sz="1600" b="1" dirty="0" smtClean="0"/>
              <a:t>), який включає</a:t>
            </a:r>
          </a:p>
          <a:p>
            <a:pPr>
              <a:spcAft>
                <a:spcPts val="1200"/>
              </a:spcAft>
            </a:pPr>
            <a:r>
              <a:rPr lang="uk-UA" sz="1600" b="1" dirty="0" smtClean="0"/>
              <a:t>  к</a:t>
            </a:r>
            <a:r>
              <a:rPr lang="uk-UA" sz="1600" b="1" dirty="0" smtClean="0"/>
              <a:t>лієнтську частину, серверну частину та базу даних</a:t>
            </a:r>
            <a:endParaRPr lang="uk-UA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500034" y="500042"/>
            <a:ext cx="8072494" cy="4071966"/>
            <a:chOff x="500034" y="500042"/>
            <a:chExt cx="8072494" cy="4071966"/>
          </a:xfrm>
        </p:grpSpPr>
        <p:sp>
          <p:nvSpPr>
            <p:cNvPr id="4" name="TextBox 3"/>
            <p:cNvSpPr txBox="1"/>
            <p:nvPr/>
          </p:nvSpPr>
          <p:spPr>
            <a:xfrm>
              <a:off x="500034" y="500042"/>
              <a:ext cx="8072494" cy="1015663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3200" b="1" dirty="0" smtClean="0"/>
                <a:t>Стек </a:t>
              </a:r>
              <a:r>
                <a:rPr lang="en-US" sz="3200" b="1" dirty="0" smtClean="0"/>
                <a:t>MEAN</a:t>
              </a:r>
              <a:endParaRPr lang="uk-UA" sz="3200" b="1" dirty="0" smtClean="0"/>
            </a:p>
            <a:p>
              <a:pPr algn="ctr"/>
              <a:r>
                <a:rPr lang="uk-UA" sz="2800" b="1" dirty="0" smtClean="0"/>
                <a:t>(</a:t>
              </a:r>
              <a:r>
                <a:rPr lang="en-US" sz="2800" b="1" dirty="0" smtClean="0"/>
                <a:t> </a:t>
              </a:r>
              <a:r>
                <a:rPr lang="en-US" sz="2400" b="1" dirty="0" err="1" smtClean="0"/>
                <a:t>MongoDB</a:t>
              </a:r>
              <a:r>
                <a:rPr lang="en-US" sz="2400" b="1" dirty="0" smtClean="0"/>
                <a:t>, Express.js, Node.js, </a:t>
              </a:r>
              <a:r>
                <a:rPr lang="en-US" sz="2400" b="1" dirty="0" err="1" smtClean="0"/>
                <a:t>AngularJS</a:t>
              </a:r>
              <a:r>
                <a:rPr lang="en-US" sz="2400" b="1" dirty="0" smtClean="0"/>
                <a:t> </a:t>
              </a:r>
              <a:r>
                <a:rPr lang="en-US" sz="2800" b="1" dirty="0" smtClean="0"/>
                <a:t>) </a:t>
              </a:r>
              <a:endParaRPr lang="uk-UA" sz="2800" b="1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00034" y="2214554"/>
              <a:ext cx="1500198" cy="228601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 dirty="0" err="1" smtClean="0"/>
                <a:t>AngularJS</a:t>
              </a:r>
              <a:endParaRPr lang="uk-UA" sz="1900" b="1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643306" y="2214554"/>
              <a:ext cx="1857388" cy="23574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 dirty="0" smtClean="0"/>
                <a:t>Node.js</a:t>
              </a:r>
            </a:p>
            <a:p>
              <a:pPr algn="ctr"/>
              <a:r>
                <a:rPr lang="en-US" sz="1900" b="1" dirty="0" smtClean="0"/>
                <a:t>Express.js</a:t>
              </a:r>
              <a:endParaRPr lang="uk-UA" sz="1900" b="1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072330" y="2214554"/>
              <a:ext cx="1500198" cy="22860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 dirty="0" err="1" smtClean="0"/>
                <a:t>MongoDB</a:t>
              </a:r>
              <a:endParaRPr lang="uk-UA" sz="19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034" y="178592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dirty="0" smtClean="0"/>
                <a:t>Клієнт</a:t>
              </a:r>
              <a:endParaRPr lang="uk-U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4744" y="1785926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dirty="0" smtClean="0"/>
                <a:t>Сервер</a:t>
              </a:r>
              <a:endParaRPr lang="uk-U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330" y="178592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dirty="0" smtClean="0"/>
                <a:t>База даних</a:t>
              </a:r>
              <a:endParaRPr lang="uk-UA" dirty="0"/>
            </a:p>
          </p:txBody>
        </p:sp>
        <p:cxnSp>
          <p:nvCxnSpPr>
            <p:cNvPr id="20" name="Прямая со стрелкой 19"/>
            <p:cNvCxnSpPr/>
            <p:nvPr/>
          </p:nvCxnSpPr>
          <p:spPr>
            <a:xfrm rot="10800000" flipV="1">
              <a:off x="2000234" y="3000371"/>
              <a:ext cx="1643073" cy="1"/>
            </a:xfrm>
            <a:prstGeom prst="straightConnector1">
              <a:avLst/>
            </a:prstGeom>
            <a:ln w="10160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rot="10800000" flipV="1">
              <a:off x="5429256" y="3000372"/>
              <a:ext cx="1643073" cy="1"/>
            </a:xfrm>
            <a:prstGeom prst="straightConnector1">
              <a:avLst/>
            </a:prstGeom>
            <a:ln w="10160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rot="10800000" flipV="1">
              <a:off x="5429256" y="3571877"/>
              <a:ext cx="1643073" cy="1"/>
            </a:xfrm>
            <a:prstGeom prst="straightConnector1">
              <a:avLst/>
            </a:prstGeom>
            <a:ln w="1016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rot="10800000" flipV="1">
              <a:off x="2000233" y="3571876"/>
              <a:ext cx="1643073" cy="1"/>
            </a:xfrm>
            <a:prstGeom prst="straightConnector1">
              <a:avLst/>
            </a:prstGeom>
            <a:ln w="1016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одзаголовок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500034" y="500042"/>
            <a:ext cx="8072494" cy="5789867"/>
            <a:chOff x="500034" y="500042"/>
            <a:chExt cx="8072494" cy="5789867"/>
          </a:xfrm>
        </p:grpSpPr>
        <p:sp>
          <p:nvSpPr>
            <p:cNvPr id="4" name="TextBox 3"/>
            <p:cNvSpPr txBox="1"/>
            <p:nvPr/>
          </p:nvSpPr>
          <p:spPr>
            <a:xfrm>
              <a:off x="500034" y="500042"/>
              <a:ext cx="8072494" cy="58477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 smtClean="0"/>
                <a:t>AngularJS</a:t>
              </a:r>
              <a:endParaRPr lang="uk-UA" sz="3200" b="1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1357298"/>
              <a:ext cx="7519494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AngularJS</a:t>
              </a:r>
              <a:r>
                <a:rPr lang="en-US" sz="1900" dirty="0" smtClean="0"/>
                <a:t> – JavaScript </a:t>
              </a:r>
              <a:r>
                <a:rPr lang="uk-UA" sz="1900" dirty="0" err="1" smtClean="0"/>
                <a:t>фреймворк</a:t>
              </a:r>
              <a:r>
                <a:rPr lang="uk-UA" sz="1900" dirty="0" smtClean="0"/>
                <a:t> з відкритим вихідним кодом, </a:t>
              </a:r>
            </a:p>
            <a:p>
              <a:r>
                <a:rPr lang="uk-UA" sz="1900" dirty="0" smtClean="0"/>
                <a:t>призначений  для створення </a:t>
              </a:r>
              <a:r>
                <a:rPr lang="uk-UA" sz="1900" dirty="0" err="1" smtClean="0"/>
                <a:t>односторінкових</a:t>
              </a:r>
              <a:r>
                <a:rPr lang="uk-UA" sz="1900" dirty="0" smtClean="0"/>
                <a:t> проектів </a:t>
              </a:r>
            </a:p>
            <a:p>
              <a:r>
                <a:rPr lang="uk-UA" sz="1900" dirty="0" smtClean="0"/>
                <a:t>(</a:t>
              </a:r>
              <a:r>
                <a:rPr lang="en-US" sz="1900" dirty="0" smtClean="0"/>
                <a:t>Single Page Application</a:t>
              </a:r>
              <a:r>
                <a:rPr lang="uk-UA" sz="1900" dirty="0" smtClean="0"/>
                <a:t>)</a:t>
              </a:r>
              <a:endParaRPr lang="uk-UA" sz="1900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71472" y="2571744"/>
              <a:ext cx="633814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00" dirty="0" err="1" smtClean="0"/>
                <a:t>AngularJS</a:t>
              </a:r>
              <a:r>
                <a:rPr lang="en-US" sz="1900" dirty="0" smtClean="0"/>
                <a:t>-</a:t>
              </a:r>
              <a:r>
                <a:rPr lang="ru-RU" sz="1900" dirty="0" err="1" smtClean="0"/>
                <a:t>проекти</a:t>
              </a:r>
              <a:r>
                <a:rPr lang="ru-RU" sz="1900" dirty="0" smtClean="0"/>
                <a:t> </a:t>
              </a:r>
              <a:r>
                <a:rPr lang="ru-RU" sz="1900" dirty="0" err="1" smtClean="0"/>
                <a:t>розробляються</a:t>
              </a:r>
              <a:r>
                <a:rPr lang="ru-RU" sz="1900" dirty="0" smtClean="0"/>
                <a:t> на основ</a:t>
              </a:r>
              <a:r>
                <a:rPr lang="uk-UA" sz="1900" dirty="0" smtClean="0"/>
                <a:t>і шаблону </a:t>
              </a:r>
              <a:endParaRPr lang="en-US" sz="1900" dirty="0" smtClean="0"/>
            </a:p>
            <a:p>
              <a:r>
                <a:rPr lang="en-US" sz="19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Model-View-Controller (MVC)</a:t>
              </a:r>
              <a:endParaRPr lang="uk-UA" sz="19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71472" y="3857628"/>
              <a:ext cx="6917919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Model (</a:t>
              </a:r>
              <a:r>
                <a:rPr lang="ru-RU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модель) </a:t>
              </a:r>
              <a:r>
                <a:rPr lang="ru-RU" sz="1900" dirty="0" smtClean="0"/>
                <a:t>– </a:t>
              </a:r>
              <a:r>
                <a:rPr lang="uk-UA" sz="1900" dirty="0" smtClean="0"/>
                <a:t>містить дані, з якими працює користувач</a:t>
              </a:r>
              <a:endParaRPr lang="uk-UA" sz="1900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571472" y="4643446"/>
              <a:ext cx="7095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View (</a:t>
              </a:r>
              <a:r>
                <a:rPr lang="ru-RU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представлення</a:t>
              </a:r>
              <a:r>
                <a:rPr lang="ru-RU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</a:t>
              </a:r>
              <a:r>
                <a:rPr lang="ru-RU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dirty="0" smtClean="0"/>
                <a:t>– </a:t>
              </a:r>
              <a:r>
                <a:rPr lang="ru-RU" dirty="0" err="1" smtClean="0"/>
                <a:t>це</a:t>
              </a:r>
              <a:r>
                <a:rPr lang="ru-RU" dirty="0" smtClean="0"/>
                <a:t> </a:t>
              </a:r>
              <a:r>
                <a:rPr lang="en-US" dirty="0" smtClean="0"/>
                <a:t>HTML </a:t>
              </a:r>
              <a:r>
                <a:rPr lang="ru-RU" dirty="0" err="1" smtClean="0"/>
                <a:t>стор</a:t>
              </a:r>
              <a:r>
                <a:rPr lang="uk-UA" dirty="0" smtClean="0"/>
                <a:t>інка з елементами,</a:t>
              </a:r>
            </a:p>
            <a:p>
              <a:r>
                <a:rPr lang="uk-UA" dirty="0" smtClean="0"/>
                <a:t>які  </a:t>
              </a:r>
              <a:r>
                <a:rPr lang="uk-UA" dirty="0" err="1" smtClean="0"/>
                <a:t>прив</a:t>
              </a:r>
              <a:r>
                <a:rPr lang="en-US" dirty="0" smtClean="0"/>
                <a:t>’</a:t>
              </a:r>
              <a:r>
                <a:rPr lang="uk-UA" dirty="0" err="1" smtClean="0"/>
                <a:t>язані</a:t>
              </a:r>
              <a:r>
                <a:rPr lang="uk-UA" dirty="0" smtClean="0"/>
                <a:t> до даних і відображають користувачу інформацію</a:t>
              </a:r>
              <a:endParaRPr lang="uk-UA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71472" y="5643578"/>
              <a:ext cx="66169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Controller (</a:t>
              </a:r>
              <a:r>
                <a:rPr lang="uk-UA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контролер</a:t>
              </a:r>
              <a:r>
                <a:rPr lang="uk-UA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 </a:t>
              </a:r>
              <a:r>
                <a:rPr lang="uk-UA" dirty="0" smtClean="0"/>
                <a:t>– логіка проекту, поєднує модель та</a:t>
              </a:r>
            </a:p>
            <a:p>
              <a:r>
                <a:rPr lang="uk-UA" dirty="0" smtClean="0"/>
                <a:t>представлення</a:t>
              </a:r>
              <a:endParaRPr lang="uk-U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/>
          <p:cNvGrpSpPr/>
          <p:nvPr/>
        </p:nvGrpSpPr>
        <p:grpSpPr>
          <a:xfrm>
            <a:off x="500034" y="500042"/>
            <a:ext cx="8072494" cy="5572164"/>
            <a:chOff x="500034" y="500042"/>
            <a:chExt cx="8072494" cy="5572164"/>
          </a:xfrm>
        </p:grpSpPr>
        <p:sp>
          <p:nvSpPr>
            <p:cNvPr id="4" name="TextBox 3"/>
            <p:cNvSpPr txBox="1"/>
            <p:nvPr/>
          </p:nvSpPr>
          <p:spPr>
            <a:xfrm>
              <a:off x="500034" y="500042"/>
              <a:ext cx="8072494" cy="58477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MVC </a:t>
              </a:r>
              <a:r>
                <a:rPr lang="ru-RU" sz="3200" b="1" dirty="0" smtClean="0"/>
                <a:t>в </a:t>
              </a:r>
              <a:r>
                <a:rPr lang="en-US" sz="3200" b="1" dirty="0" err="1" smtClean="0"/>
                <a:t>AngularJS</a:t>
              </a:r>
              <a:endParaRPr lang="uk-UA" sz="3200" b="1" dirty="0" smtClean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00034" y="2143116"/>
              <a:ext cx="1643074" cy="2643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Browser</a:t>
              </a:r>
              <a:endParaRPr lang="uk-UA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929454" y="2143116"/>
              <a:ext cx="1643074" cy="2643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uk-UA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786314" y="2143116"/>
              <a:ext cx="1643074" cy="2643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uk-UA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143108" y="5143512"/>
              <a:ext cx="1071570" cy="9286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DOM</a:t>
              </a:r>
              <a:endParaRPr lang="uk-UA" dirty="0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714744" y="5143512"/>
              <a:ext cx="1071570" cy="9286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View</a:t>
              </a:r>
              <a:endParaRPr lang="uk-UA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hape 33"/>
            <p:cNvCxnSpPr>
              <a:stCxn id="11" idx="2"/>
              <a:endCxn id="13" idx="3"/>
            </p:cNvCxnSpPr>
            <p:nvPr/>
          </p:nvCxnSpPr>
          <p:spPr>
            <a:xfrm rot="5400000">
              <a:off x="4786315" y="4786322"/>
              <a:ext cx="821537" cy="821537"/>
            </a:xfrm>
            <a:prstGeom prst="bentConnector2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12" idx="1"/>
              <a:endCxn id="9" idx="2"/>
            </p:cNvCxnSpPr>
            <p:nvPr/>
          </p:nvCxnSpPr>
          <p:spPr>
            <a:xfrm rot="10800000">
              <a:off x="1321572" y="4786323"/>
              <a:ext cx="821537" cy="821537"/>
            </a:xfrm>
            <a:prstGeom prst="bentConnector2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" idx="1"/>
              <a:endCxn id="12" idx="3"/>
            </p:cNvCxnSpPr>
            <p:nvPr/>
          </p:nvCxnSpPr>
          <p:spPr>
            <a:xfrm rot="10800000">
              <a:off x="3214678" y="5607859"/>
              <a:ext cx="500066" cy="1588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11" idx="1"/>
            </p:cNvCxnSpPr>
            <p:nvPr/>
          </p:nvCxnSpPr>
          <p:spPr>
            <a:xfrm rot="10800000">
              <a:off x="2143110" y="3429001"/>
              <a:ext cx="2643205" cy="35719"/>
            </a:xfrm>
            <a:prstGeom prst="straightConnector1">
              <a:avLst/>
            </a:prstGeom>
            <a:ln w="1016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 rot="10800000" flipV="1">
              <a:off x="6429390" y="3000371"/>
              <a:ext cx="500064" cy="1"/>
            </a:xfrm>
            <a:prstGeom prst="straightConnector1">
              <a:avLst/>
            </a:prstGeom>
            <a:ln w="1016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rot="10800000">
              <a:off x="6429388" y="3929066"/>
              <a:ext cx="500066" cy="1588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500034" y="445968"/>
            <a:ext cx="8072494" cy="6765154"/>
            <a:chOff x="500034" y="445968"/>
            <a:chExt cx="8072494" cy="6765154"/>
          </a:xfrm>
        </p:grpSpPr>
        <p:sp>
          <p:nvSpPr>
            <p:cNvPr id="4" name="TextBox 3"/>
            <p:cNvSpPr txBox="1"/>
            <p:nvPr/>
          </p:nvSpPr>
          <p:spPr>
            <a:xfrm>
              <a:off x="500034" y="445968"/>
              <a:ext cx="8072494" cy="58477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3200" b="1" dirty="0" smtClean="0"/>
                <a:t>Основні директиви </a:t>
              </a:r>
              <a:r>
                <a:rPr lang="en-US" sz="3200" b="1" dirty="0" err="1" smtClean="0"/>
                <a:t>AngularJS</a:t>
              </a:r>
              <a:endParaRPr lang="uk-UA" sz="3200" b="1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1214422"/>
              <a:ext cx="672402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-app</a:t>
              </a:r>
              <a:r>
                <a:rPr lang="en-US" sz="1900" dirty="0" smtClean="0"/>
                <a:t> – </a:t>
              </a:r>
              <a:r>
                <a:rPr lang="uk-UA" sz="1900" dirty="0" smtClean="0"/>
                <a:t>використовується для стартового завантаження</a:t>
              </a:r>
            </a:p>
            <a:p>
              <a:r>
                <a:rPr lang="en-US" sz="1900" dirty="0" err="1" smtClean="0"/>
                <a:t>AngularJS</a:t>
              </a:r>
              <a:r>
                <a:rPr lang="en-US" sz="1900" dirty="0" smtClean="0"/>
                <a:t> (</a:t>
              </a:r>
              <a:r>
                <a:rPr lang="uk-UA" sz="1900" dirty="0" smtClean="0"/>
                <a:t>точка входу)</a:t>
              </a:r>
            </a:p>
            <a:p>
              <a:r>
                <a:rPr lang="uk-UA" sz="1900" b="1" dirty="0" smtClean="0">
                  <a:solidFill>
                    <a:srgbClr val="00B0F0"/>
                  </a:solidFill>
                </a:rPr>
                <a:t>	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&lt;html lang="en" </a:t>
              </a:r>
              <a:r>
                <a:rPr lang="nb-NO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ng-app="mainApp"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&gt;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2428868"/>
              <a:ext cx="7905434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-controller</a:t>
              </a:r>
              <a:r>
                <a:rPr lang="en-US" sz="1900" dirty="0" smtClean="0"/>
                <a:t> – </a:t>
              </a:r>
              <a:r>
                <a:rPr lang="ru-RU" sz="1900" dirty="0" err="1" smtClean="0"/>
                <a:t>визначає</a:t>
              </a:r>
              <a:r>
                <a:rPr lang="ru-RU" sz="1900" dirty="0" smtClean="0"/>
                <a:t> область </a:t>
              </a:r>
              <a:r>
                <a:rPr lang="ru-RU" sz="1900" dirty="0" err="1" smtClean="0"/>
                <a:t>розм</a:t>
              </a:r>
              <a:r>
                <a:rPr lang="uk-UA" sz="1900" dirty="0" err="1" smtClean="0"/>
                <a:t>ітки</a:t>
              </a:r>
              <a:r>
                <a:rPr lang="uk-UA" sz="1900" dirty="0" smtClean="0"/>
                <a:t>, з якою буде взаємодіяти</a:t>
              </a:r>
            </a:p>
            <a:p>
              <a:r>
                <a:rPr lang="uk-UA" sz="1900" dirty="0" smtClean="0"/>
                <a:t>контролер</a:t>
              </a:r>
            </a:p>
            <a:p>
              <a:r>
                <a:rPr lang="uk-UA" sz="1900" b="1" dirty="0" smtClean="0">
                  <a:solidFill>
                    <a:srgbClr val="00B0F0"/>
                  </a:solidFill>
                </a:rPr>
                <a:t>	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&lt;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body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  </a:t>
              </a:r>
              <a:r>
                <a:rPr lang="nb-NO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ng-controller="mainCtrl"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&gt;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034" y="3786190"/>
              <a:ext cx="8040984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-click, </a:t>
              </a:r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-change</a:t>
              </a:r>
              <a:r>
                <a:rPr lang="en-US" sz="1900" dirty="0" smtClean="0"/>
                <a:t> – </a:t>
              </a:r>
              <a:r>
                <a:rPr lang="uk-UA" sz="1900" dirty="0" smtClean="0"/>
                <a:t>встановлюють обробники </a:t>
              </a:r>
              <a:r>
                <a:rPr lang="en-US" sz="1900" dirty="0" smtClean="0"/>
                <a:t>click </a:t>
              </a:r>
              <a:r>
                <a:rPr lang="uk-UA" sz="1900" dirty="0" smtClean="0"/>
                <a:t>та </a:t>
              </a:r>
              <a:r>
                <a:rPr lang="en-US" sz="1900" dirty="0" smtClean="0"/>
                <a:t>change </a:t>
              </a:r>
              <a:endParaRPr lang="uk-UA" sz="1900" dirty="0" smtClean="0"/>
            </a:p>
            <a:p>
              <a:r>
                <a:rPr lang="uk-UA" sz="1900" dirty="0" smtClean="0"/>
                <a:t>відповідно</a:t>
              </a:r>
            </a:p>
            <a:p>
              <a:r>
                <a:rPr lang="uk-UA" sz="1900" b="1" dirty="0" smtClean="0">
                  <a:solidFill>
                    <a:srgbClr val="00B0F0"/>
                  </a:solidFill>
                </a:rPr>
                <a:t>	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&lt;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input  type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=”button"  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value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=”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OK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"  </a:t>
              </a:r>
              <a:r>
                <a:rPr lang="nb-NO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ng-click=”showUser()"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&gt;</a:t>
              </a:r>
            </a:p>
            <a:p>
              <a:r>
                <a:rPr lang="nb-NO" sz="1900" b="1" dirty="0" smtClean="0">
                  <a:solidFill>
                    <a:srgbClr val="92D050"/>
                  </a:solidFill>
                </a:rPr>
                <a:t>	</a:t>
              </a:r>
            </a:p>
            <a:p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218" y="5072075"/>
              <a:ext cx="7491090" cy="213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-repeat</a:t>
              </a:r>
              <a:r>
                <a:rPr lang="en-US" sz="1900" dirty="0" smtClean="0"/>
                <a:t> –</a:t>
              </a:r>
              <a:r>
                <a:rPr lang="ru-RU" sz="1900" dirty="0" err="1" smtClean="0"/>
                <a:t>зд</a:t>
              </a:r>
              <a:r>
                <a:rPr lang="uk-UA" sz="1900" dirty="0" err="1" smtClean="0"/>
                <a:t>ійснює</a:t>
              </a:r>
              <a:r>
                <a:rPr lang="uk-UA" sz="1900" dirty="0" smtClean="0"/>
                <a:t> циклічний обхід елементів масиву і генерує</a:t>
              </a:r>
            </a:p>
            <a:p>
              <a:r>
                <a:rPr lang="uk-UA" sz="1900" dirty="0" smtClean="0"/>
                <a:t>для  них </a:t>
              </a:r>
              <a:r>
                <a:rPr lang="en-US" sz="1900" dirty="0" smtClean="0"/>
                <a:t>html-</a:t>
              </a:r>
              <a:r>
                <a:rPr lang="uk-UA" sz="1900" dirty="0" smtClean="0"/>
                <a:t>розмітку</a:t>
              </a:r>
            </a:p>
            <a:p>
              <a:r>
                <a:rPr lang="uk-UA" sz="1900" b="1" dirty="0" smtClean="0">
                  <a:solidFill>
                    <a:srgbClr val="00B0F0"/>
                  </a:solidFill>
                </a:rPr>
                <a:t>	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&lt;</a:t>
              </a:r>
              <a:r>
                <a:rPr lang="en-US" sz="1900" b="1" dirty="0" err="1" smtClean="0">
                  <a:solidFill>
                    <a:srgbClr val="92D050"/>
                  </a:solidFill>
                </a:rPr>
                <a:t>tr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  </a:t>
              </a:r>
              <a:r>
                <a:rPr lang="nb-NO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ng-repeat=”item in mas"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&gt;</a:t>
              </a:r>
            </a:p>
            <a:p>
              <a:r>
                <a:rPr lang="nb-NO" sz="1900" b="1" dirty="0" smtClean="0">
                  <a:solidFill>
                    <a:srgbClr val="92D050"/>
                  </a:solidFill>
                </a:rPr>
                <a:t>		 &lt;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td&gt;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 {{item}}&lt;/td&gt;</a:t>
              </a:r>
            </a:p>
            <a:p>
              <a:r>
                <a:rPr lang="nb-NO" sz="1900" b="1" dirty="0" smtClean="0">
                  <a:solidFill>
                    <a:srgbClr val="92D050"/>
                  </a:solidFill>
                </a:rPr>
                <a:t>	&lt;/tr&gt;</a:t>
              </a:r>
            </a:p>
            <a:p>
              <a:endParaRPr lang="nb-NO" sz="1900" b="1" dirty="0" smtClean="0">
                <a:solidFill>
                  <a:srgbClr val="92D050"/>
                </a:solidFill>
              </a:endParaRPr>
            </a:p>
            <a:p>
              <a:r>
                <a:rPr lang="nb-NO" sz="1900" b="1" dirty="0" smtClean="0">
                  <a:solidFill>
                    <a:srgbClr val="92D050"/>
                  </a:solidFill>
                </a:rPr>
                <a:t>	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"/>
          <p:cNvGrpSpPr/>
          <p:nvPr/>
        </p:nvGrpSpPr>
        <p:grpSpPr>
          <a:xfrm>
            <a:off x="500034" y="500042"/>
            <a:ext cx="8446872" cy="5697676"/>
            <a:chOff x="500034" y="500042"/>
            <a:chExt cx="8446872" cy="5697676"/>
          </a:xfrm>
        </p:grpSpPr>
        <p:sp>
          <p:nvSpPr>
            <p:cNvPr id="4" name="TextBox 3"/>
            <p:cNvSpPr txBox="1"/>
            <p:nvPr/>
          </p:nvSpPr>
          <p:spPr>
            <a:xfrm>
              <a:off x="500034" y="500042"/>
              <a:ext cx="8072494" cy="58477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3200" b="1" dirty="0" smtClean="0"/>
                <a:t>Основні директиви </a:t>
              </a:r>
              <a:r>
                <a:rPr lang="en-US" sz="3200" b="1" dirty="0" err="1" smtClean="0"/>
                <a:t>AngularJS</a:t>
              </a:r>
              <a:endParaRPr lang="uk-UA" sz="3200" b="1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1428736"/>
              <a:ext cx="7840480" cy="155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-bind, {{name}}</a:t>
              </a:r>
              <a:r>
                <a:rPr lang="en-US" sz="1900" dirty="0" smtClean="0"/>
                <a:t> – </a:t>
              </a:r>
              <a:r>
                <a:rPr lang="ru-RU" sz="1900" dirty="0" smtClean="0"/>
                <a:t>однонаправлена </a:t>
              </a:r>
              <a:r>
                <a:rPr lang="ru-RU" sz="1900" dirty="0" err="1" smtClean="0"/>
                <a:t>прив</a:t>
              </a:r>
              <a:r>
                <a:rPr lang="en-US" sz="1900" dirty="0" smtClean="0"/>
                <a:t>’</a:t>
              </a:r>
              <a:r>
                <a:rPr lang="ru-RU" sz="1900" dirty="0" err="1" smtClean="0"/>
                <a:t>язка</a:t>
              </a:r>
              <a:r>
                <a:rPr lang="ru-RU" sz="1900" dirty="0" smtClean="0"/>
                <a:t> </a:t>
              </a:r>
              <a:r>
                <a:rPr lang="ru-RU" sz="1900" dirty="0" err="1" smtClean="0"/>
                <a:t>даних</a:t>
              </a:r>
              <a:r>
                <a:rPr lang="ru-RU" sz="1900" dirty="0" smtClean="0"/>
                <a:t> </a:t>
              </a:r>
              <a:r>
                <a:rPr lang="ru-RU" sz="1900" dirty="0" err="1" smtClean="0"/>
                <a:t>з</a:t>
              </a:r>
              <a:r>
                <a:rPr lang="ru-RU" sz="1900" dirty="0" smtClean="0"/>
                <a:t> контролера</a:t>
              </a:r>
            </a:p>
            <a:p>
              <a:r>
                <a:rPr lang="ru-RU" sz="1900" dirty="0" smtClean="0"/>
                <a:t>в </a:t>
              </a:r>
              <a:r>
                <a:rPr lang="ru-RU" sz="1900" dirty="0" err="1" smtClean="0"/>
                <a:t>представлення</a:t>
              </a:r>
              <a:endParaRPr lang="uk-UA" sz="1900" dirty="0" smtClean="0"/>
            </a:p>
            <a:p>
              <a:r>
                <a:rPr lang="uk-UA" sz="1900" b="1" dirty="0" smtClean="0">
                  <a:solidFill>
                    <a:srgbClr val="00B0F0"/>
                  </a:solidFill>
                </a:rPr>
                <a:t>	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&lt;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div </a:t>
              </a:r>
              <a:r>
                <a:rPr lang="nb-NO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ng-bind=”name"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&gt;</a:t>
              </a:r>
              <a:r>
                <a:rPr lang="uk-UA" sz="1900" b="1" dirty="0" smtClean="0">
                  <a:solidFill>
                    <a:srgbClr val="92D050"/>
                  </a:solidFill>
                </a:rPr>
                <a:t> 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&lt;/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div&gt;</a:t>
              </a: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 &lt;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div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&gt;{{name}}&lt;/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div&gt;</a:t>
              </a: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3000372"/>
              <a:ext cx="7890109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-model</a:t>
              </a:r>
              <a:r>
                <a:rPr lang="en-US" sz="1900" dirty="0" smtClean="0"/>
                <a:t> – </a:t>
              </a:r>
              <a:r>
                <a:rPr lang="uk-UA" sz="1900" dirty="0" err="1" smtClean="0"/>
                <a:t>двонаправлена</a:t>
              </a:r>
              <a:r>
                <a:rPr lang="uk-UA" sz="1900" dirty="0" smtClean="0"/>
                <a:t> </a:t>
              </a:r>
              <a:r>
                <a:rPr lang="uk-UA" sz="1900" dirty="0" err="1" smtClean="0"/>
                <a:t>прив</a:t>
              </a:r>
              <a:r>
                <a:rPr lang="en-US" sz="1900" dirty="0" smtClean="0"/>
                <a:t>’</a:t>
              </a:r>
              <a:r>
                <a:rPr lang="uk-UA" sz="1900" dirty="0" err="1" smtClean="0"/>
                <a:t>язка</a:t>
              </a:r>
              <a:r>
                <a:rPr lang="uk-UA" sz="1900" dirty="0" smtClean="0"/>
                <a:t> даних між представленням та</a:t>
              </a:r>
            </a:p>
            <a:p>
              <a:r>
                <a:rPr lang="uk-UA" sz="1900" dirty="0" smtClean="0"/>
                <a:t>контролером</a:t>
              </a:r>
            </a:p>
            <a:p>
              <a:r>
                <a:rPr lang="uk-UA" sz="1900" b="1" dirty="0" smtClean="0">
                  <a:solidFill>
                    <a:srgbClr val="00B0F0"/>
                  </a:solidFill>
                </a:rPr>
                <a:t>	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&lt;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input type=“text”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  </a:t>
              </a:r>
              <a:r>
                <a:rPr lang="nb-NO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ng-model=”age"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&gt;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72" y="4643446"/>
              <a:ext cx="8375434" cy="155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-include</a:t>
              </a:r>
              <a:r>
                <a:rPr lang="en-US" sz="1900" dirty="0" smtClean="0"/>
                <a:t> – </a:t>
              </a:r>
              <a:r>
                <a:rPr lang="ru-RU" sz="1900" dirty="0" err="1" smtClean="0"/>
                <a:t>завантажу</a:t>
              </a:r>
              <a:r>
                <a:rPr lang="uk-UA" sz="1900" dirty="0" smtClean="0"/>
                <a:t>є фрагмент </a:t>
              </a:r>
              <a:r>
                <a:rPr lang="en-US" sz="1900" dirty="0" smtClean="0"/>
                <a:t> HTML-</a:t>
              </a:r>
              <a:r>
                <a:rPr lang="uk-UA" sz="1900" dirty="0" smtClean="0"/>
                <a:t>коду з сервера за допомогою</a:t>
              </a:r>
            </a:p>
            <a:p>
              <a:r>
                <a:rPr lang="uk-UA" sz="1900" dirty="0" smtClean="0"/>
                <a:t>технології </a:t>
              </a:r>
              <a:r>
                <a:rPr lang="en-US" sz="1900" dirty="0" smtClean="0"/>
                <a:t>AJAX. </a:t>
              </a:r>
              <a:r>
                <a:rPr lang="uk-UA" sz="1900" dirty="0" smtClean="0"/>
                <a:t>Значення атрибуту – шлях до файлу на сервері</a:t>
              </a:r>
            </a:p>
            <a:p>
              <a:r>
                <a:rPr lang="uk-UA" sz="1900" b="1" dirty="0" smtClean="0">
                  <a:solidFill>
                    <a:srgbClr val="00B0F0"/>
                  </a:solidFill>
                </a:rPr>
                <a:t>	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&lt;</a:t>
              </a:r>
              <a:r>
                <a:rPr lang="en-US" sz="1900" b="1" dirty="0" smtClean="0">
                  <a:solidFill>
                    <a:srgbClr val="92D050"/>
                  </a:solidFill>
                </a:rPr>
                <a:t>div  </a:t>
              </a:r>
              <a:r>
                <a:rPr lang="nb-NO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ng-include=”pathfile"</a:t>
              </a:r>
              <a:r>
                <a:rPr lang="nb-NO" sz="1900" b="1" dirty="0" smtClean="0">
                  <a:solidFill>
                    <a:srgbClr val="92D050"/>
                  </a:solidFill>
                </a:rPr>
                <a:t>&gt;&lt;/div&gt;</a:t>
              </a:r>
            </a:p>
            <a:p>
              <a:r>
                <a:rPr lang="nb-NO" sz="1900" b="1" dirty="0" smtClean="0">
                  <a:solidFill>
                    <a:srgbClr val="92D050"/>
                  </a:solidFill>
                </a:rPr>
                <a:t>	</a:t>
              </a:r>
            </a:p>
            <a:p>
              <a:endParaRPr lang="uk-UA" sz="1900" b="1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500034" y="500042"/>
            <a:ext cx="8072494" cy="5643602"/>
            <a:chOff x="500034" y="500042"/>
            <a:chExt cx="8072494" cy="5643602"/>
          </a:xfrm>
        </p:grpSpPr>
        <p:sp>
          <p:nvSpPr>
            <p:cNvPr id="4" name="TextBox 3"/>
            <p:cNvSpPr txBox="1"/>
            <p:nvPr/>
          </p:nvSpPr>
          <p:spPr>
            <a:xfrm>
              <a:off x="500034" y="500042"/>
              <a:ext cx="8072494" cy="58477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Node.js</a:t>
              </a:r>
              <a:endParaRPr lang="uk-UA" sz="3200" b="1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1285860"/>
              <a:ext cx="7875939" cy="155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Node.js</a:t>
              </a:r>
              <a:r>
                <a:rPr lang="en-US" sz="1900" dirty="0" smtClean="0"/>
                <a:t>– </a:t>
              </a:r>
              <a:r>
                <a:rPr lang="ru-RU" sz="1900" dirty="0" smtClean="0"/>
                <a:t>платформа </a:t>
              </a:r>
              <a:r>
                <a:rPr lang="ru-RU" sz="1900" dirty="0" err="1" smtClean="0"/>
                <a:t>з</a:t>
              </a:r>
              <a:r>
                <a:rPr lang="ru-RU" sz="1900" dirty="0" smtClean="0"/>
                <a:t> в</a:t>
              </a:r>
              <a:r>
                <a:rPr lang="uk-UA" sz="1900" dirty="0" err="1" smtClean="0"/>
                <a:t>ідкритим</a:t>
              </a:r>
              <a:r>
                <a:rPr lang="uk-UA" sz="1900" dirty="0" smtClean="0"/>
                <a:t> кодом, яка дає змогу виконувати </a:t>
              </a:r>
              <a:endParaRPr lang="en-US" sz="1900" dirty="0" smtClean="0"/>
            </a:p>
            <a:p>
              <a:r>
                <a:rPr lang="en-US" sz="1900" dirty="0" smtClean="0"/>
                <a:t>JavaScript </a:t>
              </a:r>
              <a:r>
                <a:rPr lang="uk-UA" sz="1900" dirty="0" smtClean="0"/>
                <a:t>за межами браузера і дозволяє писати серверну частину</a:t>
              </a:r>
            </a:p>
            <a:p>
              <a:r>
                <a:rPr lang="uk-UA" sz="1900" dirty="0" err="1" smtClean="0"/>
                <a:t>веб-проектів</a:t>
              </a:r>
              <a:r>
                <a:rPr lang="uk-UA" sz="1900" dirty="0" smtClean="0"/>
                <a:t> на </a:t>
              </a:r>
              <a:r>
                <a:rPr lang="en-US" sz="1900" dirty="0" smtClean="0"/>
                <a:t>JavaScript.</a:t>
              </a:r>
              <a:endParaRPr lang="uk-UA" sz="1900" dirty="0" smtClean="0"/>
            </a:p>
            <a:p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0034" y="2428868"/>
              <a:ext cx="8014438" cy="155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npm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(node package manager)</a:t>
              </a:r>
              <a:r>
                <a:rPr lang="en-US" sz="1900" dirty="0" smtClean="0"/>
                <a:t>– </a:t>
              </a:r>
              <a:r>
                <a:rPr lang="uk-UA" sz="1900" dirty="0" smtClean="0"/>
                <a:t>менеджер пакетів, встановлюється з</a:t>
              </a:r>
            </a:p>
            <a:p>
              <a:r>
                <a:rPr lang="en-US" sz="1900" dirty="0" smtClean="0"/>
                <a:t>Node.js, </a:t>
              </a:r>
              <a:r>
                <a:rPr lang="uk-UA" sz="1900" dirty="0" smtClean="0"/>
                <a:t>використовується для завантаження пакетів (модулів) з </a:t>
              </a:r>
            </a:p>
            <a:p>
              <a:r>
                <a:rPr lang="uk-UA" sz="1900" dirty="0" smtClean="0"/>
                <a:t>хмарного сервера </a:t>
              </a:r>
              <a:r>
                <a:rPr lang="en-US" sz="1900" dirty="0" err="1" smtClean="0"/>
                <a:t>npm</a:t>
              </a:r>
              <a:r>
                <a:rPr lang="en-US" sz="1900" dirty="0" smtClean="0"/>
                <a:t>.</a:t>
              </a:r>
              <a:endParaRPr lang="uk-UA" sz="1900" dirty="0" smtClean="0"/>
            </a:p>
            <a:p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3571876"/>
              <a:ext cx="619502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npm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install express </a:t>
              </a:r>
              <a:r>
                <a:rPr lang="en-US" sz="1900" dirty="0" smtClean="0"/>
                <a:t>– </a:t>
              </a:r>
              <a:r>
                <a:rPr lang="uk-UA" sz="1900" dirty="0" smtClean="0"/>
                <a:t>встановлення модуля  </a:t>
              </a:r>
              <a:r>
                <a:rPr lang="en-US" sz="1900" dirty="0" smtClean="0"/>
                <a:t>express</a:t>
              </a:r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034" y="4214818"/>
              <a:ext cx="639752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var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express=require(‘express’) </a:t>
              </a:r>
              <a:r>
                <a:rPr lang="en-US" sz="1900" dirty="0" smtClean="0"/>
                <a:t>– </a:t>
              </a:r>
              <a:r>
                <a:rPr lang="uk-UA" sz="1900" dirty="0" smtClean="0"/>
                <a:t>підключення модуля</a:t>
              </a:r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4857760"/>
              <a:ext cx="524791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node server.js </a:t>
              </a:r>
              <a:r>
                <a:rPr lang="en-US" sz="1900" dirty="0" smtClean="0"/>
                <a:t>– </a:t>
              </a:r>
              <a:r>
                <a:rPr lang="ru-RU" sz="1900" dirty="0" smtClean="0"/>
                <a:t>запуск файлу на </a:t>
              </a:r>
              <a:r>
                <a:rPr lang="ru-RU" sz="1900" dirty="0" err="1" smtClean="0"/>
                <a:t>виконання</a:t>
              </a:r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34" y="5466536"/>
              <a:ext cx="489082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Express.js </a:t>
              </a:r>
              <a:r>
                <a:rPr lang="en-US" sz="1900" dirty="0" smtClean="0"/>
                <a:t>– </a:t>
              </a:r>
              <a:r>
                <a:rPr lang="uk-UA" sz="1900" dirty="0" err="1" smtClean="0"/>
                <a:t>веб-фреймворк</a:t>
              </a:r>
              <a:r>
                <a:rPr lang="uk-UA" sz="1900" dirty="0" smtClean="0"/>
                <a:t>  для </a:t>
              </a:r>
              <a:r>
                <a:rPr lang="en-US" sz="1900" dirty="0" smtClean="0"/>
                <a:t>Node.js</a:t>
              </a:r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00034" y="500042"/>
            <a:ext cx="8273996" cy="5793114"/>
            <a:chOff x="500034" y="500042"/>
            <a:chExt cx="8273996" cy="5793114"/>
          </a:xfrm>
        </p:grpSpPr>
        <p:sp>
          <p:nvSpPr>
            <p:cNvPr id="4" name="TextBox 3"/>
            <p:cNvSpPr txBox="1"/>
            <p:nvPr/>
          </p:nvSpPr>
          <p:spPr>
            <a:xfrm>
              <a:off x="500034" y="500042"/>
              <a:ext cx="8072494" cy="58477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 smtClean="0"/>
                <a:t>MongoDB</a:t>
              </a:r>
              <a:endParaRPr lang="uk-UA" sz="3200" b="1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1285860"/>
              <a:ext cx="7916719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MongoDB</a:t>
              </a:r>
              <a:r>
                <a:rPr lang="en-US" sz="1900" dirty="0" smtClean="0"/>
                <a:t>–</a:t>
              </a:r>
              <a:r>
                <a:rPr lang="ru-RU" sz="1900" dirty="0" err="1" smtClean="0"/>
                <a:t>нереляц</a:t>
              </a:r>
              <a:r>
                <a:rPr lang="uk-UA" sz="1900" dirty="0" err="1" smtClean="0"/>
                <a:t>ійна</a:t>
              </a:r>
              <a:r>
                <a:rPr lang="uk-UA" sz="1900" dirty="0" smtClean="0"/>
                <a:t> об</a:t>
              </a:r>
              <a:r>
                <a:rPr lang="en-US" sz="1900" dirty="0" smtClean="0"/>
                <a:t>’</a:t>
              </a:r>
              <a:r>
                <a:rPr lang="uk-UA" sz="1900" dirty="0" err="1" smtClean="0"/>
                <a:t>єктно-орієнтована</a:t>
              </a:r>
              <a:r>
                <a:rPr lang="uk-UA" sz="1900" dirty="0" smtClean="0"/>
                <a:t> система управління</a:t>
              </a:r>
            </a:p>
            <a:p>
              <a:r>
                <a:rPr lang="uk-UA" sz="1900" dirty="0" smtClean="0"/>
                <a:t>базами даних (СУБД)</a:t>
              </a:r>
              <a:r>
                <a:rPr lang="en-US" sz="1900" dirty="0" smtClean="0"/>
                <a:t>.</a:t>
              </a:r>
              <a:r>
                <a:rPr lang="uk-UA" sz="1900" dirty="0" smtClean="0"/>
                <a:t> </a:t>
              </a:r>
              <a:r>
                <a:rPr lang="en-US" sz="1900" dirty="0" err="1" smtClean="0"/>
                <a:t>MongoDB</a:t>
              </a:r>
              <a:r>
                <a:rPr lang="en-US" sz="1900" dirty="0" smtClean="0"/>
                <a:t> </a:t>
              </a:r>
              <a:r>
                <a:rPr lang="uk-UA" sz="1900" dirty="0" smtClean="0"/>
                <a:t>підтримує зберігання документів в</a:t>
              </a:r>
            </a:p>
            <a:p>
              <a:r>
                <a:rPr lang="en-US" sz="1900" dirty="0" smtClean="0"/>
                <a:t>JSON-</a:t>
              </a:r>
              <a:r>
                <a:rPr lang="uk-UA" sz="1900" dirty="0" smtClean="0"/>
                <a:t>подібному форматі і має досить гнучку мову для формування</a:t>
              </a:r>
            </a:p>
            <a:p>
              <a:r>
                <a:rPr lang="uk-UA" sz="1900" dirty="0" smtClean="0"/>
                <a:t>запитів.</a:t>
              </a:r>
            </a:p>
            <a:p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034" y="2643182"/>
              <a:ext cx="8199232" cy="155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Mongoose</a:t>
              </a:r>
              <a:r>
                <a:rPr lang="en-US" sz="1900" dirty="0" smtClean="0"/>
                <a:t>–</a:t>
              </a:r>
              <a:r>
                <a:rPr lang="uk-UA" sz="1900" dirty="0" smtClean="0"/>
                <a:t>надбудова</a:t>
              </a:r>
              <a:r>
                <a:rPr lang="en-US" sz="1900" dirty="0" smtClean="0"/>
                <a:t> (ODM)</a:t>
              </a:r>
              <a:r>
                <a:rPr lang="uk-UA" sz="1900" dirty="0" smtClean="0"/>
                <a:t> над </a:t>
              </a:r>
              <a:r>
                <a:rPr lang="en-US" sz="1900" dirty="0" err="1" smtClean="0"/>
                <a:t>MongoDB</a:t>
              </a:r>
              <a:r>
                <a:rPr lang="en-US" sz="1900" dirty="0" smtClean="0"/>
                <a:t>, </a:t>
              </a:r>
              <a:r>
                <a:rPr lang="ru-RU" sz="1900" dirty="0" smtClean="0"/>
                <a:t>яка </a:t>
              </a:r>
              <a:r>
                <a:rPr lang="ru-RU" sz="1900" dirty="0" err="1" smtClean="0"/>
                <a:t>дозволя</a:t>
              </a:r>
              <a:r>
                <a:rPr lang="uk-UA" sz="1900" dirty="0" smtClean="0"/>
                <a:t>є створювати</a:t>
              </a:r>
            </a:p>
            <a:p>
              <a:r>
                <a:rPr lang="uk-UA" sz="1900" dirty="0" smtClean="0"/>
                <a:t>моделі колекцій з контролем наявності,типів та значень властивостей </a:t>
              </a:r>
            </a:p>
            <a:p>
              <a:r>
                <a:rPr lang="uk-UA" sz="1900" dirty="0" smtClean="0"/>
                <a:t>об</a:t>
              </a:r>
              <a:r>
                <a:rPr lang="en-US" sz="1900" dirty="0" smtClean="0"/>
                <a:t>’</a:t>
              </a:r>
              <a:r>
                <a:rPr lang="uk-UA" sz="1900" dirty="0" err="1" smtClean="0"/>
                <a:t>єкта</a:t>
              </a:r>
              <a:r>
                <a:rPr lang="uk-UA" sz="1900" dirty="0" smtClean="0"/>
                <a:t> в колекції.</a:t>
              </a:r>
            </a:p>
            <a:p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034" y="3796919"/>
              <a:ext cx="6122253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var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Model=require</a:t>
              </a:r>
              <a:r>
                <a:rPr lang="uk-UA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(‘./model.js’)</a:t>
              </a:r>
              <a:r>
                <a:rPr lang="en-US" sz="1900" dirty="0" smtClean="0"/>
                <a:t>–</a:t>
              </a:r>
              <a:r>
                <a:rPr lang="ru-RU" sz="1900" dirty="0" err="1" smtClean="0"/>
                <a:t>п</a:t>
              </a:r>
              <a:r>
                <a:rPr lang="uk-UA" sz="1900" dirty="0" err="1" smtClean="0"/>
                <a:t>ідключення</a:t>
              </a:r>
              <a:r>
                <a:rPr lang="uk-UA" sz="1900" dirty="0" smtClean="0"/>
                <a:t> моделі</a:t>
              </a:r>
            </a:p>
            <a:p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034" y="4429132"/>
              <a:ext cx="7260642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var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newmodel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=new Model(</a:t>
              </a:r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obj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</a:t>
              </a:r>
              <a:r>
                <a:rPr lang="en-US" sz="1900" dirty="0" smtClean="0"/>
                <a:t>–</a:t>
              </a:r>
              <a:r>
                <a:rPr lang="uk-UA" sz="1900" dirty="0" smtClean="0"/>
                <a:t>створення екземпляру моделі</a:t>
              </a:r>
            </a:p>
            <a:p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034" y="5031272"/>
              <a:ext cx="8273996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newmodel.save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(function(</a:t>
              </a:r>
              <a:r>
                <a:rPr lang="en-US" sz="19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err,data</a:t>
              </a:r>
              <a:r>
                <a:rPr lang="en-US" sz="1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){--} )</a:t>
              </a:r>
              <a:r>
                <a:rPr lang="en-US" sz="1900" dirty="0" smtClean="0"/>
                <a:t>–</a:t>
              </a:r>
              <a:r>
                <a:rPr lang="ru-RU" sz="1900" dirty="0" smtClean="0"/>
                <a:t>метод </a:t>
              </a:r>
              <a:r>
                <a:rPr lang="ru-RU" sz="1900" dirty="0" err="1" smtClean="0"/>
                <a:t>екземпляру</a:t>
              </a:r>
              <a:r>
                <a:rPr lang="ru-RU" sz="1900" dirty="0" smtClean="0"/>
                <a:t> для вставки</a:t>
              </a:r>
            </a:p>
            <a:p>
              <a:r>
                <a:rPr lang="ru-RU" sz="1900" dirty="0" smtClean="0"/>
                <a:t>нового документу в базу </a:t>
              </a:r>
              <a:r>
                <a:rPr lang="ru-RU" sz="1900" dirty="0" err="1" smtClean="0"/>
                <a:t>даних</a:t>
              </a:r>
              <a:r>
                <a:rPr lang="ru-RU" sz="1900" dirty="0" smtClean="0"/>
                <a:t>.</a:t>
              </a:r>
              <a:endParaRPr lang="uk-UA" sz="1900" dirty="0" smtClean="0"/>
            </a:p>
            <a:p>
              <a:endParaRPr lang="en-US" sz="1900" b="1" dirty="0" smtClean="0">
                <a:solidFill>
                  <a:srgbClr val="92D050"/>
                </a:solidFill>
              </a:endParaRPr>
            </a:p>
            <a:p>
              <a:r>
                <a:rPr lang="en-US" sz="1900" b="1" dirty="0" smtClean="0">
                  <a:solidFill>
                    <a:srgbClr val="92D050"/>
                  </a:solidFill>
                </a:rPr>
                <a:t>	</a:t>
              </a:r>
              <a:endParaRPr lang="uk-UA" sz="1900" b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0034" y="5745652"/>
            <a:ext cx="810420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Model.remove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obj,function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err,data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){--})</a:t>
            </a:r>
            <a:r>
              <a:rPr lang="en-US" sz="1900" dirty="0" smtClean="0"/>
              <a:t>–</a:t>
            </a:r>
            <a:r>
              <a:rPr lang="ru-RU" sz="1900" dirty="0" smtClean="0"/>
              <a:t>метод </a:t>
            </a:r>
            <a:r>
              <a:rPr lang="ru-RU" sz="1900" dirty="0" err="1" smtClean="0"/>
              <a:t>модел</a:t>
            </a:r>
            <a:r>
              <a:rPr lang="uk-UA" sz="1900" dirty="0" smtClean="0"/>
              <a:t>і для знищення</a:t>
            </a:r>
          </a:p>
          <a:p>
            <a:r>
              <a:rPr lang="uk-UA" sz="1900" dirty="0" smtClean="0"/>
              <a:t>документу з бази даних</a:t>
            </a:r>
          </a:p>
          <a:p>
            <a:endParaRPr lang="en-US" sz="1900" b="1" dirty="0" smtClean="0">
              <a:solidFill>
                <a:srgbClr val="92D050"/>
              </a:solidFill>
            </a:endParaRPr>
          </a:p>
          <a:p>
            <a:r>
              <a:rPr lang="en-US" sz="1900" b="1" dirty="0" smtClean="0">
                <a:solidFill>
                  <a:srgbClr val="92D050"/>
                </a:solidFill>
              </a:rPr>
              <a:t>	</a:t>
            </a:r>
            <a:endParaRPr lang="uk-UA" sz="19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1046</TotalTime>
  <Words>446</Words>
  <Application>Microsoft Office PowerPoint</Application>
  <PresentationFormat>Экран 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Softserve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Lyubomyr</dc:creator>
  <cp:lastModifiedBy>Lyubomyr</cp:lastModifiedBy>
  <cp:revision>54</cp:revision>
  <dcterms:created xsi:type="dcterms:W3CDTF">2017-09-05T16:14:10Z</dcterms:created>
  <dcterms:modified xsi:type="dcterms:W3CDTF">2018-02-05T12:52:42Z</dcterms:modified>
</cp:coreProperties>
</file>