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81" r:id="rId3"/>
    <p:sldId id="278" r:id="rId4"/>
    <p:sldId id="279" r:id="rId5"/>
    <p:sldId id="266" r:id="rId6"/>
    <p:sldId id="268" r:id="rId7"/>
    <p:sldId id="269" r:id="rId8"/>
    <p:sldId id="270" r:id="rId9"/>
    <p:sldId id="280" r:id="rId10"/>
    <p:sldId id="274" r:id="rId11"/>
    <p:sldId id="284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280" autoAdjust="0"/>
  </p:normalViewPr>
  <p:slideViewPr>
    <p:cSldViewPr showGuides="1">
      <p:cViewPr varScale="1">
        <p:scale>
          <a:sx n="88" d="100"/>
          <a:sy n="88" d="100"/>
        </p:scale>
        <p:origin x="84" y="4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4/26/2023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4/26/2023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Search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COS 2021A </a:t>
            </a:r>
            <a:r>
              <a:rPr lang="en-US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67" y="76200"/>
            <a:ext cx="10157354" cy="1397000"/>
          </a:xfrm>
        </p:spPr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3F223-EA8C-5AD8-E4D6-C1CA1465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701800"/>
            <a:ext cx="11506199" cy="4470400"/>
          </a:xfrm>
        </p:spPr>
        <p:txBody>
          <a:bodyPr/>
          <a:lstStyle/>
          <a:p>
            <a:r>
              <a:rPr lang="en-US" dirty="0"/>
              <a:t>When all books are graded, they are sorted by their grade</a:t>
            </a:r>
          </a:p>
          <a:p>
            <a:r>
              <a:rPr lang="en-US" dirty="0"/>
              <a:t>The sorting algorithm used is called </a:t>
            </a:r>
            <a:r>
              <a:rPr lang="en-US" b="1" dirty="0"/>
              <a:t>Introsort</a:t>
            </a:r>
          </a:p>
          <a:p>
            <a:r>
              <a:rPr lang="en-US" b="1" dirty="0"/>
              <a:t>Introsort</a:t>
            </a:r>
            <a:r>
              <a:rPr lang="en-US" dirty="0"/>
              <a:t> – a hybrid between Quicksort, Heapsort, and Insertion Sort</a:t>
            </a:r>
          </a:p>
          <a:p>
            <a:r>
              <a:rPr lang="en-US" dirty="0"/>
              <a:t>Best, average, and worst-case performance of </a:t>
            </a:r>
            <a:r>
              <a:rPr lang="en-US" b="1" dirty="0"/>
              <a:t>O(</a:t>
            </a:r>
            <a:r>
              <a:rPr lang="en-US" b="1" dirty="0" err="1"/>
              <a:t>NlogN</a:t>
            </a:r>
            <a:r>
              <a:rPr lang="en-US" b="1" dirty="0"/>
              <a:t>)</a:t>
            </a:r>
          </a:p>
          <a:p>
            <a:r>
              <a:rPr lang="en-US" dirty="0"/>
              <a:t>Introsort is so efficient because it begins with Quicksort and if the recursion depth exceeds 2logN, it switches to Heapsort. This avoids Quicksort’s O(n^2) worst-case complexity</a:t>
            </a:r>
          </a:p>
          <a:p>
            <a:r>
              <a:rPr lang="en-US" dirty="0"/>
              <a:t>Implemented through </a:t>
            </a:r>
            <a:r>
              <a:rPr lang="en-US" i="1" dirty="0"/>
              <a:t>std::sort()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16E3D-D988-C2CC-E887-B934C8F9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A89A-CD99-7432-388C-68EC5B13F5DE}"/>
              </a:ext>
            </a:extLst>
          </p:cNvPr>
          <p:cNvSpPr txBox="1"/>
          <p:nvPr/>
        </p:nvSpPr>
        <p:spPr>
          <a:xfrm>
            <a:off x="8761412" y="2286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Main function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40371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4BB-6FEB-BC4C-95B5-E705D70C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76200"/>
            <a:ext cx="7848600" cy="6350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Sample Output of the Program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3737DA7-3909-BDA6-028A-6582D9A8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5" y="990600"/>
            <a:ext cx="10157354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713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8D55-4E96-D959-0619-C094CF2C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2730500"/>
            <a:ext cx="10157354" cy="1397000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099D1-FB24-73E1-8290-B016C5FB681F}"/>
              </a:ext>
            </a:extLst>
          </p:cNvPr>
          <p:cNvSpPr txBox="1"/>
          <p:nvPr/>
        </p:nvSpPr>
        <p:spPr>
          <a:xfrm>
            <a:off x="3884612" y="50292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and project by:</a:t>
            </a:r>
          </a:p>
          <a:p>
            <a:pPr algn="ctr"/>
            <a:r>
              <a:rPr lang="en-US" dirty="0"/>
              <a:t>Lyuboslav Gigov</a:t>
            </a:r>
          </a:p>
        </p:txBody>
      </p:sp>
    </p:spTree>
    <p:extLst>
      <p:ext uri="{BB962C8B-B14F-4D97-AF65-F5344CB8AC3E}">
        <p14:creationId xmlns:p14="http://schemas.microsoft.com/office/powerpoint/2010/main" val="16360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Course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7E78-98F7-8769-D120-8FAAF6C1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 course project is designed to help the customers of the Readers’ Society bookstore in Blagoevgrad find the perfect book</a:t>
            </a:r>
          </a:p>
          <a:p>
            <a:pPr>
              <a:lnSpc>
                <a:spcPct val="150000"/>
              </a:lnSpc>
            </a:pPr>
            <a:r>
              <a:rPr lang="en-US" dirty="0"/>
              <a:t>My project is a console application that lists the five best books for the user, given their specific input</a:t>
            </a:r>
          </a:p>
          <a:p>
            <a:pPr>
              <a:lnSpc>
                <a:spcPct val="150000"/>
              </a:lnSpc>
            </a:pPr>
            <a:r>
              <a:rPr lang="en-US" dirty="0"/>
              <a:t>The books are chosen with the help of a polymorphic function - </a:t>
            </a:r>
            <a:r>
              <a:rPr lang="en-US" i="1" dirty="0"/>
              <a:t>Search(), which </a:t>
            </a:r>
            <a:r>
              <a:rPr lang="en-US" dirty="0"/>
              <a:t>considers the preferences of the user (age, gender, interests), and uses them to evaluate how appropriate a given book is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Classification of 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/>
          <a:p>
            <a:r>
              <a:rPr lang="en-US" sz="2200" dirty="0"/>
              <a:t>The books offered at the bookstore are classified by genre</a:t>
            </a:r>
          </a:p>
          <a:p>
            <a:r>
              <a:rPr lang="en-US" sz="2200" dirty="0"/>
              <a:t>There are five genres: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Science Fiction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Fantasy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Romance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Biographies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Encyclopedias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F1D436-ED0E-45F0-20B4-4216C384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59" y="2332308"/>
            <a:ext cx="4977104" cy="3209383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8D15C-3D81-4BD1-238C-EB37065213EB}"/>
              </a:ext>
            </a:extLst>
          </p:cNvPr>
          <p:cNvSpPr txBox="1"/>
          <p:nvPr/>
        </p:nvSpPr>
        <p:spPr>
          <a:xfrm>
            <a:off x="6295971" y="5710535"/>
            <a:ext cx="518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Hierarchy of the genres (classes)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60" y="-5443"/>
            <a:ext cx="10157354" cy="1397000"/>
          </a:xfrm>
        </p:spPr>
        <p:txBody>
          <a:bodyPr/>
          <a:lstStyle/>
          <a:p>
            <a:r>
              <a:rPr lang="en-US" i="1" dirty="0"/>
              <a:t>Search()</a:t>
            </a:r>
            <a:r>
              <a:rPr lang="en-US" dirty="0"/>
              <a:t> Function - Input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2160" y="1647371"/>
            <a:ext cx="10844503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Search(</a:t>
            </a:r>
            <a:r>
              <a:rPr lang="en-US" dirty="0" err="1">
                <a:solidFill>
                  <a:srgbClr val="00B050"/>
                </a:solidFill>
                <a:cs typeface="Times New Roman" panose="02020603050405020304" pitchFamily="18" charset="0"/>
              </a:rPr>
              <a:t>SearchCriteria</a:t>
            </a:r>
            <a:r>
              <a:rPr lang="en-US" dirty="0">
                <a:cs typeface="Times New Roman" panose="02020603050405020304" pitchFamily="18" charset="0"/>
              </a:rPr>
              <a:t> s)</a:t>
            </a:r>
          </a:p>
          <a:p>
            <a:pPr>
              <a:lnSpc>
                <a:spcPct val="170000"/>
              </a:lnSpc>
            </a:pPr>
            <a:r>
              <a:rPr lang="en-US" dirty="0">
                <a:cs typeface="Times New Roman" panose="02020603050405020304" pitchFamily="18" charset="0"/>
              </a:rPr>
              <a:t>It takes as input the following struct, which represents the user’s preferences: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SearchCriteria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age; // Age of the reader //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double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maxPrice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 // Maximum price the user is willing to pay for a book //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g; //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(male, female, other) //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c; //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(school, vacation, home, work, gift) //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PersonalInterests</a:t>
            </a:r>
            <a:r>
              <a:rPr lang="en-US" sz="1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p; //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(sport, science, technology, celebrities, history, mythology) //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Search()</a:t>
            </a:r>
            <a:r>
              <a:rPr lang="en-US" dirty="0"/>
              <a:t> Function - Output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0F71-76A1-FA6E-5ACF-14C15158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function outputs a “grade” for each book</a:t>
            </a:r>
          </a:p>
          <a:p>
            <a:pPr>
              <a:lnSpc>
                <a:spcPct val="150000"/>
              </a:lnSpc>
            </a:pPr>
            <a:r>
              <a:rPr lang="en-US" dirty="0"/>
              <a:t>The grade is a numerical estimation of how likely the user is to enjoy a given book</a:t>
            </a:r>
          </a:p>
          <a:p>
            <a:pPr>
              <a:lnSpc>
                <a:spcPct val="150000"/>
              </a:lnSpc>
            </a:pPr>
            <a:r>
              <a:rPr lang="en-US" dirty="0"/>
              <a:t>Axiom: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0 &lt;= grade &lt;= 100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86" y="76200"/>
            <a:ext cx="10157354" cy="838200"/>
          </a:xfrm>
        </p:spPr>
        <p:txBody>
          <a:bodyPr/>
          <a:lstStyle/>
          <a:p>
            <a:r>
              <a:rPr lang="en-US" i="1" dirty="0"/>
              <a:t>Search()</a:t>
            </a:r>
            <a:r>
              <a:rPr lang="en-US" dirty="0"/>
              <a:t> – Sample Implementation</a:t>
            </a:r>
            <a:endParaRPr lang="en-US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3F1247-0883-59D3-3661-F4411402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560" y="1701800"/>
            <a:ext cx="5511853" cy="508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</a:rPr>
              <a:t>class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2B91AF"/>
                </a:solidFill>
              </a:rPr>
              <a:t>ScienceFiction</a:t>
            </a:r>
            <a:r>
              <a:rPr lang="en-US" sz="1900" dirty="0">
                <a:solidFill>
                  <a:srgbClr val="000000"/>
                </a:solidFill>
              </a:rPr>
              <a:t> : </a:t>
            </a:r>
            <a:r>
              <a:rPr lang="en-US" sz="1900" dirty="0">
                <a:solidFill>
                  <a:srgbClr val="0000FF"/>
                </a:solidFill>
              </a:rPr>
              <a:t>public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2B91AF"/>
                </a:solidFill>
              </a:rPr>
              <a:t>Fiction</a:t>
            </a:r>
            <a:r>
              <a:rPr lang="en-US" sz="19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</a:rPr>
              <a:t>private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</a:t>
            </a:r>
            <a:r>
              <a:rPr lang="en-US" sz="1900" dirty="0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scientificAccuracy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>
                <a:solidFill>
                  <a:srgbClr val="008000"/>
                </a:solidFill>
              </a:rPr>
              <a:t>// 0-100 based on how scientifically accurate the book is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</a:t>
            </a:r>
            <a:r>
              <a:rPr lang="en-US" sz="1900" dirty="0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actionLevel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>
                <a:solidFill>
                  <a:srgbClr val="008000"/>
                </a:solidFill>
              </a:rPr>
              <a:t>// 0-100 based on how much action takes place in the book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</a:rPr>
              <a:t>public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</a:rPr>
              <a:t>virtual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srgbClr val="000000"/>
                </a:solidFill>
              </a:rPr>
              <a:t> Search(</a:t>
            </a:r>
            <a:r>
              <a:rPr lang="en-US" sz="1900" dirty="0" err="1">
                <a:solidFill>
                  <a:srgbClr val="2B91AF"/>
                </a:solidFill>
              </a:rPr>
              <a:t>SearchCriteria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808080"/>
                </a:solidFill>
              </a:rPr>
              <a:t>s2</a:t>
            </a:r>
            <a:r>
              <a:rPr lang="en-US" sz="1900" dirty="0">
                <a:solidFill>
                  <a:srgbClr val="0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srgbClr val="000000"/>
                </a:solidFill>
              </a:rPr>
              <a:t> (price &gt; </a:t>
            </a:r>
            <a:r>
              <a:rPr lang="en-US" sz="1900" dirty="0">
                <a:solidFill>
                  <a:srgbClr val="808080"/>
                </a:solidFill>
              </a:rPr>
              <a:t>s2</a:t>
            </a:r>
            <a:r>
              <a:rPr lang="en-US" sz="1900" dirty="0">
                <a:solidFill>
                  <a:srgbClr val="000000"/>
                </a:solidFill>
              </a:rPr>
              <a:t>.maxPrice) { </a:t>
            </a:r>
            <a:r>
              <a:rPr lang="en-US" sz="1900" dirty="0">
                <a:solidFill>
                  <a:srgbClr val="008000"/>
                </a:solidFill>
              </a:rPr>
              <a:t>// if book is too expensive, it immediately receives a zero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  </a:t>
            </a:r>
            <a:r>
              <a:rPr lang="en-US" sz="1900" dirty="0">
                <a:solidFill>
                  <a:srgbClr val="0000FF"/>
                </a:solidFill>
              </a:rPr>
              <a:t>return</a:t>
            </a:r>
            <a:r>
              <a:rPr lang="en-US" sz="19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C8B8-2866-9DCC-5186-FDB3B966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2" y="1701800"/>
            <a:ext cx="5511853" cy="508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double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weightAge</a:t>
            </a:r>
            <a:r>
              <a:rPr lang="en-US" sz="1900" dirty="0">
                <a:solidFill>
                  <a:srgbClr val="000000"/>
                </a:solidFill>
              </a:rPr>
              <a:t> = 0.1, </a:t>
            </a:r>
            <a:r>
              <a:rPr lang="en-US" sz="1900" dirty="0" err="1">
                <a:solidFill>
                  <a:srgbClr val="000000"/>
                </a:solidFill>
              </a:rPr>
              <a:t>weightGender</a:t>
            </a:r>
            <a:r>
              <a:rPr lang="en-US" sz="1900" dirty="0">
                <a:solidFill>
                  <a:srgbClr val="000000"/>
                </a:solidFill>
              </a:rPr>
              <a:t> = 0.1, </a:t>
            </a:r>
            <a:r>
              <a:rPr lang="en-US" sz="1900" dirty="0" err="1">
                <a:solidFill>
                  <a:srgbClr val="000000"/>
                </a:solidFill>
              </a:rPr>
              <a:t>weightContext</a:t>
            </a:r>
            <a:r>
              <a:rPr lang="en-US" sz="1900" dirty="0">
                <a:solidFill>
                  <a:srgbClr val="000000"/>
                </a:solidFill>
              </a:rPr>
              <a:t> = 0.2, </a:t>
            </a:r>
            <a:r>
              <a:rPr lang="en-US" sz="1900" dirty="0" err="1">
                <a:solidFill>
                  <a:srgbClr val="000000"/>
                </a:solidFill>
              </a:rPr>
              <a:t>weightInterests</a:t>
            </a:r>
            <a:r>
              <a:rPr lang="en-US" sz="1900" dirty="0">
                <a:solidFill>
                  <a:srgbClr val="000000"/>
                </a:solidFill>
              </a:rPr>
              <a:t> = 0.4, </a:t>
            </a:r>
            <a:r>
              <a:rPr lang="en-US" sz="1900" dirty="0" err="1">
                <a:solidFill>
                  <a:srgbClr val="000000"/>
                </a:solidFill>
              </a:rPr>
              <a:t>weightAccuracy</a:t>
            </a:r>
            <a:r>
              <a:rPr lang="en-US" sz="1900" dirty="0">
                <a:solidFill>
                  <a:srgbClr val="000000"/>
                </a:solidFill>
              </a:rPr>
              <a:t> = 0.1, </a:t>
            </a:r>
            <a:r>
              <a:rPr lang="en-US" sz="1900" dirty="0" err="1">
                <a:solidFill>
                  <a:srgbClr val="000000"/>
                </a:solidFill>
              </a:rPr>
              <a:t>weightAction</a:t>
            </a:r>
            <a:r>
              <a:rPr lang="en-US" sz="1900" dirty="0">
                <a:solidFill>
                  <a:srgbClr val="000000"/>
                </a:solidFill>
              </a:rPr>
              <a:t> = 0.1;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</a:t>
            </a:r>
            <a:r>
              <a:rPr lang="en-US" sz="1900" dirty="0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ageR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genderR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contextR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interestR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>
                <a:solidFill>
                  <a:srgbClr val="008000"/>
                </a:solidFill>
              </a:rPr>
              <a:t>// age relevance, gender relevance, etc.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</a:t>
            </a:r>
            <a:r>
              <a:rPr lang="en-US" sz="1900" dirty="0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srgbClr val="000000"/>
                </a:solidFill>
              </a:rPr>
              <a:t> grade;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</a:t>
            </a:r>
            <a:r>
              <a:rPr lang="en-US" sz="1900" dirty="0">
                <a:solidFill>
                  <a:srgbClr val="008000"/>
                </a:solidFill>
              </a:rPr>
              <a:t>// These variables will be used to calculate the grade. grade = </a:t>
            </a:r>
            <a:r>
              <a:rPr lang="en-US" sz="1900" dirty="0" err="1">
                <a:solidFill>
                  <a:srgbClr val="008000"/>
                </a:solidFill>
              </a:rPr>
              <a:t>weightAge</a:t>
            </a:r>
            <a:r>
              <a:rPr lang="en-US" sz="1900" dirty="0">
                <a:solidFill>
                  <a:srgbClr val="008000"/>
                </a:solidFill>
              </a:rPr>
              <a:t>*</a:t>
            </a:r>
            <a:r>
              <a:rPr lang="en-US" sz="1900" dirty="0" err="1">
                <a:solidFill>
                  <a:srgbClr val="008000"/>
                </a:solidFill>
              </a:rPr>
              <a:t>ageR</a:t>
            </a:r>
            <a:r>
              <a:rPr lang="en-US" sz="1900" dirty="0">
                <a:solidFill>
                  <a:srgbClr val="008000"/>
                </a:solidFill>
              </a:rPr>
              <a:t> + </a:t>
            </a:r>
            <a:r>
              <a:rPr lang="en-US" sz="1900" dirty="0" err="1">
                <a:solidFill>
                  <a:srgbClr val="008000"/>
                </a:solidFill>
              </a:rPr>
              <a:t>weightGender</a:t>
            </a:r>
            <a:r>
              <a:rPr lang="en-US" sz="1900" dirty="0">
                <a:solidFill>
                  <a:srgbClr val="008000"/>
                </a:solidFill>
              </a:rPr>
              <a:t>*</a:t>
            </a:r>
            <a:r>
              <a:rPr lang="en-US" sz="1900" dirty="0" err="1">
                <a:solidFill>
                  <a:srgbClr val="008000"/>
                </a:solidFill>
              </a:rPr>
              <a:t>genderR</a:t>
            </a:r>
            <a:r>
              <a:rPr lang="en-US" sz="1900" dirty="0">
                <a:solidFill>
                  <a:srgbClr val="008000"/>
                </a:solidFill>
              </a:rPr>
              <a:t> + ...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76200"/>
            <a:ext cx="10157354" cy="711200"/>
          </a:xfrm>
        </p:spPr>
        <p:txBody>
          <a:bodyPr/>
          <a:lstStyle/>
          <a:p>
            <a:r>
              <a:rPr lang="en-US" dirty="0"/>
              <a:t>Sample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7996-701A-09FE-EBF5-3B9F582A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1" y="1219200"/>
            <a:ext cx="5486401" cy="5393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dirty="0">
                <a:solidFill>
                  <a:srgbClr val="008000"/>
                </a:solidFill>
              </a:rPr>
              <a:t>// A child that is no more than 12 years old and doesn't have any interest in science or technology would not enjoy sci-fi books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&lt; 13 &amp;&amp;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.p != </a:t>
            </a:r>
            <a:r>
              <a:rPr lang="en-US" sz="1800" dirty="0">
                <a:solidFill>
                  <a:srgbClr val="2F4F4F"/>
                </a:solidFill>
              </a:rPr>
              <a:t>science</a:t>
            </a:r>
            <a:r>
              <a:rPr lang="en-US" sz="1800" dirty="0">
                <a:solidFill>
                  <a:srgbClr val="000000"/>
                </a:solidFill>
              </a:rPr>
              <a:t> &amp;&amp;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.p != </a:t>
            </a:r>
            <a:r>
              <a:rPr lang="en-US" sz="1800" dirty="0">
                <a:solidFill>
                  <a:srgbClr val="2F4F4F"/>
                </a:solidFill>
              </a:rPr>
              <a:t>technology</a:t>
            </a:r>
            <a:r>
              <a:rPr lang="en-US" sz="1800" dirty="0">
                <a:solidFill>
                  <a:srgbClr val="0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8000"/>
                </a:solidFill>
              </a:rPr>
              <a:t>// A person above the age of 13 with an interest in science/technology who is searching for a book to read at home/on vacation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8000"/>
                </a:solidFill>
              </a:rPr>
              <a:t>is very likely to enjoy sci-fi books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&gt; 13 &amp;&amp;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.p == </a:t>
            </a:r>
            <a:r>
              <a:rPr lang="en-US" sz="1800" dirty="0">
                <a:solidFill>
                  <a:srgbClr val="2F4F4F"/>
                </a:solidFill>
              </a:rPr>
              <a:t>science</a:t>
            </a:r>
            <a:r>
              <a:rPr lang="en-US" sz="1800" dirty="0">
                <a:solidFill>
                  <a:srgbClr val="000000"/>
                </a:solidFill>
              </a:rPr>
              <a:t> ||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.p == </a:t>
            </a:r>
            <a:r>
              <a:rPr lang="en-US" sz="1800" dirty="0">
                <a:solidFill>
                  <a:srgbClr val="2F4F4F"/>
                </a:solidFill>
              </a:rPr>
              <a:t>technology</a:t>
            </a:r>
            <a:r>
              <a:rPr lang="en-US" sz="1800" dirty="0">
                <a:solidFill>
                  <a:srgbClr val="000000"/>
                </a:solidFill>
              </a:rPr>
              <a:t>) &amp;&amp;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.c == </a:t>
            </a:r>
            <a:r>
              <a:rPr lang="en-US" sz="1800" dirty="0">
                <a:solidFill>
                  <a:srgbClr val="2F4F4F"/>
                </a:solidFill>
              </a:rPr>
              <a:t>home</a:t>
            </a:r>
            <a:r>
              <a:rPr lang="en-US" sz="1800" dirty="0">
                <a:solidFill>
                  <a:srgbClr val="000000"/>
                </a:solidFill>
              </a:rPr>
              <a:t> ||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.c == </a:t>
            </a:r>
            <a:r>
              <a:rPr lang="en-US" sz="1800" dirty="0">
                <a:solidFill>
                  <a:srgbClr val="2F4F4F"/>
                </a:solidFill>
              </a:rPr>
              <a:t>vacation</a:t>
            </a:r>
            <a:r>
              <a:rPr lang="en-US" sz="1800" dirty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FA41-C18B-8D3A-E419-9CAB90C8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267" y="1050471"/>
            <a:ext cx="5511853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80 + </a:t>
            </a:r>
            <a:r>
              <a:rPr lang="en-US" sz="1800" dirty="0" err="1">
                <a:solidFill>
                  <a:srgbClr val="000000"/>
                </a:solidFill>
              </a:rPr>
              <a:t>weightAccuracy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scientificAccuracy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weightAction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actionLevel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}</a:t>
            </a:r>
            <a:endParaRPr lang="en-US" sz="18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// Calculating age relevance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&lt; 13) { </a:t>
            </a:r>
            <a:r>
              <a:rPr lang="en-US" sz="1800" dirty="0" err="1">
                <a:solidFill>
                  <a:srgbClr val="000000"/>
                </a:solidFill>
              </a:rPr>
              <a:t>ageR</a:t>
            </a:r>
            <a:r>
              <a:rPr lang="en-US" sz="1800" dirty="0">
                <a:solidFill>
                  <a:srgbClr val="000000"/>
                </a:solidFill>
              </a:rPr>
              <a:t> = 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(13 &lt;=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&amp;&amp;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&lt;= 25) { </a:t>
            </a:r>
            <a:r>
              <a:rPr lang="en-US" sz="1800" dirty="0" err="1">
                <a:solidFill>
                  <a:srgbClr val="000000"/>
                </a:solidFill>
              </a:rPr>
              <a:t>ageR</a:t>
            </a:r>
            <a:r>
              <a:rPr lang="en-US" sz="1800" dirty="0">
                <a:solidFill>
                  <a:srgbClr val="000000"/>
                </a:solidFill>
              </a:rPr>
              <a:t> = 100;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(25 &lt;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&amp;&amp; 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.age &lt;= 40) { </a:t>
            </a:r>
            <a:r>
              <a:rPr lang="en-US" sz="1800" dirty="0" err="1">
                <a:solidFill>
                  <a:srgbClr val="000000"/>
                </a:solidFill>
              </a:rPr>
              <a:t>ageR</a:t>
            </a:r>
            <a:r>
              <a:rPr lang="en-US" sz="1800" dirty="0">
                <a:solidFill>
                  <a:srgbClr val="000000"/>
                </a:solidFill>
              </a:rPr>
              <a:t> = 60;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{ </a:t>
            </a:r>
            <a:r>
              <a:rPr lang="en-US" sz="1800" dirty="0" err="1">
                <a:solidFill>
                  <a:srgbClr val="000000"/>
                </a:solidFill>
              </a:rPr>
              <a:t>ageR</a:t>
            </a:r>
            <a:r>
              <a:rPr lang="en-US" sz="1800" dirty="0">
                <a:solidFill>
                  <a:srgbClr val="000000"/>
                </a:solidFill>
              </a:rPr>
              <a:t> = 50;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124-A472-8132-4585-0EB5BE35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357"/>
            <a:ext cx="10157354" cy="635000"/>
          </a:xfrm>
        </p:spPr>
        <p:txBody>
          <a:bodyPr>
            <a:normAutofit/>
          </a:bodyPr>
          <a:lstStyle/>
          <a:p>
            <a:r>
              <a:rPr lang="en-US" sz="3200" dirty="0"/>
              <a:t>Sample Implementation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EFA3-043A-C6CB-F0C2-D2D8BE5B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838200"/>
            <a:ext cx="5715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// Calculating gender relevance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.g == </a:t>
            </a:r>
            <a:r>
              <a:rPr lang="en-US" sz="1800" dirty="0">
                <a:solidFill>
                  <a:srgbClr val="2F4F4F"/>
                </a:solidFill>
              </a:rPr>
              <a:t>male</a:t>
            </a:r>
            <a:r>
              <a:rPr lang="en-US" sz="1800" dirty="0">
                <a:solidFill>
                  <a:srgbClr val="000000"/>
                </a:solidFill>
              </a:rPr>
              <a:t>) { </a:t>
            </a:r>
            <a:r>
              <a:rPr lang="en-US" sz="1800" dirty="0" err="1">
                <a:solidFill>
                  <a:srgbClr val="000000"/>
                </a:solidFill>
              </a:rPr>
              <a:t>genderR</a:t>
            </a:r>
            <a:r>
              <a:rPr lang="en-US" sz="1800" dirty="0">
                <a:solidFill>
                  <a:srgbClr val="000000"/>
                </a:solidFill>
              </a:rPr>
              <a:t> = 60;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.g == </a:t>
            </a:r>
            <a:r>
              <a:rPr lang="en-US" sz="1800" dirty="0">
                <a:solidFill>
                  <a:srgbClr val="2F4F4F"/>
                </a:solidFill>
              </a:rPr>
              <a:t>female</a:t>
            </a:r>
            <a:r>
              <a:rPr lang="en-US" sz="1800" dirty="0">
                <a:solidFill>
                  <a:srgbClr val="000000"/>
                </a:solidFill>
              </a:rPr>
              <a:t>) { </a:t>
            </a:r>
            <a:r>
              <a:rPr lang="en-US" sz="1800" dirty="0" err="1">
                <a:solidFill>
                  <a:srgbClr val="000000"/>
                </a:solidFill>
              </a:rPr>
              <a:t>genderR</a:t>
            </a:r>
            <a:r>
              <a:rPr lang="en-US" sz="1800" dirty="0">
                <a:solidFill>
                  <a:srgbClr val="000000"/>
                </a:solidFill>
              </a:rPr>
              <a:t> = 40;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{ </a:t>
            </a:r>
            <a:r>
              <a:rPr lang="en-US" sz="1800" dirty="0" err="1">
                <a:solidFill>
                  <a:srgbClr val="000000"/>
                </a:solidFill>
              </a:rPr>
              <a:t>genderR</a:t>
            </a:r>
            <a:r>
              <a:rPr lang="en-US" sz="1800" dirty="0">
                <a:solidFill>
                  <a:srgbClr val="000000"/>
                </a:solidFill>
              </a:rPr>
              <a:t> = 50;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</a:t>
            </a:r>
            <a:r>
              <a:rPr lang="en-US" sz="1800" dirty="0">
                <a:solidFill>
                  <a:srgbClr val="008000"/>
                </a:solidFill>
              </a:rPr>
              <a:t>//Calculating context relevance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switch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.c)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school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work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C95B6-C27E-DBAA-0A98-92076CA2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838199"/>
            <a:ext cx="5435654" cy="5943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home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vacation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= 80;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gift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= 50;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8000"/>
                </a:solidFill>
              </a:rPr>
              <a:t>// no default case needed since context is guaranteed to match one of these cases by </a:t>
            </a:r>
            <a:r>
              <a:rPr lang="en-US" sz="1800" dirty="0" err="1">
                <a:solidFill>
                  <a:srgbClr val="008000"/>
                </a:solidFill>
              </a:rPr>
              <a:t>stringToEnumC</a:t>
            </a:r>
            <a:r>
              <a:rPr lang="en-US" sz="1800" dirty="0">
                <a:solidFill>
                  <a:srgbClr val="008000"/>
                </a:solidFill>
              </a:rPr>
              <a:t>()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0" y="76200"/>
            <a:ext cx="10157354" cy="5334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Sample Implementation (Cont.)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C5B0A-1FFA-2495-1D6C-C91FA5986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762000"/>
            <a:ext cx="5994347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switch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rgbClr val="808080"/>
                </a:solidFill>
              </a:rPr>
              <a:t>s2</a:t>
            </a:r>
            <a:r>
              <a:rPr lang="en-US" sz="1800" dirty="0">
                <a:solidFill>
                  <a:srgbClr val="000000"/>
                </a:solidFill>
              </a:rPr>
              <a:t>.p)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sport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celebrities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history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technology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80;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C7C07-F6C7-778C-6550-B4913548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685800"/>
            <a:ext cx="5740453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science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case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2F4F4F"/>
                </a:solidFill>
              </a:rPr>
              <a:t>mythology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} </a:t>
            </a:r>
            <a:r>
              <a:rPr lang="en-US" sz="1800" dirty="0">
                <a:solidFill>
                  <a:srgbClr val="008000"/>
                </a:solidFill>
              </a:rPr>
              <a:t>// no default case needed as above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grade = </a:t>
            </a:r>
            <a:r>
              <a:rPr lang="en-US" sz="1800" dirty="0" err="1">
                <a:solidFill>
                  <a:srgbClr val="000000"/>
                </a:solidFill>
              </a:rPr>
              <a:t>weightAge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ageR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weightGender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genderR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weightContext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contextR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weightInterests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interestR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weightAccuracy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scientificAccuracy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weightAction</a:t>
            </a:r>
            <a:r>
              <a:rPr lang="en-US" sz="1800" dirty="0">
                <a:solidFill>
                  <a:srgbClr val="000000"/>
                </a:solidFill>
              </a:rPr>
              <a:t> * </a:t>
            </a:r>
            <a:r>
              <a:rPr lang="en-US" sz="1800" dirty="0" err="1">
                <a:solidFill>
                  <a:srgbClr val="000000"/>
                </a:solidFill>
              </a:rPr>
              <a:t>actionLevel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grade;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209</TotalTime>
  <Words>1012</Words>
  <Application>Microsoft Office PowerPoint</Application>
  <PresentationFormat>Custom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Cascadia Mono</vt:lpstr>
      <vt:lpstr>Century Gothic</vt:lpstr>
      <vt:lpstr>Books 16x9</vt:lpstr>
      <vt:lpstr>Book Search Application</vt:lpstr>
      <vt:lpstr>Purpose of Course Project</vt:lpstr>
      <vt:lpstr>Classification of Books</vt:lpstr>
      <vt:lpstr>Search() Function - Input</vt:lpstr>
      <vt:lpstr>Search() Function - Output</vt:lpstr>
      <vt:lpstr>Search() – Sample Implementation</vt:lpstr>
      <vt:lpstr>Sample Implementation (Cont.)</vt:lpstr>
      <vt:lpstr>Sample Implementation (Cont.)</vt:lpstr>
      <vt:lpstr>Sample Implementation (Cont.)</vt:lpstr>
      <vt:lpstr>Algorithms Used</vt:lpstr>
      <vt:lpstr>PowerPoint Presentation</vt:lpstr>
      <vt:lpstr>Sample Output of the Program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Readers’ Society</dc:title>
  <dc:creator>Lyuboslav Gigov</dc:creator>
  <cp:lastModifiedBy>Lyuboslav Gigov</cp:lastModifiedBy>
  <cp:revision>67</cp:revision>
  <dcterms:created xsi:type="dcterms:W3CDTF">2023-04-25T18:55:30Z</dcterms:created>
  <dcterms:modified xsi:type="dcterms:W3CDTF">2023-04-26T14:34:07Z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